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0" r:id="rId4"/>
    <p:sldMasterId id="2147484012" r:id="rId5"/>
    <p:sldMasterId id="2147484041" r:id="rId6"/>
  </p:sldMasterIdLst>
  <p:notesMasterIdLst>
    <p:notesMasterId r:id="rId54"/>
  </p:notesMasterIdLst>
  <p:handoutMasterIdLst>
    <p:handoutMasterId r:id="rId55"/>
  </p:handoutMasterIdLst>
  <p:sldIdLst>
    <p:sldId id="6558" r:id="rId7"/>
    <p:sldId id="5575" r:id="rId8"/>
    <p:sldId id="290" r:id="rId9"/>
    <p:sldId id="6565" r:id="rId10"/>
    <p:sldId id="6566" r:id="rId11"/>
    <p:sldId id="259" r:id="rId12"/>
    <p:sldId id="5565" r:id="rId13"/>
    <p:sldId id="261" r:id="rId14"/>
    <p:sldId id="6567" r:id="rId15"/>
    <p:sldId id="2892" r:id="rId16"/>
    <p:sldId id="2955" r:id="rId17"/>
    <p:sldId id="265" r:id="rId18"/>
    <p:sldId id="266" r:id="rId19"/>
    <p:sldId id="6562" r:id="rId20"/>
    <p:sldId id="5573" r:id="rId21"/>
    <p:sldId id="6568" r:id="rId22"/>
    <p:sldId id="6553" r:id="rId23"/>
    <p:sldId id="6569" r:id="rId24"/>
    <p:sldId id="271" r:id="rId25"/>
    <p:sldId id="272" r:id="rId26"/>
    <p:sldId id="273" r:id="rId27"/>
    <p:sldId id="274" r:id="rId28"/>
    <p:sldId id="275" r:id="rId29"/>
    <p:sldId id="276" r:id="rId30"/>
    <p:sldId id="277" r:id="rId31"/>
    <p:sldId id="6570" r:id="rId32"/>
    <p:sldId id="6560" r:id="rId33"/>
    <p:sldId id="6563" r:id="rId34"/>
    <p:sldId id="2944" r:id="rId35"/>
    <p:sldId id="5567" r:id="rId36"/>
    <p:sldId id="5568" r:id="rId37"/>
    <p:sldId id="5569" r:id="rId38"/>
    <p:sldId id="461" r:id="rId39"/>
    <p:sldId id="6571" r:id="rId40"/>
    <p:sldId id="441" r:id="rId41"/>
    <p:sldId id="5574" r:id="rId42"/>
    <p:sldId id="543" r:id="rId43"/>
    <p:sldId id="3316" r:id="rId44"/>
    <p:sldId id="6538" r:id="rId45"/>
    <p:sldId id="966" r:id="rId46"/>
    <p:sldId id="257" r:id="rId47"/>
    <p:sldId id="1786" r:id="rId48"/>
    <p:sldId id="353" r:id="rId49"/>
    <p:sldId id="608" r:id="rId50"/>
    <p:sldId id="3373" r:id="rId51"/>
    <p:sldId id="3368" r:id="rId52"/>
    <p:sldId id="538" r:id="rId53"/>
  </p:sldIdLst>
  <p:sldSz cx="12195175" cy="6858000"/>
  <p:notesSz cx="6797675" cy="9928225"/>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Pitch (Employee Experience + Customer Experience)" id="{03266EA0-8016-4DAD-AE6E-9BEBE43BBB7F}">
          <p14:sldIdLst>
            <p14:sldId id="6558"/>
            <p14:sldId id="5575"/>
            <p14:sldId id="290"/>
            <p14:sldId id="6565"/>
            <p14:sldId id="6566"/>
            <p14:sldId id="259"/>
            <p14:sldId id="5565"/>
            <p14:sldId id="261"/>
            <p14:sldId id="6567"/>
            <p14:sldId id="2892"/>
            <p14:sldId id="2955"/>
            <p14:sldId id="265"/>
            <p14:sldId id="266"/>
            <p14:sldId id="6562"/>
            <p14:sldId id="5573"/>
            <p14:sldId id="6568"/>
            <p14:sldId id="6553"/>
            <p14:sldId id="6569"/>
            <p14:sldId id="271"/>
            <p14:sldId id="272"/>
            <p14:sldId id="273"/>
            <p14:sldId id="274"/>
            <p14:sldId id="275"/>
            <p14:sldId id="276"/>
            <p14:sldId id="277"/>
            <p14:sldId id="6570"/>
            <p14:sldId id="6560"/>
            <p14:sldId id="6563"/>
            <p14:sldId id="2944"/>
            <p14:sldId id="5567"/>
            <p14:sldId id="5568"/>
            <p14:sldId id="5569"/>
            <p14:sldId id="461"/>
            <p14:sldId id="6571"/>
            <p14:sldId id="441"/>
            <p14:sldId id="5574"/>
            <p14:sldId id="543"/>
          </p14:sldIdLst>
        </p14:section>
        <p14:section name="Sales + Project" id="{4329E95C-D2E6-8746-9483-EA601CFF33C0}">
          <p14:sldIdLst>
            <p14:sldId id="3316"/>
            <p14:sldId id="6538"/>
            <p14:sldId id="966"/>
            <p14:sldId id="257"/>
            <p14:sldId id="1786"/>
            <p14:sldId id="353"/>
            <p14:sldId id="608"/>
            <p14:sldId id="3373"/>
            <p14:sldId id="3368"/>
            <p14:sldId id="538"/>
          </p14:sldIdLst>
        </p14:section>
      </p14:sectionLst>
    </p:ext>
    <p:ext uri="{EFAFB233-063F-42B5-8137-9DF3F51BA10A}">
      <p15:sldGuideLst xmlns:p15="http://schemas.microsoft.com/office/powerpoint/2012/main">
        <p15:guide id="1" pos="3841"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xwell, Geoff" initials="MG" lastIdx="1" clrIdx="0"/>
  <p:cmAuthor id="2" name="Lindenmaier, Lena" initials="LL" lastIdx="12" clrIdx="1">
    <p:extLst>
      <p:ext uri="{19B8F6BF-5375-455C-9EA6-DF929625EA0E}">
        <p15:presenceInfo xmlns:p15="http://schemas.microsoft.com/office/powerpoint/2012/main" userId="S-1-5-21-74642-3284969411-2123768488-529057" providerId="AD"/>
      </p:ext>
    </p:extLst>
  </p:cmAuthor>
  <p:cmAuthor id="3" name="BARON, Justine" initials="BJ [2]" lastIdx="7" clrIdx="2">
    <p:extLst>
      <p:ext uri="{19B8F6BF-5375-455C-9EA6-DF929625EA0E}">
        <p15:presenceInfo xmlns:p15="http://schemas.microsoft.com/office/powerpoint/2012/main" userId="S::justine.baron@sap.com::c82f997f-9d51-4dd3-9e14-a47b2786cad3" providerId="AD"/>
      </p:ext>
    </p:extLst>
  </p:cmAuthor>
  <p:cmAuthor id="4" name="Lindenmaier, Lena" initials="LL [2]" lastIdx="2" clrIdx="3">
    <p:extLst>
      <p:ext uri="{19B8F6BF-5375-455C-9EA6-DF929625EA0E}">
        <p15:presenceInfo xmlns:p15="http://schemas.microsoft.com/office/powerpoint/2012/main" userId="S::lena.lindenmaier@sap.com::e1e2fc08-4cfb-4374-8bd0-51ac0f1a822f" providerId="AD"/>
      </p:ext>
    </p:extLst>
  </p:cmAuthor>
  <p:cmAuthor id="5" name="PINARD, Paul" initials="PP" lastIdx="1" clrIdx="4">
    <p:extLst>
      <p:ext uri="{19B8F6BF-5375-455C-9EA6-DF929625EA0E}">
        <p15:presenceInfo xmlns:p15="http://schemas.microsoft.com/office/powerpoint/2012/main" userId="S::paul.pinard@sap.com::d8a10bb4-dab1-4b51-84e8-ee5d571518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0000"/>
    <a:srgbClr val="FFFFFF"/>
    <a:srgbClr val="0F46A7"/>
    <a:srgbClr val="970A82"/>
    <a:srgbClr val="FF3399"/>
    <a:srgbClr val="FEE3A1"/>
    <a:srgbClr val="FFF1D0"/>
    <a:srgbClr val="FFF8E7"/>
    <a:srgbClr val="FECE59"/>
    <a:srgbClr val="0032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DFD254-88F3-2E4F-8A5B-C3FEE627802C}" v="26" dt="2020-11-18T09:28:53.927"/>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73"/>
    <p:restoredTop sz="85331"/>
  </p:normalViewPr>
  <p:slideViewPr>
    <p:cSldViewPr snapToGrid="0">
      <p:cViewPr>
        <p:scale>
          <a:sx n="76" d="100"/>
          <a:sy n="76" d="100"/>
        </p:scale>
        <p:origin x="288" y="856"/>
      </p:cViewPr>
      <p:guideLst>
        <p:guide pos="3841"/>
        <p:guide orient="horz" pos="2160"/>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20-01-29T02:35:13.469" idx="1">
    <p:pos x="3546" y="2360"/>
    <p:text>Should we replace this stat by this one? 
"By 2021, 25% of digital workers will use virtual employee assitants daily" 
– Gartner
[@BARON, Justine] 
</p:text>
    <p:extLst>
      <p:ext uri="{C676402C-5697-4E1C-873F-D02D1690AC5C}">
        <p15:threadingInfo xmlns:p15="http://schemas.microsoft.com/office/powerpoint/2012/main"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26008" y="9430091"/>
            <a:ext cx="2945659" cy="496411"/>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69875" y="665163"/>
            <a:ext cx="6257925" cy="3519487"/>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544171" y="4473523"/>
            <a:ext cx="5709333" cy="495494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5"/>
          </p:nvPr>
        </p:nvSpPr>
        <p:spPr>
          <a:xfrm>
            <a:off x="2931497" y="9702084"/>
            <a:ext cx="934681" cy="222970"/>
          </a:xfrm>
          <a:prstGeom prst="rect">
            <a:avLst/>
          </a:prstGeom>
        </p:spPr>
        <p:txBody>
          <a:bodyPr vert="horz" lIns="91440" tIns="45720" rIns="91440" bIns="45720" rtlCol="0" anchor="b"/>
          <a:lstStyle>
            <a:lvl1pPr algn="ctr">
              <a:defRPr sz="800"/>
            </a:lvl1pPr>
          </a:lstStyle>
          <a:p>
            <a:fld id="{7D8C2C35-2B8A-446E-BEC0-FD36716C29AC}" type="slidenum">
              <a:rPr lang="de-DE" smtClean="0"/>
              <a:pPr/>
              <a:t>‹#›</a:t>
            </a:fld>
            <a:endParaRPr lang="de-DE"/>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qminder.com/customer-service-statistic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nextiva.com/blog/customer-service-statistics.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artner.com/imagesrv/summits/docs/na/customer-360/C360_2011_brochure_FINAL.pdf"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michaelmanagement.com/blog/a-look-at-conversational-ai" TargetMode="External"/><Relationship Id="rId4" Type="http://schemas.openxmlformats.org/officeDocument/2006/relationships/hyperlink" Target="https://insights.fb.com/morethanamessag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xfrm>
            <a:off x="381000" y="685800"/>
            <a:ext cx="6096000" cy="3429000"/>
          </a:xfrm>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r>
              <a:t>Conversational interfaces are going to transform the life of your employees by providing a incredible interface for your employees, therefore increasing your productivity, quality of worklife, and overall success. SAP CAI is the one partner that will drive you to success.</a:t>
            </a:r>
          </a:p>
          <a:p>
            <a:br/>
            <a:endParaRPr/>
          </a:p>
        </p:txBody>
      </p:sp>
    </p:spTree>
    <p:extLst>
      <p:ext uri="{BB962C8B-B14F-4D97-AF65-F5344CB8AC3E}">
        <p14:creationId xmlns:p14="http://schemas.microsoft.com/office/powerpoint/2010/main" val="4051387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517"/>
          <p:cNvSpPr>
            <a:spLocks noGrp="1" noRot="1" noChangeAspect="1"/>
          </p:cNvSpPr>
          <p:nvPr>
            <p:ph type="sldImg"/>
          </p:nvPr>
        </p:nvSpPr>
        <p:spPr>
          <a:xfrm>
            <a:off x="381000" y="685800"/>
            <a:ext cx="6096000" cy="3429000"/>
          </a:xfrm>
          <a:prstGeom prst="rect">
            <a:avLst/>
          </a:prstGeom>
        </p:spPr>
        <p:txBody>
          <a:bodyPr/>
          <a:lstStyle/>
          <a:p>
            <a:endParaRPr/>
          </a:p>
        </p:txBody>
      </p:sp>
      <p:sp>
        <p:nvSpPr>
          <p:cNvPr id="518" name="Shape 518"/>
          <p:cNvSpPr>
            <a:spLocks noGrp="1"/>
          </p:cNvSpPr>
          <p:nvPr>
            <p:ph type="body" sz="quarter" idx="1"/>
          </p:nvPr>
        </p:nvSpPr>
        <p:spPr>
          <a:prstGeom prst="rect">
            <a:avLst/>
          </a:prstGeom>
        </p:spPr>
        <p:txBody>
          <a:bodyPr/>
          <a:lstStyle/>
          <a:p>
            <a:r>
              <a:t>Insurance, order tracking, routing, premium account, etc! </a:t>
            </a:r>
          </a:p>
          <a:p>
            <a:br/>
            <a:endParaRPr/>
          </a:p>
        </p:txBody>
      </p:sp>
    </p:spTree>
    <p:extLst>
      <p:ext uri="{BB962C8B-B14F-4D97-AF65-F5344CB8AC3E}">
        <p14:creationId xmlns:p14="http://schemas.microsoft.com/office/powerpoint/2010/main" val="794309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hape 724"/>
          <p:cNvSpPr>
            <a:spLocks noGrp="1" noRot="1" noChangeAspect="1"/>
          </p:cNvSpPr>
          <p:nvPr>
            <p:ph type="sldImg"/>
          </p:nvPr>
        </p:nvSpPr>
        <p:spPr>
          <a:xfrm>
            <a:off x="381000" y="685800"/>
            <a:ext cx="6096000" cy="3429000"/>
          </a:xfrm>
          <a:prstGeom prst="rect">
            <a:avLst/>
          </a:prstGeom>
        </p:spPr>
        <p:txBody>
          <a:bodyPr/>
          <a:lstStyle/>
          <a:p>
            <a:endParaRPr/>
          </a:p>
        </p:txBody>
      </p:sp>
      <p:sp>
        <p:nvSpPr>
          <p:cNvPr id="725" name="Shape 725"/>
          <p:cNvSpPr>
            <a:spLocks noGrp="1"/>
          </p:cNvSpPr>
          <p:nvPr>
            <p:ph type="body" sz="quarter" idx="1"/>
          </p:nvPr>
        </p:nvSpPr>
        <p:spPr>
          <a:prstGeom prst="rect">
            <a:avLst/>
          </a:prstGeom>
        </p:spPr>
        <p:txBody>
          <a:bodyPr/>
          <a:lstStyle/>
          <a:p>
            <a:r>
              <a:t>Insurance, order tracking, routing, premium account, </a:t>
            </a:r>
            <a:r>
              <a:rPr err="1"/>
              <a:t>etc</a:t>
            </a:r>
            <a:r>
              <a:t>! </a:t>
            </a:r>
          </a:p>
          <a:p>
            <a:br>
              <a:rPr/>
            </a:br>
            <a:endParaRPr/>
          </a:p>
        </p:txBody>
      </p:sp>
    </p:spTree>
    <p:extLst>
      <p:ext uri="{BB962C8B-B14F-4D97-AF65-F5344CB8AC3E}">
        <p14:creationId xmlns:p14="http://schemas.microsoft.com/office/powerpoint/2010/main" val="128371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Shape 760"/>
          <p:cNvSpPr>
            <a:spLocks noGrp="1" noRot="1" noChangeAspect="1"/>
          </p:cNvSpPr>
          <p:nvPr>
            <p:ph type="sldImg"/>
          </p:nvPr>
        </p:nvSpPr>
        <p:spPr>
          <a:xfrm>
            <a:off x="381000" y="685800"/>
            <a:ext cx="6096000" cy="3429000"/>
          </a:xfrm>
          <a:prstGeom prst="rect">
            <a:avLst/>
          </a:prstGeom>
        </p:spPr>
        <p:txBody>
          <a:bodyPr/>
          <a:lstStyle/>
          <a:p>
            <a:endParaRPr/>
          </a:p>
        </p:txBody>
      </p:sp>
      <p:sp>
        <p:nvSpPr>
          <p:cNvPr id="761" name="Shape 761"/>
          <p:cNvSpPr>
            <a:spLocks noGrp="1"/>
          </p:cNvSpPr>
          <p:nvPr>
            <p:ph type="body" sz="quarter" idx="1"/>
          </p:nvPr>
        </p:nvSpPr>
        <p:spPr>
          <a:prstGeom prst="rect">
            <a:avLst/>
          </a:prstGeom>
        </p:spPr>
        <p:txBody>
          <a:bodyPr/>
          <a:lstStyle/>
          <a:p>
            <a:r>
              <a:t>Insurance, order tracking, routing, premium account, etc! </a:t>
            </a:r>
          </a:p>
          <a:p>
            <a:br/>
            <a:endParaRPr/>
          </a:p>
        </p:txBody>
      </p:sp>
    </p:spTree>
    <p:extLst>
      <p:ext uri="{BB962C8B-B14F-4D97-AF65-F5344CB8AC3E}">
        <p14:creationId xmlns:p14="http://schemas.microsoft.com/office/powerpoint/2010/main" val="128444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Shape 544"/>
          <p:cNvSpPr>
            <a:spLocks noGrp="1" noRot="1" noChangeAspect="1"/>
          </p:cNvSpPr>
          <p:nvPr>
            <p:ph type="sldImg"/>
          </p:nvPr>
        </p:nvSpPr>
        <p:spPr>
          <a:xfrm>
            <a:off x="381000" y="685800"/>
            <a:ext cx="6096000" cy="3429000"/>
          </a:xfrm>
          <a:prstGeom prst="rect">
            <a:avLst/>
          </a:prstGeom>
        </p:spPr>
        <p:txBody>
          <a:bodyPr/>
          <a:lstStyle/>
          <a:p>
            <a:endParaRPr/>
          </a:p>
        </p:txBody>
      </p:sp>
      <p:sp>
        <p:nvSpPr>
          <p:cNvPr id="545" name="Shape 545"/>
          <p:cNvSpPr>
            <a:spLocks noGrp="1"/>
          </p:cNvSpPr>
          <p:nvPr>
            <p:ph type="body" sz="quarter" idx="1"/>
          </p:nvPr>
        </p:nvSpPr>
        <p:spPr>
          <a:prstGeom prst="rect">
            <a:avLst/>
          </a:prstGeom>
        </p:spPr>
        <p:txBody>
          <a:bodyPr/>
          <a:lstStyle/>
          <a:p>
            <a:r>
              <a:t>Insurance, order tracking, routing, premium account, etc! </a:t>
            </a:r>
          </a:p>
          <a:p>
            <a:br/>
            <a:endParaRPr/>
          </a:p>
        </p:txBody>
      </p:sp>
    </p:spTree>
    <p:extLst>
      <p:ext uri="{BB962C8B-B14F-4D97-AF65-F5344CB8AC3E}">
        <p14:creationId xmlns:p14="http://schemas.microsoft.com/office/powerpoint/2010/main" val="1544228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xfrm>
            <a:off x="381000" y="685800"/>
            <a:ext cx="6096000" cy="3429000"/>
          </a:xfrm>
          <a:prstGeom prst="rect">
            <a:avLst/>
          </a:prstGeom>
        </p:spPr>
        <p:txBody>
          <a:bodyPr/>
          <a:lstStyle/>
          <a:p>
            <a:endParaRPr/>
          </a:p>
        </p:txBody>
      </p:sp>
      <p:sp>
        <p:nvSpPr>
          <p:cNvPr id="558" name="Shape 558"/>
          <p:cNvSpPr>
            <a:spLocks noGrp="1"/>
          </p:cNvSpPr>
          <p:nvPr>
            <p:ph type="body" sz="quarter" idx="1"/>
          </p:nvPr>
        </p:nvSpPr>
        <p:spPr>
          <a:prstGeom prst="rect">
            <a:avLst/>
          </a:prstGeom>
        </p:spPr>
        <p:txBody>
          <a:bodyPr/>
          <a:lstStyle/>
          <a:p>
            <a:r>
              <a:t>Insurance, order tracking, routing, premium account, etc! </a:t>
            </a:r>
          </a:p>
          <a:p>
            <a:b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xfrm>
            <a:off x="381000" y="685800"/>
            <a:ext cx="6096000" cy="3429000"/>
          </a:xfrm>
          <a:prstGeom prst="rect">
            <a:avLst/>
          </a:prstGeom>
        </p:spPr>
        <p:txBody>
          <a:bodyPr/>
          <a:lstStyle/>
          <a:p>
            <a:endParaRPr/>
          </a:p>
        </p:txBody>
      </p:sp>
      <p:sp>
        <p:nvSpPr>
          <p:cNvPr id="581" name="Shape 581"/>
          <p:cNvSpPr>
            <a:spLocks noGrp="1"/>
          </p:cNvSpPr>
          <p:nvPr>
            <p:ph type="body" sz="quarter" idx="1"/>
          </p:nvPr>
        </p:nvSpPr>
        <p:spPr>
          <a:prstGeom prst="rect">
            <a:avLst/>
          </a:prstGeom>
        </p:spPr>
        <p:txBody>
          <a:bodyPr/>
          <a:lstStyle/>
          <a:p>
            <a:r>
              <a:t>Insurance, order tracking, routing, premium account, etc! </a:t>
            </a:r>
          </a:p>
          <a:p>
            <a:br/>
            <a:endParaRPr/>
          </a:p>
        </p:txBody>
      </p:sp>
    </p:spTree>
    <p:extLst>
      <p:ext uri="{BB962C8B-B14F-4D97-AF65-F5344CB8AC3E}">
        <p14:creationId xmlns:p14="http://schemas.microsoft.com/office/powerpoint/2010/main" val="1299495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ape 597"/>
          <p:cNvSpPr>
            <a:spLocks noGrp="1" noRot="1" noChangeAspect="1"/>
          </p:cNvSpPr>
          <p:nvPr>
            <p:ph type="sldImg"/>
          </p:nvPr>
        </p:nvSpPr>
        <p:spPr>
          <a:xfrm>
            <a:off x="381000" y="685800"/>
            <a:ext cx="6096000" cy="3429000"/>
          </a:xfrm>
          <a:prstGeom prst="rect">
            <a:avLst/>
          </a:prstGeom>
        </p:spPr>
        <p:txBody>
          <a:bodyPr/>
          <a:lstStyle/>
          <a:p>
            <a:endParaRPr/>
          </a:p>
        </p:txBody>
      </p:sp>
      <p:sp>
        <p:nvSpPr>
          <p:cNvPr id="598" name="Shape 598"/>
          <p:cNvSpPr>
            <a:spLocks noGrp="1"/>
          </p:cNvSpPr>
          <p:nvPr>
            <p:ph type="body" sz="quarter" idx="1"/>
          </p:nvPr>
        </p:nvSpPr>
        <p:spPr>
          <a:prstGeom prst="rect">
            <a:avLst/>
          </a:prstGeom>
        </p:spPr>
        <p:txBody>
          <a:bodyPr/>
          <a:lstStyle/>
          <a:p>
            <a:r>
              <a:t>Insurance, order tracking, routing, premium account, etc! </a:t>
            </a:r>
          </a:p>
          <a:p>
            <a:br/>
            <a:endParaRPr/>
          </a:p>
        </p:txBody>
      </p:sp>
    </p:spTree>
    <p:extLst>
      <p:ext uri="{BB962C8B-B14F-4D97-AF65-F5344CB8AC3E}">
        <p14:creationId xmlns:p14="http://schemas.microsoft.com/office/powerpoint/2010/main" val="3052070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noRot="1" noChangeAspect="1"/>
          </p:cNvSpPr>
          <p:nvPr>
            <p:ph type="sldImg"/>
          </p:nvPr>
        </p:nvSpPr>
        <p:spPr>
          <a:xfrm>
            <a:off x="381000" y="685800"/>
            <a:ext cx="6096000" cy="3429000"/>
          </a:xfrm>
          <a:prstGeom prst="rect">
            <a:avLst/>
          </a:prstGeom>
        </p:spPr>
        <p:txBody>
          <a:bodyPr/>
          <a:lstStyle/>
          <a:p>
            <a:endParaRPr/>
          </a:p>
        </p:txBody>
      </p:sp>
      <p:sp>
        <p:nvSpPr>
          <p:cNvPr id="615" name="Shape 615"/>
          <p:cNvSpPr>
            <a:spLocks noGrp="1"/>
          </p:cNvSpPr>
          <p:nvPr>
            <p:ph type="body" sz="quarter" idx="1"/>
          </p:nvPr>
        </p:nvSpPr>
        <p:spPr>
          <a:prstGeom prst="rect">
            <a:avLst/>
          </a:prstGeom>
        </p:spPr>
        <p:txBody>
          <a:bodyPr/>
          <a:lstStyle/>
          <a:p>
            <a:r>
              <a:t>Insurance, order tracking, routing, premium account, </a:t>
            </a:r>
            <a:r>
              <a:rPr lang="fr-FR" err="1"/>
              <a:t>etc</a:t>
            </a:r>
            <a:r>
              <a:t>! </a:t>
            </a:r>
          </a:p>
          <a:p>
            <a:br/>
            <a:endParaRPr/>
          </a:p>
        </p:txBody>
      </p:sp>
    </p:spTree>
    <p:extLst>
      <p:ext uri="{BB962C8B-B14F-4D97-AF65-F5344CB8AC3E}">
        <p14:creationId xmlns:p14="http://schemas.microsoft.com/office/powerpoint/2010/main" val="693846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noRot="1" noChangeAspect="1"/>
          </p:cNvSpPr>
          <p:nvPr>
            <p:ph type="sldImg"/>
          </p:nvPr>
        </p:nvSpPr>
        <p:spPr>
          <a:xfrm>
            <a:off x="381000" y="685800"/>
            <a:ext cx="6096000" cy="3429000"/>
          </a:xfrm>
          <a:prstGeom prst="rect">
            <a:avLst/>
          </a:prstGeom>
        </p:spPr>
        <p:txBody>
          <a:bodyPr/>
          <a:lstStyle/>
          <a:p>
            <a:endParaRPr/>
          </a:p>
        </p:txBody>
      </p:sp>
      <p:sp>
        <p:nvSpPr>
          <p:cNvPr id="633" name="Shape 633"/>
          <p:cNvSpPr>
            <a:spLocks noGrp="1"/>
          </p:cNvSpPr>
          <p:nvPr>
            <p:ph type="body" sz="quarter" idx="1"/>
          </p:nvPr>
        </p:nvSpPr>
        <p:spPr>
          <a:prstGeom prst="rect">
            <a:avLst/>
          </a:prstGeom>
        </p:spPr>
        <p:txBody>
          <a:bodyPr/>
          <a:lstStyle/>
          <a:p>
            <a:r>
              <a:t>Insurance, order tracking, routing, premium account, etc! </a:t>
            </a:r>
          </a:p>
          <a:p>
            <a:br/>
            <a:endParaRPr/>
          </a:p>
        </p:txBody>
      </p:sp>
    </p:spTree>
    <p:extLst>
      <p:ext uri="{BB962C8B-B14F-4D97-AF65-F5344CB8AC3E}">
        <p14:creationId xmlns:p14="http://schemas.microsoft.com/office/powerpoint/2010/main" val="2056125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Shape 648"/>
          <p:cNvSpPr>
            <a:spLocks noGrp="1" noRot="1" noChangeAspect="1"/>
          </p:cNvSpPr>
          <p:nvPr>
            <p:ph type="sldImg"/>
          </p:nvPr>
        </p:nvSpPr>
        <p:spPr>
          <a:xfrm>
            <a:off x="381000" y="685800"/>
            <a:ext cx="6096000" cy="3429000"/>
          </a:xfrm>
          <a:prstGeom prst="rect">
            <a:avLst/>
          </a:prstGeom>
        </p:spPr>
        <p:txBody>
          <a:bodyPr/>
          <a:lstStyle/>
          <a:p>
            <a:endParaRPr/>
          </a:p>
        </p:txBody>
      </p:sp>
      <p:sp>
        <p:nvSpPr>
          <p:cNvPr id="649" name="Shape 649"/>
          <p:cNvSpPr>
            <a:spLocks noGrp="1"/>
          </p:cNvSpPr>
          <p:nvPr>
            <p:ph type="body" sz="quarter" idx="1"/>
          </p:nvPr>
        </p:nvSpPr>
        <p:spPr>
          <a:prstGeom prst="rect">
            <a:avLst/>
          </a:prstGeom>
        </p:spPr>
        <p:txBody>
          <a:bodyPr/>
          <a:lstStyle/>
          <a:p>
            <a:pPr>
              <a:defRPr>
                <a:latin typeface="BentonSans Light"/>
                <a:ea typeface="BentonSans Light"/>
                <a:cs typeface="BentonSans Light"/>
                <a:sym typeface="BentonSans Light"/>
              </a:defRPr>
            </a:pPr>
            <a:r>
              <a:t>Sources: </a:t>
            </a:r>
            <a:r>
              <a:rPr u="sng">
                <a:solidFill>
                  <a:schemeClr val="accent3"/>
                </a:solidFill>
                <a:uFill>
                  <a:solidFill>
                    <a:schemeClr val="accent3"/>
                  </a:solidFill>
                </a:uFill>
                <a:latin typeface="+mj-lt"/>
                <a:ea typeface="+mj-ea"/>
                <a:cs typeface="+mj-cs"/>
                <a:sym typeface="Arial"/>
                <a:hlinkClick r:id="rId3"/>
              </a:rPr>
              <a:t>https://www.qminder.com/customer-service-statistics/</a:t>
            </a:r>
          </a:p>
          <a:p>
            <a:r>
              <a:rPr u="sng">
                <a:solidFill>
                  <a:schemeClr val="accent3"/>
                </a:solidFill>
                <a:uFill>
                  <a:solidFill>
                    <a:schemeClr val="accent3"/>
                  </a:solidFill>
                </a:uFill>
                <a:hlinkClick r:id="rId4"/>
              </a:rPr>
              <a:t>https://www.nextiva.com/blog/customer-service-statistics.html</a:t>
            </a:r>
          </a:p>
        </p:txBody>
      </p:sp>
    </p:spTree>
    <p:extLst>
      <p:ext uri="{BB962C8B-B14F-4D97-AF65-F5344CB8AC3E}">
        <p14:creationId xmlns:p14="http://schemas.microsoft.com/office/powerpoint/2010/main" val="1650430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Shape 977"/>
          <p:cNvSpPr>
            <a:spLocks noGrp="1" noRot="1" noChangeAspect="1"/>
          </p:cNvSpPr>
          <p:nvPr>
            <p:ph type="sldImg"/>
          </p:nvPr>
        </p:nvSpPr>
        <p:spPr>
          <a:xfrm>
            <a:off x="381000" y="685800"/>
            <a:ext cx="6096000" cy="3429000"/>
          </a:xfrm>
          <a:prstGeom prst="rect">
            <a:avLst/>
          </a:prstGeom>
        </p:spPr>
        <p:txBody>
          <a:bodyPr/>
          <a:lstStyle/>
          <a:p>
            <a:endParaRPr/>
          </a:p>
        </p:txBody>
      </p:sp>
      <p:sp>
        <p:nvSpPr>
          <p:cNvPr id="978" name="Shape 978"/>
          <p:cNvSpPr>
            <a:spLocks noGrp="1"/>
          </p:cNvSpPr>
          <p:nvPr>
            <p:ph type="body" sz="quarter" idx="1"/>
          </p:nvPr>
        </p:nvSpPr>
        <p:spPr>
          <a:prstGeom prst="rect">
            <a:avLst/>
          </a:prstGeom>
        </p:spPr>
        <p:txBody>
          <a:bodyPr/>
          <a:lstStyle/>
          <a:p>
            <a:r>
              <a:t>Explain our legal disclaimer</a:t>
            </a:r>
          </a:p>
        </p:txBody>
      </p:sp>
    </p:spTree>
    <p:extLst>
      <p:ext uri="{BB962C8B-B14F-4D97-AF65-F5344CB8AC3E}">
        <p14:creationId xmlns:p14="http://schemas.microsoft.com/office/powerpoint/2010/main" val="2635990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xfrm>
            <a:off x="381000" y="685800"/>
            <a:ext cx="6096000" cy="3429000"/>
          </a:xfrm>
          <a:prstGeom prst="rect">
            <a:avLst/>
          </a:prstGeom>
        </p:spPr>
        <p:txBody>
          <a:bodyPr/>
          <a:lstStyle/>
          <a:p>
            <a:endParaRPr/>
          </a:p>
        </p:txBody>
      </p:sp>
      <p:sp>
        <p:nvSpPr>
          <p:cNvPr id="664" name="Shape 664"/>
          <p:cNvSpPr>
            <a:spLocks noGrp="1"/>
          </p:cNvSpPr>
          <p:nvPr>
            <p:ph type="body" sz="quarter" idx="1"/>
          </p:nvPr>
        </p:nvSpPr>
        <p:spPr>
          <a:prstGeom prst="rect">
            <a:avLst/>
          </a:prstGeom>
        </p:spPr>
        <p:txBody>
          <a:bodyPr/>
          <a:lstStyle/>
          <a:p>
            <a:pPr>
              <a:defRPr b="1"/>
            </a:pPr>
            <a:r>
              <a:t>SESSION 2 DETAILS</a:t>
            </a:r>
          </a:p>
          <a:p>
            <a:r>
              <a:t>20 mins</a:t>
            </a:r>
          </a:p>
          <a:p>
            <a:r>
              <a:t>Interactive session</a:t>
            </a:r>
          </a:p>
          <a:p>
            <a:r>
              <a:t>“Integrating chatbots in your customer support processes: a fast-paced project”</a:t>
            </a:r>
          </a:p>
          <a:p>
            <a:r>
              <a:t>PE and Omer</a:t>
            </a:r>
          </a:p>
          <a:p>
            <a:br/>
            <a:r>
              <a:rPr b="1"/>
              <a:t>1) Introduction to bots : </a:t>
            </a:r>
            <a:r>
              <a:t>definition, why they matter, why you should get one - 3 mins - PE</a:t>
            </a:r>
          </a:p>
          <a:p>
            <a:pPr>
              <a:defRPr i="1"/>
            </a:pPr>
            <a:r>
              <a:t>Purpose: set the scene and create urgency</a:t>
            </a:r>
          </a:p>
          <a:p>
            <a:pPr>
              <a:defRPr b="1"/>
            </a:pPr>
            <a:r>
              <a:t>2) List of bot building tips and tricks :</a:t>
            </a:r>
            <a:r>
              <a:rPr b="0"/>
              <a:t> concentric circles slides + UX tips + channel tips + etc - 7 mins - PE</a:t>
            </a:r>
          </a:p>
          <a:p>
            <a:pPr>
              <a:defRPr i="1"/>
            </a:pPr>
            <a:r>
              <a:t>Purpose: inform and educate to give a sense of specialness</a:t>
            </a:r>
          </a:p>
          <a:p>
            <a:pPr>
              <a:defRPr b="1"/>
            </a:pPr>
            <a:r>
              <a:t>3) Explanation of the 3 step bot building process</a:t>
            </a:r>
            <a:r>
              <a:rPr b="0"/>
              <a:t> (slide en escalier) - 8 mins - Omer</a:t>
            </a:r>
          </a:p>
          <a:p>
            <a:pPr>
              <a:defRPr i="1"/>
            </a:pPr>
            <a:r>
              <a:t>Purpose: demystify and encourage bot building</a:t>
            </a:r>
          </a:p>
          <a:p>
            <a:pPr>
              <a:defRPr b="1"/>
            </a:pPr>
            <a:r>
              <a:t>8) CTA </a:t>
            </a:r>
          </a:p>
          <a:p>
            <a:pPr>
              <a:defRPr b="1"/>
            </a:pPr>
            <a:r>
              <a:t>7) Thanks and Q&amp;A</a:t>
            </a:r>
          </a:p>
          <a:p>
            <a:br/>
            <a:br/>
            <a:br/>
            <a:br/>
            <a:endParaRPr/>
          </a:p>
        </p:txBody>
      </p:sp>
    </p:spTree>
    <p:extLst>
      <p:ext uri="{BB962C8B-B14F-4D97-AF65-F5344CB8AC3E}">
        <p14:creationId xmlns:p14="http://schemas.microsoft.com/office/powerpoint/2010/main" val="3868638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a:spLocks noGrp="1" noRot="1" noChangeAspect="1"/>
          </p:cNvSpPr>
          <p:nvPr>
            <p:ph type="sldImg"/>
          </p:nvPr>
        </p:nvSpPr>
        <p:spPr>
          <a:xfrm>
            <a:off x="381000" y="685800"/>
            <a:ext cx="6096000" cy="3429000"/>
          </a:xfrm>
          <a:prstGeom prst="rect">
            <a:avLst/>
          </a:prstGeom>
        </p:spPr>
        <p:txBody>
          <a:bodyPr/>
          <a:lstStyle/>
          <a:p>
            <a:endParaRPr/>
          </a:p>
        </p:txBody>
      </p:sp>
      <p:sp>
        <p:nvSpPr>
          <p:cNvPr id="688" name="Shape 688"/>
          <p:cNvSpPr>
            <a:spLocks noGrp="1"/>
          </p:cNvSpPr>
          <p:nvPr>
            <p:ph type="body" sz="quarter" idx="1"/>
          </p:nvPr>
        </p:nvSpPr>
        <p:spPr>
          <a:prstGeom prst="rect">
            <a:avLst/>
          </a:prstGeom>
        </p:spPr>
        <p:txBody>
          <a:bodyPr/>
          <a:lstStyle/>
          <a:p>
            <a:pPr>
              <a:defRPr b="1"/>
            </a:pPr>
            <a:r>
              <a:t>SESSION 2 DETAILS</a:t>
            </a:r>
          </a:p>
          <a:p>
            <a:r>
              <a:t>20 mins</a:t>
            </a:r>
          </a:p>
          <a:p>
            <a:r>
              <a:t>Interactive session</a:t>
            </a:r>
          </a:p>
          <a:p>
            <a:r>
              <a:t>“Integrating chatbots in your customer support processes: a fast-paced project”</a:t>
            </a:r>
          </a:p>
          <a:p>
            <a:r>
              <a:t>PE and Omer</a:t>
            </a:r>
          </a:p>
          <a:p>
            <a:br/>
            <a:r>
              <a:rPr b="1"/>
              <a:t>1) Introduction to bots : </a:t>
            </a:r>
            <a:r>
              <a:t>definition, why they matter, why you should get one - 3 mins - PE</a:t>
            </a:r>
          </a:p>
          <a:p>
            <a:pPr>
              <a:defRPr i="1"/>
            </a:pPr>
            <a:r>
              <a:t>Purpose: set the scene and create urgency</a:t>
            </a:r>
          </a:p>
          <a:p>
            <a:pPr>
              <a:defRPr b="1"/>
            </a:pPr>
            <a:r>
              <a:t>2) List of bot building tips and tricks :</a:t>
            </a:r>
            <a:r>
              <a:rPr b="0"/>
              <a:t> concentric circles slides + UX tips + channel tips + etc - 7 mins - PE</a:t>
            </a:r>
          </a:p>
          <a:p>
            <a:pPr>
              <a:defRPr i="1"/>
            </a:pPr>
            <a:r>
              <a:t>Purpose: inform and educate to give a sense of specialness</a:t>
            </a:r>
          </a:p>
          <a:p>
            <a:pPr>
              <a:defRPr b="1"/>
            </a:pPr>
            <a:r>
              <a:t>3) Explanation of the 3 step bot building process</a:t>
            </a:r>
            <a:r>
              <a:rPr b="0"/>
              <a:t> (slide en escalier) - 8 mins - Omer</a:t>
            </a:r>
          </a:p>
          <a:p>
            <a:pPr>
              <a:defRPr i="1"/>
            </a:pPr>
            <a:r>
              <a:t>Purpose: demystify and encourage bot building</a:t>
            </a:r>
          </a:p>
          <a:p>
            <a:pPr>
              <a:defRPr b="1"/>
            </a:pPr>
            <a:r>
              <a:t>8) CTA </a:t>
            </a:r>
          </a:p>
          <a:p>
            <a:pPr>
              <a:defRPr b="1"/>
            </a:pPr>
            <a:r>
              <a:t>7) Thanks and Q&amp;A</a:t>
            </a:r>
          </a:p>
          <a:p>
            <a:br/>
            <a:br/>
            <a:br/>
            <a:br/>
            <a:endParaRPr/>
          </a:p>
        </p:txBody>
      </p:sp>
    </p:spTree>
    <p:extLst>
      <p:ext uri="{BB962C8B-B14F-4D97-AF65-F5344CB8AC3E}">
        <p14:creationId xmlns:p14="http://schemas.microsoft.com/office/powerpoint/2010/main" val="3777150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27</a:t>
            </a:fld>
            <a:endParaRPr lang="de-DE"/>
          </a:p>
        </p:txBody>
      </p:sp>
      <p:sp>
        <p:nvSpPr>
          <p:cNvPr id="9" name="Slide Image Placeholder 8"/>
          <p:cNvSpPr>
            <a:spLocks noGrp="1" noRot="1" noChangeAspect="1"/>
          </p:cNvSpPr>
          <p:nvPr>
            <p:ph type="sldImg"/>
          </p:nvPr>
        </p:nvSpPr>
        <p:spPr>
          <a:xfrm>
            <a:off x="269875" y="665163"/>
            <a:ext cx="6257925" cy="3519487"/>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437882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hape 724"/>
          <p:cNvSpPr>
            <a:spLocks noGrp="1" noRot="1" noChangeAspect="1"/>
          </p:cNvSpPr>
          <p:nvPr>
            <p:ph type="sldImg"/>
          </p:nvPr>
        </p:nvSpPr>
        <p:spPr>
          <a:xfrm>
            <a:off x="381000" y="685800"/>
            <a:ext cx="6096000" cy="3429000"/>
          </a:xfrm>
          <a:prstGeom prst="rect">
            <a:avLst/>
          </a:prstGeom>
        </p:spPr>
        <p:txBody>
          <a:bodyPr/>
          <a:lstStyle/>
          <a:p>
            <a:endParaRPr/>
          </a:p>
        </p:txBody>
      </p:sp>
      <p:sp>
        <p:nvSpPr>
          <p:cNvPr id="725" name="Shape 725"/>
          <p:cNvSpPr>
            <a:spLocks noGrp="1"/>
          </p:cNvSpPr>
          <p:nvPr>
            <p:ph type="body" sz="quarter" idx="1"/>
          </p:nvPr>
        </p:nvSpPr>
        <p:spPr>
          <a:prstGeom prst="rect">
            <a:avLst/>
          </a:prstGeom>
        </p:spPr>
        <p:txBody>
          <a:bodyPr/>
          <a:lstStyle/>
          <a:p>
            <a:r>
              <a:t>Insurance, order tracking, routing, premium account, </a:t>
            </a:r>
            <a:r>
              <a:rPr lang="fr-FR" err="1"/>
              <a:t>etc</a:t>
            </a:r>
            <a:r>
              <a:t>! </a:t>
            </a:r>
          </a:p>
          <a:p>
            <a:br>
              <a:rPr/>
            </a:br>
            <a:endParaRPr/>
          </a:p>
        </p:txBody>
      </p:sp>
    </p:spTree>
    <p:extLst>
      <p:ext uri="{BB962C8B-B14F-4D97-AF65-F5344CB8AC3E}">
        <p14:creationId xmlns:p14="http://schemas.microsoft.com/office/powerpoint/2010/main" val="1267054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8C2C35-2B8A-446E-BEC0-FD36716C29AC}" type="slidenum">
              <a:rPr lang="en-US" smtClean="0"/>
              <a:pPr/>
              <a:t>29</a:t>
            </a:fld>
            <a:endParaRPr lang="en-US"/>
          </a:p>
        </p:txBody>
      </p:sp>
    </p:spTree>
    <p:extLst>
      <p:ext uri="{BB962C8B-B14F-4D97-AF65-F5344CB8AC3E}">
        <p14:creationId xmlns:p14="http://schemas.microsoft.com/office/powerpoint/2010/main" val="3206518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Shape 760"/>
          <p:cNvSpPr>
            <a:spLocks noGrp="1" noRot="1" noChangeAspect="1"/>
          </p:cNvSpPr>
          <p:nvPr>
            <p:ph type="sldImg"/>
          </p:nvPr>
        </p:nvSpPr>
        <p:spPr>
          <a:xfrm>
            <a:off x="381000" y="685800"/>
            <a:ext cx="6096000" cy="3429000"/>
          </a:xfrm>
          <a:prstGeom prst="rect">
            <a:avLst/>
          </a:prstGeom>
        </p:spPr>
        <p:txBody>
          <a:bodyPr/>
          <a:lstStyle/>
          <a:p>
            <a:endParaRPr/>
          </a:p>
        </p:txBody>
      </p:sp>
      <p:sp>
        <p:nvSpPr>
          <p:cNvPr id="761" name="Shape 761"/>
          <p:cNvSpPr>
            <a:spLocks noGrp="1"/>
          </p:cNvSpPr>
          <p:nvPr>
            <p:ph type="body" sz="quarter" idx="1"/>
          </p:nvPr>
        </p:nvSpPr>
        <p:spPr>
          <a:prstGeom prst="rect">
            <a:avLst/>
          </a:prstGeom>
        </p:spPr>
        <p:txBody>
          <a:bodyPr/>
          <a:lstStyle/>
          <a:p>
            <a:r>
              <a:t>Insurance, order tracking, routing, premium account, etc! </a:t>
            </a:r>
          </a:p>
          <a:p>
            <a:br/>
            <a:endParaRPr/>
          </a:p>
        </p:txBody>
      </p:sp>
    </p:spTree>
    <p:extLst>
      <p:ext uri="{BB962C8B-B14F-4D97-AF65-F5344CB8AC3E}">
        <p14:creationId xmlns:p14="http://schemas.microsoft.com/office/powerpoint/2010/main" val="2193744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Shape 760"/>
          <p:cNvSpPr>
            <a:spLocks noGrp="1" noRot="1" noChangeAspect="1"/>
          </p:cNvSpPr>
          <p:nvPr>
            <p:ph type="sldImg"/>
          </p:nvPr>
        </p:nvSpPr>
        <p:spPr>
          <a:xfrm>
            <a:off x="381000" y="685800"/>
            <a:ext cx="6096000" cy="3429000"/>
          </a:xfrm>
          <a:prstGeom prst="rect">
            <a:avLst/>
          </a:prstGeom>
        </p:spPr>
        <p:txBody>
          <a:bodyPr/>
          <a:lstStyle/>
          <a:p>
            <a:endParaRPr/>
          </a:p>
        </p:txBody>
      </p:sp>
      <p:sp>
        <p:nvSpPr>
          <p:cNvPr id="761" name="Shape 761"/>
          <p:cNvSpPr>
            <a:spLocks noGrp="1"/>
          </p:cNvSpPr>
          <p:nvPr>
            <p:ph type="body" sz="quarter" idx="1"/>
          </p:nvPr>
        </p:nvSpPr>
        <p:spPr>
          <a:prstGeom prst="rect">
            <a:avLst/>
          </a:prstGeom>
        </p:spPr>
        <p:txBody>
          <a:bodyPr/>
          <a:lstStyle/>
          <a:p>
            <a:r>
              <a:t>Insurance, order tracking, routing, premium account, etc! </a:t>
            </a:r>
          </a:p>
          <a:p>
            <a:br/>
            <a:endParaRPr/>
          </a:p>
        </p:txBody>
      </p:sp>
    </p:spTree>
    <p:extLst>
      <p:ext uri="{BB962C8B-B14F-4D97-AF65-F5344CB8AC3E}">
        <p14:creationId xmlns:p14="http://schemas.microsoft.com/office/powerpoint/2010/main" val="1465219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Shape 760"/>
          <p:cNvSpPr>
            <a:spLocks noGrp="1" noRot="1" noChangeAspect="1"/>
          </p:cNvSpPr>
          <p:nvPr>
            <p:ph type="sldImg"/>
          </p:nvPr>
        </p:nvSpPr>
        <p:spPr>
          <a:xfrm>
            <a:off x="381000" y="685800"/>
            <a:ext cx="6096000" cy="3429000"/>
          </a:xfrm>
          <a:prstGeom prst="rect">
            <a:avLst/>
          </a:prstGeom>
        </p:spPr>
        <p:txBody>
          <a:bodyPr/>
          <a:lstStyle/>
          <a:p>
            <a:endParaRPr/>
          </a:p>
        </p:txBody>
      </p:sp>
      <p:sp>
        <p:nvSpPr>
          <p:cNvPr id="761" name="Shape 761"/>
          <p:cNvSpPr>
            <a:spLocks noGrp="1"/>
          </p:cNvSpPr>
          <p:nvPr>
            <p:ph type="body" sz="quarter" idx="1"/>
          </p:nvPr>
        </p:nvSpPr>
        <p:spPr>
          <a:prstGeom prst="rect">
            <a:avLst/>
          </a:prstGeom>
        </p:spPr>
        <p:txBody>
          <a:bodyPr/>
          <a:lstStyle/>
          <a:p>
            <a:r>
              <a:t>Insurance, order tracking, routing, premium account, etc! </a:t>
            </a:r>
          </a:p>
          <a:p>
            <a:br/>
            <a:endParaRPr/>
          </a:p>
        </p:txBody>
      </p:sp>
    </p:spTree>
    <p:extLst>
      <p:ext uri="{BB962C8B-B14F-4D97-AF65-F5344CB8AC3E}">
        <p14:creationId xmlns:p14="http://schemas.microsoft.com/office/powerpoint/2010/main" val="3077222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77720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Shape 853"/>
          <p:cNvSpPr>
            <a:spLocks noGrp="1" noRot="1" noChangeAspect="1"/>
          </p:cNvSpPr>
          <p:nvPr>
            <p:ph type="sldImg"/>
          </p:nvPr>
        </p:nvSpPr>
        <p:spPr>
          <a:xfrm>
            <a:off x="381000" y="685800"/>
            <a:ext cx="6096000" cy="3429000"/>
          </a:xfrm>
          <a:prstGeom prst="rect">
            <a:avLst/>
          </a:prstGeom>
        </p:spPr>
        <p:txBody>
          <a:bodyPr/>
          <a:lstStyle/>
          <a:p>
            <a:endParaRPr/>
          </a:p>
        </p:txBody>
      </p:sp>
      <p:sp>
        <p:nvSpPr>
          <p:cNvPr id="854" name="Shape 854"/>
          <p:cNvSpPr>
            <a:spLocks noGrp="1"/>
          </p:cNvSpPr>
          <p:nvPr>
            <p:ph type="body" sz="quarter" idx="1"/>
          </p:nvPr>
        </p:nvSpPr>
        <p:spPr>
          <a:prstGeom prst="rect">
            <a:avLst/>
          </a:prstGeom>
        </p:spPr>
        <p:txBody>
          <a:bodyPr/>
          <a:lstStyle/>
          <a:p>
            <a:r>
              <a:t>Insurance, order tracking, routing, premium account, etc! </a:t>
            </a:r>
          </a:p>
          <a:p>
            <a:br/>
            <a:endParaRPr/>
          </a:p>
        </p:txBody>
      </p:sp>
    </p:spTree>
    <p:extLst>
      <p:ext uri="{BB962C8B-B14F-4D97-AF65-F5344CB8AC3E}">
        <p14:creationId xmlns:p14="http://schemas.microsoft.com/office/powerpoint/2010/main" val="1696441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noRot="1" noChangeAspect="1"/>
          </p:cNvSpPr>
          <p:nvPr>
            <p:ph type="sldImg"/>
          </p:nvPr>
        </p:nvSpPr>
        <p:spPr>
          <a:xfrm>
            <a:off x="381000" y="685800"/>
            <a:ext cx="6096000" cy="3429000"/>
          </a:xfrm>
          <a:prstGeom prst="rect">
            <a:avLst/>
          </a:prstGeom>
        </p:spPr>
        <p:txBody>
          <a:bodyPr/>
          <a:lstStyle/>
          <a:p>
            <a:endParaRPr/>
          </a:p>
        </p:txBody>
      </p:sp>
      <p:sp>
        <p:nvSpPr>
          <p:cNvPr id="332" name="Shape 332"/>
          <p:cNvSpPr>
            <a:spLocks noGrp="1"/>
          </p:cNvSpPr>
          <p:nvPr>
            <p:ph type="body" sz="quarter" idx="1"/>
          </p:nvPr>
        </p:nvSpPr>
        <p:spPr>
          <a:prstGeom prst="rect">
            <a:avLst/>
          </a:prstGeom>
        </p:spPr>
        <p:txBody>
          <a:bodyPr/>
          <a:lstStyle/>
          <a:p>
            <a:r>
              <a:rPr u="sng" dirty="0">
                <a:solidFill>
                  <a:schemeClr val="accent3"/>
                </a:solidFill>
                <a:uFill>
                  <a:solidFill>
                    <a:schemeClr val="accent3"/>
                  </a:solidFill>
                </a:uFill>
                <a:hlinkClick r:id="rId3"/>
              </a:rPr>
              <a:t>https://www.gartner.com/imagesrv/summits/docs/na/customer-360/C360_2011_brochure_FINAL.pdf</a:t>
            </a:r>
          </a:p>
          <a:p>
            <a:r>
              <a:rPr u="sng" dirty="0">
                <a:solidFill>
                  <a:schemeClr val="accent3"/>
                </a:solidFill>
                <a:uFill>
                  <a:solidFill>
                    <a:schemeClr val="accent3"/>
                  </a:solidFill>
                </a:uFill>
                <a:hlinkClick r:id="rId4"/>
              </a:rPr>
              <a:t>https://insights.fb.com/morethanamessage/</a:t>
            </a:r>
          </a:p>
          <a:p>
            <a:r>
              <a:rPr u="sng" dirty="0">
                <a:solidFill>
                  <a:schemeClr val="accent3"/>
                </a:solidFill>
                <a:uFill>
                  <a:solidFill>
                    <a:schemeClr val="accent3"/>
                  </a:solidFill>
                </a:uFill>
                <a:hlinkClick r:id="rId5"/>
              </a:rPr>
              <a:t>https://www.michaelmanagement.com/blog/a-look-at-conversational-ai</a:t>
            </a:r>
          </a:p>
        </p:txBody>
      </p:sp>
    </p:spTree>
    <p:extLst>
      <p:ext uri="{BB962C8B-B14F-4D97-AF65-F5344CB8AC3E}">
        <p14:creationId xmlns:p14="http://schemas.microsoft.com/office/powerpoint/2010/main" val="1959135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7606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38</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fontScale="92500" lnSpcReduction="20000"/>
          </a:bodyPr>
          <a:lstStyle/>
          <a:p>
            <a:r>
              <a:rPr lang="en-US" sz="1400" kern="1200">
                <a:solidFill>
                  <a:schemeClr val="tx1"/>
                </a:solidFill>
                <a:effectLst/>
                <a:latin typeface="+mn-lt"/>
                <a:ea typeface="+mn-ea"/>
                <a:cs typeface="+mn-cs"/>
              </a:rPr>
              <a:t>Question: what &amp; how can we sell it? </a:t>
            </a:r>
          </a:p>
          <a:p>
            <a:endParaRPr lang="en-US" sz="1400" kern="1200">
              <a:solidFill>
                <a:schemeClr val="tx1"/>
              </a:solidFill>
              <a:effectLst/>
              <a:latin typeface="+mn-lt"/>
              <a:ea typeface="+mn-ea"/>
              <a:cs typeface="+mn-cs"/>
            </a:endParaRPr>
          </a:p>
          <a:p>
            <a:r>
              <a:rPr lang="en-US" sz="1400" kern="1200">
                <a:solidFill>
                  <a:schemeClr val="tx1"/>
                </a:solidFill>
                <a:effectLst/>
                <a:latin typeface="+mn-lt"/>
                <a:ea typeface="+mn-ea"/>
                <a:cs typeface="+mn-cs"/>
              </a:rPr>
              <a:t>Answer: </a:t>
            </a:r>
            <a:endParaRPr lang="fr-FR" sz="1400" kern="1200">
              <a:solidFill>
                <a:schemeClr val="tx1"/>
              </a:solidFill>
              <a:effectLst/>
              <a:latin typeface="+mn-lt"/>
              <a:ea typeface="+mn-ea"/>
              <a:cs typeface="+mn-cs"/>
            </a:endParaRPr>
          </a:p>
          <a:p>
            <a:pPr marL="285750" lvl="0" indent="-285750">
              <a:buFontTx/>
              <a:buChar char="-"/>
            </a:pPr>
            <a:r>
              <a:rPr lang="en-US" sz="1400" kern="1200">
                <a:solidFill>
                  <a:schemeClr val="tx1"/>
                </a:solidFill>
                <a:effectLst/>
                <a:latin typeface="+mn-lt"/>
                <a:ea typeface="+mn-ea"/>
                <a:cs typeface="+mn-cs"/>
              </a:rPr>
              <a:t>use cases and industries: currently, our main focus is customer service: it is the most rewarding use case. Because corporations are facing such big volumes of customer requests, automating certain topics of support are highly beneficial for them at the lowest cost. </a:t>
            </a:r>
          </a:p>
          <a:p>
            <a:pPr marL="285750" lvl="0" indent="-285750">
              <a:buFontTx/>
              <a:buChar char="-"/>
            </a:pPr>
            <a:r>
              <a:rPr lang="en-US" sz="1400" kern="1200">
                <a:solidFill>
                  <a:schemeClr val="tx1"/>
                </a:solidFill>
                <a:effectLst/>
                <a:latin typeface="+mn-lt"/>
                <a:ea typeface="+mn-ea"/>
                <a:cs typeface="+mn-cs"/>
              </a:rPr>
              <a:t>Other use cases that performed quite well are the automation of employee self-service applications and e-commerce. </a:t>
            </a:r>
          </a:p>
          <a:p>
            <a:pPr marL="285750" lvl="0" indent="-285750">
              <a:buFontTx/>
              <a:buChar char="-"/>
            </a:pPr>
            <a:r>
              <a:rPr lang="en-US" sz="1400" kern="1200">
                <a:solidFill>
                  <a:schemeClr val="tx1"/>
                </a:solidFill>
                <a:effectLst/>
                <a:latin typeface="+mn-lt"/>
                <a:ea typeface="+mn-ea"/>
                <a:cs typeface="+mn-cs"/>
              </a:rPr>
              <a:t>We focus on applying those use cases in the following industries: banking, insurance, telecommunications, utilities, retail and consumer goods</a:t>
            </a:r>
          </a:p>
          <a:p>
            <a:pPr marL="285750" marR="0" lvl="0" indent="-285750" algn="l" defTabSz="1088776" rtl="0" eaLnBrk="1" fontAlgn="auto" latinLnBrk="0" hangingPunct="1">
              <a:lnSpc>
                <a:spcPct val="100000"/>
              </a:lnSpc>
              <a:spcBef>
                <a:spcPts val="0"/>
              </a:spcBef>
              <a:spcAft>
                <a:spcPts val="0"/>
              </a:spcAft>
              <a:buClrTx/>
              <a:buSzTx/>
              <a:buFontTx/>
              <a:buChar char="-"/>
              <a:tabLst/>
              <a:defRPr/>
            </a:pPr>
            <a:r>
              <a:rPr lang="en-US" sz="1400" kern="1200">
                <a:solidFill>
                  <a:schemeClr val="tx1"/>
                </a:solidFill>
                <a:effectLst/>
                <a:latin typeface="+mn-lt"/>
                <a:ea typeface="+mn-ea"/>
                <a:cs typeface="+mn-cs"/>
              </a:rPr>
              <a:t>Pricing: The pricing is based on chats. A chat is an exchange between a unique user and bot. It ends after 15 mins of user non-activity. We sell packs of 1000 chats. </a:t>
            </a:r>
            <a:endParaRPr lang="en-US"/>
          </a:p>
          <a:p>
            <a:pPr marL="285750" lvl="0" indent="-285750">
              <a:buFontTx/>
              <a:buChar char="-"/>
            </a:pPr>
            <a:endParaRPr lang="en-US" sz="1400" kern="1200">
              <a:solidFill>
                <a:schemeClr val="tx1"/>
              </a:solidFill>
              <a:effectLst/>
              <a:latin typeface="+mn-lt"/>
              <a:ea typeface="+mn-ea"/>
              <a:cs typeface="+mn-cs"/>
            </a:endParaRPr>
          </a:p>
          <a:p>
            <a:pPr marL="285750" lvl="0" indent="-285750">
              <a:buFontTx/>
              <a:buChar char="-"/>
            </a:pPr>
            <a:endParaRPr lang="en-US" sz="1400" kern="1200">
              <a:solidFill>
                <a:schemeClr val="tx1"/>
              </a:solidFill>
              <a:effectLst/>
              <a:latin typeface="+mn-lt"/>
              <a:ea typeface="+mn-ea"/>
              <a:cs typeface="+mn-cs"/>
            </a:endParaRPr>
          </a:p>
          <a:p>
            <a:pPr marL="0" lvl="0" indent="0">
              <a:buFontTx/>
              <a:buNone/>
            </a:pPr>
            <a:r>
              <a:rPr lang="en-US" sz="1400" kern="1200">
                <a:solidFill>
                  <a:schemeClr val="tx1"/>
                </a:solidFill>
                <a:effectLst/>
                <a:latin typeface="+mn-lt"/>
                <a:ea typeface="+mn-ea"/>
                <a:cs typeface="+mn-cs"/>
              </a:rPr>
              <a:t>Question: how quickly is this solution to realize?</a:t>
            </a:r>
          </a:p>
          <a:p>
            <a:pPr lvl="0"/>
            <a:endParaRPr lang="en-US" sz="1400" kern="1200">
              <a:solidFill>
                <a:schemeClr val="tx1"/>
              </a:solidFill>
              <a:effectLst/>
              <a:latin typeface="BentonSans Book" panose="02000503000000020004" pitchFamily="2" charset="0"/>
              <a:ea typeface="+mn-ea"/>
              <a:cs typeface="+mn-cs"/>
            </a:endParaRPr>
          </a:p>
          <a:p>
            <a:pPr lvl="0"/>
            <a:r>
              <a:rPr lang="en-US" sz="1400" kern="1200">
                <a:solidFill>
                  <a:schemeClr val="tx1"/>
                </a:solidFill>
                <a:effectLst/>
                <a:latin typeface="BentonSans Book" panose="02000503000000020004" pitchFamily="2" charset="0"/>
                <a:ea typeface="+mn-ea"/>
                <a:cs typeface="+mn-cs"/>
              </a:rPr>
              <a:t>Answer:</a:t>
            </a:r>
          </a:p>
          <a:p>
            <a:pPr marL="285750" lvl="0" indent="-285750">
              <a:buFontTx/>
              <a:buChar char="-"/>
            </a:pPr>
            <a:r>
              <a:rPr lang="en-US" sz="1400" kern="1200">
                <a:solidFill>
                  <a:schemeClr val="tx1"/>
                </a:solidFill>
                <a:effectLst/>
                <a:latin typeface="+mn-lt"/>
                <a:ea typeface="+mn-ea"/>
                <a:cs typeface="+mn-cs"/>
              </a:rPr>
              <a:t>Bot methodology: building a chat bot is a simple process and realizable in as little as 12 weeks.</a:t>
            </a:r>
            <a:endParaRPr lang="fr-FR" sz="1400" kern="1200">
              <a:solidFill>
                <a:schemeClr val="tx1"/>
              </a:solidFill>
              <a:effectLst/>
              <a:latin typeface="+mn-lt"/>
              <a:ea typeface="+mn-ea"/>
              <a:cs typeface="+mn-cs"/>
            </a:endParaRPr>
          </a:p>
          <a:p>
            <a:pPr lvl="1"/>
            <a:r>
              <a:rPr lang="en-US" sz="1400" kern="1200">
                <a:solidFill>
                  <a:schemeClr val="tx1"/>
                </a:solidFill>
                <a:effectLst/>
                <a:latin typeface="+mn-lt"/>
                <a:ea typeface="+mn-ea"/>
                <a:cs typeface="+mn-cs"/>
              </a:rPr>
              <a:t>Design: kickoff the project, scope and schedule the collaboration. Hold workshops to define the business objectives, use case and technical requirements.</a:t>
            </a:r>
            <a:endParaRPr lang="fr-FR" sz="1400" kern="1200">
              <a:solidFill>
                <a:schemeClr val="tx1"/>
              </a:solidFill>
              <a:effectLst/>
              <a:latin typeface="+mn-lt"/>
              <a:ea typeface="+mn-ea"/>
              <a:cs typeface="+mn-cs"/>
            </a:endParaRPr>
          </a:p>
          <a:p>
            <a:pPr lvl="1"/>
            <a:r>
              <a:rPr lang="en-US" sz="1400" kern="1200">
                <a:solidFill>
                  <a:schemeClr val="tx1"/>
                </a:solidFill>
                <a:effectLst/>
                <a:latin typeface="+mn-lt"/>
                <a:ea typeface="+mn-ea"/>
                <a:cs typeface="+mn-cs"/>
              </a:rPr>
              <a:t>Create: bot creation and integration, including extensive training and testing sessions</a:t>
            </a:r>
            <a:endParaRPr lang="fr-FR" sz="1400" kern="1200">
              <a:solidFill>
                <a:schemeClr val="tx1"/>
              </a:solidFill>
              <a:effectLst/>
              <a:latin typeface="+mn-lt"/>
              <a:ea typeface="+mn-ea"/>
              <a:cs typeface="+mn-cs"/>
            </a:endParaRPr>
          </a:p>
          <a:p>
            <a:pPr lvl="1"/>
            <a:r>
              <a:rPr lang="en-US" sz="1400" kern="1200">
                <a:solidFill>
                  <a:schemeClr val="tx1"/>
                </a:solidFill>
                <a:effectLst/>
                <a:latin typeface="+mn-lt"/>
                <a:ea typeface="+mn-ea"/>
                <a:cs typeface="+mn-cs"/>
              </a:rPr>
              <a:t>Deploy: execute UATs with customer to validate delivery, test with beta-testers to validate user experience and accompany client from go-live to Business As Usual</a:t>
            </a:r>
            <a:endParaRPr lang="fr-FR" sz="1400" kern="1200">
              <a:solidFill>
                <a:schemeClr val="tx1"/>
              </a:solidFill>
              <a:effectLst/>
              <a:latin typeface="+mn-lt"/>
              <a:ea typeface="+mn-ea"/>
              <a:cs typeface="+mn-cs"/>
            </a:endParaRPr>
          </a:p>
          <a:p>
            <a:pPr lvl="0"/>
            <a:endParaRPr lang="en-US" sz="1400" kern="1200">
              <a:solidFill>
                <a:schemeClr val="tx1"/>
              </a:solidFill>
              <a:effectLst/>
              <a:latin typeface="+mn-lt"/>
              <a:ea typeface="+mn-ea"/>
              <a:cs typeface="+mn-cs"/>
            </a:endParaRPr>
          </a:p>
        </p:txBody>
      </p:sp>
    </p:spTree>
    <p:extLst>
      <p:ext uri="{BB962C8B-B14F-4D97-AF65-F5344CB8AC3E}">
        <p14:creationId xmlns:p14="http://schemas.microsoft.com/office/powerpoint/2010/main" val="668449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4432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2BECEDD-9F86-9148-AFE7-69B27166CF38}"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43</a:t>
            </a:fld>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06131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200">
                <a:solidFill>
                  <a:schemeClr val="tx1"/>
                </a:solidFill>
                <a:effectLst/>
                <a:latin typeface="+mn-lt"/>
                <a:ea typeface="+mn-ea"/>
                <a:cs typeface="+mn-cs"/>
              </a:rPr>
              <a:t>SAP Enterprise Support is the foundation support for customer success. </a:t>
            </a:r>
            <a:r>
              <a:rPr lang="en-US" sz="1400" kern="1200">
                <a:solidFill>
                  <a:schemeClr val="tx1"/>
                </a:solidFill>
                <a:effectLst/>
                <a:latin typeface="+mn-lt"/>
                <a:ea typeface="+mn-ea"/>
                <a:cs typeface="+mn-cs"/>
              </a:rPr>
              <a:t>Proactively control mission critical processes, simplify hybrid landscapes, and drive innovation and business outcomes with SAP Enterprise Support, empowered by support experts worldwide and by modern Next-Generation Support collaboration. </a:t>
            </a:r>
          </a:p>
          <a:p>
            <a:endParaRPr lang="en-US" sz="1400" kern="1200">
              <a:solidFill>
                <a:schemeClr val="tx1"/>
              </a:solidFill>
              <a:effectLst/>
              <a:latin typeface="+mn-lt"/>
              <a:ea typeface="+mn-ea"/>
              <a:cs typeface="+mn-cs"/>
            </a:endParaRPr>
          </a:p>
          <a:p>
            <a:r>
              <a:rPr lang="en-US" sz="1400" kern="1200">
                <a:solidFill>
                  <a:schemeClr val="tx1"/>
                </a:solidFill>
                <a:effectLst/>
                <a:latin typeface="+mn-lt"/>
                <a:ea typeface="+mn-ea"/>
                <a:cs typeface="+mn-cs"/>
              </a:rPr>
              <a:t>At the core of SAP solutions in cloud and on-premise for a seamless end-to-end customer support experience based on SAPs ONE Support approach, SAP Enterprise Support includes powerful services, tools and expertise to ensure business continuity and maximize value realization. </a:t>
            </a:r>
          </a:p>
          <a:p>
            <a:endParaRPr lang="de-DE" sz="1400" kern="1200">
              <a:solidFill>
                <a:schemeClr val="tx1"/>
              </a:solidFill>
              <a:effectLst/>
              <a:latin typeface="+mn-lt"/>
              <a:ea typeface="+mn-ea"/>
              <a:cs typeface="+mn-cs"/>
            </a:endParaRPr>
          </a:p>
          <a:p>
            <a:r>
              <a:rPr lang="en-US" sz="1400" kern="1200">
                <a:solidFill>
                  <a:schemeClr val="tx1"/>
                </a:solidFill>
                <a:effectLst/>
                <a:latin typeface="+mn-lt"/>
                <a:ea typeface="+mn-ea"/>
                <a:cs typeface="+mn-cs"/>
              </a:rPr>
              <a:t>It consists of 4 key pillars, including collaboration, empowerment, innovation and value realization, and mission-critical control. With the eventual goal of helping customers become intelligent enterprises in their digital transformation, SAP Enterprise Support provides proactive and preventive support for customers to move to the cloud, move in the cloud, make SAP S/4HANA digital core, and deploy breakthrough innovations across all deployment options.</a:t>
            </a:r>
          </a:p>
          <a:p>
            <a:endParaRPr lang="de-DE" sz="14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68778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a:solidFill>
                  <a:schemeClr val="tx1"/>
                </a:solidFill>
                <a:effectLst/>
                <a:latin typeface="+mn-lt"/>
                <a:ea typeface="+mn-ea"/>
                <a:cs typeface="+mn-cs"/>
              </a:rPr>
              <a:t>An organization in the CAI platform, it enables team members to collaborate on the bots they create, and share with others within the organization they’re part of. Send Boris Andree or Ed </a:t>
            </a:r>
            <a:r>
              <a:rPr lang="en-US" sz="1400" kern="1200" err="1">
                <a:solidFill>
                  <a:schemeClr val="tx1"/>
                </a:solidFill>
                <a:effectLst/>
                <a:latin typeface="+mn-lt"/>
                <a:ea typeface="+mn-ea"/>
                <a:cs typeface="+mn-cs"/>
              </a:rPr>
              <a:t>Fronc</a:t>
            </a:r>
            <a:r>
              <a:rPr lang="en-US" sz="1400" kern="1200">
                <a:solidFill>
                  <a:schemeClr val="tx1"/>
                </a:solidFill>
                <a:effectLst/>
                <a:latin typeface="+mn-lt"/>
                <a:ea typeface="+mn-ea"/>
                <a:cs typeface="+mn-cs"/>
              </a:rPr>
              <a:t> Profile name once account created.</a:t>
            </a: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45</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56347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a:solidFill>
                  <a:schemeClr val="tx1"/>
                </a:solidFill>
                <a:effectLst/>
                <a:latin typeface="+mn-lt"/>
                <a:ea typeface="+mn-ea"/>
                <a:cs typeface="+mn-cs"/>
              </a:rPr>
              <a:t>An organization in the CAI platform, it enables team members to collaborate on the bots they create, and share with others within the organization they’re part of. Send Boris Andree or Ed </a:t>
            </a:r>
            <a:r>
              <a:rPr lang="en-US" sz="1400" kern="1200" err="1">
                <a:solidFill>
                  <a:schemeClr val="tx1"/>
                </a:solidFill>
                <a:effectLst/>
                <a:latin typeface="+mn-lt"/>
                <a:ea typeface="+mn-ea"/>
                <a:cs typeface="+mn-cs"/>
              </a:rPr>
              <a:t>Fronc</a:t>
            </a:r>
            <a:r>
              <a:rPr lang="en-US" sz="1400" kern="1200">
                <a:solidFill>
                  <a:schemeClr val="tx1"/>
                </a:solidFill>
                <a:effectLst/>
                <a:latin typeface="+mn-lt"/>
                <a:ea typeface="+mn-ea"/>
                <a:cs typeface="+mn-cs"/>
              </a:rPr>
              <a:t> Profile name once account created.</a:t>
            </a: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46</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81402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fr-FR" sz="1400" b="0" i="0" u="none" strike="noStrike" kern="1200" err="1">
                <a:solidFill>
                  <a:schemeClr val="tx1"/>
                </a:solidFill>
                <a:effectLst/>
                <a:latin typeface="+mn-lt"/>
                <a:ea typeface="+mn-ea"/>
                <a:cs typeface="+mn-cs"/>
              </a:rPr>
              <a:t>Insurance</a:t>
            </a:r>
            <a:r>
              <a:rPr lang="fr-FR" sz="1400" b="0" i="0" u="none" strike="noStrike" kern="1200">
                <a:solidFill>
                  <a:schemeClr val="tx1"/>
                </a:solidFill>
                <a:effectLst/>
                <a:latin typeface="+mn-lt"/>
                <a:ea typeface="+mn-ea"/>
                <a:cs typeface="+mn-cs"/>
              </a:rPr>
              <a:t>, </a:t>
            </a:r>
            <a:r>
              <a:rPr lang="fr-FR" sz="1400" b="0" i="0" u="none" strike="noStrike" kern="1200" err="1">
                <a:solidFill>
                  <a:schemeClr val="tx1"/>
                </a:solidFill>
                <a:effectLst/>
                <a:latin typeface="+mn-lt"/>
                <a:ea typeface="+mn-ea"/>
                <a:cs typeface="+mn-cs"/>
              </a:rPr>
              <a:t>order</a:t>
            </a:r>
            <a:r>
              <a:rPr lang="fr-FR" sz="1400" b="0" i="0" u="none" strike="noStrike" kern="1200">
                <a:solidFill>
                  <a:schemeClr val="tx1"/>
                </a:solidFill>
                <a:effectLst/>
                <a:latin typeface="+mn-lt"/>
                <a:ea typeface="+mn-ea"/>
                <a:cs typeface="+mn-cs"/>
              </a:rPr>
              <a:t> </a:t>
            </a:r>
            <a:r>
              <a:rPr lang="fr-FR" sz="1400" b="0" i="0" u="none" strike="noStrike" kern="1200" err="1">
                <a:solidFill>
                  <a:schemeClr val="tx1"/>
                </a:solidFill>
                <a:effectLst/>
                <a:latin typeface="+mn-lt"/>
                <a:ea typeface="+mn-ea"/>
                <a:cs typeface="+mn-cs"/>
              </a:rPr>
              <a:t>tracking</a:t>
            </a:r>
            <a:r>
              <a:rPr lang="fr-FR" sz="1400" b="0" i="0" u="none" strike="noStrike" kern="1200">
                <a:solidFill>
                  <a:schemeClr val="tx1"/>
                </a:solidFill>
                <a:effectLst/>
                <a:latin typeface="+mn-lt"/>
                <a:ea typeface="+mn-ea"/>
                <a:cs typeface="+mn-cs"/>
              </a:rPr>
              <a:t>, </a:t>
            </a:r>
            <a:r>
              <a:rPr lang="fr-FR" sz="1400" b="0" i="0" u="none" strike="noStrike" kern="1200" err="1">
                <a:solidFill>
                  <a:schemeClr val="tx1"/>
                </a:solidFill>
                <a:effectLst/>
                <a:latin typeface="+mn-lt"/>
                <a:ea typeface="+mn-ea"/>
                <a:cs typeface="+mn-cs"/>
              </a:rPr>
              <a:t>routing</a:t>
            </a:r>
            <a:r>
              <a:rPr lang="fr-FR" sz="1400" b="0" i="0" u="none" strike="noStrike" kern="1200">
                <a:solidFill>
                  <a:schemeClr val="tx1"/>
                </a:solidFill>
                <a:effectLst/>
                <a:latin typeface="+mn-lt"/>
                <a:ea typeface="+mn-ea"/>
                <a:cs typeface="+mn-cs"/>
              </a:rPr>
              <a:t>, premium </a:t>
            </a:r>
            <a:r>
              <a:rPr lang="fr-FR" sz="1400" b="0" i="0" u="none" strike="noStrike" kern="1200" err="1">
                <a:solidFill>
                  <a:schemeClr val="tx1"/>
                </a:solidFill>
                <a:effectLst/>
                <a:latin typeface="+mn-lt"/>
                <a:ea typeface="+mn-ea"/>
                <a:cs typeface="+mn-cs"/>
              </a:rPr>
              <a:t>account</a:t>
            </a:r>
            <a:r>
              <a:rPr lang="fr-FR" sz="1400" b="0" i="0" u="none" strike="noStrike" kern="1200">
                <a:solidFill>
                  <a:schemeClr val="tx1"/>
                </a:solidFill>
                <a:effectLst/>
                <a:latin typeface="+mn-lt"/>
                <a:ea typeface="+mn-ea"/>
                <a:cs typeface="+mn-cs"/>
              </a:rPr>
              <a:t>, </a:t>
            </a:r>
            <a:r>
              <a:rPr lang="fr-FR" sz="1400" b="0" i="0" u="none" strike="noStrike" kern="1200" err="1">
                <a:solidFill>
                  <a:schemeClr val="tx1"/>
                </a:solidFill>
                <a:effectLst/>
                <a:latin typeface="+mn-lt"/>
                <a:ea typeface="+mn-ea"/>
                <a:cs typeface="+mn-cs"/>
              </a:rPr>
              <a:t>etc</a:t>
            </a:r>
            <a:r>
              <a:rPr lang="fr-FR" sz="1400" b="0" i="0" u="none" strike="noStrike" kern="1200">
                <a:solidFill>
                  <a:schemeClr val="tx1"/>
                </a:solidFill>
                <a:effectLst/>
                <a:latin typeface="+mn-lt"/>
                <a:ea typeface="+mn-ea"/>
                <a:cs typeface="+mn-cs"/>
              </a:rPr>
              <a:t>! </a:t>
            </a:r>
            <a:endParaRPr lang="fr-FR" b="0">
              <a:effectLst/>
            </a:endParaRPr>
          </a:p>
          <a:p>
            <a:br>
              <a:rPr lang="fr-FR"/>
            </a:br>
            <a:endParaRPr lang="fr-FR"/>
          </a:p>
        </p:txBody>
      </p:sp>
      <p:sp>
        <p:nvSpPr>
          <p:cNvPr id="4" name="Espace réservé du numéro de diapositive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47</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07223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xfrm>
            <a:off x="381000" y="685800"/>
            <a:ext cx="6096000" cy="3429000"/>
          </a:xfrm>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pPr>
              <a:defRPr sz="1200" b="1"/>
            </a:pPr>
            <a:r>
              <a:t>67%</a:t>
            </a:r>
            <a:r>
              <a:rPr b="0"/>
              <a:t> of consumers worldwide used a chatbot for customer support in the past year </a:t>
            </a:r>
          </a:p>
        </p:txBody>
      </p:sp>
    </p:spTree>
    <p:extLst>
      <p:ext uri="{BB962C8B-B14F-4D97-AF65-F5344CB8AC3E}">
        <p14:creationId xmlns:p14="http://schemas.microsoft.com/office/powerpoint/2010/main" val="1192877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xfrm>
            <a:off x="381000" y="685800"/>
            <a:ext cx="6096000" cy="3429000"/>
          </a:xfrm>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pPr>
              <a:defRPr sz="1200" b="1"/>
            </a:pPr>
            <a:r>
              <a:t>67%</a:t>
            </a:r>
            <a:r>
              <a:rPr b="0"/>
              <a:t> of consumers worldwide used a chatbot for customer support in the past year </a:t>
            </a:r>
          </a:p>
        </p:txBody>
      </p:sp>
    </p:spTree>
    <p:extLst>
      <p:ext uri="{BB962C8B-B14F-4D97-AF65-F5344CB8AC3E}">
        <p14:creationId xmlns:p14="http://schemas.microsoft.com/office/powerpoint/2010/main" val="3926066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xfrm>
            <a:off x="381000" y="685800"/>
            <a:ext cx="6096000" cy="3429000"/>
          </a:xfrm>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r>
              <a:t>Insurance, order tracking, routing, premium account, etc! </a:t>
            </a:r>
          </a:p>
          <a:p>
            <a:br/>
            <a:endParaRPr/>
          </a:p>
        </p:txBody>
      </p:sp>
    </p:spTree>
    <p:extLst>
      <p:ext uri="{BB962C8B-B14F-4D97-AF65-F5344CB8AC3E}">
        <p14:creationId xmlns:p14="http://schemas.microsoft.com/office/powerpoint/2010/main" val="2387620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sym typeface="Arial"/>
              </a:rPr>
              <a:pPr marL="0" marR="0" lvl="0" indent="0" algn="ctr" defTabSz="1088776"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401958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sym typeface="Arial"/>
              </a:rPr>
              <a:pPr marL="0" marR="0" lvl="0" indent="0" algn="ctr" defTabSz="1088776"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452881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a:spLocks noGrp="1" noRot="1" noChangeAspect="1"/>
          </p:cNvSpPr>
          <p:nvPr>
            <p:ph type="sldImg"/>
          </p:nvPr>
        </p:nvSpPr>
        <p:spPr>
          <a:xfrm>
            <a:off x="381000" y="685800"/>
            <a:ext cx="6096000" cy="3429000"/>
          </a:xfrm>
          <a:prstGeom prst="rect">
            <a:avLst/>
          </a:prstGeom>
        </p:spPr>
        <p:txBody>
          <a:bodyPr/>
          <a:lstStyle/>
          <a:p>
            <a:endParaRPr/>
          </a:p>
        </p:txBody>
      </p:sp>
      <p:sp>
        <p:nvSpPr>
          <p:cNvPr id="504" name="Shape 504"/>
          <p:cNvSpPr>
            <a:spLocks noGrp="1"/>
          </p:cNvSpPr>
          <p:nvPr>
            <p:ph type="body" sz="quarter" idx="1"/>
          </p:nvPr>
        </p:nvSpPr>
        <p:spPr>
          <a:prstGeom prst="rect">
            <a:avLst/>
          </a:prstGeom>
        </p:spPr>
        <p:txBody>
          <a:bodyPr/>
          <a:lstStyle/>
          <a:p>
            <a:r>
              <a:t>Insurance, order tracking, routing, premium account, etc! </a:t>
            </a:r>
          </a:p>
          <a:p>
            <a:br/>
            <a:endParaRPr/>
          </a:p>
        </p:txBody>
      </p:sp>
    </p:spTree>
    <p:extLst>
      <p:ext uri="{BB962C8B-B14F-4D97-AF65-F5344CB8AC3E}">
        <p14:creationId xmlns:p14="http://schemas.microsoft.com/office/powerpoint/2010/main" val="29631772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sap.com/corporate/de/legal/copyright.html" TargetMode="External"/><Relationship Id="rId7" Type="http://schemas.openxmlformats.org/officeDocument/2006/relationships/hyperlink" Target="https://www.youtube.com/user/SAP" TargetMode="External"/><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hyperlink" Target="https://plus.google.com/+SAP" TargetMode="External"/><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 Id="rId1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hyperlink" Target="https://www.sap.com/registration/contact.html" TargetMode="External"/><Relationship Id="rId3" Type="http://schemas.openxmlformats.org/officeDocument/2006/relationships/hyperlink" Target="http://www.sap.com/corporate/de/legal/copyright.html" TargetMode="External"/><Relationship Id="rId7" Type="http://schemas.openxmlformats.org/officeDocument/2006/relationships/hyperlink" Target="https://www.youtube.com/user/SAP" TargetMode="External"/><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 Id="rId14" Type="http://schemas.openxmlformats.org/officeDocument/2006/relationships/hyperlink" Target="https://plus.google.com/+SAP"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hyperlink" Target="https://www.facebook.com/SAP" TargetMode="External"/><Relationship Id="rId3" Type="http://schemas.openxmlformats.org/officeDocument/2006/relationships/hyperlink" Target="http://www.sap.com/corporate-en/legal/copyright/index.epx" TargetMode="External"/><Relationship Id="rId7" Type="http://schemas.openxmlformats.org/officeDocument/2006/relationships/hyperlink" Target="https://www.linkedin.com/company/sap" TargetMode="External"/><Relationship Id="rId12"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hyperlink" Target="https://twitter.com/sap" TargetMode="External"/><Relationship Id="rId5" Type="http://schemas.openxmlformats.org/officeDocument/2006/relationships/hyperlink" Target="https://plus.google.com/+SAP" TargetMode="External"/><Relationship Id="rId10" Type="http://schemas.openxmlformats.org/officeDocument/2006/relationships/image" Target="../media/image3.png"/><Relationship Id="rId4" Type="http://schemas.openxmlformats.org/officeDocument/2006/relationships/hyperlink" Target="https://www.sap.com/registration/contact.html" TargetMode="External"/><Relationship Id="rId9" Type="http://schemas.openxmlformats.org/officeDocument/2006/relationships/hyperlink" Target="https://www.youtube.com/user/SAP" TargetMode="External"/><Relationship Id="rId1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hyperlink" Target="https://www.facebook.com/SAP" TargetMode="External"/><Relationship Id="rId3" Type="http://schemas.openxmlformats.org/officeDocument/2006/relationships/hyperlink" Target="https://www.sap.com/corporate/de/legal/copyright.html" TargetMode="External"/><Relationship Id="rId7" Type="http://schemas.openxmlformats.org/officeDocument/2006/relationships/hyperlink" Target="https://www.linkedin.com/company/sap" TargetMode="External"/><Relationship Id="rId12"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hyperlink" Target="https://twitter.com/sap" TargetMode="External"/><Relationship Id="rId5" Type="http://schemas.openxmlformats.org/officeDocument/2006/relationships/hyperlink" Target="https://plus.google.com/+SAP" TargetMode="External"/><Relationship Id="rId10" Type="http://schemas.openxmlformats.org/officeDocument/2006/relationships/image" Target="../media/image3.png"/><Relationship Id="rId4" Type="http://schemas.openxmlformats.org/officeDocument/2006/relationships/hyperlink" Target="https://www.sap.com/registration/contact.html" TargetMode="External"/><Relationship Id="rId9" Type="http://schemas.openxmlformats.org/officeDocument/2006/relationships/hyperlink" Target="https://www.youtube.com/user/SAP" TargetMode="External"/><Relationship Id="rId1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hyperlink" Target="http://global.sap.com/corporate-en/legal/copyright/index.epx" TargetMode="External"/><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hyperlink" Target="http://www.sap.com/corporate-de/legal/copyright/index.epx" TargetMode="External"/><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with Image or Illustration">
    <p:spTree>
      <p:nvGrpSpPr>
        <p:cNvPr id="1" name=""/>
        <p:cNvGrpSpPr/>
        <p:nvPr/>
      </p:nvGrpSpPr>
      <p:grpSpPr>
        <a:xfrm>
          <a:off x="0" y="0"/>
          <a:ext cx="0" cy="0"/>
          <a:chOff x="0" y="0"/>
          <a:chExt cx="0" cy="0"/>
        </a:xfrm>
      </p:grpSpPr>
      <p:pic>
        <p:nvPicPr>
          <p:cNvPr id="11" name="SAP Logo" descr="SAP Logo" title="SAP Logo"/>
          <p:cNvPicPr>
            <a:picLocks noChangeAspect="1"/>
          </p:cNvPicPr>
          <p:nvPr/>
        </p:nvPicPr>
        <p:blipFill>
          <a:blip r:embed="rId2"/>
          <a:stretch>
            <a:fillRect/>
          </a:stretch>
        </p:blipFill>
        <p:spPr>
          <a:xfrm>
            <a:off x="9950552" y="6217668"/>
            <a:ext cx="1963636" cy="360000"/>
          </a:xfrm>
          <a:prstGeom prst="rect">
            <a:avLst/>
          </a:prstGeom>
        </p:spPr>
      </p:pic>
      <p:sp>
        <p:nvSpPr>
          <p:cNvPr id="13" name="Classification"/>
          <p:cNvSpPr txBox="1"/>
          <p:nvPr/>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p>
        </p:txBody>
      </p:sp>
      <p:sp>
        <p:nvSpPr>
          <p:cNvPr id="19" name="Speaker"/>
          <p:cNvSpPr>
            <a:spLocks noGrp="1"/>
          </p:cNvSpPr>
          <p:nvPr>
            <p:ph type="subTitle" idx="1" hasCustomPrompt="1"/>
          </p:nvPr>
        </p:nvSpPr>
        <p:spPr bwMode="black">
          <a:xfrm>
            <a:off x="288000" y="5130489"/>
            <a:ext cx="116280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3" name="Title"/>
          <p:cNvSpPr>
            <a:spLocks noGrp="1"/>
          </p:cNvSpPr>
          <p:nvPr>
            <p:ph type="title" hasCustomPrompt="1"/>
          </p:nvPr>
        </p:nvSpPr>
        <p:spPr>
          <a:xfrm>
            <a:off x="288000" y="4024430"/>
            <a:ext cx="11628000"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3200" cy="3430006"/>
          </a:xfrm>
          <a:noFill/>
        </p:spPr>
        <p:txBody>
          <a:bodyPr tIns="504000"/>
          <a:lstStyle>
            <a:lvl1pPr algn="ctr">
              <a:defRPr sz="16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939800545"/>
      </p:ext>
    </p:extLst>
  </p:cSld>
  <p:clrMapOvr>
    <a:masterClrMapping/>
  </p:clrMapOvr>
  <p:hf hdr="0" ftr="0" dt="0"/>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ext - blue">
    <p:bg>
      <p:bgPr>
        <a:solidFill>
          <a:srgbClr val="00195A"/>
        </a:solidFill>
        <a:effectLst/>
      </p:bgPr>
    </p:bg>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353890106"/>
      </p:ext>
    </p:extLst>
  </p:cSld>
  <p:clrMapOvr>
    <a:masterClrMapping/>
  </p:clrMapOvr>
  <p:hf hdr="0" ftr="0" dt="0"/>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Copyright German">
    <p:spTree>
      <p:nvGrpSpPr>
        <p:cNvPr id="1" name=""/>
        <p:cNvGrpSpPr/>
        <p:nvPr/>
      </p:nvGrpSpPr>
      <p:grpSpPr>
        <a:xfrm>
          <a:off x="0" y="0"/>
          <a:ext cx="0" cy="0"/>
          <a:chOff x="0" y="0"/>
          <a:chExt cx="0" cy="0"/>
        </a:xfrm>
      </p:grpSpPr>
      <p:pic>
        <p:nvPicPr>
          <p:cNvPr id="266" name="SAP Logo&#10;&#10;SAP Logo" descr="SAP LogoSAP Logo"/>
          <p:cNvPicPr>
            <a:picLocks noChangeAspect="1"/>
          </p:cNvPicPr>
          <p:nvPr/>
        </p:nvPicPr>
        <p:blipFill>
          <a:blip r:embed="rId2"/>
          <a:stretch>
            <a:fillRect/>
          </a:stretch>
        </p:blipFill>
        <p:spPr>
          <a:xfrm>
            <a:off x="9729734" y="5994001"/>
            <a:ext cx="1964148" cy="360001"/>
          </a:xfrm>
          <a:prstGeom prst="rect">
            <a:avLst/>
          </a:prstGeom>
          <a:ln w="12700">
            <a:miter lim="400000"/>
          </a:ln>
        </p:spPr>
      </p:pic>
      <p:sp>
        <p:nvSpPr>
          <p:cNvPr id="267" name="Copyright information-German"/>
          <p:cNvSpPr txBox="1"/>
          <p:nvPr/>
        </p:nvSpPr>
        <p:spPr>
          <a:xfrm>
            <a:off x="503368" y="2937681"/>
            <a:ext cx="6078393" cy="3416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spAutoFit/>
          </a:bodyPr>
          <a:lstStyle/>
          <a:p>
            <a:pPr>
              <a:spcBef>
                <a:spcPts val="1200"/>
              </a:spcBef>
              <a:defRPr sz="800">
                <a:solidFill>
                  <a:srgbClr val="FFFFFF"/>
                </a:solidFill>
              </a:defRPr>
            </a:pPr>
            <a:r>
              <a:rPr sz="800"/>
              <a:t>© 2019 SAP SE oder ein SAP-Konzernunternehmen. Alle Rechte vorbehalten.</a:t>
            </a:r>
          </a:p>
          <a:p>
            <a:pPr>
              <a:spcBef>
                <a:spcPts val="600"/>
              </a:spcBef>
              <a:defRPr sz="800">
                <a:solidFill>
                  <a:srgbClr val="FFFFFF"/>
                </a:solidFill>
              </a:defRPr>
            </a:pPr>
            <a:r>
              <a:rPr sz="800"/>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defRPr sz="800">
                <a:solidFill>
                  <a:srgbClr val="FFFFFF"/>
                </a:solidFill>
              </a:defRPr>
            </a:pPr>
            <a:r>
              <a:rPr sz="800"/>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defRPr sz="800">
                <a:solidFill>
                  <a:srgbClr val="FFFFFF"/>
                </a:solidFill>
              </a:defRPr>
            </a:pPr>
            <a:r>
              <a:rPr sz="800"/>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defRPr sz="800">
                <a:solidFill>
                  <a:srgbClr val="FFFFFF"/>
                </a:solidFill>
              </a:defRPr>
            </a:pPr>
            <a:r>
              <a:rPr sz="800"/>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defRPr sz="800">
                <a:solidFill>
                  <a:srgbClr val="FFFFFF"/>
                </a:solidFill>
              </a:defRPr>
            </a:pPr>
            <a:r>
              <a:rPr sz="800"/>
              <a:t>SAP und andere in diesem Dokument erwähnte Produkte und Dienstleistungen von SAP sowie die dazugehörigen Logos sind Marken oder eingetragene Marken der SAP SE (oder von einem SAP-Konzernunternehmen) in Deutschland und verschiedenen anderen Ländern weltweit. Alle anderen Namen von Produkten und Dienstleistungen sind Marken der jeweiligen Firmen. </a:t>
            </a:r>
          </a:p>
          <a:p>
            <a:pPr>
              <a:spcBef>
                <a:spcPts val="600"/>
              </a:spcBef>
              <a:defRPr sz="800">
                <a:solidFill>
                  <a:srgbClr val="FFFFFF"/>
                </a:solidFill>
              </a:defRPr>
            </a:pPr>
            <a:r>
              <a:rPr sz="800"/>
              <a:t>Zusätzliche Informationen zur Marke und Vermerke finden Sie auf der Seite </a:t>
            </a:r>
            <a:r>
              <a:rPr sz="800" u="sng">
                <a:solidFill>
                  <a:schemeClr val="accent3"/>
                </a:solidFill>
                <a:uFill>
                  <a:solidFill>
                    <a:schemeClr val="accent3"/>
                  </a:solidFill>
                </a:uFill>
                <a:hlinkClick r:id="rId3"/>
              </a:rPr>
              <a:t>www.sap.com/corporate/de/legal/copyright.html</a:t>
            </a:r>
            <a:r>
              <a:rPr sz="800"/>
              <a:t>.</a:t>
            </a:r>
          </a:p>
        </p:txBody>
      </p:sp>
      <p:sp>
        <p:nvSpPr>
          <p:cNvPr id="268" name="Copyright information">
            <a:hlinkClick r:id="rId4"/>
          </p:cNvPr>
          <p:cNvSpPr txBox="1"/>
          <p:nvPr/>
        </p:nvSpPr>
        <p:spPr>
          <a:xfrm>
            <a:off x="503369" y="2461400"/>
            <a:ext cx="2581313" cy="169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spAutoFit/>
          </a:bodyPr>
          <a:lstStyle/>
          <a:p>
            <a:pPr>
              <a:spcBef>
                <a:spcPts val="1200"/>
              </a:spcBef>
              <a:defRPr sz="1100" b="1">
                <a:solidFill>
                  <a:schemeClr val="accent1"/>
                </a:solidFill>
              </a:defRPr>
            </a:pPr>
            <a:r>
              <a:rPr sz="1100"/>
              <a:t>www.sap.com/germany</a:t>
            </a:r>
            <a:r>
              <a:rPr sz="1100">
                <a:solidFill>
                  <a:srgbClr val="FFFFFF"/>
                </a:solidFill>
              </a:rPr>
              <a:t>/contactsap</a:t>
            </a:r>
          </a:p>
        </p:txBody>
      </p:sp>
      <p:pic>
        <p:nvPicPr>
          <p:cNvPr id="269" name="Linkedin icon &#10;&#10;Linkedin icon with link" descr="Linkedin icon Linkedin icon with link">
            <a:hlinkClick r:id="rId5"/>
          </p:cNvPr>
          <p:cNvPicPr>
            <a:picLocks noChangeAspect="1"/>
          </p:cNvPicPr>
          <p:nvPr/>
        </p:nvPicPr>
        <p:blipFill>
          <a:blip r:embed="rId6"/>
          <a:srcRect r="17" b="17"/>
          <a:stretch>
            <a:fillRect/>
          </a:stretch>
        </p:blipFill>
        <p:spPr>
          <a:xfrm>
            <a:off x="2273735" y="1751480"/>
            <a:ext cx="363633" cy="3635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4"/>
                  <a:pt x="0" y="10800"/>
                </a:cubicBezTo>
                <a:cubicBezTo>
                  <a:pt x="0" y="16766"/>
                  <a:pt x="4834" y="21600"/>
                  <a:pt x="10800" y="21600"/>
                </a:cubicBezTo>
                <a:cubicBezTo>
                  <a:pt x="16766" y="21600"/>
                  <a:pt x="21600" y="16766"/>
                  <a:pt x="21600" y="10800"/>
                </a:cubicBezTo>
                <a:cubicBezTo>
                  <a:pt x="21600" y="4834"/>
                  <a:pt x="16766" y="0"/>
                  <a:pt x="10800" y="0"/>
                </a:cubicBezTo>
                <a:close/>
              </a:path>
            </a:pathLst>
          </a:custGeom>
          <a:ln w="12700">
            <a:miter lim="400000"/>
          </a:ln>
        </p:spPr>
      </p:pic>
      <p:pic>
        <p:nvPicPr>
          <p:cNvPr id="270" name="YouTube icon with link" descr="YouTube icon with link">
            <a:hlinkClick r:id="rId7"/>
          </p:cNvPr>
          <p:cNvPicPr>
            <a:picLocks noChangeAspect="1"/>
          </p:cNvPicPr>
          <p:nvPr/>
        </p:nvPicPr>
        <p:blipFill>
          <a:blip r:embed="rId8"/>
          <a:srcRect l="13793" t="1405" r="17879" b="2181"/>
          <a:stretch>
            <a:fillRect/>
          </a:stretch>
        </p:blipFill>
        <p:spPr>
          <a:xfrm>
            <a:off x="1683265" y="1751480"/>
            <a:ext cx="364428" cy="3635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4834"/>
                  <a:pt x="0" y="10800"/>
                </a:cubicBezTo>
                <a:cubicBezTo>
                  <a:pt x="0" y="16766"/>
                  <a:pt x="4833" y="21600"/>
                  <a:pt x="10800" y="21600"/>
                </a:cubicBezTo>
                <a:cubicBezTo>
                  <a:pt x="16767" y="21600"/>
                  <a:pt x="21600" y="16766"/>
                  <a:pt x="21600" y="10800"/>
                </a:cubicBezTo>
                <a:cubicBezTo>
                  <a:pt x="21600" y="4834"/>
                  <a:pt x="16767" y="0"/>
                  <a:pt x="10800" y="0"/>
                </a:cubicBezTo>
                <a:close/>
              </a:path>
            </a:pathLst>
          </a:custGeom>
          <a:ln w="12700">
            <a:miter lim="400000"/>
          </a:ln>
        </p:spPr>
      </p:pic>
      <p:pic>
        <p:nvPicPr>
          <p:cNvPr id="271" name="Twitter icon&#10;&#10;Twitter icon with link" descr="Twitter iconTwitter icon with link">
            <a:hlinkClick r:id="rId9"/>
          </p:cNvPr>
          <p:cNvPicPr>
            <a:picLocks noChangeAspect="1"/>
          </p:cNvPicPr>
          <p:nvPr/>
        </p:nvPicPr>
        <p:blipFill>
          <a:blip r:embed="rId10"/>
          <a:srcRect r="17" b="17"/>
          <a:stretch>
            <a:fillRect/>
          </a:stretch>
        </p:blipFill>
        <p:spPr>
          <a:xfrm>
            <a:off x="1093697" y="1751480"/>
            <a:ext cx="363633" cy="3635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4"/>
                  <a:pt x="0" y="10800"/>
                </a:cubicBezTo>
                <a:cubicBezTo>
                  <a:pt x="0" y="16766"/>
                  <a:pt x="4834" y="21600"/>
                  <a:pt x="10800" y="21600"/>
                </a:cubicBezTo>
                <a:cubicBezTo>
                  <a:pt x="16766" y="21600"/>
                  <a:pt x="21600" y="16766"/>
                  <a:pt x="21600" y="10800"/>
                </a:cubicBezTo>
                <a:cubicBezTo>
                  <a:pt x="21600" y="4834"/>
                  <a:pt x="16766" y="0"/>
                  <a:pt x="10800" y="0"/>
                </a:cubicBezTo>
                <a:close/>
              </a:path>
            </a:pathLst>
          </a:custGeom>
          <a:ln w="12700">
            <a:miter lim="400000"/>
          </a:ln>
        </p:spPr>
      </p:pic>
      <p:pic>
        <p:nvPicPr>
          <p:cNvPr id="272" name="Facebook icon with link" descr="Facebook icon with link">
            <a:hlinkClick r:id="rId11"/>
          </p:cNvPr>
          <p:cNvPicPr>
            <a:picLocks noChangeAspect="1"/>
          </p:cNvPicPr>
          <p:nvPr/>
        </p:nvPicPr>
        <p:blipFill>
          <a:blip r:embed="rId12"/>
          <a:stretch>
            <a:fillRect/>
          </a:stretch>
        </p:blipFill>
        <p:spPr>
          <a:xfrm>
            <a:off x="504128" y="1751480"/>
            <a:ext cx="363696" cy="363601"/>
          </a:xfrm>
          <a:prstGeom prst="rect">
            <a:avLst/>
          </a:prstGeom>
          <a:ln w="12700">
            <a:miter lim="400000"/>
          </a:ln>
        </p:spPr>
      </p:pic>
      <p:sp>
        <p:nvSpPr>
          <p:cNvPr id="273" name="SAP folgen auf"/>
          <p:cNvSpPr txBox="1"/>
          <p:nvPr/>
        </p:nvSpPr>
        <p:spPr>
          <a:xfrm>
            <a:off x="504128" y="1461003"/>
            <a:ext cx="1228871" cy="169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spAutoFit/>
          </a:bodyPr>
          <a:lstStyle>
            <a:lvl1pPr>
              <a:spcBef>
                <a:spcPts val="1200"/>
              </a:spcBef>
              <a:defRPr sz="1100">
                <a:solidFill>
                  <a:srgbClr val="FFFFFF"/>
                </a:solidFill>
              </a:defRPr>
            </a:lvl1pPr>
          </a:lstStyle>
          <a:p>
            <a:r>
              <a:rPr sz="1100"/>
              <a:t>SAP folgen auf</a:t>
            </a:r>
          </a:p>
        </p:txBody>
      </p:sp>
      <p:sp>
        <p:nvSpPr>
          <p:cNvPr id="274" name="Numéro de diapositive"/>
          <p:cNvSpPr txBox="1">
            <a:spLocks noGrp="1"/>
          </p:cNvSpPr>
          <p:nvPr>
            <p:ph type="sldNum" sz="quarter" idx="2"/>
          </p:nvPr>
        </p:nvSpPr>
        <p:spPr>
          <a:xfrm>
            <a:off x="8459994" y="6217853"/>
            <a:ext cx="279882" cy="276997"/>
          </a:xfrm>
          <a:prstGeom prst="rect">
            <a:avLst/>
          </a:prstGeom>
        </p:spPr>
        <p:txBody>
          <a:bodyPr lIns="45719" tIns="45719" rIns="45719" bIns="45719" anchor="ctr"/>
          <a:lstStyle>
            <a:lvl1pPr>
              <a:defRPr sz="1200">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240504550"/>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281"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82" name="Texte du titre"/>
          <p:cNvSpPr txBox="1">
            <a:spLocks noGrp="1"/>
          </p:cNvSpPr>
          <p:nvPr>
            <p:ph type="title"/>
          </p:nvPr>
        </p:nvSpPr>
        <p:spPr>
          <a:prstGeom prst="rect">
            <a:avLst/>
          </a:prstGeom>
        </p:spPr>
        <p:txBody>
          <a:bodyPr/>
          <a:lstStyle/>
          <a:p>
            <a:r>
              <a:t>Texte du titre</a:t>
            </a:r>
          </a:p>
        </p:txBody>
      </p:sp>
      <p:sp>
        <p:nvSpPr>
          <p:cNvPr id="283" name="Texte niveau 1…"/>
          <p:cNvSpPr txBox="1">
            <a:spLocks noGrp="1"/>
          </p:cNvSpPr>
          <p:nvPr>
            <p:ph type="body" idx="1"/>
          </p:nvPr>
        </p:nvSpPr>
        <p:spPr>
          <a:xfrm>
            <a:off x="504133" y="1619999"/>
            <a:ext cx="11189390" cy="4716002"/>
          </a:xfrm>
          <a:prstGeom prst="rect">
            <a:avLst/>
          </a:prstGeom>
        </p:spPr>
        <p:txBody>
          <a:bodyPr/>
          <a:lstStyle>
            <a:lvl1pPr>
              <a:spcBef>
                <a:spcPts val="1800"/>
              </a:spcBef>
            </a:lvl1pPr>
            <a:lvl2pPr>
              <a:spcBef>
                <a:spcPts val="1800"/>
              </a:spcBef>
            </a:lvl2pPr>
            <a:lvl3pPr marL="378707" indent="-199320">
              <a:spcBef>
                <a:spcPts val="1800"/>
              </a:spcBef>
            </a:lvl3pPr>
            <a:lvl4pPr>
              <a:spcBef>
                <a:spcPts val="1800"/>
              </a:spcBef>
              <a:buSzPct val="120000"/>
              <a:buChar char="▫"/>
            </a:lvl4pPr>
            <a:lvl5pPr>
              <a:spcBef>
                <a:spcPts val="1800"/>
              </a:spcBef>
              <a:buChar char="−"/>
            </a:lvl5pPr>
          </a:lstStyle>
          <a:p>
            <a:r>
              <a:t>Texte niveau 1</a:t>
            </a:r>
          </a:p>
          <a:p>
            <a:pPr lvl="1"/>
            <a:r>
              <a:t>Texte niveau 2</a:t>
            </a:r>
          </a:p>
          <a:p>
            <a:pPr lvl="2"/>
            <a:r>
              <a:t>Texte niveau 3</a:t>
            </a:r>
          </a:p>
          <a:p>
            <a:pPr lvl="3"/>
            <a:r>
              <a:t>Texte niveau 4</a:t>
            </a:r>
          </a:p>
          <a:p>
            <a:pPr lvl="4"/>
            <a:r>
              <a:t>Texte niveau 5</a:t>
            </a:r>
          </a:p>
        </p:txBody>
      </p:sp>
      <p:sp>
        <p:nvSpPr>
          <p:cNvPr id="284" name="Rectangle"/>
          <p:cNvSpPr/>
          <p:nvPr/>
        </p:nvSpPr>
        <p:spPr>
          <a:xfrm>
            <a:off x="-63517" y="-393291"/>
            <a:ext cx="12322208" cy="646773"/>
          </a:xfrm>
          <a:prstGeom prst="rect">
            <a:avLst/>
          </a:prstGeom>
          <a:solidFill>
            <a:srgbClr val="000000"/>
          </a:solidFill>
          <a:ln w="12700">
            <a:miter lim="400000"/>
          </a:ln>
        </p:spPr>
        <p:txBody>
          <a:bodyPr lIns="72000" tIns="72000" rIns="72000" bIns="72000" anchor="ctr"/>
          <a:lstStyle/>
          <a:p>
            <a:pPr defTabSz="1088775"/>
            <a:endParaRPr sz="2100"/>
          </a:p>
        </p:txBody>
      </p:sp>
      <p:grpSp>
        <p:nvGrpSpPr>
          <p:cNvPr id="288" name="Secondary Motion Band"/>
          <p:cNvGrpSpPr/>
          <p:nvPr/>
        </p:nvGrpSpPr>
        <p:grpSpPr>
          <a:xfrm>
            <a:off x="10723018" y="-3"/>
            <a:ext cx="1513445" cy="251947"/>
            <a:chOff x="0" y="-1"/>
            <a:chExt cx="1513050" cy="251946"/>
          </a:xfrm>
        </p:grpSpPr>
        <p:sp>
          <p:nvSpPr>
            <p:cNvPr id="285"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286"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287"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sp>
        <p:nvSpPr>
          <p:cNvPr id="289" name="Picture Placeholder 1/2 right"/>
          <p:cNvSpPr>
            <a:spLocks noGrp="1"/>
          </p:cNvSpPr>
          <p:nvPr>
            <p:ph type="pic" idx="13"/>
          </p:nvPr>
        </p:nvSpPr>
        <p:spPr>
          <a:xfrm>
            <a:off x="6099175" y="252000"/>
            <a:ext cx="6099176" cy="6606000"/>
          </a:xfrm>
          <a:prstGeom prst="rect">
            <a:avLst/>
          </a:prstGeom>
        </p:spPr>
        <p:txBody>
          <a:bodyPr lIns="91439" tIns="45719" rIns="91439" bIns="45719">
            <a:noAutofit/>
          </a:bodyPr>
          <a:lstStyle/>
          <a:p>
            <a:endParaRPr/>
          </a:p>
        </p:txBody>
      </p:sp>
    </p:spTree>
    <p:extLst>
      <p:ext uri="{BB962C8B-B14F-4D97-AF65-F5344CB8AC3E}">
        <p14:creationId xmlns:p14="http://schemas.microsoft.com/office/powerpoint/2010/main" val="237906540"/>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296"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97" name="Texte du titre"/>
          <p:cNvSpPr txBox="1">
            <a:spLocks noGrp="1"/>
          </p:cNvSpPr>
          <p:nvPr>
            <p:ph type="title"/>
          </p:nvPr>
        </p:nvSpPr>
        <p:spPr>
          <a:prstGeom prst="rect">
            <a:avLst/>
          </a:prstGeom>
        </p:spPr>
        <p:txBody>
          <a:bodyPr/>
          <a:lstStyle/>
          <a:p>
            <a:r>
              <a:t>Texte du titre</a:t>
            </a:r>
          </a:p>
        </p:txBody>
      </p:sp>
    </p:spTree>
    <p:extLst>
      <p:ext uri="{BB962C8B-B14F-4D97-AF65-F5344CB8AC3E}">
        <p14:creationId xmlns:p14="http://schemas.microsoft.com/office/powerpoint/2010/main" val="2227376541"/>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Legal Disclaimer">
    <p:spTree>
      <p:nvGrpSpPr>
        <p:cNvPr id="1" name=""/>
        <p:cNvGrpSpPr/>
        <p:nvPr/>
      </p:nvGrpSpPr>
      <p:grpSpPr>
        <a:xfrm>
          <a:off x="0" y="0"/>
          <a:ext cx="0" cy="0"/>
          <a:chOff x="0" y="0"/>
          <a:chExt cx="0" cy="0"/>
        </a:xfrm>
      </p:grpSpPr>
      <p:sp>
        <p:nvSpPr>
          <p:cNvPr id="304"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05" name="TextBox 2"/>
          <p:cNvSpPr txBox="1"/>
          <p:nvPr/>
        </p:nvSpPr>
        <p:spPr>
          <a:xfrm>
            <a:off x="504132" y="1688401"/>
            <a:ext cx="11261996" cy="381097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defTabSz="1088230">
              <a:defRPr sz="1600">
                <a:solidFill>
                  <a:srgbClr val="FFFFFF"/>
                </a:solidFill>
              </a:defRPr>
            </a:pPr>
            <a:r>
              <a:rPr sz="1600"/>
              <a:t>The information in this presentation is confidential and proprietary to SAP and may not be disclosed without the permission of SAP. This presentation is not subject to your license agreement or any other service or subscription agreement with SAP. SAP has no obligation to pursue any course of business outlined in this document or any related presentation, or to develop or release any functionality mentioned therein. This document, or any related presentation and SAP's strategy and possible future developments, products and or platforms directions and functionality are all subject to change and may be changed by SAP at any time for any reason without notice. The information in this document is not a commitment, promise or legal obligation to deliver any material, code or functionality. This document is provided without a warranty of any kind, either express or implied, including but not limited to, the implied warranties of merchantability, fitness for a particular purpose, or non-infringement. This document is for informational purposes and may not be incorporated into a contract. SAP assumes no responsibility for errors or omissions in this document, except if such damages were caused by SAP´s willful misconduct or gross negligence.</a:t>
            </a:r>
            <a:br>
              <a:rPr sz="1600"/>
            </a:br>
            <a:endParaRPr sz="1600"/>
          </a:p>
          <a:p>
            <a:pPr>
              <a:defRPr sz="1600">
                <a:solidFill>
                  <a:srgbClr val="FFFFFF"/>
                </a:solidFill>
              </a:defRPr>
            </a:pPr>
            <a:r>
              <a:rPr sz="1600"/>
              <a:t>All forward-looking statements are subject to various risks and uncertainties that could cause actual results to differ materially from expectations. Readers are cautioned not to place undue reliance on these forward-looking statements, which speak only as of their dates, and they should not be relied upon in making purchasing decisions.</a:t>
            </a:r>
          </a:p>
        </p:txBody>
      </p:sp>
      <p:sp>
        <p:nvSpPr>
          <p:cNvPr id="306" name="TextBox 3"/>
          <p:cNvSpPr txBox="1"/>
          <p:nvPr/>
        </p:nvSpPr>
        <p:spPr>
          <a:xfrm>
            <a:off x="504134" y="504001"/>
            <a:ext cx="3494262" cy="3539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088557">
              <a:defRPr sz="2300" b="1">
                <a:solidFill>
                  <a:srgbClr val="FFFFFF"/>
                </a:solidFill>
              </a:defRPr>
            </a:lvl1pPr>
          </a:lstStyle>
          <a:p>
            <a:r>
              <a:rPr sz="2300"/>
              <a:t>Legal disclaimer</a:t>
            </a:r>
          </a:p>
        </p:txBody>
      </p:sp>
    </p:spTree>
    <p:extLst>
      <p:ext uri="{BB962C8B-B14F-4D97-AF65-F5344CB8AC3E}">
        <p14:creationId xmlns:p14="http://schemas.microsoft.com/office/powerpoint/2010/main" val="11316067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116336322"/>
      </p:ext>
    </p:extLst>
  </p:cSld>
  <p:clrMapOvr>
    <a:masterClrMapping/>
  </p:clrMapOvr>
  <p:extLst>
    <p:ext uri="{DCECCB84-F9BA-43D5-87BE-67443E8EF086}">
      <p15:sldGuideLst xmlns:p15="http://schemas.microsoft.com/office/powerpoint/2012/main">
        <p15:guide id="9" pos="317" userDrawn="1">
          <p15:clr>
            <a:srgbClr val="FBAE40"/>
          </p15:clr>
        </p15:guide>
        <p15:guide id="10" orient="horz" pos="3991" userDrawn="1">
          <p15:clr>
            <a:srgbClr val="FBAE40"/>
          </p15:clr>
        </p15:guide>
        <p15:guide id="11" pos="7364" userDrawn="1">
          <p15:clr>
            <a:srgbClr val="FBAE40"/>
          </p15:clr>
        </p15:guide>
        <p15:guide id="12" pos="3674" userDrawn="1">
          <p15:clr>
            <a:srgbClr val="FBAE40"/>
          </p15:clr>
        </p15:guide>
        <p15:guide id="13" pos="4007" userDrawn="1">
          <p15:clr>
            <a:srgbClr val="FBAE40"/>
          </p15:clr>
        </p15:guide>
        <p15:guide id="14" orient="horz" pos="317" userDrawn="1">
          <p15:clr>
            <a:srgbClr val="FBAE40"/>
          </p15:clr>
        </p15:guide>
        <p15:guide id="15" orient="horz" pos="551" userDrawn="1">
          <p15:clr>
            <a:srgbClr val="FBAE40"/>
          </p15:clr>
        </p15:guide>
        <p15:guide id="16" orient="horz" pos="10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696695558"/>
      </p:ext>
    </p:extLst>
  </p:cSld>
  <p:clrMapOvr>
    <a:masterClrMapping/>
  </p:clrMapOvr>
  <p:extLst>
    <p:ext uri="{DCECCB84-F9BA-43D5-87BE-67443E8EF086}">
      <p15:sldGuideLst xmlns:p15="http://schemas.microsoft.com/office/powerpoint/2012/main">
        <p15:guide id="11" pos="317" userDrawn="1">
          <p15:clr>
            <a:srgbClr val="FBAE40"/>
          </p15:clr>
        </p15:guide>
        <p15:guide id="12" orient="horz" pos="317" userDrawn="1">
          <p15:clr>
            <a:srgbClr val="FBAE40"/>
          </p15:clr>
        </p15:guide>
        <p15:guide id="13" pos="2563" userDrawn="1">
          <p15:clr>
            <a:srgbClr val="FBAE40"/>
          </p15:clr>
        </p15:guide>
        <p15:guide id="14" pos="2717" userDrawn="1">
          <p15:clr>
            <a:srgbClr val="FBAE40"/>
          </p15:clr>
        </p15:guide>
        <p15:guide id="15" pos="4964" userDrawn="1">
          <p15:clr>
            <a:srgbClr val="FBAE40"/>
          </p15:clr>
        </p15:guide>
        <p15:guide id="16" pos="5119" userDrawn="1">
          <p15:clr>
            <a:srgbClr val="FBAE40"/>
          </p15:clr>
        </p15:guide>
        <p15:guide id="17" pos="7364" userDrawn="1">
          <p15:clr>
            <a:srgbClr val="FBAE40"/>
          </p15:clr>
        </p15:guide>
        <p15:guide id="18" orient="horz" pos="551" userDrawn="1">
          <p15:clr>
            <a:srgbClr val="FBAE40"/>
          </p15:clr>
        </p15:guide>
        <p15:guide id="19" orient="horz" pos="1020" userDrawn="1">
          <p15:clr>
            <a:srgbClr val="FBAE40"/>
          </p15:clr>
        </p15:guide>
        <p15:guide id="20" orient="horz" pos="399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328000"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702077394"/>
      </p:ext>
    </p:extLst>
  </p:cSld>
  <p:clrMapOvr>
    <a:masterClrMapping/>
  </p:clrMapOvr>
  <p:extLst>
    <p:ext uri="{DCECCB84-F9BA-43D5-87BE-67443E8EF086}">
      <p15:sldGuideLst xmlns:p15="http://schemas.microsoft.com/office/powerpoint/2012/main">
        <p15:guide id="11" pos="317" userDrawn="1">
          <p15:clr>
            <a:srgbClr val="FBAE40"/>
          </p15:clr>
        </p15:guide>
        <p15:guide id="12" orient="horz" pos="317" userDrawn="1">
          <p15:clr>
            <a:srgbClr val="FBAE40"/>
          </p15:clr>
        </p15:guide>
        <p15:guide id="13" orient="horz" pos="551" userDrawn="1">
          <p15:clr>
            <a:srgbClr val="FBAE40"/>
          </p15:clr>
        </p15:guide>
        <p15:guide id="14" orient="horz" pos="1020" userDrawn="1">
          <p15:clr>
            <a:srgbClr val="FBAE40"/>
          </p15:clr>
        </p15:guide>
        <p15:guide id="15" orient="horz" pos="2678" userDrawn="1">
          <p15:clr>
            <a:srgbClr val="FBAE40"/>
          </p15:clr>
        </p15:guide>
        <p15:guide id="16" orient="horz" pos="3004" userDrawn="1">
          <p15:clr>
            <a:srgbClr val="FBAE40"/>
          </p15:clr>
        </p15:guide>
        <p15:guide id="17" orient="horz" pos="3991" userDrawn="1">
          <p15:clr>
            <a:srgbClr val="FBAE40"/>
          </p15:clr>
        </p15:guide>
        <p15:guide id="18" pos="3682" userDrawn="1">
          <p15:clr>
            <a:srgbClr val="FBAE40"/>
          </p15:clr>
        </p15:guide>
        <p15:guide id="19" pos="4000" userDrawn="1">
          <p15:clr>
            <a:srgbClr val="FBAE40"/>
          </p15:clr>
        </p15:guide>
        <p15:guide id="20" pos="736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769257845"/>
      </p:ext>
    </p:extLst>
  </p:cSld>
  <p:clrMapOvr>
    <a:masterClrMapping/>
  </p:clrMapOvr>
  <p:extLst>
    <p:ext uri="{DCECCB84-F9BA-43D5-87BE-67443E8EF086}">
      <p15:sldGuideLst xmlns:p15="http://schemas.microsoft.com/office/powerpoint/2012/main">
        <p15:guide id="13" pos="317" userDrawn="1">
          <p15:clr>
            <a:srgbClr val="FBAE40"/>
          </p15:clr>
        </p15:guide>
        <p15:guide id="14" orient="horz" pos="317" userDrawn="1">
          <p15:clr>
            <a:srgbClr val="FBAE40"/>
          </p15:clr>
        </p15:guide>
        <p15:guide id="15" pos="2455" userDrawn="1">
          <p15:clr>
            <a:srgbClr val="FBAE40"/>
          </p15:clr>
        </p15:guide>
        <p15:guide id="16" pos="2773" userDrawn="1">
          <p15:clr>
            <a:srgbClr val="FBAE40"/>
          </p15:clr>
        </p15:guide>
        <p15:guide id="17" pos="4910" userDrawn="1">
          <p15:clr>
            <a:srgbClr val="FBAE40"/>
          </p15:clr>
        </p15:guide>
        <p15:guide id="18" pos="5227" userDrawn="1">
          <p15:clr>
            <a:srgbClr val="FBAE40"/>
          </p15:clr>
        </p15:guide>
        <p15:guide id="19" pos="7364" userDrawn="1">
          <p15:clr>
            <a:srgbClr val="FBAE40"/>
          </p15:clr>
        </p15:guide>
        <p15:guide id="20" orient="horz" pos="551" userDrawn="1">
          <p15:clr>
            <a:srgbClr val="FBAE40"/>
          </p15:clr>
        </p15:guide>
        <p15:guide id="21" orient="horz" pos="1019" userDrawn="1">
          <p15:clr>
            <a:srgbClr val="FBAE40"/>
          </p15:clr>
        </p15:guide>
        <p15:guide id="22" orient="horz" pos="2428" userDrawn="1">
          <p15:clr>
            <a:srgbClr val="FBAE40"/>
          </p15:clr>
        </p15:guide>
        <p15:guide id="23" orient="horz" pos="2743" userDrawn="1">
          <p15:clr>
            <a:srgbClr val="FBAE40"/>
          </p15:clr>
        </p15:guide>
        <p15:guide id="24" orient="horz" pos="399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698496429"/>
      </p:ext>
    </p:extLst>
  </p:cSld>
  <p:clrMapOvr>
    <a:masterClrMapping/>
  </p:clrMapOvr>
  <p:extLst>
    <p:ext uri="{DCECCB84-F9BA-43D5-87BE-67443E8EF086}">
      <p15:sldGuideLst xmlns:p15="http://schemas.microsoft.com/office/powerpoint/2012/main">
        <p15:guide id="15" pos="317" userDrawn="1">
          <p15:clr>
            <a:srgbClr val="FBAE40"/>
          </p15:clr>
        </p15:guide>
        <p15:guide id="16" orient="horz" pos="317" userDrawn="1">
          <p15:clr>
            <a:srgbClr val="FBAE40"/>
          </p15:clr>
        </p15:guide>
        <p15:guide id="17" orient="horz" pos="551" userDrawn="1">
          <p15:clr>
            <a:srgbClr val="FBAE40"/>
          </p15:clr>
        </p15:guide>
        <p15:guide id="18" orient="horz" pos="1021" userDrawn="1">
          <p15:clr>
            <a:srgbClr val="FBAE40"/>
          </p15:clr>
        </p15:guide>
        <p15:guide id="19" orient="horz" pos="2110" userDrawn="1">
          <p15:clr>
            <a:srgbClr val="FBAE40"/>
          </p15:clr>
        </p15:guide>
        <p15:guide id="20" orient="horz" pos="2442" userDrawn="1">
          <p15:clr>
            <a:srgbClr val="FBAE40"/>
          </p15:clr>
        </p15:guide>
        <p15:guide id="21" orient="horz" pos="3990" userDrawn="1">
          <p15:clr>
            <a:srgbClr val="FBAE40"/>
          </p15:clr>
        </p15:guide>
        <p15:guide id="22" pos="1840" userDrawn="1">
          <p15:clr>
            <a:srgbClr val="FBAE40"/>
          </p15:clr>
        </p15:guide>
        <p15:guide id="23" pos="2159" userDrawn="1">
          <p15:clr>
            <a:srgbClr val="FBAE40"/>
          </p15:clr>
        </p15:guide>
        <p15:guide id="24" pos="3683" userDrawn="1">
          <p15:clr>
            <a:srgbClr val="FBAE40"/>
          </p15:clr>
        </p15:guide>
        <p15:guide id="25" pos="4000" userDrawn="1">
          <p15:clr>
            <a:srgbClr val="FBAE40"/>
          </p15:clr>
        </p15:guide>
        <p15:guide id="26" pos="5525" userDrawn="1">
          <p15:clr>
            <a:srgbClr val="FBAE40"/>
          </p15:clr>
        </p15:guide>
        <p15:guide id="27" pos="5842" userDrawn="1">
          <p15:clr>
            <a:srgbClr val="FBAE40"/>
          </p15:clr>
        </p15:guide>
        <p15:guide id="28" pos="736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1966400078"/>
      </p:ext>
    </p:extLst>
  </p:cSld>
  <p:clrMapOvr>
    <a:masterClrMapping/>
  </p:clrMapOvr>
  <p:extLst>
    <p:ext uri="{DCECCB84-F9BA-43D5-87BE-67443E8EF086}">
      <p15:sldGuideLst xmlns:p15="http://schemas.microsoft.com/office/powerpoint/2012/main">
        <p15:guide id="7" pos="317" userDrawn="1">
          <p15:clr>
            <a:srgbClr val="FBAE40"/>
          </p15:clr>
        </p15:guide>
        <p15:guide id="8" orient="horz" pos="1133" userDrawn="1">
          <p15:clr>
            <a:srgbClr val="FBAE40"/>
          </p15:clr>
        </p15:guide>
        <p15:guide id="9" orient="horz" pos="3204" userDrawn="1">
          <p15:clr>
            <a:srgbClr val="FBAE40"/>
          </p15:clr>
        </p15:guide>
        <p15:guide id="10" pos="736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 blue">
    <p:bg>
      <p:bgPr>
        <a:solidFill>
          <a:srgbClr val="00195A"/>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321463406"/>
      </p:ext>
    </p:extLst>
  </p:cSld>
  <p:clrMapOvr>
    <a:masterClrMapping/>
  </p:clrMapOvr>
  <p:hf hdr="0" ftr="0" dt="0"/>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84108019"/>
      </p:ext>
    </p:extLst>
  </p:cSld>
  <p:clrMapOvr>
    <a:masterClrMapping/>
  </p:clrMapOvr>
  <p:extLst>
    <p:ext uri="{DCECCB84-F9BA-43D5-87BE-67443E8EF086}">
      <p15:sldGuideLst xmlns:p15="http://schemas.microsoft.com/office/powerpoint/2012/main">
        <p15:guide id="8" pos="317" userDrawn="1">
          <p15:clr>
            <a:srgbClr val="FBAE40"/>
          </p15:clr>
        </p15:guide>
        <p15:guide id="9" orient="horz" pos="3991" userDrawn="1">
          <p15:clr>
            <a:srgbClr val="FBAE40"/>
          </p15:clr>
        </p15:guide>
        <p15:guide id="10" pos="4786" userDrawn="1">
          <p15:clr>
            <a:srgbClr val="FBAE40"/>
          </p15:clr>
        </p15:guide>
        <p15:guide id="11" pos="5119" userDrawn="1">
          <p15:clr>
            <a:srgbClr val="FBAE40"/>
          </p15:clr>
        </p15:guide>
        <p15:guide id="12" orient="horz" pos="317" userDrawn="1">
          <p15:clr>
            <a:srgbClr val="FBAE40"/>
          </p15:clr>
        </p15:guide>
        <p15:guide id="13" orient="horz" pos="551" userDrawn="1">
          <p15:clr>
            <a:srgbClr val="FBAE40"/>
          </p15:clr>
        </p15:guide>
        <p15:guide id="14" orient="horz" pos="102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0"/>
            <a:ext cx="6097587"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4001" y="504000"/>
            <a:ext cx="511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908239062"/>
      </p:ext>
    </p:extLst>
  </p:cSld>
  <p:clrMapOvr>
    <a:masterClrMapping/>
  </p:clrMapOvr>
  <p:extLst>
    <p:ext uri="{DCECCB84-F9BA-43D5-87BE-67443E8EF086}">
      <p15:sldGuideLst xmlns:p15="http://schemas.microsoft.com/office/powerpoint/2012/main">
        <p15:guide id="8" pos="3841" userDrawn="1">
          <p15:clr>
            <a:srgbClr val="FBAE40"/>
          </p15:clr>
        </p15:guide>
        <p15:guide id="9" orient="horz" pos="317" userDrawn="1">
          <p15:clr>
            <a:srgbClr val="FBAE40"/>
          </p15:clr>
        </p15:guide>
        <p15:guide id="10" orient="horz" pos="551" userDrawn="1">
          <p15:clr>
            <a:srgbClr val="FBAE40"/>
          </p15:clr>
        </p15:guide>
        <p15:guide id="11" orient="horz" pos="1020" userDrawn="1">
          <p15:clr>
            <a:srgbClr val="FBAE40"/>
          </p15:clr>
        </p15:guide>
        <p15:guide id="12" orient="horz" pos="3991" userDrawn="1">
          <p15:clr>
            <a:srgbClr val="FBAE40"/>
          </p15:clr>
        </p15:guide>
        <p15:guide id="13" pos="3538" userDrawn="1">
          <p15:clr>
            <a:srgbClr val="FBAE40"/>
          </p15:clr>
        </p15:guide>
        <p15:guide id="14" pos="31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without Image">
    <p:spTree>
      <p:nvGrpSpPr>
        <p:cNvPr id="1" name=""/>
        <p:cNvGrpSpPr/>
        <p:nvPr/>
      </p:nvGrpSpPr>
      <p:grpSpPr>
        <a:xfrm>
          <a:off x="0" y="0"/>
          <a:ext cx="0" cy="0"/>
          <a:chOff x="0" y="0"/>
          <a:chExt cx="0" cy="0"/>
        </a:xfrm>
      </p:grpSpPr>
      <p:sp>
        <p:nvSpPr>
          <p:cNvPr id="24" name="Classification"/>
          <p:cNvSpPr txBox="1"/>
          <p:nvPr/>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p>
        </p:txBody>
      </p:sp>
      <p:sp>
        <p:nvSpPr>
          <p:cNvPr id="6" name="Speaker"/>
          <p:cNvSpPr>
            <a:spLocks noGrp="1"/>
          </p:cNvSpPr>
          <p:nvPr>
            <p:ph type="subTitle" idx="1" hasCustomPrompt="1"/>
          </p:nvPr>
        </p:nvSpPr>
        <p:spPr bwMode="black">
          <a:xfrm>
            <a:off x="287999" y="4268503"/>
            <a:ext cx="116280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4" name="Title 3"/>
          <p:cNvSpPr>
            <a:spLocks noGrp="1"/>
          </p:cNvSpPr>
          <p:nvPr>
            <p:ph type="title" hasCustomPrompt="1"/>
          </p:nvPr>
        </p:nvSpPr>
        <p:spPr>
          <a:xfrm>
            <a:off x="288000" y="2706317"/>
            <a:ext cx="11628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pic>
        <p:nvPicPr>
          <p:cNvPr id="11" name="SAP Logo" descr="SAP Logo" title="SAP Logo">
            <a:extLst>
              <a:ext uri="{FF2B5EF4-FFF2-40B4-BE49-F238E27FC236}">
                <a16:creationId xmlns:a16="http://schemas.microsoft.com/office/drawing/2014/main" id="{6F2859FE-B410-4A33-8F65-BF8D846379ED}"/>
              </a:ext>
            </a:extLst>
          </p:cNvPr>
          <p:cNvPicPr>
            <a:picLocks noChangeAspect="1"/>
          </p:cNvPicPr>
          <p:nvPr/>
        </p:nvPicPr>
        <p:blipFill>
          <a:blip r:embed="rId2"/>
          <a:stretch>
            <a:fillRect/>
          </a:stretch>
        </p:blipFill>
        <p:spPr>
          <a:xfrm>
            <a:off x="9950552" y="6217668"/>
            <a:ext cx="1963636" cy="360000"/>
          </a:xfrm>
          <a:prstGeom prst="rect">
            <a:avLst/>
          </a:prstGeom>
        </p:spPr>
      </p:pic>
    </p:spTree>
    <p:extLst>
      <p:ext uri="{BB962C8B-B14F-4D97-AF65-F5344CB8AC3E}">
        <p14:creationId xmlns:p14="http://schemas.microsoft.com/office/powerpoint/2010/main" val="752115550"/>
      </p:ext>
    </p:extLst>
  </p:cSld>
  <p:clrMapOvr>
    <a:masterClrMapping/>
  </p:clrMapOvr>
  <p:hf hdr="0" ftr="0" dt="0"/>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7506">
          <p15:clr>
            <a:srgbClr val="FBAE40"/>
          </p15:clr>
        </p15:guide>
        <p15:guide id="7" orient="horz" pos="414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3" name="Slide number">
            <a:extLst>
              <a:ext uri="{FF2B5EF4-FFF2-40B4-BE49-F238E27FC236}">
                <a16:creationId xmlns:a16="http://schemas.microsoft.com/office/drawing/2014/main" id="{082A6A1F-C907-47CE-8E60-556F513AF653}"/>
              </a:ext>
            </a:extLst>
          </p:cNvP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Tree>
    <p:extLst>
      <p:ext uri="{BB962C8B-B14F-4D97-AF65-F5344CB8AC3E}">
        <p14:creationId xmlns:p14="http://schemas.microsoft.com/office/powerpoint/2010/main" val="144763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65794770"/>
      </p:ext>
    </p:extLst>
  </p:cSld>
  <p:clrMapOvr>
    <a:masterClrMapping/>
  </p:clrMapOvr>
  <p:extLst>
    <p:ext uri="{DCECCB84-F9BA-43D5-87BE-67443E8EF086}">
      <p15:sldGuideLst xmlns:p15="http://schemas.microsoft.com/office/powerpoint/2012/main">
        <p15:guide id="9" pos="317" userDrawn="1">
          <p15:clr>
            <a:srgbClr val="FBAE40"/>
          </p15:clr>
        </p15:guide>
        <p15:guide id="10" orient="horz" pos="1020" userDrawn="1">
          <p15:clr>
            <a:srgbClr val="FBAE40"/>
          </p15:clr>
        </p15:guide>
        <p15:guide id="11" pos="3674" userDrawn="1">
          <p15:clr>
            <a:srgbClr val="FBAE40"/>
          </p15:clr>
        </p15:guide>
        <p15:guide id="12" pos="4008" userDrawn="1">
          <p15:clr>
            <a:srgbClr val="FBAE40"/>
          </p15:clr>
        </p15:guide>
        <p15:guide id="13" pos="7364" userDrawn="1">
          <p15:clr>
            <a:srgbClr val="FBAE40"/>
          </p15:clr>
        </p15:guide>
        <p15:guide id="14" orient="horz" pos="317" userDrawn="1">
          <p15:clr>
            <a:srgbClr val="FBAE40"/>
          </p15:clr>
        </p15:guide>
        <p15:guide id="15" orient="horz" pos="551" userDrawn="1">
          <p15:clr>
            <a:srgbClr val="FBAE40"/>
          </p15:clr>
        </p15:guide>
        <p15:guide id="16" orient="horz" pos="399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130664859"/>
      </p:ext>
    </p:extLst>
  </p:cSld>
  <p:clrMapOvr>
    <a:masterClrMapping/>
  </p:clrMapOvr>
  <p:extLst>
    <p:ext uri="{DCECCB84-F9BA-43D5-87BE-67443E8EF086}">
      <p15:sldGuideLst xmlns:p15="http://schemas.microsoft.com/office/powerpoint/2012/main">
        <p15:guide id="7" pos="317" userDrawn="1">
          <p15:clr>
            <a:srgbClr val="FBAE40"/>
          </p15:clr>
        </p15:guide>
        <p15:guide id="8" orient="horz" pos="317" userDrawn="1">
          <p15:clr>
            <a:srgbClr val="FBAE40"/>
          </p15:clr>
        </p15:guide>
        <p15:guide id="9" orient="horz" pos="551" userDrawn="1">
          <p15:clr>
            <a:srgbClr val="FBAE40"/>
          </p15:clr>
        </p15:guide>
        <p15:guide id="10" orient="horz" pos="1020" userDrawn="1">
          <p15:clr>
            <a:srgbClr val="FBAE40"/>
          </p15:clr>
        </p15:guide>
        <p15:guide id="11" orient="horz" pos="3991" userDrawn="1">
          <p15:clr>
            <a:srgbClr val="FBAE40"/>
          </p15:clr>
        </p15:guide>
        <p15:guide id="12" pos="736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811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pic>
        <p:nvPicPr>
          <p:cNvPr id="6" name="SAP Logo" descr="SAP Logo" title="SAP Logo"/>
          <p:cNvPicPr>
            <a:picLocks noChangeAspect="1"/>
          </p:cNvPicPr>
          <p:nvPr/>
        </p:nvPicPr>
        <p:blipFill>
          <a:blip r:embed="rId2"/>
          <a:stretch>
            <a:fillRect/>
          </a:stretch>
        </p:blipFill>
        <p:spPr>
          <a:xfrm>
            <a:off x="9727200" y="5994000"/>
            <a:ext cx="1963636" cy="360000"/>
          </a:xfrm>
          <a:prstGeom prst="rect">
            <a:avLst/>
          </a:prstGeom>
        </p:spPr>
      </p:pic>
      <p:sp>
        <p:nvSpPr>
          <p:cNvPr id="93" name="Contact information"/>
          <p:cNvSpPr>
            <a:spLocks noGrp="1"/>
          </p:cNvSpPr>
          <p:nvPr>
            <p:ph type="body" sz="quarter" idx="10" hasCustomPrompt="1"/>
          </p:nvPr>
        </p:nvSpPr>
        <p:spPr>
          <a:xfrm>
            <a:off x="504000" y="2905487"/>
            <a:ext cx="5593588"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4000" y="1467009"/>
            <a:ext cx="5593588" cy="923116"/>
          </a:xfrm>
        </p:spPr>
        <p:txBody>
          <a:bodyPr anchor="t" anchorCtr="0">
            <a:noAutofit/>
          </a:bodyPr>
          <a:lstStyle>
            <a:lvl1pPr>
              <a:defRPr sz="5500">
                <a:solidFill>
                  <a:schemeClr val="accent1"/>
                </a:solidFill>
                <a:latin typeface="+mj-lt"/>
              </a:defRPr>
            </a:lvl1pPr>
          </a:lstStyle>
          <a:p>
            <a:r>
              <a:rPr lang="en-US"/>
              <a:t>Thank you.</a:t>
            </a:r>
            <a:endParaRPr lang="de-DE"/>
          </a:p>
        </p:txBody>
      </p:sp>
      <p:pic>
        <p:nvPicPr>
          <p:cNvPr id="5" name="SAP Logo" descr="SAP Logo" title="SAP Logo">
            <a:extLst>
              <a:ext uri="{FF2B5EF4-FFF2-40B4-BE49-F238E27FC236}">
                <a16:creationId xmlns:a16="http://schemas.microsoft.com/office/drawing/2014/main" id="{393C0596-9ECB-4C30-AE7C-33A3D5570E6A}"/>
              </a:ext>
            </a:extLst>
          </p:cNvPr>
          <p:cNvPicPr>
            <a:picLocks noChangeAspect="1"/>
          </p:cNvPicPr>
          <p:nvPr userDrawn="1"/>
        </p:nvPicPr>
        <p:blipFill>
          <a:blip r:embed="rId2"/>
          <a:stretch>
            <a:fillRect/>
          </a:stretch>
        </p:blipFill>
        <p:spPr>
          <a:xfrm>
            <a:off x="9727200" y="5994000"/>
            <a:ext cx="1963636" cy="360000"/>
          </a:xfrm>
          <a:prstGeom prst="rect">
            <a:avLst/>
          </a:prstGeom>
        </p:spPr>
      </p:pic>
    </p:spTree>
    <p:extLst>
      <p:ext uri="{BB962C8B-B14F-4D97-AF65-F5344CB8AC3E}">
        <p14:creationId xmlns:p14="http://schemas.microsoft.com/office/powerpoint/2010/main" val="1129632840"/>
      </p:ext>
    </p:extLst>
  </p:cSld>
  <p:clrMapOvr>
    <a:masterClrMapping/>
  </p:clrMapOvr>
  <p:hf sldNum="0" hdr="0" ftr="0" dt="0"/>
  <p:extLst>
    <p:ext uri="{DCECCB84-F9BA-43D5-87BE-67443E8EF086}">
      <p15:sldGuideLst xmlns:p15="http://schemas.microsoft.com/office/powerpoint/2012/main">
        <p15:guide id="10" pos="7364" userDrawn="1">
          <p15:clr>
            <a:srgbClr val="FBAE40"/>
          </p15:clr>
        </p15:guide>
        <p15:guide id="11" orient="horz" pos="924" userDrawn="1">
          <p15:clr>
            <a:srgbClr val="FBAE40"/>
          </p15:clr>
        </p15:guide>
        <p15:guide id="12" orient="horz" pos="1830" userDrawn="1">
          <p15:clr>
            <a:srgbClr val="FBAE40"/>
          </p15:clr>
        </p15:guide>
        <p15:guide id="13" orient="horz" pos="4000" userDrawn="1">
          <p15:clr>
            <a:srgbClr val="FBAE40"/>
          </p15:clr>
        </p15:guide>
        <p15:guide id="14" pos="317" userDrawn="1">
          <p15:clr>
            <a:srgbClr val="FBAE40"/>
          </p15:clr>
        </p15:guide>
        <p15:guide id="15" pos="3841" userDrawn="1">
          <p15:clr>
            <a:srgbClr val="FBAE40"/>
          </p15:clr>
        </p15:guide>
        <p15:guide id="16" orient="horz" pos="31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pyright">
    <p:spTree>
      <p:nvGrpSpPr>
        <p:cNvPr id="1" name=""/>
        <p:cNvGrpSpPr/>
        <p:nvPr/>
      </p:nvGrpSpPr>
      <p:grpSpPr>
        <a:xfrm>
          <a:off x="0" y="0"/>
          <a:ext cx="0" cy="0"/>
          <a:chOff x="0" y="0"/>
          <a:chExt cx="0" cy="0"/>
        </a:xfrm>
      </p:grpSpPr>
      <p:pic>
        <p:nvPicPr>
          <p:cNvPr id="19" name="SAP Logo" descr="SAP Logo" title="SAP Logo"/>
          <p:cNvPicPr>
            <a:picLocks noChangeAspect="1"/>
          </p:cNvPicPr>
          <p:nvPr/>
        </p:nvPicPr>
        <p:blipFill>
          <a:blip r:embed="rId2"/>
          <a:stretch>
            <a:fillRect/>
          </a:stretch>
        </p:blipFill>
        <p:spPr>
          <a:xfrm>
            <a:off x="9727200" y="5994000"/>
            <a:ext cx="1963636" cy="360000"/>
          </a:xfrm>
          <a:prstGeom prst="rect">
            <a:avLst/>
          </a:prstGeom>
        </p:spPr>
      </p:pic>
      <p:sp>
        <p:nvSpPr>
          <p:cNvPr id="30" name="Copyright information English"/>
          <p:cNvSpPr txBox="1"/>
          <p:nvPr/>
        </p:nvSpPr>
        <p:spPr bwMode="black">
          <a:xfrm>
            <a:off x="503998" y="2645292"/>
            <a:ext cx="5872310"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a:t>© 2020 SAP SE or an SAP affiliate company. All rights reserved.</a:t>
            </a:r>
            <a:endParaRPr lang="de-DE"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31" name="www.sap.com - contact SAP link">
            <a:hlinkClick r:id="rId4" tooltip="www.sap.com/contactsap"/>
          </p:cNvPr>
          <p:cNvSpPr txBox="1"/>
          <p:nvPr/>
        </p:nvSpPr>
        <p:spPr bwMode="black">
          <a:xfrm>
            <a:off x="503238" y="2461398"/>
            <a:ext cx="221539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3" name="Linkedin icon with link" descr="Linkedin icon " title="Linkedin icon ">
            <a:hlinkClick r:id="rId5"/>
          </p:cNvPr>
          <p:cNvPicPr>
            <a:picLocks noChangeAspect="1"/>
          </p:cNvPicPr>
          <p:nvPr/>
        </p:nvPicPr>
        <p:blipFill>
          <a:blip r:embed="rId6"/>
          <a:stretch>
            <a:fillRect/>
          </a:stretch>
        </p:blipFill>
        <p:spPr>
          <a:xfrm>
            <a:off x="2273143" y="1751480"/>
            <a:ext cx="363600" cy="363600"/>
          </a:xfrm>
          <a:prstGeom prst="ellipse">
            <a:avLst/>
          </a:prstGeom>
        </p:spPr>
      </p:pic>
      <p:pic>
        <p:nvPicPr>
          <p:cNvPr id="14" name="YouTube icon with link">
            <a:hlinkClick r:id="rId7"/>
          </p:cNvPr>
          <p:cNvPicPr>
            <a:picLocks noChangeAspect="1"/>
          </p:cNvPicPr>
          <p:nvPr/>
        </p:nvPicPr>
        <p:blipFill rotWithShape="1">
          <a:blip r:embed="rId8"/>
          <a:srcRect l="13793" t="1405" r="17847" b="2165"/>
          <a:stretch/>
        </p:blipFill>
        <p:spPr>
          <a:xfrm>
            <a:off x="1682827" y="1751480"/>
            <a:ext cx="364501" cy="363600"/>
          </a:xfrm>
          <a:prstGeom prst="ellipse">
            <a:avLst/>
          </a:prstGeom>
        </p:spPr>
      </p:pic>
      <p:pic>
        <p:nvPicPr>
          <p:cNvPr id="15" name="Twitter icon with link" descr="Twitter icon" title="Twitter icon">
            <a:hlinkClick r:id="rId9"/>
          </p:cNvPr>
          <p:cNvPicPr>
            <a:picLocks noChangeAspect="1"/>
          </p:cNvPicPr>
          <p:nvPr/>
        </p:nvPicPr>
        <p:blipFill>
          <a:blip r:embed="rId10"/>
          <a:stretch>
            <a:fillRect/>
          </a:stretch>
        </p:blipFill>
        <p:spPr>
          <a:xfrm>
            <a:off x="1093412" y="1751480"/>
            <a:ext cx="363600" cy="363600"/>
          </a:xfrm>
          <a:prstGeom prst="ellipse">
            <a:avLst/>
          </a:prstGeom>
        </p:spPr>
      </p:pic>
      <p:pic>
        <p:nvPicPr>
          <p:cNvPr id="16" name="Facebook icon with link">
            <a:hlinkClick r:id="rId11"/>
          </p:cNvPr>
          <p:cNvPicPr>
            <a:picLocks noChangeAspect="1"/>
          </p:cNvPicPr>
          <p:nvPr/>
        </p:nvPicPr>
        <p:blipFill>
          <a:blip r:embed="rId12"/>
          <a:stretch>
            <a:fillRect/>
          </a:stretch>
        </p:blipFill>
        <p:spPr>
          <a:xfrm>
            <a:off x="503997" y="1751480"/>
            <a:ext cx="363600" cy="363600"/>
          </a:xfrm>
          <a:prstGeom prst="rect">
            <a:avLst/>
          </a:prstGeom>
        </p:spPr>
      </p:pic>
      <p:sp>
        <p:nvSpPr>
          <p:cNvPr id="37" name="Follow all of SAP"/>
          <p:cNvSpPr txBox="1"/>
          <p:nvPr/>
        </p:nvSpPr>
        <p:spPr bwMode="black">
          <a:xfrm>
            <a:off x="503997"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pic>
        <p:nvPicPr>
          <p:cNvPr id="10" name="SAP Logo" descr="SAP Logo" title="SAP Logo">
            <a:extLst>
              <a:ext uri="{FF2B5EF4-FFF2-40B4-BE49-F238E27FC236}">
                <a16:creationId xmlns:a16="http://schemas.microsoft.com/office/drawing/2014/main" id="{F8D71789-01A2-42AE-94A5-4E62F0F8E9F1}"/>
              </a:ext>
            </a:extLst>
          </p:cNvPr>
          <p:cNvPicPr>
            <a:picLocks noChangeAspect="1"/>
          </p:cNvPicPr>
          <p:nvPr userDrawn="1"/>
        </p:nvPicPr>
        <p:blipFill>
          <a:blip r:embed="rId2"/>
          <a:stretch>
            <a:fillRect/>
          </a:stretch>
        </p:blipFill>
        <p:spPr>
          <a:xfrm>
            <a:off x="9727200" y="5994000"/>
            <a:ext cx="1963636" cy="360000"/>
          </a:xfrm>
          <a:prstGeom prst="rect">
            <a:avLst/>
          </a:prstGeom>
        </p:spPr>
      </p:pic>
      <p:sp>
        <p:nvSpPr>
          <p:cNvPr id="12" name="www.sap.com - contact SAP link">
            <a:hlinkClick r:id="rId4" tooltip="www.sap.com/contactsap"/>
            <a:extLst>
              <a:ext uri="{FF2B5EF4-FFF2-40B4-BE49-F238E27FC236}">
                <a16:creationId xmlns:a16="http://schemas.microsoft.com/office/drawing/2014/main" id="{86767E5F-7E29-4320-A597-C6F3A093B518}"/>
              </a:ext>
            </a:extLst>
          </p:cNvPr>
          <p:cNvSpPr txBox="1"/>
          <p:nvPr userDrawn="1"/>
        </p:nvSpPr>
        <p:spPr bwMode="black">
          <a:xfrm>
            <a:off x="503238" y="2461398"/>
            <a:ext cx="221539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7" name="Plus Google com icon with link">
            <a:hlinkClick r:id="rId13"/>
            <a:extLst>
              <a:ext uri="{FF2B5EF4-FFF2-40B4-BE49-F238E27FC236}">
                <a16:creationId xmlns:a16="http://schemas.microsoft.com/office/drawing/2014/main" id="{831B9686-CC87-46A5-BEE8-A9C43A1CC456}"/>
              </a:ext>
            </a:extLst>
          </p:cNvPr>
          <p:cNvPicPr>
            <a:picLocks noChangeAspect="1"/>
          </p:cNvPicPr>
          <p:nvPr userDrawn="1"/>
        </p:nvPicPr>
        <p:blipFill>
          <a:blip r:embed="rId14"/>
          <a:stretch>
            <a:fillRect/>
          </a:stretch>
        </p:blipFill>
        <p:spPr>
          <a:xfrm>
            <a:off x="2862557" y="1751480"/>
            <a:ext cx="363600" cy="363600"/>
          </a:xfrm>
          <a:prstGeom prst="rect">
            <a:avLst/>
          </a:prstGeom>
        </p:spPr>
      </p:pic>
      <p:pic>
        <p:nvPicPr>
          <p:cNvPr id="18" name="Linkedin icon with link" descr="Linkedin icon " title="Linkedin icon ">
            <a:hlinkClick r:id="rId5"/>
            <a:extLst>
              <a:ext uri="{FF2B5EF4-FFF2-40B4-BE49-F238E27FC236}">
                <a16:creationId xmlns:a16="http://schemas.microsoft.com/office/drawing/2014/main" id="{14990914-03CA-4945-A6D6-47F8D0BD5DCA}"/>
              </a:ext>
            </a:extLst>
          </p:cNvPr>
          <p:cNvPicPr>
            <a:picLocks noChangeAspect="1"/>
          </p:cNvPicPr>
          <p:nvPr userDrawn="1"/>
        </p:nvPicPr>
        <p:blipFill>
          <a:blip r:embed="rId6"/>
          <a:stretch>
            <a:fillRect/>
          </a:stretch>
        </p:blipFill>
        <p:spPr>
          <a:xfrm>
            <a:off x="2273143" y="1751480"/>
            <a:ext cx="363600" cy="363600"/>
          </a:xfrm>
          <a:prstGeom prst="ellipse">
            <a:avLst/>
          </a:prstGeom>
        </p:spPr>
      </p:pic>
      <p:pic>
        <p:nvPicPr>
          <p:cNvPr id="20" name="YouTube icon with link">
            <a:hlinkClick r:id="rId7"/>
            <a:extLst>
              <a:ext uri="{FF2B5EF4-FFF2-40B4-BE49-F238E27FC236}">
                <a16:creationId xmlns:a16="http://schemas.microsoft.com/office/drawing/2014/main" id="{581959AA-393F-4AA9-87BD-5A14216821BD}"/>
              </a:ext>
            </a:extLst>
          </p:cNvPr>
          <p:cNvPicPr>
            <a:picLocks noChangeAspect="1"/>
          </p:cNvPicPr>
          <p:nvPr userDrawn="1"/>
        </p:nvPicPr>
        <p:blipFill rotWithShape="1">
          <a:blip r:embed="rId8"/>
          <a:srcRect l="13793" t="1405" r="17847" b="2165"/>
          <a:stretch/>
        </p:blipFill>
        <p:spPr>
          <a:xfrm>
            <a:off x="1682827" y="1751480"/>
            <a:ext cx="364501" cy="363600"/>
          </a:xfrm>
          <a:prstGeom prst="ellipse">
            <a:avLst/>
          </a:prstGeom>
        </p:spPr>
      </p:pic>
      <p:pic>
        <p:nvPicPr>
          <p:cNvPr id="21" name="Twitter icon with link" descr="Twitter icon" title="Twitter icon">
            <a:hlinkClick r:id="rId9"/>
            <a:extLst>
              <a:ext uri="{FF2B5EF4-FFF2-40B4-BE49-F238E27FC236}">
                <a16:creationId xmlns:a16="http://schemas.microsoft.com/office/drawing/2014/main" id="{866E6052-BD50-4F95-9105-133377EDE02E}"/>
              </a:ext>
            </a:extLst>
          </p:cNvPr>
          <p:cNvPicPr>
            <a:picLocks noChangeAspect="1"/>
          </p:cNvPicPr>
          <p:nvPr userDrawn="1"/>
        </p:nvPicPr>
        <p:blipFill>
          <a:blip r:embed="rId10"/>
          <a:stretch>
            <a:fillRect/>
          </a:stretch>
        </p:blipFill>
        <p:spPr>
          <a:xfrm>
            <a:off x="1093412" y="1751480"/>
            <a:ext cx="363600" cy="363600"/>
          </a:xfrm>
          <a:prstGeom prst="ellipse">
            <a:avLst/>
          </a:prstGeom>
        </p:spPr>
      </p:pic>
      <p:pic>
        <p:nvPicPr>
          <p:cNvPr id="22" name="Facebook icon with link">
            <a:hlinkClick r:id="rId11"/>
            <a:extLst>
              <a:ext uri="{FF2B5EF4-FFF2-40B4-BE49-F238E27FC236}">
                <a16:creationId xmlns:a16="http://schemas.microsoft.com/office/drawing/2014/main" id="{575D050D-2B38-4C6B-9B3C-D9D29E1DEC73}"/>
              </a:ext>
            </a:extLst>
          </p:cNvPr>
          <p:cNvPicPr>
            <a:picLocks noChangeAspect="1"/>
          </p:cNvPicPr>
          <p:nvPr userDrawn="1"/>
        </p:nvPicPr>
        <p:blipFill>
          <a:blip r:embed="rId12"/>
          <a:stretch>
            <a:fillRect/>
          </a:stretch>
        </p:blipFill>
        <p:spPr>
          <a:xfrm>
            <a:off x="503997" y="1751480"/>
            <a:ext cx="363600" cy="363600"/>
          </a:xfrm>
          <a:prstGeom prst="rect">
            <a:avLst/>
          </a:prstGeom>
        </p:spPr>
      </p:pic>
      <p:sp>
        <p:nvSpPr>
          <p:cNvPr id="23" name="Follow all of SAP">
            <a:extLst>
              <a:ext uri="{FF2B5EF4-FFF2-40B4-BE49-F238E27FC236}">
                <a16:creationId xmlns:a16="http://schemas.microsoft.com/office/drawing/2014/main" id="{F74E8F2B-027B-469F-9CA2-A4489C6F3939}"/>
              </a:ext>
            </a:extLst>
          </p:cNvPr>
          <p:cNvSpPr txBox="1"/>
          <p:nvPr userDrawn="1"/>
        </p:nvSpPr>
        <p:spPr bwMode="black">
          <a:xfrm>
            <a:off x="503997"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all of</a:t>
            </a:r>
            <a:r>
              <a:rPr lang="en-US" sz="1100" b="0" kern="1200" baseline="0">
                <a:solidFill>
                  <a:schemeClr val="tx1"/>
                </a:solidFill>
                <a:latin typeface="Arial"/>
                <a:ea typeface="Arial Unicode MS" panose="020B0604020202020204" pitchFamily="34" charset="-128"/>
                <a:cs typeface="+mn-cs"/>
              </a:rPr>
              <a:t> SAP</a:t>
            </a:r>
            <a:endParaRPr lang="en-US" sz="1100" b="0" kern="1200">
              <a:solidFill>
                <a:schemeClr val="tx1"/>
              </a:solidFill>
              <a:latin typeface="Arial"/>
              <a:ea typeface="Arial Unicode MS" panose="020B0604020202020204" pitchFamily="34" charset="-128"/>
              <a:cs typeface="+mn-cs"/>
            </a:endParaRPr>
          </a:p>
        </p:txBody>
      </p:sp>
    </p:spTree>
    <p:extLst>
      <p:ext uri="{BB962C8B-B14F-4D97-AF65-F5344CB8AC3E}">
        <p14:creationId xmlns:p14="http://schemas.microsoft.com/office/powerpoint/2010/main" val="64457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opyright German">
    <p:spTree>
      <p:nvGrpSpPr>
        <p:cNvPr id="1" name=""/>
        <p:cNvGrpSpPr/>
        <p:nvPr/>
      </p:nvGrpSpPr>
      <p:grpSpPr>
        <a:xfrm>
          <a:off x="0" y="0"/>
          <a:ext cx="0" cy="0"/>
          <a:chOff x="0" y="0"/>
          <a:chExt cx="0" cy="0"/>
        </a:xfrm>
      </p:grpSpPr>
      <p:pic>
        <p:nvPicPr>
          <p:cNvPr id="19" name="SAP Logo" descr="SAP Logo" title="SAP Logo"/>
          <p:cNvPicPr>
            <a:picLocks noChangeAspect="1"/>
          </p:cNvPicPr>
          <p:nvPr/>
        </p:nvPicPr>
        <p:blipFill>
          <a:blip r:embed="rId2"/>
          <a:stretch>
            <a:fillRect/>
          </a:stretch>
        </p:blipFill>
        <p:spPr>
          <a:xfrm>
            <a:off x="9727200" y="5994000"/>
            <a:ext cx="1963636" cy="360000"/>
          </a:xfrm>
          <a:prstGeom prst="rect">
            <a:avLst/>
          </a:prstGeom>
        </p:spPr>
      </p:pic>
      <p:sp>
        <p:nvSpPr>
          <p:cNvPr id="27" name="Copyright information-German"/>
          <p:cNvSpPr txBox="1"/>
          <p:nvPr/>
        </p:nvSpPr>
        <p:spPr bwMode="black">
          <a:xfrm>
            <a:off x="503238" y="2645292"/>
            <a:ext cx="6076808"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a:t>© 2020 SAP SE </a:t>
            </a:r>
            <a:r>
              <a:rPr lang="de-DE" sz="800" b="0" noProof="0"/>
              <a:t>oder ein SAP-Konzernunternehmen. Alle Rechte vorbehalten</a:t>
            </a:r>
            <a:r>
              <a:rPr lang="en-US" sz="800" b="0" noProof="0"/>
              <a:t>.</a:t>
            </a:r>
            <a:endParaRPr lang="de-DE" sz="800" kern="0">
              <a:ea typeface="Arial Unicode MS" pitchFamily="34" charset="-128"/>
              <a:cs typeface="Arial Unicode MS" pitchFamily="34" charset="-128"/>
            </a:endParaRPr>
          </a:p>
          <a:p>
            <a:pPr>
              <a:spcBef>
                <a:spcPts val="600"/>
              </a:spcBef>
            </a:pPr>
            <a:r>
              <a:rPr lang="de-DE" sz="8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a:solidFill>
                  <a:schemeClr val="tx1"/>
                </a:solidFill>
                <a:effectLst/>
                <a:latin typeface="Arial"/>
                <a:ea typeface="+mn-ea"/>
                <a:cs typeface="+mn-cs"/>
              </a:rPr>
              <a:t> </a:t>
            </a:r>
            <a:r>
              <a:rPr lang="de-DE" sz="800" kern="1200" noProof="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a:solidFill>
                  <a:schemeClr val="tx1"/>
                </a:solidFill>
                <a:effectLst/>
                <a:latin typeface="Arial"/>
                <a:ea typeface="+mn-ea"/>
                <a:cs typeface="+mn-cs"/>
              </a:rPr>
              <a:t>Zusätzliche Informationen zur Marke und Vermerke finden Sie auf der Seite </a:t>
            </a:r>
            <a:r>
              <a:rPr lang="de-DE" sz="800" kern="1200" noProof="0">
                <a:solidFill>
                  <a:schemeClr val="tx1"/>
                </a:solidFill>
                <a:effectLst/>
                <a:latin typeface="Arial"/>
                <a:ea typeface="+mn-ea"/>
                <a:cs typeface="+mn-cs"/>
                <a:hlinkClick r:id="rId3"/>
              </a:rPr>
              <a:t>www.sap.com/corporate/de/legal/copyright.html</a:t>
            </a:r>
            <a:r>
              <a:rPr lang="de-DE" sz="800" kern="1200" noProof="0">
                <a:solidFill>
                  <a:schemeClr val="tx1"/>
                </a:solidFill>
                <a:effectLst/>
                <a:latin typeface="Arial"/>
                <a:ea typeface="+mn-ea"/>
                <a:cs typeface="+mn-cs"/>
              </a:rPr>
              <a:t>.</a:t>
            </a:r>
          </a:p>
        </p:txBody>
      </p:sp>
      <p:sp>
        <p:nvSpPr>
          <p:cNvPr id="16" name="Copyright information">
            <a:hlinkClick r:id="rId4" tooltip="www.sap.com/contactsap"/>
          </p:cNvPr>
          <p:cNvSpPr txBox="1"/>
          <p:nvPr/>
        </p:nvSpPr>
        <p:spPr bwMode="black">
          <a:xfrm>
            <a:off x="503238" y="2461398"/>
            <a:ext cx="258064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www.sap.com/germany</a:t>
            </a:r>
            <a:r>
              <a:rPr lang="en-US" sz="1100" b="1" kern="1200">
                <a:solidFill>
                  <a:schemeClr val="tx1"/>
                </a:solidFill>
                <a:latin typeface="Arial"/>
                <a:ea typeface="Arial Unicode MS" panose="020B0604020202020204" pitchFamily="34" charset="-128"/>
                <a:cs typeface="+mn-cs"/>
              </a:rPr>
              <a:t>/contactsap</a:t>
            </a:r>
          </a:p>
        </p:txBody>
      </p:sp>
      <p:pic>
        <p:nvPicPr>
          <p:cNvPr id="12" name="Linkedin icon with link" descr="Linkedin icon " title="Linkedin icon ">
            <a:hlinkClick r:id="rId5"/>
          </p:cNvPr>
          <p:cNvPicPr>
            <a:picLocks noChangeAspect="1"/>
          </p:cNvPicPr>
          <p:nvPr/>
        </p:nvPicPr>
        <p:blipFill>
          <a:blip r:embed="rId6"/>
          <a:stretch>
            <a:fillRect/>
          </a:stretch>
        </p:blipFill>
        <p:spPr>
          <a:xfrm>
            <a:off x="2273143" y="1751480"/>
            <a:ext cx="363600" cy="363600"/>
          </a:xfrm>
          <a:prstGeom prst="ellipse">
            <a:avLst/>
          </a:prstGeom>
        </p:spPr>
      </p:pic>
      <p:pic>
        <p:nvPicPr>
          <p:cNvPr id="13" name="YouTube icon with link">
            <a:hlinkClick r:id="rId7"/>
          </p:cNvPr>
          <p:cNvPicPr>
            <a:picLocks noChangeAspect="1"/>
          </p:cNvPicPr>
          <p:nvPr/>
        </p:nvPicPr>
        <p:blipFill rotWithShape="1">
          <a:blip r:embed="rId8"/>
          <a:srcRect l="13793" t="1405" r="17847" b="2165"/>
          <a:stretch/>
        </p:blipFill>
        <p:spPr>
          <a:xfrm>
            <a:off x="1682827" y="1751480"/>
            <a:ext cx="364501" cy="363600"/>
          </a:xfrm>
          <a:prstGeom prst="ellipse">
            <a:avLst/>
          </a:prstGeom>
        </p:spPr>
      </p:pic>
      <p:pic>
        <p:nvPicPr>
          <p:cNvPr id="14" name="Twitter icon with link" descr="Twitter icon" title="Twitter icon">
            <a:hlinkClick r:id="rId9"/>
          </p:cNvPr>
          <p:cNvPicPr>
            <a:picLocks noChangeAspect="1"/>
          </p:cNvPicPr>
          <p:nvPr/>
        </p:nvPicPr>
        <p:blipFill>
          <a:blip r:embed="rId10"/>
          <a:stretch>
            <a:fillRect/>
          </a:stretch>
        </p:blipFill>
        <p:spPr>
          <a:xfrm>
            <a:off x="1093412" y="1751480"/>
            <a:ext cx="363600" cy="363600"/>
          </a:xfrm>
          <a:prstGeom prst="ellipse">
            <a:avLst/>
          </a:prstGeom>
        </p:spPr>
      </p:pic>
      <p:pic>
        <p:nvPicPr>
          <p:cNvPr id="15" name="Facebook icon with link">
            <a:hlinkClick r:id="rId11"/>
          </p:cNvPr>
          <p:cNvPicPr>
            <a:picLocks noChangeAspect="1"/>
          </p:cNvPicPr>
          <p:nvPr/>
        </p:nvPicPr>
        <p:blipFill>
          <a:blip r:embed="rId12"/>
          <a:stretch>
            <a:fillRect/>
          </a:stretch>
        </p:blipFill>
        <p:spPr>
          <a:xfrm>
            <a:off x="503997" y="1751480"/>
            <a:ext cx="363600" cy="363600"/>
          </a:xfrm>
          <a:prstGeom prst="rect">
            <a:avLst/>
          </a:prstGeom>
        </p:spPr>
      </p:pic>
      <p:sp>
        <p:nvSpPr>
          <p:cNvPr id="26" name="SAP folgen auf"/>
          <p:cNvSpPr txBox="1"/>
          <p:nvPr/>
        </p:nvSpPr>
        <p:spPr bwMode="black">
          <a:xfrm>
            <a:off x="503997"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de-DE" sz="1100" b="0" kern="1200" noProof="0">
                <a:solidFill>
                  <a:schemeClr val="tx1"/>
                </a:solidFill>
                <a:latin typeface="Arial"/>
                <a:ea typeface="Arial Unicode MS" panose="020B0604020202020204" pitchFamily="34" charset="-128"/>
                <a:cs typeface="+mn-cs"/>
              </a:rPr>
              <a:t>SAP folgen auf</a:t>
            </a:r>
          </a:p>
        </p:txBody>
      </p:sp>
      <p:pic>
        <p:nvPicPr>
          <p:cNvPr id="10" name="SAP Logo" descr="SAP Logo" title="SAP Logo">
            <a:extLst>
              <a:ext uri="{FF2B5EF4-FFF2-40B4-BE49-F238E27FC236}">
                <a16:creationId xmlns:a16="http://schemas.microsoft.com/office/drawing/2014/main" id="{C5F12A42-5A40-4E5E-9487-BCB6A2578135}"/>
              </a:ext>
            </a:extLst>
          </p:cNvPr>
          <p:cNvPicPr>
            <a:picLocks noChangeAspect="1"/>
          </p:cNvPicPr>
          <p:nvPr userDrawn="1"/>
        </p:nvPicPr>
        <p:blipFill>
          <a:blip r:embed="rId2"/>
          <a:stretch>
            <a:fillRect/>
          </a:stretch>
        </p:blipFill>
        <p:spPr>
          <a:xfrm>
            <a:off x="9727200" y="5994000"/>
            <a:ext cx="1963636" cy="360000"/>
          </a:xfrm>
          <a:prstGeom prst="rect">
            <a:avLst/>
          </a:prstGeom>
        </p:spPr>
      </p:pic>
      <p:sp>
        <p:nvSpPr>
          <p:cNvPr id="17" name="www.sap.com - contact SAP link">
            <a:hlinkClick r:id="rId13" tooltip="www.sap.com/contactsap"/>
            <a:extLst>
              <a:ext uri="{FF2B5EF4-FFF2-40B4-BE49-F238E27FC236}">
                <a16:creationId xmlns:a16="http://schemas.microsoft.com/office/drawing/2014/main" id="{C7A725B4-88F2-43D7-A2FE-3B7DD0707F99}"/>
              </a:ext>
            </a:extLst>
          </p:cNvPr>
          <p:cNvSpPr txBox="1"/>
          <p:nvPr userDrawn="1"/>
        </p:nvSpPr>
        <p:spPr bwMode="black">
          <a:xfrm>
            <a:off x="503238" y="2461398"/>
            <a:ext cx="221539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8" name="Plus Google com icon with link">
            <a:hlinkClick r:id="rId14"/>
            <a:extLst>
              <a:ext uri="{FF2B5EF4-FFF2-40B4-BE49-F238E27FC236}">
                <a16:creationId xmlns:a16="http://schemas.microsoft.com/office/drawing/2014/main" id="{4CFF0FEE-35D3-4239-8F0C-73961D04C1D1}"/>
              </a:ext>
            </a:extLst>
          </p:cNvPr>
          <p:cNvPicPr>
            <a:picLocks noChangeAspect="1"/>
          </p:cNvPicPr>
          <p:nvPr userDrawn="1"/>
        </p:nvPicPr>
        <p:blipFill>
          <a:blip r:embed="rId15"/>
          <a:stretch>
            <a:fillRect/>
          </a:stretch>
        </p:blipFill>
        <p:spPr>
          <a:xfrm>
            <a:off x="2862557" y="1751480"/>
            <a:ext cx="363600" cy="363600"/>
          </a:xfrm>
          <a:prstGeom prst="rect">
            <a:avLst/>
          </a:prstGeom>
        </p:spPr>
      </p:pic>
      <p:pic>
        <p:nvPicPr>
          <p:cNvPr id="20" name="Linkedin icon with link" descr="Linkedin icon " title="Linkedin icon ">
            <a:hlinkClick r:id="rId5"/>
            <a:extLst>
              <a:ext uri="{FF2B5EF4-FFF2-40B4-BE49-F238E27FC236}">
                <a16:creationId xmlns:a16="http://schemas.microsoft.com/office/drawing/2014/main" id="{7048DEFC-7978-4C3E-8B11-3B45DEBD83A3}"/>
              </a:ext>
            </a:extLst>
          </p:cNvPr>
          <p:cNvPicPr>
            <a:picLocks noChangeAspect="1"/>
          </p:cNvPicPr>
          <p:nvPr userDrawn="1"/>
        </p:nvPicPr>
        <p:blipFill>
          <a:blip r:embed="rId6"/>
          <a:stretch>
            <a:fillRect/>
          </a:stretch>
        </p:blipFill>
        <p:spPr>
          <a:xfrm>
            <a:off x="2273143" y="1751480"/>
            <a:ext cx="363600" cy="363600"/>
          </a:xfrm>
          <a:prstGeom prst="ellipse">
            <a:avLst/>
          </a:prstGeom>
        </p:spPr>
      </p:pic>
      <p:pic>
        <p:nvPicPr>
          <p:cNvPr id="21" name="YouTube icon with link">
            <a:hlinkClick r:id="rId7"/>
            <a:extLst>
              <a:ext uri="{FF2B5EF4-FFF2-40B4-BE49-F238E27FC236}">
                <a16:creationId xmlns:a16="http://schemas.microsoft.com/office/drawing/2014/main" id="{B9313703-2A8E-4B5C-AA5E-926E7D74C9F1}"/>
              </a:ext>
            </a:extLst>
          </p:cNvPr>
          <p:cNvPicPr>
            <a:picLocks noChangeAspect="1"/>
          </p:cNvPicPr>
          <p:nvPr userDrawn="1"/>
        </p:nvPicPr>
        <p:blipFill rotWithShape="1">
          <a:blip r:embed="rId8"/>
          <a:srcRect l="13793" t="1405" r="17847" b="2165"/>
          <a:stretch/>
        </p:blipFill>
        <p:spPr>
          <a:xfrm>
            <a:off x="1682827" y="1751480"/>
            <a:ext cx="364501" cy="363600"/>
          </a:xfrm>
          <a:prstGeom prst="ellipse">
            <a:avLst/>
          </a:prstGeom>
        </p:spPr>
      </p:pic>
      <p:pic>
        <p:nvPicPr>
          <p:cNvPr id="22" name="Twitter icon with link" descr="Twitter icon" title="Twitter icon">
            <a:hlinkClick r:id="rId9"/>
            <a:extLst>
              <a:ext uri="{FF2B5EF4-FFF2-40B4-BE49-F238E27FC236}">
                <a16:creationId xmlns:a16="http://schemas.microsoft.com/office/drawing/2014/main" id="{233FC9F1-9B3E-42EA-AF4E-F5379474B10C}"/>
              </a:ext>
            </a:extLst>
          </p:cNvPr>
          <p:cNvPicPr>
            <a:picLocks noChangeAspect="1"/>
          </p:cNvPicPr>
          <p:nvPr userDrawn="1"/>
        </p:nvPicPr>
        <p:blipFill>
          <a:blip r:embed="rId10"/>
          <a:stretch>
            <a:fillRect/>
          </a:stretch>
        </p:blipFill>
        <p:spPr>
          <a:xfrm>
            <a:off x="1093412" y="1751480"/>
            <a:ext cx="363600" cy="363600"/>
          </a:xfrm>
          <a:prstGeom prst="ellipse">
            <a:avLst/>
          </a:prstGeom>
        </p:spPr>
      </p:pic>
      <p:pic>
        <p:nvPicPr>
          <p:cNvPr id="23" name="Facebook icon with link">
            <a:hlinkClick r:id="rId11"/>
            <a:extLst>
              <a:ext uri="{FF2B5EF4-FFF2-40B4-BE49-F238E27FC236}">
                <a16:creationId xmlns:a16="http://schemas.microsoft.com/office/drawing/2014/main" id="{F88793D8-96C9-4E58-AF85-BBF557D78D25}"/>
              </a:ext>
            </a:extLst>
          </p:cNvPr>
          <p:cNvPicPr>
            <a:picLocks noChangeAspect="1"/>
          </p:cNvPicPr>
          <p:nvPr userDrawn="1"/>
        </p:nvPicPr>
        <p:blipFill>
          <a:blip r:embed="rId12"/>
          <a:stretch>
            <a:fillRect/>
          </a:stretch>
        </p:blipFill>
        <p:spPr>
          <a:xfrm>
            <a:off x="503997" y="1751480"/>
            <a:ext cx="363600" cy="363600"/>
          </a:xfrm>
          <a:prstGeom prst="rect">
            <a:avLst/>
          </a:prstGeom>
        </p:spPr>
      </p:pic>
      <p:sp>
        <p:nvSpPr>
          <p:cNvPr id="24" name="SAP folgen auf">
            <a:extLst>
              <a:ext uri="{FF2B5EF4-FFF2-40B4-BE49-F238E27FC236}">
                <a16:creationId xmlns:a16="http://schemas.microsoft.com/office/drawing/2014/main" id="{66CC2619-8A85-41BB-A6AC-8634B45E2EFA}"/>
              </a:ext>
            </a:extLst>
          </p:cNvPr>
          <p:cNvSpPr txBox="1"/>
          <p:nvPr userDrawn="1"/>
        </p:nvSpPr>
        <p:spPr bwMode="black">
          <a:xfrm>
            <a:off x="503997"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de-DE" sz="1100" b="0" kern="1200" noProof="0">
                <a:solidFill>
                  <a:schemeClr val="tx1"/>
                </a:solidFill>
                <a:latin typeface="Arial"/>
                <a:ea typeface="Arial Unicode MS" panose="020B0604020202020204" pitchFamily="34" charset="-128"/>
                <a:cs typeface="+mn-cs"/>
              </a:rPr>
              <a:t>SAP folgen auf</a:t>
            </a:r>
          </a:p>
        </p:txBody>
      </p:sp>
    </p:spTree>
    <p:extLst>
      <p:ext uri="{BB962C8B-B14F-4D97-AF65-F5344CB8AC3E}">
        <p14:creationId xmlns:p14="http://schemas.microsoft.com/office/powerpoint/2010/main" val="3618088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Cover with Illustration">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a:stretch>
            <a:fillRect/>
          </a:stretch>
        </p:blipFill>
        <p:spPr>
          <a:xfrm>
            <a:off x="9950552" y="6217668"/>
            <a:ext cx="1963636" cy="360000"/>
          </a:xfrm>
          <a:prstGeom prst="rect">
            <a:avLst/>
          </a:prstGeom>
        </p:spPr>
      </p:pic>
      <p:sp>
        <p:nvSpPr>
          <p:cNvPr id="19" name="Speaker"/>
          <p:cNvSpPr>
            <a:spLocks noGrp="1"/>
          </p:cNvSpPr>
          <p:nvPr userDrawn="1">
            <p:ph type="subTitle" idx="1" hasCustomPrompt="1"/>
          </p:nvPr>
        </p:nvSpPr>
        <p:spPr bwMode="black">
          <a:xfrm>
            <a:off x="288000" y="5130489"/>
            <a:ext cx="109008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2"/>
          <p:cNvSpPr>
            <a:spLocks noGrp="1"/>
          </p:cNvSpPr>
          <p:nvPr>
            <p:ph type="title" hasCustomPrompt="1"/>
          </p:nvPr>
        </p:nvSpPr>
        <p:spPr>
          <a:xfrm>
            <a:off x="288000" y="4024430"/>
            <a:ext cx="109008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sp>
        <p:nvSpPr>
          <p:cNvPr id="5" name="Title image (illustration scene art)"/>
          <p:cNvSpPr>
            <a:spLocks noGrp="1"/>
          </p:cNvSpPr>
          <p:nvPr>
            <p:ph type="pic" sz="quarter" idx="12" hasCustomPrompt="1"/>
          </p:nvPr>
        </p:nvSpPr>
        <p:spPr>
          <a:xfrm>
            <a:off x="1" y="0"/>
            <a:ext cx="12195175" cy="3430006"/>
          </a:xfrm>
          <a:noFill/>
        </p:spPr>
        <p:txBody>
          <a:bodyPr tIns="504000"/>
          <a:lstStyle>
            <a:lvl1pPr algn="ctr">
              <a:defRPr sz="1600">
                <a:solidFill>
                  <a:schemeClr val="tx1"/>
                </a:solidFill>
              </a:defRPr>
            </a:lvl1pPr>
          </a:lstStyle>
          <a:p>
            <a:r>
              <a:rPr lang="en-US"/>
              <a:t>Click to insert illustration</a:t>
            </a:r>
          </a:p>
        </p:txBody>
      </p:sp>
    </p:spTree>
    <p:extLst>
      <p:ext uri="{BB962C8B-B14F-4D97-AF65-F5344CB8AC3E}">
        <p14:creationId xmlns:p14="http://schemas.microsoft.com/office/powerpoint/2010/main" val="47143334"/>
      </p:ext>
    </p:extLst>
  </p:cSld>
  <p:clrMapOvr>
    <a:masterClrMapping/>
  </p:clrMapOvr>
  <p:extLst>
    <p:ext uri="{DCECCB84-F9BA-43D5-87BE-67443E8EF086}">
      <p15:sldGuideLst xmlns:p15="http://schemas.microsoft.com/office/powerpoint/2012/main">
        <p15:guide id="1" orient="horz" pos="2160">
          <p15:clr>
            <a:srgbClr val="FBAE40"/>
          </p15:clr>
        </p15:guide>
        <p15:guide id="2" pos="181">
          <p15:clr>
            <a:srgbClr val="FBAE40"/>
          </p15:clr>
        </p15:guide>
        <p15:guide id="3" orient="horz" pos="4145">
          <p15:clr>
            <a:srgbClr val="FBAE40"/>
          </p15:clr>
        </p15:guide>
        <p15:guide id="4" orient="horz" pos="2534">
          <p15:clr>
            <a:srgbClr val="FBAE40"/>
          </p15:clr>
        </p15:guide>
        <p15:guide id="5" orient="horz" pos="3164">
          <p15:clr>
            <a:srgbClr val="FBAE40"/>
          </p15:clr>
        </p15:guide>
        <p15:guide id="6" orient="horz" pos="3233">
          <p15:clr>
            <a:srgbClr val="FBAE40"/>
          </p15:clr>
        </p15:guide>
        <p15:guide id="7" orient="horz" pos="350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with Image">
    <p:spTree>
      <p:nvGrpSpPr>
        <p:cNvPr id="1" name=""/>
        <p:cNvGrpSpPr/>
        <p:nvPr/>
      </p:nvGrpSpPr>
      <p:grpSpPr>
        <a:xfrm>
          <a:off x="0" y="0"/>
          <a:ext cx="0" cy="0"/>
          <a:chOff x="0" y="0"/>
          <a:chExt cx="0" cy="0"/>
        </a:xfrm>
      </p:grpSpPr>
      <p:pic>
        <p:nvPicPr>
          <p:cNvPr id="11" name="SAP Logo" descr="SAP Logo" title="SAP Logo"/>
          <p:cNvPicPr>
            <a:picLocks noChangeAspect="1"/>
          </p:cNvPicPr>
          <p:nvPr userDrawn="1"/>
        </p:nvPicPr>
        <p:blipFill>
          <a:blip r:embed="rId2"/>
          <a:stretch>
            <a:fillRect/>
          </a:stretch>
        </p:blipFill>
        <p:spPr>
          <a:xfrm>
            <a:off x="9950552" y="6217668"/>
            <a:ext cx="1963636" cy="360000"/>
          </a:xfrm>
          <a:prstGeom prst="rect">
            <a:avLst/>
          </a:prstGeom>
        </p:spPr>
      </p:pic>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1188800" cy="3430006"/>
          </a:xfrm>
          <a:solidFill>
            <a:schemeClr val="tx2">
              <a:alpha val="70000"/>
            </a:schemeClr>
          </a:solidFill>
        </p:spPr>
        <p:txBody>
          <a:bodyPr tIns="504000"/>
          <a:lstStyle>
            <a:lvl1pPr algn="ctr">
              <a:defRPr sz="1600">
                <a:solidFill>
                  <a:schemeClr val="tx1"/>
                </a:solidFill>
              </a:defRPr>
            </a:lvl1pPr>
          </a:lstStyle>
          <a:p>
            <a:r>
              <a:rPr lang="en-US"/>
              <a:t>Click to insert title image</a:t>
            </a:r>
          </a:p>
        </p:txBody>
      </p:sp>
      <p:grpSp>
        <p:nvGrpSpPr>
          <p:cNvPr id="2" name="Hero Motion Band" descr="Three rectangles on the roght side of the image&#10;1. SAP Gold 60%&#10;2. SAP Gold 30%&#10;3. SAP Gold" title="Hero Motion Band"/>
          <p:cNvGrpSpPr/>
          <p:nvPr userDrawn="1"/>
        </p:nvGrpSpPr>
        <p:grpSpPr>
          <a:xfrm>
            <a:off x="9171173" y="0"/>
            <a:ext cx="3024002" cy="3430006"/>
            <a:chOff x="9171173" y="0"/>
            <a:chExt cx="3024002" cy="3430006"/>
          </a:xfrm>
        </p:grpSpPr>
        <p:sp>
          <p:nvSpPr>
            <p:cNvPr id="17" name="Rectangle SAP Gold"/>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8" name="Rectangle SAP Gold 30%"/>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2" name="Rectangle SAP Gold 60%"/>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2452717617"/>
      </p:ext>
    </p:extLst>
  </p:cSld>
  <p:clrMapOvr>
    <a:masterClrMapping/>
  </p:clrMapOvr>
  <p:extLst>
    <p:ext uri="{DCECCB84-F9BA-43D5-87BE-67443E8EF086}">
      <p15:sldGuideLst xmlns:p15="http://schemas.microsoft.com/office/powerpoint/2012/main">
        <p15:guide id="1" pos="7505" userDrawn="1">
          <p15:clr>
            <a:srgbClr val="FBAE40"/>
          </p15:clr>
        </p15:guide>
        <p15:guide id="2" orient="horz" pos="4144" userDrawn="1">
          <p15:clr>
            <a:srgbClr val="FBAE40"/>
          </p15:clr>
        </p15:guide>
        <p15:guide id="3" orient="horz" pos="2162" userDrawn="1">
          <p15:clr>
            <a:srgbClr val="FBAE40"/>
          </p15:clr>
        </p15:guide>
        <p15:guide id="4" pos="181" userDrawn="1">
          <p15:clr>
            <a:srgbClr val="FBAE40"/>
          </p15:clr>
        </p15:guide>
        <p15:guide id="5" orient="horz" pos="2534" userDrawn="1">
          <p15:clr>
            <a:srgbClr val="FBAE40"/>
          </p15:clr>
        </p15:guide>
        <p15:guide id="6" orient="horz" pos="3164" userDrawn="1">
          <p15:clr>
            <a:srgbClr val="FBAE40"/>
          </p15:clr>
        </p15:guide>
        <p15:guide id="7" orient="horz" pos="3232" userDrawn="1">
          <p15:clr>
            <a:srgbClr val="FBAE40"/>
          </p15:clr>
        </p15:guide>
        <p15:guide id="8" orient="horz" pos="350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Cover with Pictogram">
    <p:spTree>
      <p:nvGrpSpPr>
        <p:cNvPr id="1" name=""/>
        <p:cNvGrpSpPr/>
        <p:nvPr/>
      </p:nvGrpSpPr>
      <p:grpSpPr>
        <a:xfrm>
          <a:off x="0" y="0"/>
          <a:ext cx="0" cy="0"/>
          <a:chOff x="0" y="0"/>
          <a:chExt cx="0" cy="0"/>
        </a:xfrm>
      </p:grpSpPr>
      <p:pic>
        <p:nvPicPr>
          <p:cNvPr id="9" name="SAP Logo" descr="SAP Logo" title="SAP Logo"/>
          <p:cNvPicPr>
            <a:picLocks noChangeAspect="1"/>
          </p:cNvPicPr>
          <p:nvPr userDrawn="1"/>
        </p:nvPicPr>
        <p:blipFill>
          <a:blip r:embed="rId2"/>
          <a:stretch>
            <a:fillRect/>
          </a:stretch>
        </p:blipFill>
        <p:spPr>
          <a:xfrm>
            <a:off x="9950552" y="6217668"/>
            <a:ext cx="1963636" cy="360000"/>
          </a:xfrm>
          <a:prstGeom prst="rect">
            <a:avLst/>
          </a:prstGeom>
        </p:spPr>
      </p:pic>
      <p:sp>
        <p:nvSpPr>
          <p:cNvPr id="7" name="Pictogram Placeholder"/>
          <p:cNvSpPr>
            <a:spLocks noGrp="1"/>
          </p:cNvSpPr>
          <p:nvPr>
            <p:ph type="pic" sz="quarter" idx="16"/>
          </p:nvPr>
        </p:nvSpPr>
        <p:spPr>
          <a:xfrm>
            <a:off x="6954855" y="963000"/>
            <a:ext cx="4932000" cy="4932000"/>
          </a:xfrm>
        </p:spPr>
        <p:txBody>
          <a:bodyPr/>
          <a:lstStyle/>
          <a:p>
            <a:r>
              <a:rPr lang="en-US"/>
              <a:t>Click icon to add picture</a:t>
            </a:r>
            <a:endParaRPr lang="de-DE"/>
          </a:p>
        </p:txBody>
      </p:sp>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p>
        </p:txBody>
      </p:sp>
      <p:sp>
        <p:nvSpPr>
          <p:cNvPr id="6" name="Speaker"/>
          <p:cNvSpPr>
            <a:spLocks noGrp="1"/>
          </p:cNvSpPr>
          <p:nvPr userDrawn="1">
            <p:ph type="subTitle" idx="1" hasCustomPrompt="1"/>
          </p:nvPr>
        </p:nvSpPr>
        <p:spPr bwMode="black">
          <a:xfrm>
            <a:off x="288001" y="4268503"/>
            <a:ext cx="637343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8" name="Title 7"/>
          <p:cNvSpPr>
            <a:spLocks noGrp="1"/>
          </p:cNvSpPr>
          <p:nvPr>
            <p:ph type="title" hasCustomPrompt="1"/>
          </p:nvPr>
        </p:nvSpPr>
        <p:spPr>
          <a:xfrm>
            <a:off x="288001" y="2706317"/>
            <a:ext cx="6372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spTree>
    <p:extLst>
      <p:ext uri="{BB962C8B-B14F-4D97-AF65-F5344CB8AC3E}">
        <p14:creationId xmlns:p14="http://schemas.microsoft.com/office/powerpoint/2010/main" val="3048046299"/>
      </p:ext>
    </p:extLst>
  </p:cSld>
  <p:clrMapOvr>
    <a:masterClrMapping/>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pos="4196" userDrawn="1">
          <p15:clr>
            <a:srgbClr val="FBAE40"/>
          </p15:clr>
        </p15:guide>
        <p15:guide id="4" orient="horz" pos="2688" userDrawn="1">
          <p15:clr>
            <a:srgbClr val="FBAE40"/>
          </p15:clr>
        </p15:guide>
        <p15:guide id="5" orient="horz" pos="2335" userDrawn="1">
          <p15:clr>
            <a:srgbClr val="FBAE40"/>
          </p15:clr>
        </p15:guide>
        <p15:guide id="6" orient="horz" pos="2960" userDrawn="1">
          <p15:clr>
            <a:srgbClr val="FBAE40"/>
          </p15:clr>
        </p15:guide>
        <p15:guide id="7" orient="horz" pos="41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ver with Pictogram">
    <p:spTree>
      <p:nvGrpSpPr>
        <p:cNvPr id="1" name=""/>
        <p:cNvGrpSpPr/>
        <p:nvPr/>
      </p:nvGrpSpPr>
      <p:grpSpPr>
        <a:xfrm>
          <a:off x="0" y="0"/>
          <a:ext cx="0" cy="0"/>
          <a:chOff x="0" y="0"/>
          <a:chExt cx="0" cy="0"/>
        </a:xfrm>
      </p:grpSpPr>
      <p:pic>
        <p:nvPicPr>
          <p:cNvPr id="9" name="SAP Logo" descr="SAP Logo" title="SAP Logo"/>
          <p:cNvPicPr>
            <a:picLocks noChangeAspect="1"/>
          </p:cNvPicPr>
          <p:nvPr/>
        </p:nvPicPr>
        <p:blipFill>
          <a:blip r:embed="rId2"/>
          <a:stretch>
            <a:fillRect/>
          </a:stretch>
        </p:blipFill>
        <p:spPr>
          <a:xfrm>
            <a:off x="9950552" y="6217668"/>
            <a:ext cx="1963636" cy="360000"/>
          </a:xfrm>
          <a:prstGeom prst="rect">
            <a:avLst/>
          </a:prstGeom>
        </p:spPr>
      </p:pic>
      <p:sp>
        <p:nvSpPr>
          <p:cNvPr id="7" name="Pictogram Placeholder"/>
          <p:cNvSpPr>
            <a:spLocks noGrp="1"/>
          </p:cNvSpPr>
          <p:nvPr>
            <p:ph type="pic" sz="quarter" idx="16"/>
          </p:nvPr>
        </p:nvSpPr>
        <p:spPr>
          <a:xfrm>
            <a:off x="6954855" y="963000"/>
            <a:ext cx="4932000" cy="4932000"/>
          </a:xfrm>
        </p:spPr>
        <p:txBody>
          <a:bodyPr/>
          <a:lstStyle/>
          <a:p>
            <a:r>
              <a:rPr lang="en-US"/>
              <a:t>Click icon to add picture</a:t>
            </a:r>
            <a:endParaRPr lang="de-DE"/>
          </a:p>
        </p:txBody>
      </p:sp>
      <p:sp>
        <p:nvSpPr>
          <p:cNvPr id="24" name="Classification"/>
          <p:cNvSpPr txBox="1"/>
          <p:nvPr/>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p>
        </p:txBody>
      </p:sp>
      <p:sp>
        <p:nvSpPr>
          <p:cNvPr id="6" name="Speaker"/>
          <p:cNvSpPr>
            <a:spLocks noGrp="1"/>
          </p:cNvSpPr>
          <p:nvPr>
            <p:ph type="subTitle" idx="1" hasCustomPrompt="1"/>
          </p:nvPr>
        </p:nvSpPr>
        <p:spPr bwMode="black">
          <a:xfrm>
            <a:off x="288001" y="4268503"/>
            <a:ext cx="637343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8" name="Title 7"/>
          <p:cNvSpPr>
            <a:spLocks noGrp="1"/>
          </p:cNvSpPr>
          <p:nvPr>
            <p:ph type="title" hasCustomPrompt="1"/>
          </p:nvPr>
        </p:nvSpPr>
        <p:spPr>
          <a:xfrm>
            <a:off x="288001" y="2706317"/>
            <a:ext cx="6372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spTree>
    <p:extLst>
      <p:ext uri="{BB962C8B-B14F-4D97-AF65-F5344CB8AC3E}">
        <p14:creationId xmlns:p14="http://schemas.microsoft.com/office/powerpoint/2010/main" val="1798096397"/>
      </p:ext>
    </p:extLst>
  </p:cSld>
  <p:clrMapOvr>
    <a:masterClrMapping/>
  </p:clrMapOvr>
  <p:hf hdr="0" ftr="0" dt="0"/>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2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and 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200"/>
            </a:lvl2pPr>
          </a:lstStyle>
          <a:p>
            <a:pPr lvl="0"/>
            <a:r>
              <a:rPr lang="en-US" noProof="0"/>
              <a:t>“Quote goes here </a:t>
            </a:r>
            <a:br>
              <a:rPr lang="en-US" noProof="0"/>
            </a:br>
            <a:r>
              <a:rPr lang="en-US" noProof="0"/>
              <a:t>and here.”</a:t>
            </a:r>
          </a:p>
          <a:p>
            <a:pPr lvl="1"/>
            <a:r>
              <a:rPr lang="en-US" noProof="0"/>
              <a:t>Source</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928401980"/>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133" userDrawn="1">
          <p15:clr>
            <a:srgbClr val="FBAE40"/>
          </p15:clr>
        </p15:guide>
        <p15:guide id="5" orient="horz" pos="3204" userDrawn="1">
          <p15:clr>
            <a:srgbClr val="FBAE40"/>
          </p15:clr>
        </p15:guide>
        <p15:guide id="6" pos="736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252000"/>
            <a:ext cx="4068000"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425020262"/>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9" userDrawn="1">
          <p15:clr>
            <a:srgbClr val="FBAE40"/>
          </p15:clr>
        </p15:guide>
        <p15:guide id="5" orient="horz" pos="317" userDrawn="1">
          <p15:clr>
            <a:srgbClr val="FBAE40"/>
          </p15:clr>
        </p15:guide>
        <p15:guide id="6" orient="horz" pos="551" userDrawn="1">
          <p15:clr>
            <a:srgbClr val="FBAE40"/>
          </p15:clr>
        </p15:guide>
        <p15:guide id="7" orient="horz" pos="102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252000"/>
            <a:ext cx="6097587"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4001" y="504000"/>
            <a:ext cx="511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552787710"/>
      </p:ext>
    </p:extLst>
  </p:cSld>
  <p:clrMapOvr>
    <a:masterClrMapping/>
  </p:clrMapOvr>
  <p:extLst>
    <p:ext uri="{DCECCB84-F9BA-43D5-87BE-67443E8EF086}">
      <p15:sldGuideLst xmlns:p15="http://schemas.microsoft.com/office/powerpoint/2012/main">
        <p15:guide id="1" pos="3841"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3538" userDrawn="1">
          <p15:clr>
            <a:srgbClr val="FBAE40"/>
          </p15:clr>
        </p15:guide>
        <p15:guide id="7" pos="317"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with motion band"/>
          <p:cNvSpPr>
            <a:spLocks noGrp="1"/>
          </p:cNvSpPr>
          <p:nvPr>
            <p:ph type="pic" sz="quarter" idx="10" hasCustomPrompt="1"/>
          </p:nvPr>
        </p:nvSpPr>
        <p:spPr bwMode="gray">
          <a:xfrm>
            <a:off x="1" y="252000"/>
            <a:ext cx="12195175"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3"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4" name="Classification"/>
          <p:cNvSpPr txBox="1"/>
          <p:nvPr userDrawn="1"/>
        </p:nvSpPr>
        <p:spPr bwMode="black">
          <a:xfrm>
            <a:off x="2814655" y="6559834"/>
            <a:ext cx="278923"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p>
        </p:txBody>
      </p:sp>
      <p:sp>
        <p:nvSpPr>
          <p:cNvPr id="6"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rPr>
              <a:t>2018 SAP SE or an SAP affiliate company. All rights reserved.  </a:t>
            </a:r>
            <a:r>
              <a:rPr kumimoji="0" lang="en-US" sz="600" b="0" i="0" u="none" kern="0" baseline="0">
                <a:solidFill>
                  <a:schemeClr val="tx1"/>
                </a:solidFill>
                <a:latin typeface="Arial"/>
                <a:ea typeface="Arial Unicode MS"/>
                <a:cs typeface="Arial Unicode MS" pitchFamily="34" charset="-128"/>
                <a:sym typeface="Arial"/>
              </a:rPr>
              <a:t>ǀ</a:t>
            </a:r>
          </a:p>
        </p:txBody>
      </p:sp>
    </p:spTree>
    <p:extLst>
      <p:ext uri="{BB962C8B-B14F-4D97-AF65-F5344CB8AC3E}">
        <p14:creationId xmlns:p14="http://schemas.microsoft.com/office/powerpoint/2010/main" val="1901049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5175" cy="6858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3"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Tree>
    <p:extLst>
      <p:ext uri="{BB962C8B-B14F-4D97-AF65-F5344CB8AC3E}">
        <p14:creationId xmlns:p14="http://schemas.microsoft.com/office/powerpoint/2010/main" val="4139791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solidFill>
            <a:schemeClr val="tx2">
              <a:alpha val="70000"/>
            </a:schemeClr>
          </a:solid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2872272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solidFill>
            <a:schemeClr val="tx2">
              <a:alpha val="70000"/>
            </a:schemeClr>
          </a:solid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1860987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Copyright">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a:stretch>
            <a:fillRect/>
          </a:stretch>
        </p:blipFill>
        <p:spPr>
          <a:xfrm>
            <a:off x="9727200" y="5994000"/>
            <a:ext cx="1963636" cy="360000"/>
          </a:xfrm>
          <a:prstGeom prst="rect">
            <a:avLst/>
          </a:prstGeom>
        </p:spPr>
      </p:pic>
      <p:sp>
        <p:nvSpPr>
          <p:cNvPr id="30" name="Copyright information English"/>
          <p:cNvSpPr txBox="1"/>
          <p:nvPr userDrawn="1"/>
        </p:nvSpPr>
        <p:spPr bwMode="black">
          <a:xfrm>
            <a:off x="503998" y="2645292"/>
            <a:ext cx="5872310"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a:t>© 2018 SAP SE or an SAP affiliate company. All rights reserved.</a:t>
            </a:r>
            <a:endParaRPr lang="de-DE"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2"/>
                </a:solidFill>
                <a:latin typeface="Arial"/>
                <a:ea typeface="Arial Unicode MS" panose="020B0604020202020204" pitchFamily="34" charset="-128"/>
                <a:cs typeface="+mn-cs"/>
                <a:hlinkClick r:id="rId3"/>
              </a:rPr>
              <a:t>www.sap.com/corporate-en/legal/copyright/index.epx</a:t>
            </a:r>
            <a:r>
              <a:rPr lang="en-US" sz="800" kern="1200">
                <a:solidFill>
                  <a:schemeClr val="tx2"/>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for additional trademark information and notices.</a:t>
            </a:r>
          </a:p>
        </p:txBody>
      </p:sp>
      <p:sp>
        <p:nvSpPr>
          <p:cNvPr id="31" name="www.sap.com - contact SAP link">
            <a:hlinkClick r:id="rId4" tooltip="www.sap.com/contactsap"/>
          </p:cNvPr>
          <p:cNvSpPr txBox="1"/>
          <p:nvPr userDrawn="1"/>
        </p:nvSpPr>
        <p:spPr bwMode="black">
          <a:xfrm>
            <a:off x="503238" y="2461398"/>
            <a:ext cx="221539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2" name="Plus Google com icon with link">
            <a:hlinkClick r:id="rId5"/>
          </p:cNvPr>
          <p:cNvPicPr>
            <a:picLocks noChangeAspect="1"/>
          </p:cNvPicPr>
          <p:nvPr userDrawn="1"/>
        </p:nvPicPr>
        <p:blipFill>
          <a:blip r:embed="rId6"/>
          <a:stretch>
            <a:fillRect/>
          </a:stretch>
        </p:blipFill>
        <p:spPr>
          <a:xfrm>
            <a:off x="2862557" y="1751480"/>
            <a:ext cx="363600" cy="363600"/>
          </a:xfrm>
          <a:prstGeom prst="rect">
            <a:avLst/>
          </a:prstGeom>
        </p:spPr>
      </p:pic>
      <p:pic>
        <p:nvPicPr>
          <p:cNvPr id="13" name="Linkedin icon with link" descr="Linkedin icon " title="Linkedin icon ">
            <a:hlinkClick r:id="rId7"/>
          </p:cNvPr>
          <p:cNvPicPr>
            <a:picLocks noChangeAspect="1"/>
          </p:cNvPicPr>
          <p:nvPr userDrawn="1"/>
        </p:nvPicPr>
        <p:blipFill>
          <a:blip r:embed="rId8"/>
          <a:stretch>
            <a:fillRect/>
          </a:stretch>
        </p:blipFill>
        <p:spPr>
          <a:xfrm>
            <a:off x="2273143" y="1751480"/>
            <a:ext cx="363600" cy="363600"/>
          </a:xfrm>
          <a:prstGeom prst="ellipse">
            <a:avLst/>
          </a:prstGeom>
        </p:spPr>
      </p:pic>
      <p:pic>
        <p:nvPicPr>
          <p:cNvPr id="14" name="YouTube icon with link">
            <a:hlinkClick r:id="rId9"/>
          </p:cNvPr>
          <p:cNvPicPr>
            <a:picLocks noChangeAspect="1"/>
          </p:cNvPicPr>
          <p:nvPr userDrawn="1"/>
        </p:nvPicPr>
        <p:blipFill rotWithShape="1">
          <a:blip r:embed="rId10"/>
          <a:srcRect l="13793" t="1405" r="17847" b="2165"/>
          <a:stretch/>
        </p:blipFill>
        <p:spPr>
          <a:xfrm>
            <a:off x="1682827" y="1751480"/>
            <a:ext cx="364501" cy="363600"/>
          </a:xfrm>
          <a:prstGeom prst="ellipse">
            <a:avLst/>
          </a:prstGeom>
        </p:spPr>
      </p:pic>
      <p:pic>
        <p:nvPicPr>
          <p:cNvPr id="15" name="Twitter icon with link" descr="Twitter icon" title="Twitter icon">
            <a:hlinkClick r:id="rId11"/>
          </p:cNvPr>
          <p:cNvPicPr>
            <a:picLocks noChangeAspect="1"/>
          </p:cNvPicPr>
          <p:nvPr userDrawn="1"/>
        </p:nvPicPr>
        <p:blipFill>
          <a:blip r:embed="rId12"/>
          <a:stretch>
            <a:fillRect/>
          </a:stretch>
        </p:blipFill>
        <p:spPr>
          <a:xfrm>
            <a:off x="1093412" y="1751480"/>
            <a:ext cx="363600" cy="363600"/>
          </a:xfrm>
          <a:prstGeom prst="ellipse">
            <a:avLst/>
          </a:prstGeom>
        </p:spPr>
      </p:pic>
      <p:pic>
        <p:nvPicPr>
          <p:cNvPr id="16" name="Facebook icon with link">
            <a:hlinkClick r:id="rId13"/>
          </p:cNvPr>
          <p:cNvPicPr>
            <a:picLocks noChangeAspect="1"/>
          </p:cNvPicPr>
          <p:nvPr userDrawn="1"/>
        </p:nvPicPr>
        <p:blipFill>
          <a:blip r:embed="rId14"/>
          <a:stretch>
            <a:fillRect/>
          </a:stretch>
        </p:blipFill>
        <p:spPr>
          <a:xfrm>
            <a:off x="503997" y="1751480"/>
            <a:ext cx="363600" cy="363600"/>
          </a:xfrm>
          <a:prstGeom prst="rect">
            <a:avLst/>
          </a:prstGeom>
        </p:spPr>
      </p:pic>
      <p:sp>
        <p:nvSpPr>
          <p:cNvPr id="37" name="Follow all of SAP"/>
          <p:cNvSpPr txBox="1"/>
          <p:nvPr userDrawn="1"/>
        </p:nvSpPr>
        <p:spPr bwMode="black">
          <a:xfrm>
            <a:off x="503997"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all of</a:t>
            </a:r>
            <a:r>
              <a:rPr lang="en-US" sz="1100" b="0" kern="1200" baseline="0">
                <a:solidFill>
                  <a:schemeClr val="tx1"/>
                </a:solidFill>
                <a:latin typeface="Arial"/>
                <a:ea typeface="Arial Unicode MS" panose="020B0604020202020204" pitchFamily="34" charset="-128"/>
                <a:cs typeface="+mn-cs"/>
              </a:rPr>
              <a:t> SAP</a:t>
            </a:r>
            <a:endParaRPr lang="en-US" sz="1100" b="0" kern="1200">
              <a:solidFill>
                <a:schemeClr val="tx1"/>
              </a:solidFill>
              <a:latin typeface="Arial"/>
              <a:ea typeface="Arial Unicode MS" panose="020B0604020202020204" pitchFamily="34" charset="-128"/>
              <a:cs typeface="+mn-cs"/>
            </a:endParaRPr>
          </a:p>
        </p:txBody>
      </p:sp>
    </p:spTree>
    <p:extLst>
      <p:ext uri="{BB962C8B-B14F-4D97-AF65-F5344CB8AC3E}">
        <p14:creationId xmlns:p14="http://schemas.microsoft.com/office/powerpoint/2010/main" val="451925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Copyright German">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a:stretch>
            <a:fillRect/>
          </a:stretch>
        </p:blipFill>
        <p:spPr>
          <a:xfrm>
            <a:off x="9727200" y="5994000"/>
            <a:ext cx="1963636" cy="360000"/>
          </a:xfrm>
          <a:prstGeom prst="rect">
            <a:avLst/>
          </a:prstGeom>
        </p:spPr>
      </p:pic>
      <p:sp>
        <p:nvSpPr>
          <p:cNvPr id="27" name="Copyright information-German"/>
          <p:cNvSpPr txBox="1"/>
          <p:nvPr userDrawn="1"/>
        </p:nvSpPr>
        <p:spPr bwMode="black">
          <a:xfrm>
            <a:off x="503238" y="2645292"/>
            <a:ext cx="6076808"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a:t>© 2018 SAP SE </a:t>
            </a:r>
            <a:r>
              <a:rPr lang="de-DE" sz="800" b="0" noProof="0"/>
              <a:t>oder ein SAP-Konzernunternehmen. Alle Rechte vorbehalten</a:t>
            </a:r>
            <a:r>
              <a:rPr lang="en-US" sz="800" b="0" noProof="0"/>
              <a:t>.</a:t>
            </a:r>
            <a:endParaRPr lang="de-DE" sz="800" kern="0">
              <a:ea typeface="Arial Unicode MS" pitchFamily="34" charset="-128"/>
              <a:cs typeface="Arial Unicode MS" pitchFamily="34" charset="-128"/>
            </a:endParaRPr>
          </a:p>
          <a:p>
            <a:pPr>
              <a:spcBef>
                <a:spcPts val="600"/>
              </a:spcBef>
            </a:pPr>
            <a:r>
              <a:rPr lang="de-DE" sz="8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a:solidFill>
                  <a:schemeClr val="tx1"/>
                </a:solidFill>
                <a:effectLst/>
                <a:latin typeface="Arial"/>
                <a:ea typeface="+mn-ea"/>
                <a:cs typeface="+mn-cs"/>
              </a:rPr>
              <a:t> </a:t>
            </a:r>
            <a:r>
              <a:rPr lang="de-DE" sz="800" kern="1200" noProof="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a:solidFill>
                  <a:schemeClr val="tx1"/>
                </a:solidFill>
                <a:effectLst/>
                <a:latin typeface="Arial"/>
                <a:ea typeface="+mn-ea"/>
                <a:cs typeface="+mn-cs"/>
              </a:rPr>
              <a:t>Zusätzliche Informationen zur Marke und Vermerke finden Sie auf der Seite </a:t>
            </a:r>
            <a:r>
              <a:rPr lang="de-DE" sz="800" kern="1200" noProof="0">
                <a:solidFill>
                  <a:schemeClr val="tx1"/>
                </a:solidFill>
                <a:effectLst/>
                <a:latin typeface="Arial"/>
                <a:ea typeface="+mn-ea"/>
                <a:cs typeface="+mn-cs"/>
                <a:hlinkClick r:id="rId3"/>
              </a:rPr>
              <a:t>https://www.sap.com/corporate/de/legal/copyright.html</a:t>
            </a:r>
            <a:r>
              <a:rPr lang="de-DE" sz="800" kern="1200" noProof="0">
                <a:solidFill>
                  <a:schemeClr val="tx1"/>
                </a:solidFill>
                <a:effectLst/>
                <a:latin typeface="Arial"/>
                <a:ea typeface="+mn-ea"/>
                <a:cs typeface="+mn-cs"/>
              </a:rPr>
              <a:t>.</a:t>
            </a:r>
          </a:p>
        </p:txBody>
      </p:sp>
      <p:sp>
        <p:nvSpPr>
          <p:cNvPr id="20" name="www.sap.com - contact SAP link">
            <a:hlinkClick r:id="rId4" tooltip="www.sap.com/contactsap"/>
          </p:cNvPr>
          <p:cNvSpPr txBox="1"/>
          <p:nvPr userDrawn="1"/>
        </p:nvSpPr>
        <p:spPr bwMode="black">
          <a:xfrm>
            <a:off x="503238" y="2461398"/>
            <a:ext cx="221539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1" name="Plus Google com icon with link">
            <a:hlinkClick r:id="rId5"/>
          </p:cNvPr>
          <p:cNvPicPr>
            <a:picLocks noChangeAspect="1"/>
          </p:cNvPicPr>
          <p:nvPr userDrawn="1"/>
        </p:nvPicPr>
        <p:blipFill>
          <a:blip r:embed="rId6"/>
          <a:stretch>
            <a:fillRect/>
          </a:stretch>
        </p:blipFill>
        <p:spPr>
          <a:xfrm>
            <a:off x="2862557" y="1751480"/>
            <a:ext cx="363600" cy="363600"/>
          </a:xfrm>
          <a:prstGeom prst="rect">
            <a:avLst/>
          </a:prstGeom>
        </p:spPr>
      </p:pic>
      <p:pic>
        <p:nvPicPr>
          <p:cNvPr id="12" name="Linkedin icon with link" descr="Linkedin icon " title="Linkedin icon ">
            <a:hlinkClick r:id="rId7"/>
          </p:cNvPr>
          <p:cNvPicPr>
            <a:picLocks noChangeAspect="1"/>
          </p:cNvPicPr>
          <p:nvPr userDrawn="1"/>
        </p:nvPicPr>
        <p:blipFill>
          <a:blip r:embed="rId8"/>
          <a:stretch>
            <a:fillRect/>
          </a:stretch>
        </p:blipFill>
        <p:spPr>
          <a:xfrm>
            <a:off x="2273143" y="1751480"/>
            <a:ext cx="363600" cy="363600"/>
          </a:xfrm>
          <a:prstGeom prst="ellipse">
            <a:avLst/>
          </a:prstGeom>
        </p:spPr>
      </p:pic>
      <p:pic>
        <p:nvPicPr>
          <p:cNvPr id="13" name="YouTube icon with link">
            <a:hlinkClick r:id="rId9"/>
          </p:cNvPr>
          <p:cNvPicPr>
            <a:picLocks noChangeAspect="1"/>
          </p:cNvPicPr>
          <p:nvPr userDrawn="1"/>
        </p:nvPicPr>
        <p:blipFill rotWithShape="1">
          <a:blip r:embed="rId10"/>
          <a:srcRect l="13793" t="1405" r="17847" b="2165"/>
          <a:stretch/>
        </p:blipFill>
        <p:spPr>
          <a:xfrm>
            <a:off x="1682827" y="1751480"/>
            <a:ext cx="364501" cy="363600"/>
          </a:xfrm>
          <a:prstGeom prst="ellipse">
            <a:avLst/>
          </a:prstGeom>
        </p:spPr>
      </p:pic>
      <p:pic>
        <p:nvPicPr>
          <p:cNvPr id="14" name="Twitter icon with link" descr="Twitter icon" title="Twitter icon">
            <a:hlinkClick r:id="rId11"/>
          </p:cNvPr>
          <p:cNvPicPr>
            <a:picLocks noChangeAspect="1"/>
          </p:cNvPicPr>
          <p:nvPr userDrawn="1"/>
        </p:nvPicPr>
        <p:blipFill>
          <a:blip r:embed="rId12"/>
          <a:stretch>
            <a:fillRect/>
          </a:stretch>
        </p:blipFill>
        <p:spPr>
          <a:xfrm>
            <a:off x="1093412" y="1751480"/>
            <a:ext cx="363600" cy="363600"/>
          </a:xfrm>
          <a:prstGeom prst="ellipse">
            <a:avLst/>
          </a:prstGeom>
        </p:spPr>
      </p:pic>
      <p:pic>
        <p:nvPicPr>
          <p:cNvPr id="15" name="Facebook icon with link">
            <a:hlinkClick r:id="rId13"/>
          </p:cNvPr>
          <p:cNvPicPr>
            <a:picLocks noChangeAspect="1"/>
          </p:cNvPicPr>
          <p:nvPr userDrawn="1"/>
        </p:nvPicPr>
        <p:blipFill>
          <a:blip r:embed="rId14"/>
          <a:stretch>
            <a:fillRect/>
          </a:stretch>
        </p:blipFill>
        <p:spPr>
          <a:xfrm>
            <a:off x="503997" y="1751480"/>
            <a:ext cx="363600" cy="363600"/>
          </a:xfrm>
          <a:prstGeom prst="rect">
            <a:avLst/>
          </a:prstGeom>
        </p:spPr>
      </p:pic>
      <p:sp>
        <p:nvSpPr>
          <p:cNvPr id="26" name="SAP folgen auf"/>
          <p:cNvSpPr txBox="1"/>
          <p:nvPr userDrawn="1"/>
        </p:nvSpPr>
        <p:spPr bwMode="black">
          <a:xfrm>
            <a:off x="503997"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de-DE" sz="1100" b="0" kern="1200" noProof="0">
                <a:solidFill>
                  <a:schemeClr val="tx1"/>
                </a:solidFill>
                <a:latin typeface="Arial"/>
                <a:ea typeface="Arial Unicode MS" panose="020B0604020202020204" pitchFamily="34" charset="-128"/>
                <a:cs typeface="+mn-cs"/>
              </a:rPr>
              <a:t>SAP folgen auf</a:t>
            </a:r>
          </a:p>
        </p:txBody>
      </p:sp>
    </p:spTree>
    <p:extLst>
      <p:ext uri="{BB962C8B-B14F-4D97-AF65-F5344CB8AC3E}">
        <p14:creationId xmlns:p14="http://schemas.microsoft.com/office/powerpoint/2010/main" val="1911862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400144064"/>
      </p:ext>
    </p:extLst>
  </p:cSld>
  <p:clrMapOvr>
    <a:masterClrMapping/>
  </p:clrMapOvr>
  <p:extLst>
    <p:ext uri="{DCECCB84-F9BA-43D5-87BE-67443E8EF086}">
      <p15:sldGuideLst xmlns:p15="http://schemas.microsoft.com/office/powerpoint/2012/main">
        <p15:guide id="7" pos="317" userDrawn="1">
          <p15:clr>
            <a:srgbClr val="FBAE40"/>
          </p15:clr>
        </p15:guide>
        <p15:guide id="8" orient="horz" pos="1020" userDrawn="1">
          <p15:clr>
            <a:srgbClr val="FBAE40"/>
          </p15:clr>
        </p15:guide>
        <p15:guide id="9" pos="7364" userDrawn="1">
          <p15:clr>
            <a:srgbClr val="FBAE40"/>
          </p15:clr>
        </p15:guide>
        <p15:guide id="10" orient="horz" pos="316" userDrawn="1">
          <p15:clr>
            <a:srgbClr val="FBAE40"/>
          </p15:clr>
        </p15:guide>
        <p15:guide id="11" orient="horz" pos="551" userDrawn="1">
          <p15:clr>
            <a:srgbClr val="FBAE40"/>
          </p15:clr>
        </p15:guide>
        <p15:guide id="12" orient="horz" pos="399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Cover with Image or Illustration">
    <p:spTree>
      <p:nvGrpSpPr>
        <p:cNvPr id="1" name=""/>
        <p:cNvGrpSpPr/>
        <p:nvPr/>
      </p:nvGrpSpPr>
      <p:grpSpPr>
        <a:xfrm>
          <a:off x="0" y="0"/>
          <a:ext cx="0" cy="0"/>
          <a:chOff x="0" y="0"/>
          <a:chExt cx="0" cy="0"/>
        </a:xfrm>
      </p:grpSpPr>
      <p:sp>
        <p:nvSpPr>
          <p:cNvPr id="13" name="Classification"/>
          <p:cNvSpPr txBox="1"/>
          <p:nvPr userDrawn="1"/>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p>
        </p:txBody>
      </p:sp>
      <p:sp>
        <p:nvSpPr>
          <p:cNvPr id="19" name="Speaker"/>
          <p:cNvSpPr>
            <a:spLocks noGrp="1"/>
          </p:cNvSpPr>
          <p:nvPr userDrawn="1">
            <p:ph type="subTitle" idx="1" hasCustomPrompt="1"/>
          </p:nvPr>
        </p:nvSpPr>
        <p:spPr bwMode="black">
          <a:xfrm>
            <a:off x="288000" y="5130489"/>
            <a:ext cx="116280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3" name="Title"/>
          <p:cNvSpPr>
            <a:spLocks noGrp="1"/>
          </p:cNvSpPr>
          <p:nvPr>
            <p:ph type="title" hasCustomPrompt="1"/>
          </p:nvPr>
        </p:nvSpPr>
        <p:spPr>
          <a:xfrm>
            <a:off x="288000" y="4024430"/>
            <a:ext cx="11628000"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3200" cy="3430006"/>
          </a:xfrm>
          <a:noFill/>
        </p:spPr>
        <p:txBody>
          <a:bodyPr tIns="504000"/>
          <a:lstStyle>
            <a:lvl1pPr algn="ctr">
              <a:defRPr sz="1600">
                <a:solidFill>
                  <a:schemeClr val="tx1"/>
                </a:solidFill>
              </a:defRPr>
            </a:lvl1pPr>
          </a:lstStyle>
          <a:p>
            <a:r>
              <a:rPr lang="en-US"/>
              <a:t>Click to insert title image or illustration</a:t>
            </a:r>
          </a:p>
        </p:txBody>
      </p:sp>
      <p:pic>
        <p:nvPicPr>
          <p:cNvPr id="7" name="Picture 6">
            <a:extLst>
              <a:ext uri="{FF2B5EF4-FFF2-40B4-BE49-F238E27FC236}">
                <a16:creationId xmlns:a16="http://schemas.microsoft.com/office/drawing/2014/main" id="{3B050E22-8E91-4D5D-913C-3CC9791191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586" y="6220461"/>
            <a:ext cx="1524602" cy="356400"/>
          </a:xfrm>
          <a:prstGeom prst="rect">
            <a:avLst/>
          </a:prstGeom>
        </p:spPr>
      </p:pic>
    </p:spTree>
    <p:extLst>
      <p:ext uri="{BB962C8B-B14F-4D97-AF65-F5344CB8AC3E}">
        <p14:creationId xmlns:p14="http://schemas.microsoft.com/office/powerpoint/2010/main" val="2288342806"/>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egal Disclaimer">
    <p:spTree>
      <p:nvGrpSpPr>
        <p:cNvPr id="1" name=""/>
        <p:cNvGrpSpPr/>
        <p:nvPr/>
      </p:nvGrpSpPr>
      <p:grpSpPr>
        <a:xfrm>
          <a:off x="0" y="0"/>
          <a:ext cx="0" cy="0"/>
          <a:chOff x="0" y="0"/>
          <a:chExt cx="0" cy="0"/>
        </a:xfrm>
      </p:grpSpPr>
      <p:sp>
        <p:nvSpPr>
          <p:cNvPr id="3" name="TextBox 2"/>
          <p:cNvSpPr txBox="1"/>
          <p:nvPr userDrawn="1"/>
        </p:nvSpPr>
        <p:spPr>
          <a:xfrm>
            <a:off x="504001" y="1688402"/>
            <a:ext cx="11259064" cy="4062651"/>
          </a:xfrm>
          <a:prstGeom prst="rect">
            <a:avLst/>
          </a:prstGeom>
          <a:noFill/>
        </p:spPr>
        <p:txBody>
          <a:bodyPr wrap="square" lIns="0" tIns="0" rIns="0" bIns="0" rtlCol="0">
            <a:spAutoFit/>
          </a:bodyPr>
          <a:lstStyle/>
          <a:p>
            <a:pPr marL="0" marR="0" lvl="0" indent="0" algn="l" defTabSz="108823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The information in this presentation is confidential and proprietary to SAP and may not be disclosed without the permission of SAP. This presentation is not subject to your license agreement or any other service or subscription agreement with SAP. SAP has no obligation to pursue any course of business outlined in this document or any related presentation, or to develop or release any functionality mentioned therein. This document, or any related presentation and SAP's strategy and possible future developments, products and or platforms directions and functionality are all subject to change and may be changed by SAP at any time for any reason without notice. The information in this document is not a commitment, promise or legal obligation to deliver any material, code or functionality. This document is provided without a warranty of any kind, either express or implied, including but not limited to, the implied warranties of merchantability, fitness for a particular purpose, or non-infringement. This document is for informational purposes and may not be incorporated into a contract. SAP assumes no responsibility for errors or omissions in this document, except if such damages were caused by SAP´s willful misconduct or gross negligence.</a:t>
            </a:r>
            <a:br>
              <a:rPr kumimoji="0" lang="en-US" sz="1600" b="0" i="0" u="none" strike="noStrike" kern="1200" cap="none" spc="0" normalizeH="0" baseline="0" noProof="0">
                <a:ln>
                  <a:noFill/>
                </a:ln>
                <a:solidFill>
                  <a:srgbClr val="FFFFFF"/>
                </a:solidFill>
                <a:effectLst/>
                <a:uLnTx/>
                <a:uFillTx/>
                <a:latin typeface="Arial"/>
                <a:ea typeface="+mn-ea"/>
                <a:cs typeface="+mn-cs"/>
              </a:rPr>
            </a:br>
            <a:endParaRPr kumimoji="0" lang="en-US" sz="16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All forward-looking statements are subject to various risks and uncertainties that could cause actual results to differ materially from expectations. Readers are cautioned not to place undue reliance on these forward-looking statements, which speak only as of their dates, and they should not be relied upon in making purchasing decisions.</a:t>
            </a:r>
          </a:p>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endParaRPr>
          </a:p>
        </p:txBody>
      </p:sp>
      <p:sp>
        <p:nvSpPr>
          <p:cNvPr id="4" name="TextBox 3"/>
          <p:cNvSpPr txBox="1"/>
          <p:nvPr userDrawn="1"/>
        </p:nvSpPr>
        <p:spPr>
          <a:xfrm>
            <a:off x="504003" y="504000"/>
            <a:ext cx="3493352" cy="369204"/>
          </a:xfrm>
          <a:prstGeom prst="rect">
            <a:avLst/>
          </a:prstGeom>
        </p:spPr>
        <p:txBody>
          <a:bodyPr vert="horz" wrap="square" lIns="0" tIns="0" rIns="0" bIns="0" rtlCol="0" anchor="t" anchorCtr="0">
            <a:spAutoFit/>
          </a:bodyPr>
          <a:lstStyle>
            <a:lvl1pPr defTabSz="1088558">
              <a:spcBef>
                <a:spcPct val="0"/>
              </a:spcBef>
              <a:buNone/>
              <a:defRPr sz="2400" b="1" baseline="0">
                <a:latin typeface="+mj-lt"/>
                <a:ea typeface="+mj-ea"/>
                <a:cs typeface="+mj-cs"/>
              </a:defRPr>
            </a:lvl1pPr>
          </a:lstStyle>
          <a:p>
            <a:pPr marL="0" marR="0" lvl="0" indent="0" algn="l" defTabSz="1088558" rtl="0" eaLnBrk="1" fontAlgn="auto" latinLnBrk="0" hangingPunct="1">
              <a:lnSpc>
                <a:spcPct val="100000"/>
              </a:lnSpc>
              <a:spcBef>
                <a:spcPct val="0"/>
              </a:spcBef>
              <a:spcAft>
                <a:spcPts val="0"/>
              </a:spcAft>
              <a:buClrTx/>
              <a:buSzTx/>
              <a:buFontTx/>
              <a:buNone/>
              <a:tabLst/>
              <a:defRPr/>
            </a:pPr>
            <a:r>
              <a:rPr kumimoji="0" lang="en-US" sz="2399" b="1" i="0" u="none" strike="noStrike" kern="1200" cap="none" spc="0" normalizeH="0" baseline="0" noProof="0">
                <a:ln>
                  <a:noFill/>
                </a:ln>
                <a:solidFill>
                  <a:srgbClr val="FFFFFF"/>
                </a:solidFill>
                <a:effectLst/>
                <a:uLnTx/>
                <a:uFillTx/>
                <a:latin typeface="Arial"/>
                <a:ea typeface="+mj-ea"/>
                <a:cs typeface="+mj-cs"/>
              </a:rPr>
              <a:t>Legal disclaimer</a:t>
            </a:r>
          </a:p>
        </p:txBody>
      </p:sp>
    </p:spTree>
    <p:extLst>
      <p:ext uri="{BB962C8B-B14F-4D97-AF65-F5344CB8AC3E}">
        <p14:creationId xmlns:p14="http://schemas.microsoft.com/office/powerpoint/2010/main" val="233293593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57257334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Titre et contenu">
    <p:spTree>
      <p:nvGrpSpPr>
        <p:cNvPr id="1" name=""/>
        <p:cNvGrpSpPr/>
        <p:nvPr/>
      </p:nvGrpSpPr>
      <p:grpSpPr>
        <a:xfrm>
          <a:off x="0" y="0"/>
          <a:ext cx="0" cy="0"/>
          <a:chOff x="0" y="0"/>
          <a:chExt cx="0" cy="0"/>
        </a:xfrm>
      </p:grpSpPr>
      <p:sp>
        <p:nvSpPr>
          <p:cNvPr id="281"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82" name="Texte du titre"/>
          <p:cNvSpPr txBox="1">
            <a:spLocks noGrp="1"/>
          </p:cNvSpPr>
          <p:nvPr>
            <p:ph type="title"/>
          </p:nvPr>
        </p:nvSpPr>
        <p:spPr>
          <a:prstGeom prst="rect">
            <a:avLst/>
          </a:prstGeom>
        </p:spPr>
        <p:txBody>
          <a:bodyPr/>
          <a:lstStyle/>
          <a:p>
            <a:r>
              <a:t>Texte du titre</a:t>
            </a:r>
          </a:p>
        </p:txBody>
      </p:sp>
      <p:sp>
        <p:nvSpPr>
          <p:cNvPr id="283" name="Texte niveau 1…"/>
          <p:cNvSpPr txBox="1">
            <a:spLocks noGrp="1"/>
          </p:cNvSpPr>
          <p:nvPr>
            <p:ph type="body" idx="1"/>
          </p:nvPr>
        </p:nvSpPr>
        <p:spPr>
          <a:xfrm>
            <a:off x="504133" y="1619999"/>
            <a:ext cx="11189390" cy="4716002"/>
          </a:xfrm>
          <a:prstGeom prst="rect">
            <a:avLst/>
          </a:prstGeom>
        </p:spPr>
        <p:txBody>
          <a:bodyPr/>
          <a:lstStyle>
            <a:lvl1pPr>
              <a:spcBef>
                <a:spcPts val="1800"/>
              </a:spcBef>
            </a:lvl1pPr>
            <a:lvl2pPr>
              <a:spcBef>
                <a:spcPts val="1800"/>
              </a:spcBef>
            </a:lvl2pPr>
            <a:lvl3pPr marL="378707" indent="-199320">
              <a:spcBef>
                <a:spcPts val="1800"/>
              </a:spcBef>
            </a:lvl3pPr>
            <a:lvl4pPr>
              <a:spcBef>
                <a:spcPts val="1800"/>
              </a:spcBef>
              <a:buSzPct val="120000"/>
              <a:buChar char="▫"/>
            </a:lvl4pPr>
            <a:lvl5pPr>
              <a:spcBef>
                <a:spcPts val="1800"/>
              </a:spcBef>
              <a:buChar char="−"/>
            </a:lvl5pPr>
          </a:lstStyle>
          <a:p>
            <a:r>
              <a:t>Texte niveau 1</a:t>
            </a:r>
          </a:p>
          <a:p>
            <a:pPr lvl="1"/>
            <a:r>
              <a:t>Texte niveau 2</a:t>
            </a:r>
          </a:p>
          <a:p>
            <a:pPr lvl="2"/>
            <a:r>
              <a:t>Texte niveau 3</a:t>
            </a:r>
          </a:p>
          <a:p>
            <a:pPr lvl="3"/>
            <a:r>
              <a:t>Texte niveau 4</a:t>
            </a:r>
          </a:p>
          <a:p>
            <a:pPr lvl="4"/>
            <a:r>
              <a:t>Texte niveau 5</a:t>
            </a:r>
          </a:p>
        </p:txBody>
      </p:sp>
      <p:sp>
        <p:nvSpPr>
          <p:cNvPr id="284" name="Rectangle"/>
          <p:cNvSpPr/>
          <p:nvPr/>
        </p:nvSpPr>
        <p:spPr>
          <a:xfrm>
            <a:off x="-63517" y="-393291"/>
            <a:ext cx="12322208" cy="646773"/>
          </a:xfrm>
          <a:prstGeom prst="rect">
            <a:avLst/>
          </a:prstGeom>
          <a:solidFill>
            <a:srgbClr val="000000"/>
          </a:solidFill>
          <a:ln w="12700">
            <a:miter lim="400000"/>
          </a:ln>
        </p:spPr>
        <p:txBody>
          <a:bodyPr lIns="72000" tIns="72000" rIns="72000" bIns="72000" anchor="ctr"/>
          <a:lstStyle/>
          <a:p>
            <a:pPr defTabSz="1088775"/>
            <a:endParaRPr sz="2100"/>
          </a:p>
        </p:txBody>
      </p:sp>
      <p:grpSp>
        <p:nvGrpSpPr>
          <p:cNvPr id="288" name="Secondary Motion Band"/>
          <p:cNvGrpSpPr/>
          <p:nvPr/>
        </p:nvGrpSpPr>
        <p:grpSpPr>
          <a:xfrm>
            <a:off x="10723018" y="-3"/>
            <a:ext cx="1513445" cy="251947"/>
            <a:chOff x="0" y="-1"/>
            <a:chExt cx="1513050" cy="251946"/>
          </a:xfrm>
        </p:grpSpPr>
        <p:sp>
          <p:nvSpPr>
            <p:cNvPr id="285"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286"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287"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sp>
        <p:nvSpPr>
          <p:cNvPr id="289" name="Picture Placeholder 1/2 right"/>
          <p:cNvSpPr>
            <a:spLocks noGrp="1"/>
          </p:cNvSpPr>
          <p:nvPr>
            <p:ph type="pic" idx="13"/>
          </p:nvPr>
        </p:nvSpPr>
        <p:spPr>
          <a:xfrm>
            <a:off x="6099175" y="252000"/>
            <a:ext cx="6099176" cy="6606000"/>
          </a:xfrm>
          <a:prstGeom prst="rect">
            <a:avLst/>
          </a:prstGeom>
        </p:spPr>
        <p:txBody>
          <a:bodyPr lIns="91439" tIns="45719" rIns="91439" bIns="45719">
            <a:noAutofit/>
          </a:bodyPr>
          <a:lstStyle/>
          <a:p>
            <a:endParaRPr/>
          </a:p>
        </p:txBody>
      </p:sp>
    </p:spTree>
    <p:extLst>
      <p:ext uri="{BB962C8B-B14F-4D97-AF65-F5344CB8AC3E}">
        <p14:creationId xmlns:p14="http://schemas.microsoft.com/office/powerpoint/2010/main" val="155364916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Agenda">
    <p:spTree>
      <p:nvGrpSpPr>
        <p:cNvPr id="1" name=""/>
        <p:cNvGrpSpPr/>
        <p:nvPr/>
      </p:nvGrpSpPr>
      <p:grpSpPr>
        <a:xfrm>
          <a:off x="0" y="0"/>
          <a:ext cx="0" cy="0"/>
          <a:chOff x="0" y="0"/>
          <a:chExt cx="0" cy="0"/>
        </a:xfrm>
      </p:grpSpPr>
      <p:sp>
        <p:nvSpPr>
          <p:cNvPr id="74"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5"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76" name="Texte du titre"/>
          <p:cNvSpPr txBox="1">
            <a:spLocks noGrp="1"/>
          </p:cNvSpPr>
          <p:nvPr>
            <p:ph type="title"/>
          </p:nvPr>
        </p:nvSpPr>
        <p:spPr>
          <a:prstGeom prst="rect">
            <a:avLst/>
          </a:prstGeom>
        </p:spPr>
        <p:txBody>
          <a:bodyPr/>
          <a:lstStyle/>
          <a:p>
            <a:r>
              <a:t>Texte du titre</a:t>
            </a:r>
          </a:p>
        </p:txBody>
      </p:sp>
    </p:spTree>
    <p:extLst>
      <p:ext uri="{BB962C8B-B14F-4D97-AF65-F5344CB8AC3E}">
        <p14:creationId xmlns:p14="http://schemas.microsoft.com/office/powerpoint/2010/main" val="47221728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3 Columns - Text and Images">
    <p:spTree>
      <p:nvGrpSpPr>
        <p:cNvPr id="1" name=""/>
        <p:cNvGrpSpPr/>
        <p:nvPr/>
      </p:nvGrpSpPr>
      <p:grpSpPr>
        <a:xfrm>
          <a:off x="0" y="0"/>
          <a:ext cx="0" cy="0"/>
          <a:chOff x="0" y="0"/>
          <a:chExt cx="0" cy="0"/>
        </a:xfrm>
      </p:grpSpPr>
      <p:sp>
        <p:nvSpPr>
          <p:cNvPr id="141"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2" name="Texte niveau 1…"/>
          <p:cNvSpPr txBox="1">
            <a:spLocks noGrp="1"/>
          </p:cNvSpPr>
          <p:nvPr>
            <p:ph type="body" sz="quarter" idx="1"/>
          </p:nvPr>
        </p:nvSpPr>
        <p:spPr>
          <a:xfrm>
            <a:off x="8301439" y="4354921"/>
            <a:ext cx="3392084" cy="1981080"/>
          </a:xfrm>
          <a:prstGeom prst="rect">
            <a:avLst/>
          </a:prstGeom>
        </p:spPr>
        <p:txBody>
          <a:bodyPr/>
          <a:lstStyle>
            <a:lvl1pPr>
              <a:spcBef>
                <a:spcPts val="600"/>
              </a:spcBef>
              <a:defRPr sz="1800"/>
            </a:lvl1pPr>
            <a:lvl2pPr marL="202459" indent="-202459">
              <a:spcBef>
                <a:spcPts val="600"/>
              </a:spcBef>
              <a:defRPr sz="1800"/>
            </a:lvl2pPr>
            <a:lvl3pPr marL="410028" indent="-230641">
              <a:spcBef>
                <a:spcPts val="600"/>
              </a:spcBef>
              <a:defRPr sz="1800"/>
            </a:lvl3pPr>
            <a:lvl4pPr marL="562387" indent="-202459">
              <a:spcBef>
                <a:spcPts val="600"/>
              </a:spcBef>
              <a:buSzPct val="120000"/>
              <a:buChar char="▫"/>
              <a:defRPr sz="1800"/>
            </a:lvl4pPr>
            <a:lvl5pPr marL="771274" indent="-231382">
              <a:spcBef>
                <a:spcPts val="600"/>
              </a:spcBef>
              <a:buChar char="−"/>
              <a:defRPr sz="1800"/>
            </a:lvl5pPr>
          </a:lstStyle>
          <a:p>
            <a:r>
              <a:t>Texte niveau 1</a:t>
            </a:r>
          </a:p>
          <a:p>
            <a:pPr lvl="1"/>
            <a:r>
              <a:t>Texte niveau 2</a:t>
            </a:r>
          </a:p>
          <a:p>
            <a:pPr lvl="2"/>
            <a:r>
              <a:t>Texte niveau 3</a:t>
            </a:r>
          </a:p>
          <a:p>
            <a:pPr lvl="3"/>
            <a:r>
              <a:t>Texte niveau 4</a:t>
            </a:r>
          </a:p>
          <a:p>
            <a:pPr lvl="4"/>
            <a:r>
              <a:t>Texte niveau 5</a:t>
            </a:r>
          </a:p>
        </p:txBody>
      </p:sp>
      <p:sp>
        <p:nvSpPr>
          <p:cNvPr id="143" name="Picture placeholder 3"/>
          <p:cNvSpPr>
            <a:spLocks noGrp="1"/>
          </p:cNvSpPr>
          <p:nvPr>
            <p:ph type="pic" sz="quarter" idx="13"/>
          </p:nvPr>
        </p:nvSpPr>
        <p:spPr>
          <a:xfrm>
            <a:off x="8301439" y="1620000"/>
            <a:ext cx="3392084" cy="2232001"/>
          </a:xfrm>
          <a:prstGeom prst="rect">
            <a:avLst/>
          </a:prstGeom>
        </p:spPr>
        <p:txBody>
          <a:bodyPr lIns="91439" tIns="45719" rIns="91439" bIns="45719">
            <a:noAutofit/>
          </a:bodyPr>
          <a:lstStyle/>
          <a:p>
            <a:endParaRPr/>
          </a:p>
        </p:txBody>
      </p:sp>
      <p:sp>
        <p:nvSpPr>
          <p:cNvPr id="144" name="Text placeholder 2"/>
          <p:cNvSpPr>
            <a:spLocks noGrp="1"/>
          </p:cNvSpPr>
          <p:nvPr>
            <p:ph type="body" sz="quarter" idx="14"/>
          </p:nvPr>
        </p:nvSpPr>
        <p:spPr>
          <a:xfrm>
            <a:off x="4402786" y="4354921"/>
            <a:ext cx="3392084" cy="1981080"/>
          </a:xfrm>
          <a:prstGeom prst="rect">
            <a:avLst/>
          </a:prstGeom>
        </p:spPr>
        <p:txBody>
          <a:bodyPr/>
          <a:lstStyle>
            <a:lvl1pPr>
              <a:spcBef>
                <a:spcPts val="600"/>
              </a:spcBef>
              <a:defRPr sz="1800"/>
            </a:lvl1pPr>
          </a:lstStyle>
          <a:p>
            <a:pPr>
              <a:spcBef>
                <a:spcPts val="600"/>
              </a:spcBef>
              <a:defRPr sz="1800"/>
            </a:pPr>
            <a:endParaRPr/>
          </a:p>
        </p:txBody>
      </p:sp>
      <p:sp>
        <p:nvSpPr>
          <p:cNvPr id="145" name="Picture placeholder 2"/>
          <p:cNvSpPr>
            <a:spLocks noGrp="1"/>
          </p:cNvSpPr>
          <p:nvPr>
            <p:ph type="pic" sz="quarter" idx="15"/>
          </p:nvPr>
        </p:nvSpPr>
        <p:spPr>
          <a:xfrm>
            <a:off x="4402786" y="1620000"/>
            <a:ext cx="3392084" cy="2232001"/>
          </a:xfrm>
          <a:prstGeom prst="rect">
            <a:avLst/>
          </a:prstGeom>
        </p:spPr>
        <p:txBody>
          <a:bodyPr lIns="91439" tIns="45719" rIns="91439" bIns="45719">
            <a:noAutofit/>
          </a:bodyPr>
          <a:lstStyle/>
          <a:p>
            <a:endParaRPr/>
          </a:p>
        </p:txBody>
      </p:sp>
      <p:sp>
        <p:nvSpPr>
          <p:cNvPr id="146" name="Text placeholder 1"/>
          <p:cNvSpPr>
            <a:spLocks noGrp="1"/>
          </p:cNvSpPr>
          <p:nvPr>
            <p:ph type="body" sz="quarter" idx="16"/>
          </p:nvPr>
        </p:nvSpPr>
        <p:spPr>
          <a:xfrm>
            <a:off x="504131" y="4354921"/>
            <a:ext cx="3392083" cy="1981080"/>
          </a:xfrm>
          <a:prstGeom prst="rect">
            <a:avLst/>
          </a:prstGeom>
        </p:spPr>
        <p:txBody>
          <a:bodyPr/>
          <a:lstStyle>
            <a:lvl1pPr>
              <a:spcBef>
                <a:spcPts val="600"/>
              </a:spcBef>
              <a:defRPr sz="1800"/>
            </a:lvl1pPr>
          </a:lstStyle>
          <a:p>
            <a:pPr>
              <a:spcBef>
                <a:spcPts val="600"/>
              </a:spcBef>
              <a:defRPr sz="1800"/>
            </a:pPr>
            <a:endParaRPr/>
          </a:p>
        </p:txBody>
      </p:sp>
      <p:sp>
        <p:nvSpPr>
          <p:cNvPr id="147" name="Picture placeholder 1"/>
          <p:cNvSpPr>
            <a:spLocks noGrp="1"/>
          </p:cNvSpPr>
          <p:nvPr>
            <p:ph type="pic" sz="quarter" idx="17"/>
          </p:nvPr>
        </p:nvSpPr>
        <p:spPr>
          <a:xfrm>
            <a:off x="504131" y="1620000"/>
            <a:ext cx="3392083" cy="2232001"/>
          </a:xfrm>
          <a:prstGeom prst="rect">
            <a:avLst/>
          </a:prstGeom>
        </p:spPr>
        <p:txBody>
          <a:bodyPr lIns="91439" tIns="45719" rIns="91439" bIns="45719">
            <a:noAutofit/>
          </a:bodyPr>
          <a:lstStyle/>
          <a:p>
            <a:endParaRPr/>
          </a:p>
        </p:txBody>
      </p:sp>
      <p:sp>
        <p:nvSpPr>
          <p:cNvPr id="148" name="Texte du titre"/>
          <p:cNvSpPr txBox="1">
            <a:spLocks noGrp="1"/>
          </p:cNvSpPr>
          <p:nvPr>
            <p:ph type="title"/>
          </p:nvPr>
        </p:nvSpPr>
        <p:spPr>
          <a:prstGeom prst="rect">
            <a:avLst/>
          </a:prstGeom>
        </p:spPr>
        <p:txBody>
          <a:bodyPr/>
          <a:lstStyle/>
          <a:p>
            <a:r>
              <a:t>Texte du titre</a:t>
            </a:r>
          </a:p>
        </p:txBody>
      </p:sp>
    </p:spTree>
    <p:extLst>
      <p:ext uri="{BB962C8B-B14F-4D97-AF65-F5344CB8AC3E}">
        <p14:creationId xmlns:p14="http://schemas.microsoft.com/office/powerpoint/2010/main" val="288488607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cSld name="2_Cover with Image or Illustration">
    <p:spTree>
      <p:nvGrpSpPr>
        <p:cNvPr id="1" name=""/>
        <p:cNvGrpSpPr/>
        <p:nvPr/>
      </p:nvGrpSpPr>
      <p:grpSpPr>
        <a:xfrm>
          <a:off x="0" y="0"/>
          <a:ext cx="0" cy="0"/>
          <a:chOff x="0" y="0"/>
          <a:chExt cx="0" cy="0"/>
        </a:xfrm>
      </p:grpSpPr>
      <p:pic>
        <p:nvPicPr>
          <p:cNvPr id="13" name="SAP Logo&#10;&#10;SAP Logo" descr="SAP LogoSAP Log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53144" y="6217669"/>
            <a:ext cx="1964148" cy="360001"/>
          </a:xfrm>
          <a:prstGeom prst="rect">
            <a:avLst/>
          </a:prstGeom>
          <a:ln w="12700">
            <a:miter lim="400000"/>
          </a:ln>
        </p:spPr>
      </p:pic>
      <p:sp>
        <p:nvSpPr>
          <p:cNvPr id="14" name="Classification"/>
          <p:cNvSpPr txBox="1"/>
          <p:nvPr/>
        </p:nvSpPr>
        <p:spPr>
          <a:xfrm>
            <a:off x="288075" y="5769667"/>
            <a:ext cx="4205951" cy="138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900">
                <a:solidFill>
                  <a:srgbClr val="FFFFFF"/>
                </a:solidFill>
              </a:defRPr>
            </a:lvl1pPr>
          </a:lstStyle>
          <a:p>
            <a:r>
              <a:rPr sz="900"/>
              <a:t>PUBLIC</a:t>
            </a:r>
          </a:p>
        </p:txBody>
      </p:sp>
      <p:sp>
        <p:nvSpPr>
          <p:cNvPr id="15" name="Texte niveau 1…"/>
          <p:cNvSpPr txBox="1">
            <a:spLocks noGrp="1"/>
          </p:cNvSpPr>
          <p:nvPr>
            <p:ph type="body" sz="quarter" idx="1"/>
          </p:nvPr>
        </p:nvSpPr>
        <p:spPr>
          <a:xfrm>
            <a:off x="288076" y="5130489"/>
            <a:ext cx="11631029" cy="430888"/>
          </a:xfrm>
          <a:prstGeom prst="rect">
            <a:avLst/>
          </a:prstGeom>
        </p:spPr>
        <p:txBody>
          <a:bodyPr/>
          <a:lstStyle>
            <a:lvl1pPr>
              <a:spcBef>
                <a:spcPts val="0"/>
              </a:spcBef>
              <a:defRPr sz="1400"/>
            </a:lvl1pPr>
            <a:lvl2pPr marL="0" indent="544278">
              <a:spcBef>
                <a:spcPts val="0"/>
              </a:spcBef>
              <a:buSzTx/>
              <a:buNone/>
              <a:defRPr sz="1400"/>
            </a:lvl2pPr>
            <a:lvl3pPr marL="0" indent="1088557">
              <a:spcBef>
                <a:spcPts val="0"/>
              </a:spcBef>
              <a:buSzTx/>
              <a:buNone/>
              <a:defRPr sz="1400"/>
            </a:lvl3pPr>
            <a:lvl4pPr marL="0" indent="1632836">
              <a:spcBef>
                <a:spcPts val="0"/>
              </a:spcBef>
              <a:buSzTx/>
              <a:buNone/>
              <a:defRPr sz="1400"/>
            </a:lvl4pPr>
            <a:lvl5pPr marL="0" indent="2177115">
              <a:spcBef>
                <a:spcPts val="0"/>
              </a:spcBef>
              <a:buSzTx/>
              <a:buNone/>
              <a:defRPr sz="1400"/>
            </a:lvl5pPr>
          </a:lstStyle>
          <a:p>
            <a:r>
              <a:t>Texte niveau 1</a:t>
            </a:r>
          </a:p>
          <a:p>
            <a:pPr lvl="1"/>
            <a:r>
              <a:t>Texte niveau 2</a:t>
            </a:r>
          </a:p>
          <a:p>
            <a:pPr lvl="2"/>
            <a:r>
              <a:t>Texte niveau 3</a:t>
            </a:r>
          </a:p>
          <a:p>
            <a:pPr lvl="3"/>
            <a:r>
              <a:t>Texte niveau 4</a:t>
            </a:r>
          </a:p>
          <a:p>
            <a:pPr lvl="4"/>
            <a:r>
              <a:t>Texte niveau 5</a:t>
            </a:r>
          </a:p>
        </p:txBody>
      </p:sp>
      <p:sp>
        <p:nvSpPr>
          <p:cNvPr id="16" name="Texte du titre"/>
          <p:cNvSpPr txBox="1">
            <a:spLocks noGrp="1"/>
          </p:cNvSpPr>
          <p:nvPr>
            <p:ph type="title"/>
          </p:nvPr>
        </p:nvSpPr>
        <p:spPr>
          <a:xfrm>
            <a:off x="288076" y="4024430"/>
            <a:ext cx="11631029" cy="498598"/>
          </a:xfrm>
          <a:prstGeom prst="rect">
            <a:avLst/>
          </a:prstGeom>
        </p:spPr>
        <p:txBody>
          <a:bodyPr/>
          <a:lstStyle>
            <a:lvl1pPr>
              <a:lnSpc>
                <a:spcPct val="90000"/>
              </a:lnSpc>
              <a:defRPr sz="3600" b="1">
                <a:latin typeface="+mj-lt"/>
                <a:ea typeface="+mj-ea"/>
                <a:cs typeface="+mj-cs"/>
                <a:sym typeface="Arial"/>
              </a:defRPr>
            </a:lvl1pPr>
          </a:lstStyle>
          <a:p>
            <a:r>
              <a:t>Texte du titre</a:t>
            </a:r>
          </a:p>
        </p:txBody>
      </p:sp>
      <p:sp>
        <p:nvSpPr>
          <p:cNvPr id="17" name="Title imageTitle Image Placeholder"/>
          <p:cNvSpPr>
            <a:spLocks noGrp="1"/>
          </p:cNvSpPr>
          <p:nvPr>
            <p:ph type="pic" idx="13"/>
          </p:nvPr>
        </p:nvSpPr>
        <p:spPr>
          <a:xfrm>
            <a:off x="1" y="0"/>
            <a:ext cx="12196375" cy="3430007"/>
          </a:xfrm>
          <a:prstGeom prst="rect">
            <a:avLst/>
          </a:prstGeom>
        </p:spPr>
        <p:txBody>
          <a:bodyPr lIns="91439" tIns="45719" rIns="91439" bIns="45719">
            <a:noAutofit/>
          </a:bodyPr>
          <a:lstStyle/>
          <a:p>
            <a:endParaRPr/>
          </a:p>
        </p:txBody>
      </p:sp>
      <p:sp>
        <p:nvSpPr>
          <p:cNvPr id="18" name="Numéro de diapositive"/>
          <p:cNvSpPr txBox="1">
            <a:spLocks noGrp="1"/>
          </p:cNvSpPr>
          <p:nvPr>
            <p:ph type="sldNum" sz="quarter" idx="2"/>
          </p:nvPr>
        </p:nvSpPr>
        <p:spPr>
          <a:xfrm>
            <a:off x="5894335" y="6172201"/>
            <a:ext cx="2845541" cy="368301"/>
          </a:xfrm>
          <a:prstGeom prst="rect">
            <a:avLst/>
          </a:prstGeom>
        </p:spPr>
        <p:txBody>
          <a:bodyPr lIns="45719" tIns="45719" rIns="45719" bIns="45719" anchor="ctr"/>
          <a:lstStyle>
            <a:lvl1pPr>
              <a:defRPr sz="1200">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147427279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4000" y="1620000"/>
            <a:ext cx="11186477" cy="4716000"/>
          </a:xfrm>
        </p:spPr>
        <p:txBody>
          <a:bodyPr/>
          <a:lstStyle>
            <a:lvl1pPr>
              <a:defRPr b="0"/>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833970892"/>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3"/>
            <a:ext cx="3391200" cy="1981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1639" y="4354923"/>
            <a:ext cx="3391200" cy="1981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1" y="4354923"/>
            <a:ext cx="3391200" cy="1981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1" y="1620000"/>
            <a:ext cx="3391200"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53780186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ver with image">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8" y="0"/>
            <a:ext cx="12195175" cy="3430006"/>
          </a:xfrm>
          <a:solidFill>
            <a:schemeClr val="tx2">
              <a:alpha val="70000"/>
            </a:schemeClr>
          </a:solidFill>
        </p:spPr>
        <p:txBody>
          <a:bodyPr tIns="504000"/>
          <a:lstStyle>
            <a:lvl1pPr algn="ctr">
              <a:defRPr sz="1600">
                <a:solidFill>
                  <a:schemeClr val="tx1"/>
                </a:solidFill>
              </a:defRPr>
            </a:lvl1pPr>
          </a:lstStyle>
          <a:p>
            <a:r>
              <a:rPr lang="en-US"/>
              <a:t>Click to insert title image</a:t>
            </a:r>
          </a:p>
        </p:txBody>
      </p:sp>
      <p:sp>
        <p:nvSpPr>
          <p:cNvPr id="24" name="Classification"/>
          <p:cNvSpPr txBox="1"/>
          <p:nvPr userDrawn="1"/>
        </p:nvSpPr>
        <p:spPr>
          <a:xfrm>
            <a:off x="252007" y="5656842"/>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449">
              <a:buClr>
                <a:srgbClr val="F0AB00"/>
              </a:buClr>
            </a:pPr>
            <a:r>
              <a:rPr lang="en-US" sz="900" b="0">
                <a:solidFill>
                  <a:srgbClr val="000000"/>
                </a:solidFill>
                <a:latin typeface="Arial"/>
              </a:rPr>
              <a:t>INTERNAL</a:t>
            </a:r>
          </a:p>
        </p:txBody>
      </p:sp>
      <p:sp>
        <p:nvSpPr>
          <p:cNvPr id="11" name="Date"/>
          <p:cNvSpPr>
            <a:spLocks noGrp="1"/>
          </p:cNvSpPr>
          <p:nvPr>
            <p:ph type="body" sz="quarter" idx="13"/>
          </p:nvPr>
        </p:nvSpPr>
        <p:spPr>
          <a:xfrm>
            <a:off x="252000" y="5389114"/>
            <a:ext cx="10929650" cy="138467"/>
          </a:xfrm>
        </p:spPr>
        <p:txBody>
          <a:bodyPr/>
          <a:lstStyle>
            <a:lvl1pPr>
              <a:spcBef>
                <a:spcPts val="0"/>
              </a:spcBef>
              <a:defRPr sz="900"/>
            </a:lvl1pPr>
          </a:lstStyle>
          <a:p>
            <a:r>
              <a:rPr lang="en-US" sz="900"/>
              <a:t>Month 00, 2017</a:t>
            </a:r>
          </a:p>
        </p:txBody>
      </p:sp>
      <p:sp>
        <p:nvSpPr>
          <p:cNvPr id="6" name="Speaker"/>
          <p:cNvSpPr>
            <a:spLocks noGrp="1"/>
          </p:cNvSpPr>
          <p:nvPr userDrawn="1">
            <p:ph type="subTitle" idx="1" hasCustomPrompt="1"/>
          </p:nvPr>
        </p:nvSpPr>
        <p:spPr bwMode="gray">
          <a:xfrm>
            <a:off x="252000" y="5085720"/>
            <a:ext cx="10929650" cy="246221"/>
          </a:xfrm>
        </p:spPr>
        <p:txBody>
          <a:bodyPr wrap="square" anchor="t" anchorCtr="0">
            <a:sp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6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 </a:t>
            </a:r>
          </a:p>
        </p:txBody>
      </p:sp>
      <p:sp>
        <p:nvSpPr>
          <p:cNvPr id="2" name="Presentation Title"/>
          <p:cNvSpPr>
            <a:spLocks noGrp="1"/>
          </p:cNvSpPr>
          <p:nvPr>
            <p:ph type="title" hasCustomPrompt="1"/>
          </p:nvPr>
        </p:nvSpPr>
        <p:spPr>
          <a:xfrm>
            <a:off x="252007" y="4140014"/>
            <a:ext cx="10927974" cy="775417"/>
          </a:xfrm>
        </p:spPr>
        <p:txBody>
          <a:bodyPr wrap="square" anchor="t" anchorCtr="0">
            <a:noAutofit/>
          </a:bodyPr>
          <a:lstStyle>
            <a:lvl1pPr>
              <a:lnSpc>
                <a:spcPct val="90000"/>
              </a:lnSpc>
              <a:defRPr sz="2799">
                <a:solidFill>
                  <a:schemeClr val="tx1"/>
                </a:solidFill>
              </a:defRPr>
            </a:lvl1pPr>
          </a:lstStyle>
          <a:p>
            <a:r>
              <a:rPr lang="en-US" sz="2798"/>
              <a:t>Presentation Title</a:t>
            </a:r>
            <a:br>
              <a:rPr lang="en-US" sz="2798"/>
            </a:br>
            <a:r>
              <a:rPr lang="en-US" sz="2798">
                <a:solidFill>
                  <a:schemeClr val="accent1"/>
                </a:solidFill>
              </a:rPr>
              <a:t>Goes Here and Here.</a:t>
            </a:r>
          </a:p>
        </p:txBody>
      </p:sp>
      <p:grpSp>
        <p:nvGrpSpPr>
          <p:cNvPr id="16" name="Hero Motion Band"/>
          <p:cNvGrpSpPr/>
          <p:nvPr userDrawn="1"/>
        </p:nvGrpSpPr>
        <p:grpSpPr>
          <a:xfrm>
            <a:off x="9171180" y="0"/>
            <a:ext cx="3024002" cy="3431012"/>
            <a:chOff x="9232373" y="-1006"/>
            <a:chExt cx="3024002" cy="3431806"/>
          </a:xfrm>
        </p:grpSpPr>
        <p:sp>
          <p:nvSpPr>
            <p:cNvPr id="17" name="Rectangle 16"/>
            <p:cNvSpPr/>
            <p:nvPr userDrawn="1"/>
          </p:nvSpPr>
          <p:spPr bwMode="gray">
            <a:xfrm>
              <a:off x="11248375" y="0"/>
              <a:ext cx="1008000" cy="3430800"/>
            </a:xfrm>
            <a:prstGeom prst="rect">
              <a:avLst/>
            </a:prstGeom>
            <a:solidFill>
              <a:schemeClr val="accent1"/>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sp>
          <p:nvSpPr>
            <p:cNvPr id="18" name="Rectangle 17"/>
            <p:cNvSpPr/>
            <p:nvPr userDrawn="1"/>
          </p:nvSpPr>
          <p:spPr bwMode="gray">
            <a:xfrm>
              <a:off x="10240374" y="0"/>
              <a:ext cx="1008000" cy="34308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sp>
          <p:nvSpPr>
            <p:cNvPr id="22" name="Rectangle 21"/>
            <p:cNvSpPr/>
            <p:nvPr userDrawn="1"/>
          </p:nvSpPr>
          <p:spPr bwMode="gray">
            <a:xfrm>
              <a:off x="9232373" y="-1006"/>
              <a:ext cx="1008000" cy="34308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gr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007" y="6280777"/>
            <a:ext cx="1578462" cy="281941"/>
          </a:xfrm>
          <a:prstGeom prst="rect">
            <a:avLst/>
          </a:prstGeom>
        </p:spPr>
      </p:pic>
    </p:spTree>
    <p:extLst>
      <p:ext uri="{BB962C8B-B14F-4D97-AF65-F5344CB8AC3E}">
        <p14:creationId xmlns:p14="http://schemas.microsoft.com/office/powerpoint/2010/main" val="382810265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134061019"/>
      </p:ext>
    </p:extLst>
  </p:cSld>
  <p:clrMapOvr>
    <a:masterClrMapping/>
  </p:clrMapOvr>
  <p:hf sldNum="0" hdr="0" ftr="0" dt="0"/>
  <p:extLst>
    <p:ext uri="{DCECCB84-F9BA-43D5-87BE-67443E8EF086}">
      <p15:sldGuideLst xmlns:p15="http://schemas.microsoft.com/office/powerpoint/2012/main">
        <p15:guide id="4" pos="317" userDrawn="1">
          <p15:clr>
            <a:srgbClr val="FBAE40"/>
          </p15:clr>
        </p15:guide>
        <p15:guide id="5" orient="horz" pos="2160" userDrawn="1">
          <p15:clr>
            <a:srgbClr val="FBAE40"/>
          </p15:clr>
        </p15:guide>
        <p15:guide id="6" pos="736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ver black">
    <p:spTree>
      <p:nvGrpSpPr>
        <p:cNvPr id="1" name=""/>
        <p:cNvGrpSpPr/>
        <p:nvPr/>
      </p:nvGrpSpPr>
      <p:grpSpPr>
        <a:xfrm>
          <a:off x="0" y="0"/>
          <a:ext cx="0" cy="0"/>
          <a:chOff x="0" y="0"/>
          <a:chExt cx="0" cy="0"/>
        </a:xfrm>
      </p:grpSpPr>
      <p:sp>
        <p:nvSpPr>
          <p:cNvPr id="24" name="Classification"/>
          <p:cNvSpPr txBox="1"/>
          <p:nvPr userDrawn="1"/>
        </p:nvSpPr>
        <p:spPr>
          <a:xfrm>
            <a:off x="252007" y="4475406"/>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449">
              <a:buClr>
                <a:srgbClr val="F0AB00"/>
              </a:buClr>
            </a:pPr>
            <a:r>
              <a:rPr lang="en-US" sz="900" b="0">
                <a:solidFill>
                  <a:srgbClr val="000000"/>
                </a:solidFill>
                <a:latin typeface="Arial"/>
              </a:rPr>
              <a:t>INTERNAL</a:t>
            </a:r>
          </a:p>
        </p:txBody>
      </p:sp>
      <p:sp>
        <p:nvSpPr>
          <p:cNvPr id="13" name="Date"/>
          <p:cNvSpPr>
            <a:spLocks noGrp="1"/>
          </p:cNvSpPr>
          <p:nvPr>
            <p:ph type="body" sz="quarter" idx="15" hasCustomPrompt="1"/>
          </p:nvPr>
        </p:nvSpPr>
        <p:spPr>
          <a:xfrm>
            <a:off x="251999" y="3868173"/>
            <a:ext cx="8393573" cy="184666"/>
          </a:xfrm>
        </p:spPr>
        <p:txBody>
          <a:bodyPr>
            <a:noAutofit/>
          </a:bodyPr>
          <a:lstStyle>
            <a:lvl1pPr>
              <a:spcBef>
                <a:spcPts val="0"/>
              </a:spcBef>
              <a:defRPr sz="1200"/>
            </a:lvl1pPr>
          </a:lstStyle>
          <a:p>
            <a:pPr lvl="0"/>
            <a:r>
              <a:rPr lang="en-US"/>
              <a:t>Month 00, 2017</a:t>
            </a:r>
          </a:p>
        </p:txBody>
      </p:sp>
      <p:sp>
        <p:nvSpPr>
          <p:cNvPr id="6" name="Speaker"/>
          <p:cNvSpPr>
            <a:spLocks noGrp="1"/>
          </p:cNvSpPr>
          <p:nvPr userDrawn="1">
            <p:ph type="subTitle" idx="1" hasCustomPrompt="1"/>
          </p:nvPr>
        </p:nvSpPr>
        <p:spPr bwMode="gray">
          <a:xfrm>
            <a:off x="251999" y="3559307"/>
            <a:ext cx="8393573" cy="276999"/>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799"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 </a:t>
            </a:r>
          </a:p>
        </p:txBody>
      </p:sp>
      <p:sp>
        <p:nvSpPr>
          <p:cNvPr id="10" name="Presentation Title"/>
          <p:cNvSpPr>
            <a:spLocks noGrp="1"/>
          </p:cNvSpPr>
          <p:nvPr>
            <p:ph type="body" sz="quarter" idx="14" hasCustomPrompt="1"/>
          </p:nvPr>
        </p:nvSpPr>
        <p:spPr>
          <a:xfrm>
            <a:off x="251999" y="2437091"/>
            <a:ext cx="8393573" cy="886397"/>
          </a:xfrm>
        </p:spPr>
        <p:txBody>
          <a:bodyPr wrap="square">
            <a:noAutofit/>
          </a:bodyPr>
          <a:lstStyle>
            <a:lvl1pPr>
              <a:lnSpc>
                <a:spcPct val="90000"/>
              </a:lnSpc>
              <a:spcBef>
                <a:spcPts val="0"/>
              </a:spcBef>
              <a:defRPr sz="3199" b="1" baseline="0"/>
            </a:lvl1pPr>
          </a:lstStyle>
          <a:p>
            <a:pPr lvl="0"/>
            <a:r>
              <a:rPr lang="en-US"/>
              <a:t>Presentation Title </a:t>
            </a:r>
            <a:br>
              <a:rPr lang="en-US"/>
            </a:br>
            <a:r>
              <a:rPr lang="en-US"/>
              <a:t>Goes Here and Here.</a:t>
            </a:r>
          </a:p>
        </p:txBody>
      </p:sp>
      <p:grpSp>
        <p:nvGrpSpPr>
          <p:cNvPr id="16" name="Hero Motion Band"/>
          <p:cNvGrpSpPr/>
          <p:nvPr userDrawn="1"/>
        </p:nvGrpSpPr>
        <p:grpSpPr>
          <a:xfrm>
            <a:off x="9171180" y="0"/>
            <a:ext cx="3024002" cy="6858000"/>
            <a:chOff x="9232373" y="-1006"/>
            <a:chExt cx="3024002" cy="3431806"/>
          </a:xfrm>
        </p:grpSpPr>
        <p:sp>
          <p:nvSpPr>
            <p:cNvPr id="17" name="Rectangle 16"/>
            <p:cNvSpPr/>
            <p:nvPr userDrawn="1"/>
          </p:nvSpPr>
          <p:spPr bwMode="gray">
            <a:xfrm>
              <a:off x="11248375" y="0"/>
              <a:ext cx="1008000" cy="3430800"/>
            </a:xfrm>
            <a:prstGeom prst="rect">
              <a:avLst/>
            </a:prstGeom>
            <a:solidFill>
              <a:schemeClr val="accent1"/>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sp>
          <p:nvSpPr>
            <p:cNvPr id="18" name="Rectangle 17"/>
            <p:cNvSpPr/>
            <p:nvPr userDrawn="1"/>
          </p:nvSpPr>
          <p:spPr bwMode="gray">
            <a:xfrm>
              <a:off x="10240374" y="0"/>
              <a:ext cx="1008000" cy="34308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sp>
          <p:nvSpPr>
            <p:cNvPr id="22" name="Rectangle 21"/>
            <p:cNvSpPr/>
            <p:nvPr userDrawn="1"/>
          </p:nvSpPr>
          <p:spPr bwMode="gray">
            <a:xfrm>
              <a:off x="9232373" y="-1006"/>
              <a:ext cx="1008000" cy="34308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grpSp>
    </p:spTree>
    <p:extLst>
      <p:ext uri="{BB962C8B-B14F-4D97-AF65-F5344CB8AC3E}">
        <p14:creationId xmlns:p14="http://schemas.microsoft.com/office/powerpoint/2010/main" val="3911472039"/>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230000"/>
          </a:xfrm>
        </p:spPr>
        <p:txBody>
          <a:bodyPr>
            <a:no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280883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504000" y="3060000"/>
            <a:ext cx="11185200" cy="369246"/>
          </a:xfrm>
        </p:spPr>
        <p:txBody>
          <a:bodyPr anchor="ctr" anchorCtr="0">
            <a:noAutofit/>
          </a:bodyPr>
          <a:lstStyle>
            <a:lvl1pPr>
              <a:defRPr sz="2399">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4177127744"/>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a:xfrm>
            <a:off x="8" y="3427200"/>
            <a:ext cx="12195175" cy="3430800"/>
          </a:xfrm>
          <a:solidFill>
            <a:schemeClr val="tx2">
              <a:alpha val="70000"/>
            </a:schemeClr>
          </a:solid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 scene art</a:t>
            </a:r>
          </a:p>
        </p:txBody>
      </p:sp>
      <p:sp>
        <p:nvSpPr>
          <p:cNvPr id="2" name="Divider text"/>
          <p:cNvSpPr>
            <a:spLocks noGrp="1"/>
          </p:cNvSpPr>
          <p:nvPr>
            <p:ph type="ctrTitle" hasCustomPrompt="1"/>
          </p:nvPr>
        </p:nvSpPr>
        <p:spPr bwMode="gray">
          <a:xfrm>
            <a:off x="504000" y="1440000"/>
            <a:ext cx="11185200" cy="369246"/>
          </a:xfrm>
        </p:spPr>
        <p:txBody>
          <a:bodyPr anchor="t" anchorCtr="0">
            <a:noAutofit/>
          </a:bodyPr>
          <a:lstStyle>
            <a:lvl1pPr>
              <a:defRPr sz="2399">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1708036273"/>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5026374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4000" y="1620000"/>
            <a:ext cx="5328000"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5" name="Text placeholder - column 1"/>
          <p:cNvSpPr>
            <a:spLocks noGrp="1"/>
          </p:cNvSpPr>
          <p:nvPr>
            <p:ph type="body" sz="quarter" idx="11" hasCustomPrompt="1"/>
          </p:nvPr>
        </p:nvSpPr>
        <p:spPr>
          <a:xfrm>
            <a:off x="6362484" y="1620000"/>
            <a:ext cx="5328000"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632094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620000"/>
            <a:ext cx="3564000"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620000"/>
            <a:ext cx="3564000"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355386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
        <p:nvSpPr>
          <p:cNvPr id="3" name="Text placeholder - column 2"/>
          <p:cNvSpPr>
            <a:spLocks noGrp="1"/>
          </p:cNvSpPr>
          <p:nvPr>
            <p:ph type="body" sz="quarter" idx="10" hasCustomPrompt="1"/>
          </p:nvPr>
        </p:nvSpPr>
        <p:spPr>
          <a:xfrm>
            <a:off x="504000" y="4770000"/>
            <a:ext cx="5328000" cy="108000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620000"/>
            <a:ext cx="5328000" cy="2631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17" name="Text placeholder - column 2"/>
          <p:cNvSpPr>
            <a:spLocks noGrp="1"/>
          </p:cNvSpPr>
          <p:nvPr>
            <p:ph type="body" sz="quarter" idx="13" hasCustomPrompt="1"/>
          </p:nvPr>
        </p:nvSpPr>
        <p:spPr>
          <a:xfrm>
            <a:off x="6362484" y="4770000"/>
            <a:ext cx="5328000" cy="108000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6362484" y="1620000"/>
            <a:ext cx="5328000" cy="2631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3969882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
        <p:nvSpPr>
          <p:cNvPr id="3" name="Text placeholder - column 2"/>
          <p:cNvSpPr>
            <a:spLocks noGrp="1"/>
          </p:cNvSpPr>
          <p:nvPr>
            <p:ph type="body" sz="quarter" idx="10" hasCustomPrompt="1"/>
          </p:nvPr>
        </p:nvSpPr>
        <p:spPr>
          <a:xfrm>
            <a:off x="504000" y="4354935"/>
            <a:ext cx="3391200" cy="1495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620000"/>
            <a:ext cx="3391200"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17" name="Text placeholder - column 2"/>
          <p:cNvSpPr>
            <a:spLocks noGrp="1"/>
          </p:cNvSpPr>
          <p:nvPr>
            <p:ph type="body" sz="quarter" idx="13" hasCustomPrompt="1"/>
          </p:nvPr>
        </p:nvSpPr>
        <p:spPr>
          <a:xfrm>
            <a:off x="8299284" y="4354935"/>
            <a:ext cx="3391200" cy="1495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8299284" y="1620000"/>
            <a:ext cx="3391200"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9" name="Text placeholder - column 2"/>
          <p:cNvSpPr>
            <a:spLocks noGrp="1"/>
          </p:cNvSpPr>
          <p:nvPr>
            <p:ph type="body" sz="quarter" idx="15" hasCustomPrompt="1"/>
          </p:nvPr>
        </p:nvSpPr>
        <p:spPr>
          <a:xfrm>
            <a:off x="4401646" y="4354935"/>
            <a:ext cx="3391200" cy="1495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4401646" y="1620000"/>
            <a:ext cx="3391200"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24110784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
        <p:nvSpPr>
          <p:cNvPr id="3" name="Text placeholder - column 2"/>
          <p:cNvSpPr>
            <a:spLocks noGrp="1"/>
          </p:cNvSpPr>
          <p:nvPr>
            <p:ph type="body" sz="quarter" idx="10" hasCustomPrompt="1"/>
          </p:nvPr>
        </p:nvSpPr>
        <p:spPr>
          <a:xfrm>
            <a:off x="504000" y="3878220"/>
            <a:ext cx="2415600" cy="1971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620000"/>
            <a:ext cx="2415600"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17" name="Text placeholder - column 2"/>
          <p:cNvSpPr>
            <a:spLocks noGrp="1"/>
          </p:cNvSpPr>
          <p:nvPr>
            <p:ph type="body" sz="quarter" idx="13" hasCustomPrompt="1"/>
          </p:nvPr>
        </p:nvSpPr>
        <p:spPr>
          <a:xfrm>
            <a:off x="9274884" y="3878221"/>
            <a:ext cx="2415600" cy="1971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84" y="1620000"/>
            <a:ext cx="2415600"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9" name="Text placeholder - column 2"/>
          <p:cNvSpPr>
            <a:spLocks noGrp="1"/>
          </p:cNvSpPr>
          <p:nvPr>
            <p:ph type="body" sz="quarter" idx="15" hasCustomPrompt="1"/>
          </p:nvPr>
        </p:nvSpPr>
        <p:spPr>
          <a:xfrm>
            <a:off x="3427626" y="3878221"/>
            <a:ext cx="2415600" cy="1971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620000"/>
            <a:ext cx="2415600"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13" name="Text placeholder - column 2"/>
          <p:cNvSpPr>
            <a:spLocks noGrp="1"/>
          </p:cNvSpPr>
          <p:nvPr>
            <p:ph type="body" sz="quarter" idx="17" hasCustomPrompt="1"/>
          </p:nvPr>
        </p:nvSpPr>
        <p:spPr>
          <a:xfrm>
            <a:off x="6351252" y="3878221"/>
            <a:ext cx="2415600" cy="1971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620000"/>
            <a:ext cx="2415600"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3953267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242399795"/>
      </p:ext>
    </p:extLst>
  </p:cSld>
  <p:clrMapOvr>
    <a:masterClrMapping/>
  </p:clrMapOvr>
  <p:hf sldNum="0" hdr="0" ftr="0" dt="0"/>
  <p:extLst>
    <p:ext uri="{DCECCB84-F9BA-43D5-87BE-67443E8EF086}">
      <p15:sldGuideLst xmlns:p15="http://schemas.microsoft.com/office/powerpoint/2012/main">
        <p15:guide id="6" orient="horz" pos="2160" userDrawn="1">
          <p15:clr>
            <a:srgbClr val="FBAE40"/>
          </p15:clr>
        </p15:guide>
        <p15:guide id="7" pos="7364" userDrawn="1">
          <p15:clr>
            <a:srgbClr val="FBAE40"/>
          </p15:clr>
        </p15:guide>
        <p15:guide id="8" pos="317" userDrawn="1">
          <p15:clr>
            <a:srgbClr val="FBAE40"/>
          </p15:clr>
        </p15:guide>
        <p15:guide id="9" orient="horz" pos="865" userDrawn="1">
          <p15:clr>
            <a:srgbClr val="FBAE40"/>
          </p15:clr>
        </p15:guide>
        <p15:guide id="10" orient="horz" pos="129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802" indent="-395802">
              <a:lnSpc>
                <a:spcPct val="90000"/>
              </a:lnSpc>
              <a:spcBef>
                <a:spcPts val="600"/>
              </a:spcBef>
              <a:defRPr sz="5997" b="1"/>
            </a:lvl1pPr>
            <a:lvl2pPr marL="395802" indent="0">
              <a:buNone/>
              <a:defRPr sz="1200"/>
            </a:lvl2pPr>
          </a:lstStyle>
          <a:p>
            <a:pPr lvl="0"/>
            <a:r>
              <a:rPr lang="en-US" noProof="0"/>
              <a:t>“Quote goes here </a:t>
            </a:r>
            <a:br>
              <a:rPr lang="en-US" noProof="0"/>
            </a:br>
            <a:r>
              <a:rPr lang="en-US" noProof="0"/>
              <a:t>and here.”</a:t>
            </a:r>
          </a:p>
          <a:p>
            <a:pPr lvl="1"/>
            <a:r>
              <a:rPr lang="en-US" noProof="0"/>
              <a:t>Source</a:t>
            </a:r>
          </a:p>
        </p:txBody>
      </p:sp>
      <p:sp>
        <p:nvSpPr>
          <p:cNvPr id="2" name="Title 1"/>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1253996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text with image 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127182" y="252000"/>
            <a:ext cx="4068000"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6"/>
          <p:cNvSpPr>
            <a:spLocks noGrp="1"/>
          </p:cNvSpPr>
          <p:nvPr>
            <p:ph type="body" sz="quarter" idx="11" hasCustomPrompt="1"/>
          </p:nvPr>
        </p:nvSpPr>
        <p:spPr bwMode="gray">
          <a:xfrm>
            <a:off x="503999" y="1620000"/>
            <a:ext cx="7092000"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2"/>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1363579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text with image 2">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6111175" y="252000"/>
            <a:ext cx="6084000"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6"/>
          <p:cNvSpPr>
            <a:spLocks noGrp="1"/>
          </p:cNvSpPr>
          <p:nvPr>
            <p:ph type="body" sz="quarter" idx="11" hasCustomPrompt="1"/>
          </p:nvPr>
        </p:nvSpPr>
        <p:spPr bwMode="gray">
          <a:xfrm>
            <a:off x="503999" y="1620000"/>
            <a:ext cx="5112000"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1"/>
          <p:cNvSpPr>
            <a:spLocks noGrp="1"/>
          </p:cNvSpPr>
          <p:nvPr>
            <p:ph type="title" hasCustomPrompt="1"/>
          </p:nvPr>
        </p:nvSpPr>
        <p:spPr>
          <a:xfrm>
            <a:off x="504001" y="504000"/>
            <a:ext cx="511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0142742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 y="252000"/>
            <a:ext cx="12195175"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29948930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 y="0"/>
            <a:ext cx="12195175" cy="6858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35495987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bwMode="gray">
          <a:xfrm>
            <a:off x="6362484" y="1601628"/>
            <a:ext cx="5328000" cy="4230000"/>
          </a:xfrm>
          <a:solidFill>
            <a:schemeClr val="tx2">
              <a:alpha val="70000"/>
            </a:schemeClr>
          </a:solid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3"/>
          <p:cNvSpPr>
            <a:spLocks noGrp="1"/>
          </p:cNvSpPr>
          <p:nvPr>
            <p:ph type="body" sz="quarter" idx="10" hasCustomPrompt="1"/>
          </p:nvPr>
        </p:nvSpPr>
        <p:spPr>
          <a:xfrm>
            <a:off x="504000" y="1620000"/>
            <a:ext cx="5328000"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29583210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504000" y="1620000"/>
            <a:ext cx="11185200" cy="4230000"/>
          </a:xfrm>
          <a:solidFill>
            <a:schemeClr val="tx2">
              <a:alpha val="70000"/>
            </a:schemeClr>
          </a:solidFill>
        </p:spPr>
        <p:txBody>
          <a:bodyPr tIns="1368000"/>
          <a:lstStyle>
            <a:lvl1pPr algn="ctr">
              <a:defRPr sz="1400" b="0"/>
            </a:lvl1pPr>
          </a:lstStyle>
          <a:p>
            <a:pPr lvl="0"/>
            <a:r>
              <a:rPr lang="en-US"/>
              <a:t>Click to add content</a:t>
            </a:r>
          </a:p>
        </p:txBody>
      </p:sp>
      <p:sp>
        <p:nvSpPr>
          <p:cNvPr id="2" name="Title 1"/>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1196459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
        <p:nvSpPr>
          <p:cNvPr id="7" name="Rectangle 6"/>
          <p:cNvSpPr/>
          <p:nvPr userDrawn="1"/>
        </p:nvSpPr>
        <p:spPr bwMode="gray">
          <a:xfrm>
            <a:off x="236227" y="1142749"/>
            <a:ext cx="11795760" cy="220929"/>
          </a:xfrm>
          <a:prstGeom prst="rect">
            <a:avLst/>
          </a:prstGeom>
          <a:solidFill>
            <a:schemeClr val="bg1"/>
          </a:solidFill>
          <a:ln w="6350" algn="ctr">
            <a:noFill/>
            <a:miter lim="800000"/>
            <a:headEnd/>
            <a:tailEnd/>
          </a:ln>
        </p:spPr>
        <p:txBody>
          <a:bodyPr lIns="89956" tIns="71964" rIns="89956" bIns="71964"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spTree>
    <p:extLst>
      <p:ext uri="{BB962C8B-B14F-4D97-AF65-F5344CB8AC3E}">
        <p14:creationId xmlns:p14="http://schemas.microsoft.com/office/powerpoint/2010/main" val="31300890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0479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4000" y="2905487"/>
            <a:ext cx="5328000"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4000" y="1467009"/>
            <a:ext cx="5328000" cy="923116"/>
          </a:xfrm>
        </p:spPr>
        <p:txBody>
          <a:bodyPr anchor="t" anchorCtr="0">
            <a:noAutofit/>
          </a:bodyPr>
          <a:lstStyle>
            <a:lvl1pPr>
              <a:defRPr sz="5498">
                <a:solidFill>
                  <a:schemeClr val="accent1"/>
                </a:solidFill>
                <a:latin typeface="+mj-lt"/>
              </a:defRPr>
            </a:lvl1pPr>
          </a:lstStyle>
          <a:p>
            <a:r>
              <a:rPr lang="en-US"/>
              <a:t>Thank you.</a:t>
            </a:r>
            <a:endParaRPr lang="de-DE"/>
          </a:p>
        </p:txBody>
      </p:sp>
    </p:spTree>
    <p:extLst>
      <p:ext uri="{BB962C8B-B14F-4D97-AF65-F5344CB8AC3E}">
        <p14:creationId xmlns:p14="http://schemas.microsoft.com/office/powerpoint/2010/main" val="132095911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563105882"/>
      </p:ext>
    </p:extLst>
  </p:cSld>
  <p:clrMapOvr>
    <a:masterClrMapping/>
  </p:clrMapOvr>
  <p:extLst>
    <p:ext uri="{DCECCB84-F9BA-43D5-87BE-67443E8EF086}">
      <p15:sldGuideLst xmlns:p15="http://schemas.microsoft.com/office/powerpoint/2012/main">
        <p15:guide id="6" pos="317" userDrawn="1">
          <p15:clr>
            <a:srgbClr val="FBAE40"/>
          </p15:clr>
        </p15:guide>
        <p15:guide id="7" orient="horz" pos="317" userDrawn="1">
          <p15:clr>
            <a:srgbClr val="FBAE40"/>
          </p15:clr>
        </p15:guide>
        <p15:guide id="8" pos="7364" userDrawn="1">
          <p15:clr>
            <a:srgbClr val="FBAE40"/>
          </p15:clr>
        </p15:guide>
        <p15:guide id="9" orient="horz" pos="551" userDrawn="1">
          <p15:clr>
            <a:srgbClr val="FBAE40"/>
          </p15:clr>
        </p15:guide>
        <p15:guide id="10" orient="horz" pos="3992"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sp>
        <p:nvSpPr>
          <p:cNvPr id="4" name="TextBox 3"/>
          <p:cNvSpPr txBox="1"/>
          <p:nvPr/>
        </p:nvSpPr>
        <p:spPr bwMode="gray">
          <a:xfrm>
            <a:off x="503999" y="1620000"/>
            <a:ext cx="11185200" cy="3153980"/>
          </a:xfrm>
          <a:prstGeom prst="rect">
            <a:avLst/>
          </a:prstGeom>
          <a:noFill/>
        </p:spPr>
        <p:txBody>
          <a:bodyPr wrap="square" lIns="0" tIns="0" rIns="0" bIns="0" rtlCol="0">
            <a:spAutoFit/>
          </a:bodyPr>
          <a:lstStyle/>
          <a:p>
            <a:pPr defTabSz="1088449">
              <a:spcBef>
                <a:spcPts val="1200"/>
              </a:spcBef>
            </a:pPr>
            <a:r>
              <a:rPr lang="en-US" sz="1100">
                <a:solidFill>
                  <a:srgbClr val="000000"/>
                </a:solidFill>
                <a:latin typeface="Arial"/>
                <a:ea typeface="Arial Unicode MS" panose="020B0604020202020204" pitchFamily="34" charset="-128"/>
              </a:rPr>
              <a:t>No part of this publication may be reproduced or transmitted in any form or for any purpose without the express permission of SAP SE or an SAP affiliate company.</a:t>
            </a:r>
          </a:p>
          <a:p>
            <a:pPr defTabSz="1088449">
              <a:spcBef>
                <a:spcPts val="1200"/>
              </a:spcBef>
            </a:pPr>
            <a:r>
              <a:rPr lang="en-US" sz="1100">
                <a:solidFill>
                  <a:srgbClr val="000000"/>
                </a:solidFill>
                <a:latin typeface="Arial"/>
                <a:ea typeface="Arial Unicode MS" panose="020B0604020202020204" pitchFamily="34" charset="-128"/>
              </a:rPr>
              <a:t>The information contained herein may be changed without prior notice. Some software products marketed by SAP SE and its distributors contain proprietary software components </a:t>
            </a:r>
            <a:br>
              <a:rPr lang="en-US" sz="1100">
                <a:solidFill>
                  <a:srgbClr val="000000"/>
                </a:solidFill>
                <a:latin typeface="Arial"/>
                <a:ea typeface="Arial Unicode MS" panose="020B0604020202020204" pitchFamily="34" charset="-128"/>
              </a:rPr>
            </a:br>
            <a:r>
              <a:rPr lang="en-US" sz="1100">
                <a:solidFill>
                  <a:srgbClr val="000000"/>
                </a:solidFill>
                <a:latin typeface="Arial"/>
                <a:ea typeface="Arial Unicode MS" panose="020B0604020202020204" pitchFamily="34" charset="-128"/>
              </a:rPr>
              <a:t>of other software vendors. National product specifications may vary.</a:t>
            </a:r>
          </a:p>
          <a:p>
            <a:pPr defTabSz="1088449">
              <a:spcBef>
                <a:spcPts val="1200"/>
              </a:spcBef>
            </a:pPr>
            <a:r>
              <a:rPr lang="en-US" sz="1100">
                <a:solidFill>
                  <a:srgbClr val="000000"/>
                </a:solidFill>
                <a:latin typeface="Arial"/>
                <a:ea typeface="Arial Unicode MS" panose="020B0604020202020204" pitchFamily="34" charset="-128"/>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a:solidFill>
                  <a:srgbClr val="000000"/>
                </a:solidFill>
                <a:latin typeface="Arial"/>
                <a:ea typeface="Arial Unicode MS" panose="020B0604020202020204" pitchFamily="34" charset="-128"/>
              </a:rPr>
            </a:br>
            <a:r>
              <a:rPr lang="en-US" sz="1100">
                <a:solidFill>
                  <a:srgbClr val="000000"/>
                </a:solidFill>
                <a:latin typeface="Arial"/>
                <a:ea typeface="Arial Unicode MS" panose="020B0604020202020204" pitchFamily="34" charset="-128"/>
              </a:rPr>
              <a:t>set forth in the express warranty statements accompanying such products and services, if any. Nothing herein should be construed as constituting an additional warranty. </a:t>
            </a:r>
          </a:p>
          <a:p>
            <a:pPr defTabSz="1088449">
              <a:spcBef>
                <a:spcPts val="1200"/>
              </a:spcBef>
            </a:pPr>
            <a:r>
              <a:rPr lang="en-US" sz="1100">
                <a:solidFill>
                  <a:srgbClr val="000000"/>
                </a:solidFill>
                <a:latin typeface="Arial"/>
                <a:ea typeface="Arial Unicode MS" panose="020B0604020202020204" pitchFamily="34" charset="-128"/>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a:t>
            </a:r>
            <a:br>
              <a:rPr lang="en-US" sz="1100">
                <a:solidFill>
                  <a:srgbClr val="000000"/>
                </a:solidFill>
                <a:latin typeface="Arial"/>
                <a:ea typeface="Arial Unicode MS" panose="020B0604020202020204" pitchFamily="34" charset="-128"/>
              </a:rPr>
            </a:br>
            <a:r>
              <a:rPr lang="en-US" sz="1100">
                <a:solidFill>
                  <a:srgbClr val="000000"/>
                </a:solidFill>
                <a:latin typeface="Arial"/>
                <a:ea typeface="Arial Unicode MS" panose="020B0604020202020204" pitchFamily="34" charset="-128"/>
              </a:rPr>
              <a:t>risks and uncertainties that could cause actual results to differ materially from expectations. Readers are cautioned not to place undue reliance on these forward-looking statements, and they should not be relied upon in making purchasing decisions.</a:t>
            </a:r>
          </a:p>
          <a:p>
            <a:pPr defTabSz="1088449">
              <a:spcBef>
                <a:spcPts val="1200"/>
              </a:spcBef>
            </a:pPr>
            <a:r>
              <a:rPr lang="en-US" sz="1100">
                <a:solidFill>
                  <a:srgbClr val="000000"/>
                </a:solidFill>
                <a:latin typeface="Arial"/>
                <a:ea typeface="Arial Unicode MS" panose="020B0604020202020204" pitchFamily="34" charset="-128"/>
              </a:rPr>
              <a:t>SAP and other SAP products and services mentioned herein as well as their respective logos are trademarks or registered trademarks of SAP SE (or an SAP affiliate company) </a:t>
            </a:r>
            <a:br>
              <a:rPr lang="en-US" sz="1100">
                <a:solidFill>
                  <a:srgbClr val="000000"/>
                </a:solidFill>
                <a:latin typeface="Arial"/>
                <a:ea typeface="Arial Unicode MS" panose="020B0604020202020204" pitchFamily="34" charset="-128"/>
              </a:rPr>
            </a:br>
            <a:r>
              <a:rPr lang="en-US" sz="1100">
                <a:solidFill>
                  <a:srgbClr val="000000"/>
                </a:solidFill>
                <a:latin typeface="Arial"/>
                <a:ea typeface="Arial Unicode MS" panose="020B0604020202020204" pitchFamily="34" charset="-128"/>
              </a:rPr>
              <a:t>in Germany and other countries. All other product and service names mentioned are the trademarks of their respective companies. </a:t>
            </a:r>
            <a:br>
              <a:rPr lang="en-US" sz="1100">
                <a:solidFill>
                  <a:srgbClr val="000000"/>
                </a:solidFill>
                <a:latin typeface="Arial"/>
                <a:ea typeface="Arial Unicode MS" panose="020B0604020202020204" pitchFamily="34" charset="-128"/>
              </a:rPr>
            </a:br>
            <a:r>
              <a:rPr lang="en-US" sz="1100">
                <a:solidFill>
                  <a:srgbClr val="000000"/>
                </a:solidFill>
                <a:latin typeface="Arial"/>
                <a:ea typeface="Arial Unicode MS" panose="020B0604020202020204" pitchFamily="34" charset="-128"/>
              </a:rPr>
              <a:t>See </a:t>
            </a:r>
            <a:r>
              <a:rPr lang="en-US" sz="1100">
                <a:solidFill>
                  <a:srgbClr val="CCCCCC"/>
                </a:solidFill>
                <a:latin typeface="Arial"/>
                <a:ea typeface="Arial Unicode MS" panose="020B0604020202020204" pitchFamily="34" charset="-128"/>
                <a:hlinkClick r:id="rId2"/>
              </a:rPr>
              <a:t>http://global.sap.com/corporate-en/legal/copyright/index.epx</a:t>
            </a:r>
            <a:r>
              <a:rPr lang="en-US" sz="1100">
                <a:solidFill>
                  <a:srgbClr val="CCCCCC"/>
                </a:solidFill>
                <a:latin typeface="Arial"/>
                <a:ea typeface="Arial Unicode MS" panose="020B0604020202020204" pitchFamily="34" charset="-128"/>
              </a:rPr>
              <a:t> </a:t>
            </a:r>
            <a:r>
              <a:rPr lang="en-US" sz="1100">
                <a:solidFill>
                  <a:srgbClr val="000000"/>
                </a:solidFill>
                <a:latin typeface="Arial"/>
                <a:ea typeface="Arial Unicode MS" panose="020B0604020202020204" pitchFamily="34" charset="-128"/>
              </a:rPr>
              <a:t>for additional trademark information and notices.</a:t>
            </a:r>
          </a:p>
        </p:txBody>
      </p:sp>
      <p:sp>
        <p:nvSpPr>
          <p:cNvPr id="5" name="TextBox 4"/>
          <p:cNvSpPr txBox="1"/>
          <p:nvPr userDrawn="1"/>
        </p:nvSpPr>
        <p:spPr bwMode="gray">
          <a:xfrm>
            <a:off x="504000" y="719834"/>
            <a:ext cx="9540674"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defTabSz="1088449"/>
            <a:r>
              <a:rPr lang="en-US" sz="2399" b="0">
                <a:solidFill>
                  <a:srgbClr val="000000"/>
                </a:solidFill>
                <a:latin typeface="Arial"/>
              </a:rPr>
              <a:t>© 2017 SAP SE or an SAP affiliate company. All rights reserved.</a:t>
            </a:r>
          </a:p>
        </p:txBody>
      </p:sp>
      <p:grpSp>
        <p:nvGrpSpPr>
          <p:cNvPr id="6" name="Group 5"/>
          <p:cNvGrpSpPr/>
          <p:nvPr userDrawn="1"/>
        </p:nvGrpSpPr>
        <p:grpSpPr>
          <a:xfrm>
            <a:off x="0" y="0"/>
            <a:ext cx="12196800" cy="251942"/>
            <a:chOff x="0" y="0"/>
            <a:chExt cx="12196800" cy="251942"/>
          </a:xfrm>
        </p:grpSpPr>
        <p:sp>
          <p:nvSpPr>
            <p:cNvPr id="7" name="Rectangle 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grpSp>
          <p:nvGrpSpPr>
            <p:cNvPr id="8" name="Secondary Motion Band"/>
            <p:cNvGrpSpPr/>
            <p:nvPr userDrawn="1"/>
          </p:nvGrpSpPr>
          <p:grpSpPr>
            <a:xfrm>
              <a:off x="10682127" y="0"/>
              <a:ext cx="1513048" cy="251942"/>
              <a:chOff x="10682127" y="0"/>
              <a:chExt cx="1513048" cy="252000"/>
            </a:xfrm>
          </p:grpSpPr>
          <p:sp>
            <p:nvSpPr>
              <p:cNvPr id="9" name="Rectangle 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sp>
            <p:nvSpPr>
              <p:cNvPr id="10" name="Rectangle 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sp>
            <p:nvSpPr>
              <p:cNvPr id="11" name="Rectangle 1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3608120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Copyright german">
    <p:spTree>
      <p:nvGrpSpPr>
        <p:cNvPr id="1" name=""/>
        <p:cNvGrpSpPr/>
        <p:nvPr/>
      </p:nvGrpSpPr>
      <p:grpSpPr>
        <a:xfrm>
          <a:off x="0" y="0"/>
          <a:ext cx="0" cy="0"/>
          <a:chOff x="0" y="0"/>
          <a:chExt cx="0" cy="0"/>
        </a:xfrm>
      </p:grpSpPr>
      <p:sp>
        <p:nvSpPr>
          <p:cNvPr id="4" name="TextBox 3"/>
          <p:cNvSpPr txBox="1"/>
          <p:nvPr userDrawn="1"/>
        </p:nvSpPr>
        <p:spPr bwMode="gray">
          <a:xfrm>
            <a:off x="504000" y="1620000"/>
            <a:ext cx="11185200" cy="3830931"/>
          </a:xfrm>
          <a:prstGeom prst="rect">
            <a:avLst/>
          </a:prstGeom>
          <a:noFill/>
        </p:spPr>
        <p:txBody>
          <a:bodyPr wrap="square" lIns="0" tIns="0" rIns="0" bIns="0" rtlCol="0">
            <a:spAutoFit/>
          </a:bodyPr>
          <a:lstStyle/>
          <a:p>
            <a:pPr defTabSz="1088449">
              <a:spcBef>
                <a:spcPts val="1200"/>
              </a:spcBef>
            </a:pPr>
            <a:r>
              <a:rPr lang="de-DE" sz="1100">
                <a:solidFill>
                  <a:srgbClr val="000000"/>
                </a:solidFill>
                <a:latin typeface="Arial"/>
              </a:rPr>
              <a:t>Weitergabe und Vervielfältigung dieser Publikation oder von Teilen daraus sind, zu welchem Zweck und in welcher Form auch immer, ohne die ausdrückliche schriftliche Genehmigung durch SAP SE oder ein SAP-Konzernunternehmen nicht gestattet.</a:t>
            </a:r>
          </a:p>
          <a:p>
            <a:pPr defTabSz="1088449">
              <a:spcBef>
                <a:spcPts val="1200"/>
              </a:spcBef>
            </a:pPr>
            <a:r>
              <a:rPr lang="de-DE" sz="1100">
                <a:solidFill>
                  <a:srgbClr val="000000"/>
                </a:solidFill>
                <a:latin typeface="Arial"/>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defTabSz="1088449">
              <a:spcBef>
                <a:spcPts val="1200"/>
              </a:spcBef>
            </a:pPr>
            <a:r>
              <a:rPr lang="de-DE" sz="1100">
                <a:solidFill>
                  <a:srgbClr val="000000"/>
                </a:solidFill>
                <a:latin typeface="Arial"/>
              </a:rPr>
              <a:t>Die vorliegenden Unterlagen werden von der SAP SE oder einem SAP-Konzernunternehmen bereitgestellt und dienen ausschließlich zu Informationszwecken. </a:t>
            </a:r>
            <a:br>
              <a:rPr lang="de-DE" sz="1100">
                <a:solidFill>
                  <a:srgbClr val="000000"/>
                </a:solidFill>
                <a:latin typeface="Arial"/>
              </a:rPr>
            </a:br>
            <a:r>
              <a:rPr lang="de-DE" sz="1100">
                <a:solidFill>
                  <a:srgbClr val="000000"/>
                </a:solidFill>
                <a:latin typeface="Arial"/>
              </a:rPr>
              <a:t>Die SAP SE oder ihre Konzernunternehmen übernehmen keinerlei Haftung oder Gewährleistung für Fehler oder Unvollständigkeiten in dieser Publikation. </a:t>
            </a:r>
            <a:br>
              <a:rPr lang="de-DE" sz="1100">
                <a:solidFill>
                  <a:srgbClr val="000000"/>
                </a:solidFill>
                <a:latin typeface="Arial"/>
              </a:rPr>
            </a:br>
            <a:r>
              <a:rPr lang="de-DE" sz="1100">
                <a:solidFill>
                  <a:srgbClr val="000000"/>
                </a:solidFill>
                <a:latin typeface="Arial"/>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defTabSz="1088449">
              <a:spcBef>
                <a:spcPts val="1200"/>
              </a:spcBef>
            </a:pPr>
            <a:r>
              <a:rPr lang="de-DE" sz="1100">
                <a:solidFill>
                  <a:srgbClr val="000000"/>
                </a:solidFill>
                <a:latin typeface="Arial"/>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defTabSz="1088449">
              <a:spcBef>
                <a:spcPts val="1200"/>
              </a:spcBef>
            </a:pPr>
            <a:r>
              <a:rPr lang="de-DE" sz="1100">
                <a:solidFill>
                  <a:srgbClr val="000000"/>
                </a:solidFill>
                <a:latin typeface="Arial"/>
              </a:rPr>
              <a:t>SAP und andere in diesem Dokument erwähnte Produkte und Dienstleistungen von SAP sowie die dazugehörigen Logos sind Marken oder eingetragene Marken der SAP SE </a:t>
            </a:r>
            <a:br>
              <a:rPr lang="de-DE" sz="1100">
                <a:solidFill>
                  <a:srgbClr val="000000"/>
                </a:solidFill>
                <a:latin typeface="Arial"/>
              </a:rPr>
            </a:br>
            <a:r>
              <a:rPr lang="de-DE" sz="1100">
                <a:solidFill>
                  <a:srgbClr val="000000"/>
                </a:solidFill>
                <a:latin typeface="Arial"/>
              </a:rPr>
              <a:t>(oder von einem SAP-Konzernunternehmen) in Deutschland und verschiedenen anderen Ländern weltweit. Alle anderen Namen von Produkten und Dienstleistungen sind Marken der jeweiligen Firmen. </a:t>
            </a:r>
            <a:br>
              <a:rPr lang="de-DE" sz="1100">
                <a:solidFill>
                  <a:srgbClr val="000000"/>
                </a:solidFill>
                <a:latin typeface="Arial"/>
              </a:rPr>
            </a:br>
            <a:r>
              <a:rPr lang="de-DE" sz="1100">
                <a:solidFill>
                  <a:srgbClr val="000000"/>
                </a:solidFill>
                <a:latin typeface="Arial"/>
              </a:rPr>
              <a:t>Zusätzliche Informationen zur Marke und Vermerke finden Sie auf der Seite </a:t>
            </a:r>
            <a:r>
              <a:rPr lang="de-DE" sz="1100">
                <a:solidFill>
                  <a:srgbClr val="000000"/>
                </a:solidFill>
                <a:latin typeface="Arial"/>
                <a:hlinkClick r:id="rId2"/>
              </a:rPr>
              <a:t>http://www.sap.com/corporate-de/legal/copyright/index.epx</a:t>
            </a:r>
            <a:endParaRPr lang="de-DE" sz="1100">
              <a:solidFill>
                <a:srgbClr val="000000"/>
              </a:solidFill>
              <a:latin typeface="Arial"/>
            </a:endParaRPr>
          </a:p>
        </p:txBody>
      </p:sp>
      <p:sp>
        <p:nvSpPr>
          <p:cNvPr id="5" name="TextBox 4"/>
          <p:cNvSpPr txBox="1"/>
          <p:nvPr userDrawn="1"/>
        </p:nvSpPr>
        <p:spPr bwMode="gray">
          <a:xfrm>
            <a:off x="504000" y="719834"/>
            <a:ext cx="11185200"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defTabSz="1088449"/>
            <a:r>
              <a:rPr lang="en-US" sz="2399" b="0">
                <a:solidFill>
                  <a:srgbClr val="000000"/>
                </a:solidFill>
                <a:latin typeface="Arial"/>
              </a:rPr>
              <a:t>© </a:t>
            </a:r>
            <a:r>
              <a:rPr lang="de-DE" sz="2399" b="0">
                <a:solidFill>
                  <a:srgbClr val="000000"/>
                </a:solidFill>
                <a:latin typeface="Arial"/>
              </a:rPr>
              <a:t>2017 SAP SE oder ein SAP-Konzernunternehmen. Alle Rechte vorbehalten.</a:t>
            </a:r>
          </a:p>
        </p:txBody>
      </p:sp>
      <p:grpSp>
        <p:nvGrpSpPr>
          <p:cNvPr id="6" name="Group 5"/>
          <p:cNvGrpSpPr/>
          <p:nvPr userDrawn="1"/>
        </p:nvGrpSpPr>
        <p:grpSpPr>
          <a:xfrm>
            <a:off x="0" y="0"/>
            <a:ext cx="12196800" cy="251942"/>
            <a:chOff x="0" y="0"/>
            <a:chExt cx="12196800" cy="251942"/>
          </a:xfrm>
        </p:grpSpPr>
        <p:sp>
          <p:nvSpPr>
            <p:cNvPr id="7" name="Rectangle 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grpSp>
          <p:nvGrpSpPr>
            <p:cNvPr id="8" name="Secondary Motion Band"/>
            <p:cNvGrpSpPr/>
            <p:nvPr userDrawn="1"/>
          </p:nvGrpSpPr>
          <p:grpSpPr>
            <a:xfrm>
              <a:off x="10682127" y="0"/>
              <a:ext cx="1513048" cy="251942"/>
              <a:chOff x="10682127" y="0"/>
              <a:chExt cx="1513048" cy="252000"/>
            </a:xfrm>
          </p:grpSpPr>
          <p:sp>
            <p:nvSpPr>
              <p:cNvPr id="9" name="Rectangle 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sp>
            <p:nvSpPr>
              <p:cNvPr id="10" name="Rectangle 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sp>
            <p:nvSpPr>
              <p:cNvPr id="11" name="Rectangle 1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5737237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802" indent="-395802">
              <a:lnSpc>
                <a:spcPct val="90000"/>
              </a:lnSpc>
              <a:spcBef>
                <a:spcPts val="600"/>
              </a:spcBef>
              <a:defRPr sz="5997" b="1"/>
            </a:lvl1pPr>
            <a:lvl2pPr marL="395802"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38139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Cover with Image or Illustration">
    <p:spTree>
      <p:nvGrpSpPr>
        <p:cNvPr id="1" name=""/>
        <p:cNvGrpSpPr/>
        <p:nvPr/>
      </p:nvGrpSpPr>
      <p:grpSpPr>
        <a:xfrm>
          <a:off x="0" y="0"/>
          <a:ext cx="0" cy="0"/>
          <a:chOff x="0" y="0"/>
          <a:chExt cx="0" cy="0"/>
        </a:xfrm>
      </p:grpSpPr>
      <p:pic>
        <p:nvPicPr>
          <p:cNvPr id="11"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95507" y="6217668"/>
            <a:ext cx="2018681" cy="360000"/>
          </a:xfrm>
          <a:prstGeom prst="rect">
            <a:avLst/>
          </a:prstGeom>
        </p:spPr>
      </p:pic>
      <p:sp>
        <p:nvSpPr>
          <p:cNvPr id="19" name="Speaker"/>
          <p:cNvSpPr>
            <a:spLocks noGrp="1"/>
          </p:cNvSpPr>
          <p:nvPr userDrawn="1">
            <p:ph type="subTitle" idx="1" hasCustomPrompt="1"/>
          </p:nvPr>
        </p:nvSpPr>
        <p:spPr bwMode="black">
          <a:xfrm>
            <a:off x="288000" y="5130491"/>
            <a:ext cx="11628000"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p:cNvSpPr>
            <a:spLocks noGrp="1"/>
          </p:cNvSpPr>
          <p:nvPr>
            <p:ph type="title" hasCustomPrompt="1"/>
          </p:nvPr>
        </p:nvSpPr>
        <p:spPr>
          <a:xfrm>
            <a:off x="288000" y="4024430"/>
            <a:ext cx="11628000" cy="997196"/>
          </a:xfrm>
        </p:spPr>
        <p:txBody>
          <a:bodyPr vert="horz" wrap="square" lIns="0" tIns="0" rIns="0" bIns="0" rtlCol="0">
            <a:noAutofit/>
          </a:bodyPr>
          <a:lstStyle>
            <a:lvl1pPr>
              <a:lnSpc>
                <a:spcPct val="90000"/>
              </a:lnSpc>
              <a:defRPr lang="de-DE" sz="3599"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3200" cy="3430006"/>
          </a:xfrm>
          <a:noFill/>
        </p:spPr>
        <p:txBody>
          <a:bodyPr tIns="504000"/>
          <a:lstStyle>
            <a:lvl1pPr algn="ctr">
              <a:defRPr sz="16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117438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4000" y="1620000"/>
            <a:ext cx="11186477"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325639753"/>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cSld name="Cover with Image or Illustration">
    <p:spTree>
      <p:nvGrpSpPr>
        <p:cNvPr id="1" name=""/>
        <p:cNvGrpSpPr/>
        <p:nvPr/>
      </p:nvGrpSpPr>
      <p:grpSpPr>
        <a:xfrm>
          <a:off x="0" y="0"/>
          <a:ext cx="0" cy="0"/>
          <a:chOff x="0" y="0"/>
          <a:chExt cx="0" cy="0"/>
        </a:xfrm>
      </p:grpSpPr>
      <p:pic>
        <p:nvPicPr>
          <p:cNvPr id="13" name="SAP Logo&#10;&#10;SAP Logo" descr="SAP LogoSAP Logo"/>
          <p:cNvPicPr>
            <a:picLocks noChangeAspect="1"/>
          </p:cNvPicPr>
          <p:nvPr/>
        </p:nvPicPr>
        <p:blipFill>
          <a:blip r:embed="rId2"/>
          <a:stretch>
            <a:fillRect/>
          </a:stretch>
        </p:blipFill>
        <p:spPr>
          <a:xfrm>
            <a:off x="9953144" y="6217669"/>
            <a:ext cx="1964148" cy="360001"/>
          </a:xfrm>
          <a:prstGeom prst="rect">
            <a:avLst/>
          </a:prstGeom>
          <a:ln w="12700">
            <a:miter lim="400000"/>
          </a:ln>
        </p:spPr>
      </p:pic>
      <p:sp>
        <p:nvSpPr>
          <p:cNvPr id="14" name="Classification"/>
          <p:cNvSpPr txBox="1"/>
          <p:nvPr/>
        </p:nvSpPr>
        <p:spPr>
          <a:xfrm>
            <a:off x="288075" y="5769667"/>
            <a:ext cx="4205951"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900">
                <a:solidFill>
                  <a:srgbClr val="FFFFFF"/>
                </a:solidFill>
              </a:defRPr>
            </a:lvl1pPr>
          </a:lstStyle>
          <a:p>
            <a:r>
              <a:rPr sz="900"/>
              <a:t>PUBLIC</a:t>
            </a:r>
          </a:p>
        </p:txBody>
      </p:sp>
      <p:sp>
        <p:nvSpPr>
          <p:cNvPr id="15" name="Texte niveau 1…"/>
          <p:cNvSpPr txBox="1">
            <a:spLocks noGrp="1"/>
          </p:cNvSpPr>
          <p:nvPr>
            <p:ph type="body" sz="quarter" idx="1"/>
          </p:nvPr>
        </p:nvSpPr>
        <p:spPr>
          <a:xfrm>
            <a:off x="288076" y="5130489"/>
            <a:ext cx="11631029" cy="430888"/>
          </a:xfrm>
          <a:prstGeom prst="rect">
            <a:avLst/>
          </a:prstGeom>
        </p:spPr>
        <p:txBody>
          <a:bodyPr/>
          <a:lstStyle>
            <a:lvl1pPr>
              <a:spcBef>
                <a:spcPts val="0"/>
              </a:spcBef>
              <a:defRPr sz="1400"/>
            </a:lvl1pPr>
            <a:lvl2pPr marL="0" indent="544278">
              <a:spcBef>
                <a:spcPts val="0"/>
              </a:spcBef>
              <a:buSzTx/>
              <a:buNone/>
              <a:defRPr sz="1400"/>
            </a:lvl2pPr>
            <a:lvl3pPr marL="0" indent="1088557">
              <a:spcBef>
                <a:spcPts val="0"/>
              </a:spcBef>
              <a:buSzTx/>
              <a:buNone/>
              <a:defRPr sz="1400"/>
            </a:lvl3pPr>
            <a:lvl4pPr marL="0" indent="1632836">
              <a:spcBef>
                <a:spcPts val="0"/>
              </a:spcBef>
              <a:buSzTx/>
              <a:buNone/>
              <a:defRPr sz="1400"/>
            </a:lvl4pPr>
            <a:lvl5pPr marL="0" indent="2177115">
              <a:spcBef>
                <a:spcPts val="0"/>
              </a:spcBef>
              <a:buSzTx/>
              <a:buNone/>
              <a:defRPr sz="1400"/>
            </a:lvl5pPr>
          </a:lstStyle>
          <a:p>
            <a:r>
              <a:t>Texte niveau 1</a:t>
            </a:r>
          </a:p>
          <a:p>
            <a:pPr lvl="1"/>
            <a:r>
              <a:t>Texte niveau 2</a:t>
            </a:r>
          </a:p>
          <a:p>
            <a:pPr lvl="2"/>
            <a:r>
              <a:t>Texte niveau 3</a:t>
            </a:r>
          </a:p>
          <a:p>
            <a:pPr lvl="3"/>
            <a:r>
              <a:t>Texte niveau 4</a:t>
            </a:r>
          </a:p>
          <a:p>
            <a:pPr lvl="4"/>
            <a:r>
              <a:t>Texte niveau 5</a:t>
            </a:r>
          </a:p>
        </p:txBody>
      </p:sp>
      <p:sp>
        <p:nvSpPr>
          <p:cNvPr id="16" name="Texte du titre"/>
          <p:cNvSpPr txBox="1">
            <a:spLocks noGrp="1"/>
          </p:cNvSpPr>
          <p:nvPr>
            <p:ph type="title"/>
          </p:nvPr>
        </p:nvSpPr>
        <p:spPr>
          <a:xfrm>
            <a:off x="288076" y="4024430"/>
            <a:ext cx="11631029" cy="997197"/>
          </a:xfrm>
          <a:prstGeom prst="rect">
            <a:avLst/>
          </a:prstGeom>
        </p:spPr>
        <p:txBody>
          <a:bodyPr/>
          <a:lstStyle>
            <a:lvl1pPr>
              <a:lnSpc>
                <a:spcPct val="90000"/>
              </a:lnSpc>
              <a:defRPr sz="3600" b="1">
                <a:latin typeface="+mj-lt"/>
                <a:ea typeface="+mj-ea"/>
                <a:cs typeface="+mj-cs"/>
                <a:sym typeface="Arial"/>
              </a:defRPr>
            </a:lvl1pPr>
          </a:lstStyle>
          <a:p>
            <a:r>
              <a:t>Texte du titre</a:t>
            </a:r>
          </a:p>
        </p:txBody>
      </p:sp>
      <p:sp>
        <p:nvSpPr>
          <p:cNvPr id="17" name="Title imageTitle Image Placeholder"/>
          <p:cNvSpPr>
            <a:spLocks noGrp="1"/>
          </p:cNvSpPr>
          <p:nvPr>
            <p:ph type="pic" idx="13"/>
          </p:nvPr>
        </p:nvSpPr>
        <p:spPr>
          <a:xfrm>
            <a:off x="1" y="0"/>
            <a:ext cx="12196375" cy="3430007"/>
          </a:xfrm>
          <a:prstGeom prst="rect">
            <a:avLst/>
          </a:prstGeom>
        </p:spPr>
        <p:txBody>
          <a:bodyPr lIns="91439" tIns="45719" rIns="91439" bIns="45719">
            <a:noAutofit/>
          </a:bodyPr>
          <a:lstStyle/>
          <a:p>
            <a:endParaRPr/>
          </a:p>
        </p:txBody>
      </p:sp>
      <p:sp>
        <p:nvSpPr>
          <p:cNvPr id="18" name="Numéro de diapositive"/>
          <p:cNvSpPr txBox="1">
            <a:spLocks noGrp="1"/>
          </p:cNvSpPr>
          <p:nvPr>
            <p:ph type="sldNum" sz="quarter" idx="2"/>
          </p:nvPr>
        </p:nvSpPr>
        <p:spPr>
          <a:xfrm>
            <a:off x="8459994" y="6217853"/>
            <a:ext cx="279882" cy="276997"/>
          </a:xfrm>
          <a:prstGeom prst="rect">
            <a:avLst/>
          </a:prstGeom>
        </p:spPr>
        <p:txBody>
          <a:bodyPr lIns="45719" tIns="45719" rIns="45719" bIns="45719" anchor="ctr"/>
          <a:lstStyle>
            <a:lvl1pPr>
              <a:defRPr sz="1200">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3894002033"/>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Cover without Image">
    <p:spTree>
      <p:nvGrpSpPr>
        <p:cNvPr id="1" name=""/>
        <p:cNvGrpSpPr/>
        <p:nvPr/>
      </p:nvGrpSpPr>
      <p:grpSpPr>
        <a:xfrm>
          <a:off x="0" y="0"/>
          <a:ext cx="0" cy="0"/>
          <a:chOff x="0" y="0"/>
          <a:chExt cx="0" cy="0"/>
        </a:xfrm>
      </p:grpSpPr>
      <p:sp>
        <p:nvSpPr>
          <p:cNvPr id="25" name="Classification"/>
          <p:cNvSpPr txBox="1"/>
          <p:nvPr/>
        </p:nvSpPr>
        <p:spPr>
          <a:xfrm>
            <a:off x="288075" y="5093866"/>
            <a:ext cx="4205951"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900">
                <a:solidFill>
                  <a:srgbClr val="FFFFFF"/>
                </a:solidFill>
              </a:defRPr>
            </a:lvl1pPr>
          </a:lstStyle>
          <a:p>
            <a:r>
              <a:rPr sz="900"/>
              <a:t>PUBLIC</a:t>
            </a:r>
          </a:p>
        </p:txBody>
      </p:sp>
      <p:sp>
        <p:nvSpPr>
          <p:cNvPr id="26" name="Texte niveau 1…"/>
          <p:cNvSpPr txBox="1">
            <a:spLocks noGrp="1"/>
          </p:cNvSpPr>
          <p:nvPr>
            <p:ph type="body" sz="quarter" idx="1"/>
          </p:nvPr>
        </p:nvSpPr>
        <p:spPr>
          <a:xfrm>
            <a:off x="288073" y="4268503"/>
            <a:ext cx="11631030" cy="430888"/>
          </a:xfrm>
          <a:prstGeom prst="rect">
            <a:avLst/>
          </a:prstGeom>
        </p:spPr>
        <p:txBody>
          <a:bodyPr/>
          <a:lstStyle>
            <a:lvl1pPr>
              <a:spcBef>
                <a:spcPts val="0"/>
              </a:spcBef>
              <a:defRPr sz="1400"/>
            </a:lvl1pPr>
            <a:lvl2pPr marL="0" indent="544278">
              <a:spcBef>
                <a:spcPts val="0"/>
              </a:spcBef>
              <a:buSzTx/>
              <a:buNone/>
              <a:defRPr sz="1400"/>
            </a:lvl2pPr>
            <a:lvl3pPr marL="0" indent="1088557">
              <a:spcBef>
                <a:spcPts val="0"/>
              </a:spcBef>
              <a:buSzTx/>
              <a:buNone/>
              <a:defRPr sz="1400"/>
            </a:lvl3pPr>
            <a:lvl4pPr marL="0" indent="1632836">
              <a:spcBef>
                <a:spcPts val="0"/>
              </a:spcBef>
              <a:buSzTx/>
              <a:buNone/>
              <a:defRPr sz="1400"/>
            </a:lvl4pPr>
            <a:lvl5pPr marL="0" indent="2177115">
              <a:spcBef>
                <a:spcPts val="0"/>
              </a:spcBef>
              <a:buSzTx/>
              <a:buNone/>
              <a:defRPr sz="1400"/>
            </a:lvl5pPr>
          </a:lstStyle>
          <a:p>
            <a:r>
              <a:t>Texte niveau 1</a:t>
            </a:r>
          </a:p>
          <a:p>
            <a:pPr lvl="1"/>
            <a:r>
              <a:t>Texte niveau 2</a:t>
            </a:r>
          </a:p>
          <a:p>
            <a:pPr lvl="2"/>
            <a:r>
              <a:t>Texte niveau 3</a:t>
            </a:r>
          </a:p>
          <a:p>
            <a:pPr lvl="3"/>
            <a:r>
              <a:t>Texte niveau 4</a:t>
            </a:r>
          </a:p>
          <a:p>
            <a:pPr lvl="4"/>
            <a:r>
              <a:t>Texte niveau 5</a:t>
            </a:r>
          </a:p>
        </p:txBody>
      </p:sp>
      <p:sp>
        <p:nvSpPr>
          <p:cNvPr id="27" name="Texte du titre"/>
          <p:cNvSpPr txBox="1">
            <a:spLocks noGrp="1"/>
          </p:cNvSpPr>
          <p:nvPr>
            <p:ph type="title"/>
          </p:nvPr>
        </p:nvSpPr>
        <p:spPr>
          <a:xfrm>
            <a:off x="288076" y="2706317"/>
            <a:ext cx="11631029" cy="997197"/>
          </a:xfrm>
          <a:prstGeom prst="rect">
            <a:avLst/>
          </a:prstGeom>
        </p:spPr>
        <p:txBody>
          <a:bodyPr/>
          <a:lstStyle>
            <a:lvl1pPr>
              <a:lnSpc>
                <a:spcPct val="90000"/>
              </a:lnSpc>
              <a:defRPr sz="3600"/>
            </a:lvl1pPr>
          </a:lstStyle>
          <a:p>
            <a:r>
              <a:t>Texte du titre</a:t>
            </a:r>
          </a:p>
        </p:txBody>
      </p:sp>
      <p:pic>
        <p:nvPicPr>
          <p:cNvPr id="28" name="SAP Logo&#10;&#10;SAP Logo" descr="SAP LogoSAP Logo"/>
          <p:cNvPicPr>
            <a:picLocks noChangeAspect="1"/>
          </p:cNvPicPr>
          <p:nvPr/>
        </p:nvPicPr>
        <p:blipFill>
          <a:blip r:embed="rId2"/>
          <a:stretch>
            <a:fillRect/>
          </a:stretch>
        </p:blipFill>
        <p:spPr>
          <a:xfrm>
            <a:off x="9953144" y="6217669"/>
            <a:ext cx="1964148" cy="360001"/>
          </a:xfrm>
          <a:prstGeom prst="rect">
            <a:avLst/>
          </a:prstGeom>
          <a:ln w="12700">
            <a:miter lim="400000"/>
          </a:ln>
        </p:spPr>
      </p:pic>
      <p:sp>
        <p:nvSpPr>
          <p:cNvPr id="29" name="Numéro de diapositive"/>
          <p:cNvSpPr txBox="1">
            <a:spLocks noGrp="1"/>
          </p:cNvSpPr>
          <p:nvPr>
            <p:ph type="sldNum" sz="quarter" idx="2"/>
          </p:nvPr>
        </p:nvSpPr>
        <p:spPr>
          <a:xfrm>
            <a:off x="8459994" y="6217853"/>
            <a:ext cx="279882" cy="276997"/>
          </a:xfrm>
          <a:prstGeom prst="rect">
            <a:avLst/>
          </a:prstGeom>
        </p:spPr>
        <p:txBody>
          <a:bodyPr lIns="45719" tIns="45719" rIns="45719" bIns="45719" anchor="ctr"/>
          <a:lstStyle>
            <a:lvl1pPr>
              <a:defRPr sz="1200">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39329919"/>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Cover with Pictogram">
    <p:spTree>
      <p:nvGrpSpPr>
        <p:cNvPr id="1" name=""/>
        <p:cNvGrpSpPr/>
        <p:nvPr/>
      </p:nvGrpSpPr>
      <p:grpSpPr>
        <a:xfrm>
          <a:off x="0" y="0"/>
          <a:ext cx="0" cy="0"/>
          <a:chOff x="0" y="0"/>
          <a:chExt cx="0" cy="0"/>
        </a:xfrm>
      </p:grpSpPr>
      <p:pic>
        <p:nvPicPr>
          <p:cNvPr id="36" name="SAP Logo&#10;&#10;SAP Logo" descr="SAP LogoSAP Logo"/>
          <p:cNvPicPr>
            <a:picLocks noChangeAspect="1"/>
          </p:cNvPicPr>
          <p:nvPr/>
        </p:nvPicPr>
        <p:blipFill>
          <a:blip r:embed="rId2"/>
          <a:stretch>
            <a:fillRect/>
          </a:stretch>
        </p:blipFill>
        <p:spPr>
          <a:xfrm>
            <a:off x="9953144" y="6217669"/>
            <a:ext cx="1964148" cy="360001"/>
          </a:xfrm>
          <a:prstGeom prst="rect">
            <a:avLst/>
          </a:prstGeom>
          <a:ln w="12700">
            <a:miter lim="400000"/>
          </a:ln>
        </p:spPr>
      </p:pic>
      <p:sp>
        <p:nvSpPr>
          <p:cNvPr id="37" name="Pictogram Placeholder"/>
          <p:cNvSpPr>
            <a:spLocks noGrp="1"/>
          </p:cNvSpPr>
          <p:nvPr>
            <p:ph type="pic" sz="half" idx="13"/>
          </p:nvPr>
        </p:nvSpPr>
        <p:spPr>
          <a:xfrm>
            <a:off x="6956667" y="963001"/>
            <a:ext cx="4933285" cy="4932001"/>
          </a:xfrm>
          <a:prstGeom prst="rect">
            <a:avLst/>
          </a:prstGeom>
        </p:spPr>
        <p:txBody>
          <a:bodyPr lIns="91439" tIns="45719" rIns="91439" bIns="45719">
            <a:noAutofit/>
          </a:bodyPr>
          <a:lstStyle/>
          <a:p>
            <a:endParaRPr/>
          </a:p>
        </p:txBody>
      </p:sp>
      <p:sp>
        <p:nvSpPr>
          <p:cNvPr id="38" name="Classification"/>
          <p:cNvSpPr txBox="1"/>
          <p:nvPr/>
        </p:nvSpPr>
        <p:spPr>
          <a:xfrm>
            <a:off x="288075" y="5093866"/>
            <a:ext cx="4205951"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900">
                <a:solidFill>
                  <a:srgbClr val="FFFFFF"/>
                </a:solidFill>
              </a:defRPr>
            </a:lvl1pPr>
          </a:lstStyle>
          <a:p>
            <a:r>
              <a:rPr sz="900"/>
              <a:t>PUBLIC</a:t>
            </a:r>
          </a:p>
        </p:txBody>
      </p:sp>
      <p:sp>
        <p:nvSpPr>
          <p:cNvPr id="39" name="Texte niveau 1…"/>
          <p:cNvSpPr txBox="1">
            <a:spLocks noGrp="1"/>
          </p:cNvSpPr>
          <p:nvPr>
            <p:ph type="body" sz="quarter" idx="1"/>
          </p:nvPr>
        </p:nvSpPr>
        <p:spPr>
          <a:xfrm>
            <a:off x="288076" y="4268503"/>
            <a:ext cx="6375090" cy="430888"/>
          </a:xfrm>
          <a:prstGeom prst="rect">
            <a:avLst/>
          </a:prstGeom>
        </p:spPr>
        <p:txBody>
          <a:bodyPr/>
          <a:lstStyle>
            <a:lvl1pPr>
              <a:spcBef>
                <a:spcPts val="0"/>
              </a:spcBef>
              <a:defRPr sz="1400"/>
            </a:lvl1pPr>
            <a:lvl2pPr marL="0" indent="544278">
              <a:spcBef>
                <a:spcPts val="0"/>
              </a:spcBef>
              <a:buSzTx/>
              <a:buNone/>
              <a:defRPr sz="1400"/>
            </a:lvl2pPr>
            <a:lvl3pPr marL="0" indent="1088557">
              <a:spcBef>
                <a:spcPts val="0"/>
              </a:spcBef>
              <a:buSzTx/>
              <a:buNone/>
              <a:defRPr sz="1400"/>
            </a:lvl3pPr>
            <a:lvl4pPr marL="0" indent="1632836">
              <a:spcBef>
                <a:spcPts val="0"/>
              </a:spcBef>
              <a:buSzTx/>
              <a:buNone/>
              <a:defRPr sz="1400"/>
            </a:lvl4pPr>
            <a:lvl5pPr marL="0" indent="2177115">
              <a:spcBef>
                <a:spcPts val="0"/>
              </a:spcBef>
              <a:buSzTx/>
              <a:buNone/>
              <a:defRPr sz="1400"/>
            </a:lvl5pPr>
          </a:lstStyle>
          <a:p>
            <a:r>
              <a:t>Texte niveau 1</a:t>
            </a:r>
          </a:p>
          <a:p>
            <a:pPr lvl="1"/>
            <a:r>
              <a:t>Texte niveau 2</a:t>
            </a:r>
          </a:p>
          <a:p>
            <a:pPr lvl="2"/>
            <a:r>
              <a:t>Texte niveau 3</a:t>
            </a:r>
          </a:p>
          <a:p>
            <a:pPr lvl="3"/>
            <a:r>
              <a:t>Texte niveau 4</a:t>
            </a:r>
          </a:p>
          <a:p>
            <a:pPr lvl="4"/>
            <a:r>
              <a:t>Texte niveau 5</a:t>
            </a:r>
          </a:p>
        </p:txBody>
      </p:sp>
      <p:sp>
        <p:nvSpPr>
          <p:cNvPr id="40" name="Texte du titre"/>
          <p:cNvSpPr txBox="1">
            <a:spLocks noGrp="1"/>
          </p:cNvSpPr>
          <p:nvPr>
            <p:ph type="title"/>
          </p:nvPr>
        </p:nvSpPr>
        <p:spPr>
          <a:xfrm>
            <a:off x="288076" y="2706317"/>
            <a:ext cx="6373659" cy="997197"/>
          </a:xfrm>
          <a:prstGeom prst="rect">
            <a:avLst/>
          </a:prstGeom>
        </p:spPr>
        <p:txBody>
          <a:bodyPr/>
          <a:lstStyle>
            <a:lvl1pPr>
              <a:lnSpc>
                <a:spcPct val="90000"/>
              </a:lnSpc>
              <a:defRPr sz="3600"/>
            </a:lvl1pPr>
          </a:lstStyle>
          <a:p>
            <a:r>
              <a:t>Texte du titre</a:t>
            </a:r>
          </a:p>
        </p:txBody>
      </p:sp>
      <p:sp>
        <p:nvSpPr>
          <p:cNvPr id="41" name="Numéro de diapositive"/>
          <p:cNvSpPr txBox="1">
            <a:spLocks noGrp="1"/>
          </p:cNvSpPr>
          <p:nvPr>
            <p:ph type="sldNum" sz="quarter" idx="2"/>
          </p:nvPr>
        </p:nvSpPr>
        <p:spPr>
          <a:xfrm>
            <a:off x="8459994" y="6217853"/>
            <a:ext cx="279882" cy="276997"/>
          </a:xfrm>
          <a:prstGeom prst="rect">
            <a:avLst/>
          </a:prstGeom>
        </p:spPr>
        <p:txBody>
          <a:bodyPr lIns="45719" tIns="45719" rIns="45719" bIns="45719" anchor="ctr"/>
          <a:lstStyle>
            <a:lvl1pPr>
              <a:defRPr sz="1200">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53255072"/>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48"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0" name="Texte du titre"/>
          <p:cNvSpPr txBox="1">
            <a:spLocks noGrp="1"/>
          </p:cNvSpPr>
          <p:nvPr>
            <p:ph type="title"/>
          </p:nvPr>
        </p:nvSpPr>
        <p:spPr>
          <a:prstGeom prst="rect">
            <a:avLst/>
          </a:prstGeom>
        </p:spPr>
        <p:txBody>
          <a:bodyPr/>
          <a:lstStyle/>
          <a:p>
            <a:r>
              <a:t>Texte du titre</a:t>
            </a:r>
          </a:p>
        </p:txBody>
      </p:sp>
    </p:spTree>
    <p:extLst>
      <p:ext uri="{BB962C8B-B14F-4D97-AF65-F5344CB8AC3E}">
        <p14:creationId xmlns:p14="http://schemas.microsoft.com/office/powerpoint/2010/main" val="120921835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Divider Page">
    <p:spTree>
      <p:nvGrpSpPr>
        <p:cNvPr id="1" name=""/>
        <p:cNvGrpSpPr/>
        <p:nvPr/>
      </p:nvGrpSpPr>
      <p:grpSpPr>
        <a:xfrm>
          <a:off x="0" y="0"/>
          <a:ext cx="0" cy="0"/>
          <a:chOff x="0" y="0"/>
          <a:chExt cx="0" cy="0"/>
        </a:xfrm>
      </p:grpSpPr>
      <p:sp>
        <p:nvSpPr>
          <p:cNvPr id="57" name="Texte du titre"/>
          <p:cNvSpPr txBox="1">
            <a:spLocks noGrp="1"/>
          </p:cNvSpPr>
          <p:nvPr>
            <p:ph type="title"/>
          </p:nvPr>
        </p:nvSpPr>
        <p:spPr>
          <a:xfrm>
            <a:off x="504132" y="3090447"/>
            <a:ext cx="11188114" cy="677109"/>
          </a:xfrm>
          <a:prstGeom prst="rect">
            <a:avLst/>
          </a:prstGeom>
        </p:spPr>
        <p:txBody>
          <a:bodyPr anchor="ctr"/>
          <a:lstStyle>
            <a:lvl1pPr>
              <a:defRPr sz="4400" b="1">
                <a:latin typeface="+mj-lt"/>
                <a:ea typeface="+mj-ea"/>
                <a:cs typeface="+mj-cs"/>
                <a:sym typeface="Arial"/>
              </a:defRPr>
            </a:lvl1pPr>
          </a:lstStyle>
          <a:p>
            <a:r>
              <a:t>Texte du titre</a:t>
            </a:r>
          </a:p>
        </p:txBody>
      </p:sp>
      <p:sp>
        <p:nvSpPr>
          <p:cNvPr id="58" name="Numéro de diapositive"/>
          <p:cNvSpPr txBox="1">
            <a:spLocks noGrp="1"/>
          </p:cNvSpPr>
          <p:nvPr>
            <p:ph type="sldNum" sz="quarter" idx="2"/>
          </p:nvPr>
        </p:nvSpPr>
        <p:spPr>
          <a:xfrm>
            <a:off x="8459994" y="6217853"/>
            <a:ext cx="279882" cy="276997"/>
          </a:xfrm>
          <a:prstGeom prst="rect">
            <a:avLst/>
          </a:prstGeom>
        </p:spPr>
        <p:txBody>
          <a:bodyPr lIns="45719" tIns="45719" rIns="45719" bIns="45719" anchor="ctr"/>
          <a:lstStyle>
            <a:lvl1pPr>
              <a:defRPr sz="1200">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14182361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 blue">
    <p:bg>
      <p:bgPr>
        <a:solidFill>
          <a:srgbClr val="00195A"/>
        </a:solidFill>
        <a:effectLst/>
      </p:bgPr>
    </p:bg>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838834469"/>
      </p:ext>
    </p:extLst>
  </p:cSld>
  <p:clrMapOvr>
    <a:masterClrMapping/>
  </p:clrMapOvr>
  <p:hf hdr="0" ftr="0" dt="0"/>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Divider Page with Image">
    <p:spTree>
      <p:nvGrpSpPr>
        <p:cNvPr id="1" name=""/>
        <p:cNvGrpSpPr/>
        <p:nvPr/>
      </p:nvGrpSpPr>
      <p:grpSpPr>
        <a:xfrm>
          <a:off x="0" y="0"/>
          <a:ext cx="0" cy="0"/>
          <a:chOff x="0" y="0"/>
          <a:chExt cx="0" cy="0"/>
        </a:xfrm>
      </p:grpSpPr>
      <p:sp>
        <p:nvSpPr>
          <p:cNvPr id="65" name="Divider image placeholder"/>
          <p:cNvSpPr>
            <a:spLocks noGrp="1"/>
          </p:cNvSpPr>
          <p:nvPr>
            <p:ph type="pic" idx="13"/>
          </p:nvPr>
        </p:nvSpPr>
        <p:spPr>
          <a:xfrm>
            <a:off x="1" y="3427200"/>
            <a:ext cx="12198352" cy="3430800"/>
          </a:xfrm>
          <a:prstGeom prst="rect">
            <a:avLst/>
          </a:prstGeom>
        </p:spPr>
        <p:txBody>
          <a:bodyPr lIns="91439" tIns="45719" rIns="91439" bIns="45719">
            <a:noAutofit/>
          </a:bodyPr>
          <a:lstStyle/>
          <a:p>
            <a:endParaRPr/>
          </a:p>
        </p:txBody>
      </p:sp>
      <p:sp>
        <p:nvSpPr>
          <p:cNvPr id="66" name="Texte du titre"/>
          <p:cNvSpPr txBox="1">
            <a:spLocks noGrp="1"/>
          </p:cNvSpPr>
          <p:nvPr>
            <p:ph type="title"/>
          </p:nvPr>
        </p:nvSpPr>
        <p:spPr>
          <a:xfrm>
            <a:off x="504132" y="1375047"/>
            <a:ext cx="11188114" cy="677109"/>
          </a:xfrm>
          <a:prstGeom prst="rect">
            <a:avLst/>
          </a:prstGeom>
        </p:spPr>
        <p:txBody>
          <a:bodyPr/>
          <a:lstStyle>
            <a:lvl1pPr>
              <a:defRPr sz="4400" b="1">
                <a:latin typeface="+mj-lt"/>
                <a:ea typeface="+mj-ea"/>
                <a:cs typeface="+mj-cs"/>
                <a:sym typeface="Arial"/>
              </a:defRPr>
            </a:lvl1pPr>
          </a:lstStyle>
          <a:p>
            <a:r>
              <a:t>Texte du titre</a:t>
            </a:r>
          </a:p>
        </p:txBody>
      </p:sp>
      <p:sp>
        <p:nvSpPr>
          <p:cNvPr id="67" name="Numéro de diapositive"/>
          <p:cNvSpPr txBox="1">
            <a:spLocks noGrp="1"/>
          </p:cNvSpPr>
          <p:nvPr>
            <p:ph type="sldNum" sz="quarter" idx="2"/>
          </p:nvPr>
        </p:nvSpPr>
        <p:spPr>
          <a:xfrm>
            <a:off x="8459994" y="6217853"/>
            <a:ext cx="279882" cy="276997"/>
          </a:xfrm>
          <a:prstGeom prst="rect">
            <a:avLst/>
          </a:prstGeom>
        </p:spPr>
        <p:txBody>
          <a:bodyPr lIns="45719" tIns="45719" rIns="45719" bIns="45719" anchor="ctr"/>
          <a:lstStyle>
            <a:lvl1pPr>
              <a:defRPr sz="1200">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3766372488"/>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4"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5" name="Texte du titre"/>
          <p:cNvSpPr txBox="1">
            <a:spLocks noGrp="1"/>
          </p:cNvSpPr>
          <p:nvPr>
            <p:ph type="title"/>
          </p:nvPr>
        </p:nvSpPr>
        <p:spPr>
          <a:prstGeom prst="rect">
            <a:avLst/>
          </a:prstGeom>
        </p:spPr>
        <p:txBody>
          <a:bodyPr/>
          <a:lstStyle/>
          <a:p>
            <a:r>
              <a:t>Texte du titre</a:t>
            </a:r>
          </a:p>
        </p:txBody>
      </p:sp>
    </p:spTree>
    <p:extLst>
      <p:ext uri="{BB962C8B-B14F-4D97-AF65-F5344CB8AC3E}">
        <p14:creationId xmlns:p14="http://schemas.microsoft.com/office/powerpoint/2010/main" val="149972016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itle Only - blue">
    <p:bg>
      <p:bgPr>
        <a:solidFill>
          <a:srgbClr val="00195A"/>
        </a:solidFill>
        <a:effectLst/>
      </p:bgPr>
    </p:bg>
    <p:spTree>
      <p:nvGrpSpPr>
        <p:cNvPr id="1" name=""/>
        <p:cNvGrpSpPr/>
        <p:nvPr/>
      </p:nvGrpSpPr>
      <p:grpSpPr>
        <a:xfrm>
          <a:off x="0" y="0"/>
          <a:ext cx="0" cy="0"/>
          <a:chOff x="0" y="0"/>
          <a:chExt cx="0" cy="0"/>
        </a:xfrm>
      </p:grpSpPr>
      <p:sp>
        <p:nvSpPr>
          <p:cNvPr id="82"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3" name="Texte du titre"/>
          <p:cNvSpPr txBox="1">
            <a:spLocks noGrp="1"/>
          </p:cNvSpPr>
          <p:nvPr>
            <p:ph type="title"/>
          </p:nvPr>
        </p:nvSpPr>
        <p:spPr>
          <a:prstGeom prst="rect">
            <a:avLst/>
          </a:prstGeom>
        </p:spPr>
        <p:txBody>
          <a:bodyPr/>
          <a:lstStyle/>
          <a:p>
            <a:r>
              <a:t>Texte du titre</a:t>
            </a:r>
          </a:p>
        </p:txBody>
      </p:sp>
    </p:spTree>
    <p:extLst>
      <p:ext uri="{BB962C8B-B14F-4D97-AF65-F5344CB8AC3E}">
        <p14:creationId xmlns:p14="http://schemas.microsoft.com/office/powerpoint/2010/main" val="2925453979"/>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90"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1" name="Texte niveau 1…"/>
          <p:cNvSpPr txBox="1">
            <a:spLocks noGrp="1"/>
          </p:cNvSpPr>
          <p:nvPr>
            <p:ph type="body" idx="1"/>
          </p:nvPr>
        </p:nvSpPr>
        <p:spPr>
          <a:xfrm>
            <a:off x="504129" y="1619999"/>
            <a:ext cx="11189391" cy="4716002"/>
          </a:xfrm>
          <a:prstGeom prst="rect">
            <a:avLst/>
          </a:prstGeom>
        </p:spPr>
        <p:txBody>
          <a:bodyPr/>
          <a:lstStyle>
            <a:lvl1pPr>
              <a:spcBef>
                <a:spcPts val="1800"/>
              </a:spcBef>
            </a:lvl1pPr>
            <a:lvl2pPr>
              <a:spcBef>
                <a:spcPts val="1800"/>
              </a:spcBef>
            </a:lvl2pPr>
            <a:lvl3pPr marL="378707" indent="-199320">
              <a:spcBef>
                <a:spcPts val="1800"/>
              </a:spcBef>
            </a:lvl3pPr>
            <a:lvl4pPr>
              <a:spcBef>
                <a:spcPts val="1800"/>
              </a:spcBef>
              <a:buSzPct val="120000"/>
              <a:buChar char="▫"/>
            </a:lvl4pPr>
            <a:lvl5pPr>
              <a:spcBef>
                <a:spcPts val="1800"/>
              </a:spcBef>
              <a:buChar char="−"/>
            </a:lvl5pPr>
          </a:lstStyle>
          <a:p>
            <a:r>
              <a:t>Texte niveau 1</a:t>
            </a:r>
          </a:p>
          <a:p>
            <a:pPr lvl="1"/>
            <a:r>
              <a:t>Texte niveau 2</a:t>
            </a:r>
          </a:p>
          <a:p>
            <a:pPr lvl="2"/>
            <a:r>
              <a:t>Texte niveau 3</a:t>
            </a:r>
          </a:p>
          <a:p>
            <a:pPr lvl="3"/>
            <a:r>
              <a:t>Texte niveau 4</a:t>
            </a:r>
          </a:p>
          <a:p>
            <a:pPr lvl="4"/>
            <a:r>
              <a:t>Texte niveau 5</a:t>
            </a:r>
          </a:p>
        </p:txBody>
      </p:sp>
      <p:sp>
        <p:nvSpPr>
          <p:cNvPr id="92" name="Texte du titre"/>
          <p:cNvSpPr txBox="1">
            <a:spLocks noGrp="1"/>
          </p:cNvSpPr>
          <p:nvPr>
            <p:ph type="title"/>
          </p:nvPr>
        </p:nvSpPr>
        <p:spPr>
          <a:prstGeom prst="rect">
            <a:avLst/>
          </a:prstGeom>
        </p:spPr>
        <p:txBody>
          <a:bodyPr/>
          <a:lstStyle/>
          <a:p>
            <a:r>
              <a:t>Texte du titre</a:t>
            </a:r>
          </a:p>
        </p:txBody>
      </p:sp>
    </p:spTree>
    <p:extLst>
      <p:ext uri="{BB962C8B-B14F-4D97-AF65-F5344CB8AC3E}">
        <p14:creationId xmlns:p14="http://schemas.microsoft.com/office/powerpoint/2010/main" val="318473000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and Text - blue">
    <p:bg>
      <p:bgPr>
        <a:solidFill>
          <a:srgbClr val="00195A"/>
        </a:solidFill>
        <a:effectLst/>
      </p:bgPr>
    </p:bg>
    <p:spTree>
      <p:nvGrpSpPr>
        <p:cNvPr id="1" name=""/>
        <p:cNvGrpSpPr/>
        <p:nvPr/>
      </p:nvGrpSpPr>
      <p:grpSpPr>
        <a:xfrm>
          <a:off x="0" y="0"/>
          <a:ext cx="0" cy="0"/>
          <a:chOff x="0" y="0"/>
          <a:chExt cx="0" cy="0"/>
        </a:xfrm>
      </p:grpSpPr>
      <p:sp>
        <p:nvSpPr>
          <p:cNvPr id="99"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0" name="Texte niveau 1…"/>
          <p:cNvSpPr txBox="1">
            <a:spLocks noGrp="1"/>
          </p:cNvSpPr>
          <p:nvPr>
            <p:ph type="body" idx="1"/>
          </p:nvPr>
        </p:nvSpPr>
        <p:spPr>
          <a:xfrm>
            <a:off x="504129" y="1619999"/>
            <a:ext cx="11189391" cy="4716002"/>
          </a:xfrm>
          <a:prstGeom prst="rect">
            <a:avLst/>
          </a:prstGeom>
        </p:spPr>
        <p:txBody>
          <a:bodyPr/>
          <a:lstStyle>
            <a:lvl1pPr>
              <a:spcBef>
                <a:spcPts val="1800"/>
              </a:spcBef>
            </a:lvl1pPr>
            <a:lvl2pPr>
              <a:spcBef>
                <a:spcPts val="1800"/>
              </a:spcBef>
            </a:lvl2pPr>
            <a:lvl3pPr marL="378707" indent="-199320">
              <a:spcBef>
                <a:spcPts val="1800"/>
              </a:spcBef>
            </a:lvl3pPr>
            <a:lvl4pPr>
              <a:spcBef>
                <a:spcPts val="1800"/>
              </a:spcBef>
              <a:buSzPct val="120000"/>
              <a:buChar char="▫"/>
            </a:lvl4pPr>
            <a:lvl5pPr>
              <a:spcBef>
                <a:spcPts val="1800"/>
              </a:spcBef>
              <a:buChar char="−"/>
            </a:lvl5pPr>
          </a:lstStyle>
          <a:p>
            <a:r>
              <a:t>Texte niveau 1</a:t>
            </a:r>
          </a:p>
          <a:p>
            <a:pPr lvl="1"/>
            <a:r>
              <a:t>Texte niveau 2</a:t>
            </a:r>
          </a:p>
          <a:p>
            <a:pPr lvl="2"/>
            <a:r>
              <a:t>Texte niveau 3</a:t>
            </a:r>
          </a:p>
          <a:p>
            <a:pPr lvl="3"/>
            <a:r>
              <a:t>Texte niveau 4</a:t>
            </a:r>
          </a:p>
          <a:p>
            <a:pPr lvl="4"/>
            <a:r>
              <a:t>Texte niveau 5</a:t>
            </a:r>
          </a:p>
        </p:txBody>
      </p:sp>
      <p:sp>
        <p:nvSpPr>
          <p:cNvPr id="101" name="Texte du titre"/>
          <p:cNvSpPr txBox="1">
            <a:spLocks noGrp="1"/>
          </p:cNvSpPr>
          <p:nvPr>
            <p:ph type="title"/>
          </p:nvPr>
        </p:nvSpPr>
        <p:spPr>
          <a:prstGeom prst="rect">
            <a:avLst/>
          </a:prstGeom>
        </p:spPr>
        <p:txBody>
          <a:bodyPr/>
          <a:lstStyle/>
          <a:p>
            <a:r>
              <a:t>Texte du titre</a:t>
            </a:r>
          </a:p>
        </p:txBody>
      </p:sp>
    </p:spTree>
    <p:extLst>
      <p:ext uri="{BB962C8B-B14F-4D97-AF65-F5344CB8AC3E}">
        <p14:creationId xmlns:p14="http://schemas.microsoft.com/office/powerpoint/2010/main" val="297919796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and Text: 2 Columns">
    <p:spTree>
      <p:nvGrpSpPr>
        <p:cNvPr id="1" name=""/>
        <p:cNvGrpSpPr/>
        <p:nvPr/>
      </p:nvGrpSpPr>
      <p:grpSpPr>
        <a:xfrm>
          <a:off x="0" y="0"/>
          <a:ext cx="0" cy="0"/>
          <a:chOff x="0" y="0"/>
          <a:chExt cx="0" cy="0"/>
        </a:xfrm>
      </p:grpSpPr>
      <p:sp>
        <p:nvSpPr>
          <p:cNvPr id="108"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9" name="Texte niveau 1…"/>
          <p:cNvSpPr txBox="1">
            <a:spLocks noGrp="1"/>
          </p:cNvSpPr>
          <p:nvPr>
            <p:ph type="body" sz="half" idx="1"/>
          </p:nvPr>
        </p:nvSpPr>
        <p:spPr>
          <a:xfrm>
            <a:off x="6364134" y="1619999"/>
            <a:ext cx="5329389" cy="4716002"/>
          </a:xfrm>
          <a:prstGeom prst="rect">
            <a:avLst/>
          </a:prstGeom>
        </p:spPr>
        <p:txBody>
          <a:bodyPr/>
          <a:lstStyle>
            <a:lvl1pPr>
              <a:spcBef>
                <a:spcPts val="1800"/>
              </a:spcBef>
            </a:lvl1pPr>
            <a:lvl2pPr>
              <a:spcBef>
                <a:spcPts val="1800"/>
              </a:spcBef>
            </a:lvl2pPr>
            <a:lvl3pPr marL="378707" indent="-199320">
              <a:spcBef>
                <a:spcPts val="1800"/>
              </a:spcBef>
            </a:lvl3pPr>
            <a:lvl4pPr>
              <a:spcBef>
                <a:spcPts val="1800"/>
              </a:spcBef>
              <a:buSzPct val="120000"/>
              <a:buChar char="▫"/>
            </a:lvl4pPr>
            <a:lvl5pPr>
              <a:spcBef>
                <a:spcPts val="1800"/>
              </a:spcBef>
              <a:buChar char="−"/>
            </a:lvl5pPr>
          </a:lstStyle>
          <a:p>
            <a:r>
              <a:t>Texte niveau 1</a:t>
            </a:r>
          </a:p>
          <a:p>
            <a:pPr lvl="1"/>
            <a:r>
              <a:t>Texte niveau 2</a:t>
            </a:r>
          </a:p>
          <a:p>
            <a:pPr lvl="2"/>
            <a:r>
              <a:t>Texte niveau 3</a:t>
            </a:r>
          </a:p>
          <a:p>
            <a:pPr lvl="3"/>
            <a:r>
              <a:t>Texte niveau 4</a:t>
            </a:r>
          </a:p>
          <a:p>
            <a:pPr lvl="4"/>
            <a:r>
              <a:t>Texte niveau 5</a:t>
            </a:r>
          </a:p>
        </p:txBody>
      </p:sp>
      <p:sp>
        <p:nvSpPr>
          <p:cNvPr id="110" name="Text placeholder - column 1"/>
          <p:cNvSpPr>
            <a:spLocks noGrp="1"/>
          </p:cNvSpPr>
          <p:nvPr>
            <p:ph type="body" sz="half" idx="13"/>
          </p:nvPr>
        </p:nvSpPr>
        <p:spPr>
          <a:xfrm>
            <a:off x="504131" y="1620000"/>
            <a:ext cx="5329388" cy="4716001"/>
          </a:xfrm>
          <a:prstGeom prst="rect">
            <a:avLst/>
          </a:prstGeom>
        </p:spPr>
        <p:txBody>
          <a:bodyPr/>
          <a:lstStyle>
            <a:lvl1pPr>
              <a:spcBef>
                <a:spcPts val="1800"/>
              </a:spcBef>
              <a:defRPr/>
            </a:lvl1pPr>
          </a:lstStyle>
          <a:p>
            <a:pPr>
              <a:spcBef>
                <a:spcPts val="1800"/>
              </a:spcBef>
            </a:pPr>
            <a:endParaRPr/>
          </a:p>
        </p:txBody>
      </p:sp>
      <p:sp>
        <p:nvSpPr>
          <p:cNvPr id="111" name="Texte du titre"/>
          <p:cNvSpPr txBox="1">
            <a:spLocks noGrp="1"/>
          </p:cNvSpPr>
          <p:nvPr>
            <p:ph type="title"/>
          </p:nvPr>
        </p:nvSpPr>
        <p:spPr>
          <a:prstGeom prst="rect">
            <a:avLst/>
          </a:prstGeom>
        </p:spPr>
        <p:txBody>
          <a:bodyPr/>
          <a:lstStyle/>
          <a:p>
            <a:r>
              <a:t>Texte du titre</a:t>
            </a:r>
          </a:p>
        </p:txBody>
      </p:sp>
    </p:spTree>
    <p:extLst>
      <p:ext uri="{BB962C8B-B14F-4D97-AF65-F5344CB8AC3E}">
        <p14:creationId xmlns:p14="http://schemas.microsoft.com/office/powerpoint/2010/main" val="2152124573"/>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and Text: 3 Columns">
    <p:spTree>
      <p:nvGrpSpPr>
        <p:cNvPr id="1" name=""/>
        <p:cNvGrpSpPr/>
        <p:nvPr/>
      </p:nvGrpSpPr>
      <p:grpSpPr>
        <a:xfrm>
          <a:off x="0" y="0"/>
          <a:ext cx="0" cy="0"/>
          <a:chOff x="0" y="0"/>
          <a:chExt cx="0" cy="0"/>
        </a:xfrm>
      </p:grpSpPr>
      <p:sp>
        <p:nvSpPr>
          <p:cNvPr id="118"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9" name="Texte niveau 1…"/>
          <p:cNvSpPr txBox="1">
            <a:spLocks noGrp="1"/>
          </p:cNvSpPr>
          <p:nvPr>
            <p:ph type="body" sz="half" idx="1"/>
          </p:nvPr>
        </p:nvSpPr>
        <p:spPr>
          <a:xfrm>
            <a:off x="8128593" y="1619999"/>
            <a:ext cx="3564929" cy="4716002"/>
          </a:xfrm>
          <a:prstGeom prst="rect">
            <a:avLst/>
          </a:prstGeom>
        </p:spPr>
        <p:txBody>
          <a:bodyPr/>
          <a:lstStyle>
            <a:lvl1pPr>
              <a:spcBef>
                <a:spcPts val="1800"/>
              </a:spcBef>
            </a:lvl1pPr>
            <a:lvl2pPr>
              <a:spcBef>
                <a:spcPts val="1800"/>
              </a:spcBef>
            </a:lvl2pPr>
            <a:lvl3pPr marL="378707" indent="-199320">
              <a:spcBef>
                <a:spcPts val="1800"/>
              </a:spcBef>
            </a:lvl3pPr>
            <a:lvl4pPr>
              <a:spcBef>
                <a:spcPts val="1800"/>
              </a:spcBef>
              <a:buSzPct val="120000"/>
              <a:buChar char="▫"/>
            </a:lvl4pPr>
            <a:lvl5pPr>
              <a:spcBef>
                <a:spcPts val="1800"/>
              </a:spcBef>
              <a:buChar char="−"/>
            </a:lvl5pPr>
          </a:lstStyle>
          <a:p>
            <a:r>
              <a:t>Texte niveau 1</a:t>
            </a:r>
          </a:p>
          <a:p>
            <a:pPr lvl="1"/>
            <a:r>
              <a:t>Texte niveau 2</a:t>
            </a:r>
          </a:p>
          <a:p>
            <a:pPr lvl="2"/>
            <a:r>
              <a:t>Texte niveau 3</a:t>
            </a:r>
          </a:p>
          <a:p>
            <a:pPr lvl="3"/>
            <a:r>
              <a:t>Texte niveau 4</a:t>
            </a:r>
          </a:p>
          <a:p>
            <a:pPr lvl="4"/>
            <a:r>
              <a:t>Texte niveau 5</a:t>
            </a:r>
          </a:p>
        </p:txBody>
      </p:sp>
      <p:sp>
        <p:nvSpPr>
          <p:cNvPr id="120" name="Text Placeholder - column 2"/>
          <p:cNvSpPr>
            <a:spLocks noGrp="1"/>
          </p:cNvSpPr>
          <p:nvPr>
            <p:ph type="body" sz="half" idx="13"/>
          </p:nvPr>
        </p:nvSpPr>
        <p:spPr>
          <a:xfrm>
            <a:off x="4316362" y="1620000"/>
            <a:ext cx="3564929" cy="4716001"/>
          </a:xfrm>
          <a:prstGeom prst="rect">
            <a:avLst/>
          </a:prstGeom>
        </p:spPr>
        <p:txBody>
          <a:bodyPr/>
          <a:lstStyle>
            <a:lvl1pPr>
              <a:spcBef>
                <a:spcPts val="1800"/>
              </a:spcBef>
              <a:defRPr/>
            </a:lvl1pPr>
          </a:lstStyle>
          <a:p>
            <a:pPr>
              <a:spcBef>
                <a:spcPts val="1800"/>
              </a:spcBef>
            </a:pPr>
            <a:endParaRPr/>
          </a:p>
        </p:txBody>
      </p:sp>
      <p:sp>
        <p:nvSpPr>
          <p:cNvPr id="121" name="Text Placeholder - column 1"/>
          <p:cNvSpPr>
            <a:spLocks noGrp="1"/>
          </p:cNvSpPr>
          <p:nvPr>
            <p:ph type="body" sz="half" idx="14"/>
          </p:nvPr>
        </p:nvSpPr>
        <p:spPr>
          <a:xfrm>
            <a:off x="504131" y="1620000"/>
            <a:ext cx="3564928" cy="4716001"/>
          </a:xfrm>
          <a:prstGeom prst="rect">
            <a:avLst/>
          </a:prstGeom>
        </p:spPr>
        <p:txBody>
          <a:bodyPr/>
          <a:lstStyle>
            <a:lvl1pPr>
              <a:spcBef>
                <a:spcPts val="1800"/>
              </a:spcBef>
              <a:defRPr/>
            </a:lvl1pPr>
          </a:lstStyle>
          <a:p>
            <a:pPr>
              <a:spcBef>
                <a:spcPts val="1800"/>
              </a:spcBef>
            </a:pPr>
            <a:endParaRPr/>
          </a:p>
        </p:txBody>
      </p:sp>
      <p:sp>
        <p:nvSpPr>
          <p:cNvPr id="122" name="Texte du titre"/>
          <p:cNvSpPr txBox="1">
            <a:spLocks noGrp="1"/>
          </p:cNvSpPr>
          <p:nvPr>
            <p:ph type="title"/>
          </p:nvPr>
        </p:nvSpPr>
        <p:spPr>
          <a:prstGeom prst="rect">
            <a:avLst/>
          </a:prstGeom>
        </p:spPr>
        <p:txBody>
          <a:bodyPr/>
          <a:lstStyle/>
          <a:p>
            <a:r>
              <a:t>Texte du titre</a:t>
            </a:r>
          </a:p>
        </p:txBody>
      </p:sp>
    </p:spTree>
    <p:extLst>
      <p:ext uri="{BB962C8B-B14F-4D97-AF65-F5344CB8AC3E}">
        <p14:creationId xmlns:p14="http://schemas.microsoft.com/office/powerpoint/2010/main" val="2182722913"/>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2 Columns - Text and Images">
    <p:spTree>
      <p:nvGrpSpPr>
        <p:cNvPr id="1" name=""/>
        <p:cNvGrpSpPr/>
        <p:nvPr/>
      </p:nvGrpSpPr>
      <p:grpSpPr>
        <a:xfrm>
          <a:off x="0" y="0"/>
          <a:ext cx="0" cy="0"/>
          <a:chOff x="0" y="0"/>
          <a:chExt cx="0" cy="0"/>
        </a:xfrm>
      </p:grpSpPr>
      <p:sp>
        <p:nvSpPr>
          <p:cNvPr id="129"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0" name="Texte niveau 1…"/>
          <p:cNvSpPr txBox="1">
            <a:spLocks noGrp="1"/>
          </p:cNvSpPr>
          <p:nvPr>
            <p:ph type="body" sz="quarter" idx="1"/>
          </p:nvPr>
        </p:nvSpPr>
        <p:spPr>
          <a:xfrm>
            <a:off x="6364134" y="4770000"/>
            <a:ext cx="5329389" cy="1566001"/>
          </a:xfrm>
          <a:prstGeom prst="rect">
            <a:avLst/>
          </a:prstGeom>
        </p:spPr>
        <p:txBody>
          <a:bodyPr/>
          <a:lstStyle>
            <a:lvl1pPr>
              <a:spcBef>
                <a:spcPts val="600"/>
              </a:spcBef>
              <a:defRPr sz="1800"/>
            </a:lvl1pPr>
            <a:lvl2pPr marL="202459" indent="-202459">
              <a:spcBef>
                <a:spcPts val="600"/>
              </a:spcBef>
              <a:defRPr sz="1800"/>
            </a:lvl2pPr>
            <a:lvl3pPr marL="410028" indent="-230641">
              <a:spcBef>
                <a:spcPts val="600"/>
              </a:spcBef>
              <a:defRPr sz="1800"/>
            </a:lvl3pPr>
            <a:lvl4pPr marL="562387" indent="-202459">
              <a:spcBef>
                <a:spcPts val="600"/>
              </a:spcBef>
              <a:buSzPct val="120000"/>
              <a:buChar char="▫"/>
              <a:defRPr sz="1800"/>
            </a:lvl4pPr>
            <a:lvl5pPr marL="771274" indent="-231382">
              <a:spcBef>
                <a:spcPts val="600"/>
              </a:spcBef>
              <a:buChar char="−"/>
              <a:defRPr sz="1800"/>
            </a:lvl5pPr>
          </a:lstStyle>
          <a:p>
            <a:r>
              <a:t>Texte niveau 1</a:t>
            </a:r>
          </a:p>
          <a:p>
            <a:pPr lvl="1"/>
            <a:r>
              <a:t>Texte niveau 2</a:t>
            </a:r>
          </a:p>
          <a:p>
            <a:pPr lvl="2"/>
            <a:r>
              <a:t>Texte niveau 3</a:t>
            </a:r>
          </a:p>
          <a:p>
            <a:pPr lvl="3"/>
            <a:r>
              <a:t>Texte niveau 4</a:t>
            </a:r>
          </a:p>
          <a:p>
            <a:pPr lvl="4"/>
            <a:r>
              <a:t>Texte niveau 5</a:t>
            </a:r>
          </a:p>
        </p:txBody>
      </p:sp>
      <p:sp>
        <p:nvSpPr>
          <p:cNvPr id="131" name="Picture Placeholder 2"/>
          <p:cNvSpPr>
            <a:spLocks noGrp="1"/>
          </p:cNvSpPr>
          <p:nvPr>
            <p:ph type="pic" sz="quarter" idx="13"/>
          </p:nvPr>
        </p:nvSpPr>
        <p:spPr>
          <a:xfrm>
            <a:off x="6364134" y="1619999"/>
            <a:ext cx="5329389" cy="2631002"/>
          </a:xfrm>
          <a:prstGeom prst="rect">
            <a:avLst/>
          </a:prstGeom>
        </p:spPr>
        <p:txBody>
          <a:bodyPr lIns="91439" tIns="45719" rIns="91439" bIns="45719">
            <a:noAutofit/>
          </a:bodyPr>
          <a:lstStyle/>
          <a:p>
            <a:endParaRPr/>
          </a:p>
        </p:txBody>
      </p:sp>
      <p:sp>
        <p:nvSpPr>
          <p:cNvPr id="132" name="Text placeholder 1"/>
          <p:cNvSpPr>
            <a:spLocks noGrp="1"/>
          </p:cNvSpPr>
          <p:nvPr>
            <p:ph type="body" sz="quarter" idx="14"/>
          </p:nvPr>
        </p:nvSpPr>
        <p:spPr>
          <a:xfrm>
            <a:off x="504131" y="4770000"/>
            <a:ext cx="5329388" cy="1566001"/>
          </a:xfrm>
          <a:prstGeom prst="rect">
            <a:avLst/>
          </a:prstGeom>
        </p:spPr>
        <p:txBody>
          <a:bodyPr/>
          <a:lstStyle>
            <a:lvl1pPr>
              <a:spcBef>
                <a:spcPts val="600"/>
              </a:spcBef>
              <a:defRPr sz="1800"/>
            </a:lvl1pPr>
          </a:lstStyle>
          <a:p>
            <a:pPr>
              <a:spcBef>
                <a:spcPts val="600"/>
              </a:spcBef>
              <a:defRPr sz="1800"/>
            </a:pPr>
            <a:endParaRPr/>
          </a:p>
        </p:txBody>
      </p:sp>
      <p:sp>
        <p:nvSpPr>
          <p:cNvPr id="133" name="Picture Placeholder 1"/>
          <p:cNvSpPr>
            <a:spLocks noGrp="1"/>
          </p:cNvSpPr>
          <p:nvPr>
            <p:ph type="pic" sz="quarter" idx="15"/>
          </p:nvPr>
        </p:nvSpPr>
        <p:spPr>
          <a:xfrm>
            <a:off x="504131" y="1619999"/>
            <a:ext cx="5329388" cy="2631002"/>
          </a:xfrm>
          <a:prstGeom prst="rect">
            <a:avLst/>
          </a:prstGeom>
        </p:spPr>
        <p:txBody>
          <a:bodyPr lIns="91439" tIns="45719" rIns="91439" bIns="45719">
            <a:noAutofit/>
          </a:bodyPr>
          <a:lstStyle/>
          <a:p>
            <a:endParaRPr/>
          </a:p>
        </p:txBody>
      </p:sp>
      <p:sp>
        <p:nvSpPr>
          <p:cNvPr id="134" name="Texte du titre"/>
          <p:cNvSpPr txBox="1">
            <a:spLocks noGrp="1"/>
          </p:cNvSpPr>
          <p:nvPr>
            <p:ph type="title"/>
          </p:nvPr>
        </p:nvSpPr>
        <p:spPr>
          <a:prstGeom prst="rect">
            <a:avLst/>
          </a:prstGeom>
        </p:spPr>
        <p:txBody>
          <a:bodyPr/>
          <a:lstStyle/>
          <a:p>
            <a:r>
              <a:t>Texte du titre</a:t>
            </a:r>
          </a:p>
        </p:txBody>
      </p:sp>
    </p:spTree>
    <p:extLst>
      <p:ext uri="{BB962C8B-B14F-4D97-AF65-F5344CB8AC3E}">
        <p14:creationId xmlns:p14="http://schemas.microsoft.com/office/powerpoint/2010/main" val="2342425933"/>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3 Columns - Text and Images">
    <p:spTree>
      <p:nvGrpSpPr>
        <p:cNvPr id="1" name=""/>
        <p:cNvGrpSpPr/>
        <p:nvPr/>
      </p:nvGrpSpPr>
      <p:grpSpPr>
        <a:xfrm>
          <a:off x="0" y="0"/>
          <a:ext cx="0" cy="0"/>
          <a:chOff x="0" y="0"/>
          <a:chExt cx="0" cy="0"/>
        </a:xfrm>
      </p:grpSpPr>
      <p:sp>
        <p:nvSpPr>
          <p:cNvPr id="141"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2" name="Texte niveau 1…"/>
          <p:cNvSpPr txBox="1">
            <a:spLocks noGrp="1"/>
          </p:cNvSpPr>
          <p:nvPr>
            <p:ph type="body" sz="quarter" idx="1"/>
          </p:nvPr>
        </p:nvSpPr>
        <p:spPr>
          <a:xfrm>
            <a:off x="8301439" y="4354921"/>
            <a:ext cx="3392084" cy="1981080"/>
          </a:xfrm>
          <a:prstGeom prst="rect">
            <a:avLst/>
          </a:prstGeom>
        </p:spPr>
        <p:txBody>
          <a:bodyPr/>
          <a:lstStyle>
            <a:lvl1pPr>
              <a:spcBef>
                <a:spcPts val="600"/>
              </a:spcBef>
              <a:defRPr sz="1800"/>
            </a:lvl1pPr>
            <a:lvl2pPr marL="202459" indent="-202459">
              <a:spcBef>
                <a:spcPts val="600"/>
              </a:spcBef>
              <a:defRPr sz="1800"/>
            </a:lvl2pPr>
            <a:lvl3pPr marL="410028" indent="-230641">
              <a:spcBef>
                <a:spcPts val="600"/>
              </a:spcBef>
              <a:defRPr sz="1800"/>
            </a:lvl3pPr>
            <a:lvl4pPr marL="562387" indent="-202459">
              <a:spcBef>
                <a:spcPts val="600"/>
              </a:spcBef>
              <a:buSzPct val="120000"/>
              <a:buChar char="▫"/>
              <a:defRPr sz="1800"/>
            </a:lvl4pPr>
            <a:lvl5pPr marL="771274" indent="-231382">
              <a:spcBef>
                <a:spcPts val="600"/>
              </a:spcBef>
              <a:buChar char="−"/>
              <a:defRPr sz="1800"/>
            </a:lvl5pPr>
          </a:lstStyle>
          <a:p>
            <a:r>
              <a:t>Texte niveau 1</a:t>
            </a:r>
          </a:p>
          <a:p>
            <a:pPr lvl="1"/>
            <a:r>
              <a:t>Texte niveau 2</a:t>
            </a:r>
          </a:p>
          <a:p>
            <a:pPr lvl="2"/>
            <a:r>
              <a:t>Texte niveau 3</a:t>
            </a:r>
          </a:p>
          <a:p>
            <a:pPr lvl="3"/>
            <a:r>
              <a:t>Texte niveau 4</a:t>
            </a:r>
          </a:p>
          <a:p>
            <a:pPr lvl="4"/>
            <a:r>
              <a:t>Texte niveau 5</a:t>
            </a:r>
          </a:p>
        </p:txBody>
      </p:sp>
      <p:sp>
        <p:nvSpPr>
          <p:cNvPr id="143" name="Picture placeholder 3"/>
          <p:cNvSpPr>
            <a:spLocks noGrp="1"/>
          </p:cNvSpPr>
          <p:nvPr>
            <p:ph type="pic" sz="quarter" idx="13"/>
          </p:nvPr>
        </p:nvSpPr>
        <p:spPr>
          <a:xfrm>
            <a:off x="8301439" y="1620000"/>
            <a:ext cx="3392084" cy="2232001"/>
          </a:xfrm>
          <a:prstGeom prst="rect">
            <a:avLst/>
          </a:prstGeom>
        </p:spPr>
        <p:txBody>
          <a:bodyPr lIns="91439" tIns="45719" rIns="91439" bIns="45719">
            <a:noAutofit/>
          </a:bodyPr>
          <a:lstStyle/>
          <a:p>
            <a:endParaRPr/>
          </a:p>
        </p:txBody>
      </p:sp>
      <p:sp>
        <p:nvSpPr>
          <p:cNvPr id="144" name="Text placeholder 2"/>
          <p:cNvSpPr>
            <a:spLocks noGrp="1"/>
          </p:cNvSpPr>
          <p:nvPr>
            <p:ph type="body" sz="quarter" idx="14"/>
          </p:nvPr>
        </p:nvSpPr>
        <p:spPr>
          <a:xfrm>
            <a:off x="4402786" y="4354921"/>
            <a:ext cx="3392084" cy="1981080"/>
          </a:xfrm>
          <a:prstGeom prst="rect">
            <a:avLst/>
          </a:prstGeom>
        </p:spPr>
        <p:txBody>
          <a:bodyPr/>
          <a:lstStyle>
            <a:lvl1pPr>
              <a:spcBef>
                <a:spcPts val="600"/>
              </a:spcBef>
              <a:defRPr sz="1800"/>
            </a:lvl1pPr>
          </a:lstStyle>
          <a:p>
            <a:pPr>
              <a:spcBef>
                <a:spcPts val="600"/>
              </a:spcBef>
              <a:defRPr sz="1800"/>
            </a:pPr>
            <a:endParaRPr/>
          </a:p>
        </p:txBody>
      </p:sp>
      <p:sp>
        <p:nvSpPr>
          <p:cNvPr id="145" name="Picture placeholder 2"/>
          <p:cNvSpPr>
            <a:spLocks noGrp="1"/>
          </p:cNvSpPr>
          <p:nvPr>
            <p:ph type="pic" sz="quarter" idx="15"/>
          </p:nvPr>
        </p:nvSpPr>
        <p:spPr>
          <a:xfrm>
            <a:off x="4402786" y="1620000"/>
            <a:ext cx="3392084" cy="2232001"/>
          </a:xfrm>
          <a:prstGeom prst="rect">
            <a:avLst/>
          </a:prstGeom>
        </p:spPr>
        <p:txBody>
          <a:bodyPr lIns="91439" tIns="45719" rIns="91439" bIns="45719">
            <a:noAutofit/>
          </a:bodyPr>
          <a:lstStyle/>
          <a:p>
            <a:endParaRPr/>
          </a:p>
        </p:txBody>
      </p:sp>
      <p:sp>
        <p:nvSpPr>
          <p:cNvPr id="146" name="Text placeholder 1"/>
          <p:cNvSpPr>
            <a:spLocks noGrp="1"/>
          </p:cNvSpPr>
          <p:nvPr>
            <p:ph type="body" sz="quarter" idx="16"/>
          </p:nvPr>
        </p:nvSpPr>
        <p:spPr>
          <a:xfrm>
            <a:off x="504131" y="4354921"/>
            <a:ext cx="3392083" cy="1981080"/>
          </a:xfrm>
          <a:prstGeom prst="rect">
            <a:avLst/>
          </a:prstGeom>
        </p:spPr>
        <p:txBody>
          <a:bodyPr/>
          <a:lstStyle>
            <a:lvl1pPr>
              <a:spcBef>
                <a:spcPts val="600"/>
              </a:spcBef>
              <a:defRPr sz="1800"/>
            </a:lvl1pPr>
          </a:lstStyle>
          <a:p>
            <a:pPr>
              <a:spcBef>
                <a:spcPts val="600"/>
              </a:spcBef>
              <a:defRPr sz="1800"/>
            </a:pPr>
            <a:endParaRPr/>
          </a:p>
        </p:txBody>
      </p:sp>
      <p:sp>
        <p:nvSpPr>
          <p:cNvPr id="147" name="Picture placeholder 1"/>
          <p:cNvSpPr>
            <a:spLocks noGrp="1"/>
          </p:cNvSpPr>
          <p:nvPr>
            <p:ph type="pic" sz="quarter" idx="17"/>
          </p:nvPr>
        </p:nvSpPr>
        <p:spPr>
          <a:xfrm>
            <a:off x="504131" y="1620000"/>
            <a:ext cx="3392083" cy="2232001"/>
          </a:xfrm>
          <a:prstGeom prst="rect">
            <a:avLst/>
          </a:prstGeom>
        </p:spPr>
        <p:txBody>
          <a:bodyPr lIns="91439" tIns="45719" rIns="91439" bIns="45719">
            <a:noAutofit/>
          </a:bodyPr>
          <a:lstStyle/>
          <a:p>
            <a:endParaRPr/>
          </a:p>
        </p:txBody>
      </p:sp>
      <p:sp>
        <p:nvSpPr>
          <p:cNvPr id="148" name="Texte du titre"/>
          <p:cNvSpPr txBox="1">
            <a:spLocks noGrp="1"/>
          </p:cNvSpPr>
          <p:nvPr>
            <p:ph type="title"/>
          </p:nvPr>
        </p:nvSpPr>
        <p:spPr>
          <a:prstGeom prst="rect">
            <a:avLst/>
          </a:prstGeom>
        </p:spPr>
        <p:txBody>
          <a:bodyPr/>
          <a:lstStyle/>
          <a:p>
            <a:r>
              <a:t>Texte du titre</a:t>
            </a:r>
          </a:p>
        </p:txBody>
      </p:sp>
    </p:spTree>
    <p:extLst>
      <p:ext uri="{BB962C8B-B14F-4D97-AF65-F5344CB8AC3E}">
        <p14:creationId xmlns:p14="http://schemas.microsoft.com/office/powerpoint/2010/main" val="182603981"/>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4 Columns - Text and Images">
    <p:spTree>
      <p:nvGrpSpPr>
        <p:cNvPr id="1" name=""/>
        <p:cNvGrpSpPr/>
        <p:nvPr/>
      </p:nvGrpSpPr>
      <p:grpSpPr>
        <a:xfrm>
          <a:off x="0" y="0"/>
          <a:ext cx="0" cy="0"/>
          <a:chOff x="0" y="0"/>
          <a:chExt cx="0" cy="0"/>
        </a:xfrm>
      </p:grpSpPr>
      <p:sp>
        <p:nvSpPr>
          <p:cNvPr id="15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6" name="Texte niveau 1…"/>
          <p:cNvSpPr txBox="1">
            <a:spLocks noGrp="1"/>
          </p:cNvSpPr>
          <p:nvPr>
            <p:ph type="body" sz="quarter" idx="1"/>
          </p:nvPr>
        </p:nvSpPr>
        <p:spPr>
          <a:xfrm>
            <a:off x="504132" y="3878220"/>
            <a:ext cx="2416230" cy="2457781"/>
          </a:xfrm>
          <a:prstGeom prst="rect">
            <a:avLst/>
          </a:prstGeom>
        </p:spPr>
        <p:txBody>
          <a:bodyPr/>
          <a:lstStyle>
            <a:lvl1pPr>
              <a:spcBef>
                <a:spcPts val="600"/>
              </a:spcBef>
              <a:defRPr sz="1800"/>
            </a:lvl1pPr>
            <a:lvl2pPr marL="202459" indent="-202459">
              <a:spcBef>
                <a:spcPts val="600"/>
              </a:spcBef>
              <a:defRPr sz="1800"/>
            </a:lvl2pPr>
            <a:lvl3pPr marL="410028" indent="-230641">
              <a:spcBef>
                <a:spcPts val="600"/>
              </a:spcBef>
              <a:defRPr sz="1800"/>
            </a:lvl3pPr>
            <a:lvl4pPr marL="562387" indent="-202459">
              <a:spcBef>
                <a:spcPts val="600"/>
              </a:spcBef>
              <a:buSzPct val="120000"/>
              <a:buChar char="▫"/>
              <a:defRPr sz="1800"/>
            </a:lvl4pPr>
            <a:lvl5pPr marL="771274" indent="-231382">
              <a:spcBef>
                <a:spcPts val="600"/>
              </a:spcBef>
              <a:buChar char="−"/>
              <a:defRPr sz="1800"/>
            </a:lvl5pPr>
          </a:lstStyle>
          <a:p>
            <a:r>
              <a:t>Texte niveau 1</a:t>
            </a:r>
          </a:p>
          <a:p>
            <a:pPr lvl="1"/>
            <a:r>
              <a:t>Texte niveau 2</a:t>
            </a:r>
          </a:p>
          <a:p>
            <a:pPr lvl="2"/>
            <a:r>
              <a:t>Texte niveau 3</a:t>
            </a:r>
          </a:p>
          <a:p>
            <a:pPr lvl="3"/>
            <a:r>
              <a:t>Texte niveau 4</a:t>
            </a:r>
          </a:p>
          <a:p>
            <a:pPr lvl="4"/>
            <a:r>
              <a:t>Texte niveau 5</a:t>
            </a:r>
          </a:p>
        </p:txBody>
      </p:sp>
      <p:sp>
        <p:nvSpPr>
          <p:cNvPr id="157" name="Picture Placeholder 4"/>
          <p:cNvSpPr>
            <a:spLocks noGrp="1"/>
          </p:cNvSpPr>
          <p:nvPr>
            <p:ph type="pic" sz="quarter" idx="13"/>
          </p:nvPr>
        </p:nvSpPr>
        <p:spPr>
          <a:xfrm>
            <a:off x="504132" y="1620000"/>
            <a:ext cx="2416230" cy="1728001"/>
          </a:xfrm>
          <a:prstGeom prst="rect">
            <a:avLst/>
          </a:prstGeom>
        </p:spPr>
        <p:txBody>
          <a:bodyPr lIns="91439" tIns="45719" rIns="91439" bIns="45719">
            <a:noAutofit/>
          </a:bodyPr>
          <a:lstStyle/>
          <a:p>
            <a:endParaRPr/>
          </a:p>
        </p:txBody>
      </p:sp>
      <p:sp>
        <p:nvSpPr>
          <p:cNvPr id="158" name="Text placeholder - column 2"/>
          <p:cNvSpPr>
            <a:spLocks noGrp="1"/>
          </p:cNvSpPr>
          <p:nvPr>
            <p:ph type="body" sz="quarter" idx="14"/>
          </p:nvPr>
        </p:nvSpPr>
        <p:spPr>
          <a:xfrm>
            <a:off x="9277293" y="3878222"/>
            <a:ext cx="2416230" cy="2457781"/>
          </a:xfrm>
          <a:prstGeom prst="rect">
            <a:avLst/>
          </a:prstGeom>
        </p:spPr>
        <p:txBody>
          <a:bodyPr/>
          <a:lstStyle>
            <a:lvl1pPr>
              <a:spcBef>
                <a:spcPts val="600"/>
              </a:spcBef>
              <a:defRPr sz="1800"/>
            </a:lvl1pPr>
          </a:lstStyle>
          <a:p>
            <a:pPr>
              <a:spcBef>
                <a:spcPts val="600"/>
              </a:spcBef>
              <a:defRPr sz="1800"/>
            </a:pPr>
            <a:endParaRPr/>
          </a:p>
        </p:txBody>
      </p:sp>
      <p:sp>
        <p:nvSpPr>
          <p:cNvPr id="159" name="Picture Placeholder 4"/>
          <p:cNvSpPr>
            <a:spLocks noGrp="1"/>
          </p:cNvSpPr>
          <p:nvPr>
            <p:ph type="pic" sz="quarter" idx="15"/>
          </p:nvPr>
        </p:nvSpPr>
        <p:spPr>
          <a:xfrm>
            <a:off x="9277293" y="1620000"/>
            <a:ext cx="2416230" cy="1728001"/>
          </a:xfrm>
          <a:prstGeom prst="rect">
            <a:avLst/>
          </a:prstGeom>
        </p:spPr>
        <p:txBody>
          <a:bodyPr lIns="91439" tIns="45719" rIns="91439" bIns="45719">
            <a:noAutofit/>
          </a:bodyPr>
          <a:lstStyle/>
          <a:p>
            <a:endParaRPr/>
          </a:p>
        </p:txBody>
      </p:sp>
      <p:sp>
        <p:nvSpPr>
          <p:cNvPr id="160" name="Text placeholder - column 2"/>
          <p:cNvSpPr>
            <a:spLocks noGrp="1"/>
          </p:cNvSpPr>
          <p:nvPr>
            <p:ph type="body" sz="quarter" idx="16"/>
          </p:nvPr>
        </p:nvSpPr>
        <p:spPr>
          <a:xfrm>
            <a:off x="3428519" y="3878222"/>
            <a:ext cx="2416230" cy="2457781"/>
          </a:xfrm>
          <a:prstGeom prst="rect">
            <a:avLst/>
          </a:prstGeom>
        </p:spPr>
        <p:txBody>
          <a:bodyPr/>
          <a:lstStyle>
            <a:lvl1pPr>
              <a:spcBef>
                <a:spcPts val="600"/>
              </a:spcBef>
              <a:defRPr sz="1800"/>
            </a:lvl1pPr>
          </a:lstStyle>
          <a:p>
            <a:pPr>
              <a:spcBef>
                <a:spcPts val="600"/>
              </a:spcBef>
              <a:defRPr sz="1800"/>
            </a:pPr>
            <a:endParaRPr/>
          </a:p>
        </p:txBody>
      </p:sp>
      <p:sp>
        <p:nvSpPr>
          <p:cNvPr id="161" name="Picture Placeholder 4"/>
          <p:cNvSpPr>
            <a:spLocks noGrp="1"/>
          </p:cNvSpPr>
          <p:nvPr>
            <p:ph type="pic" sz="quarter" idx="17"/>
          </p:nvPr>
        </p:nvSpPr>
        <p:spPr>
          <a:xfrm>
            <a:off x="3428519" y="1620000"/>
            <a:ext cx="2416230" cy="1728001"/>
          </a:xfrm>
          <a:prstGeom prst="rect">
            <a:avLst/>
          </a:prstGeom>
        </p:spPr>
        <p:txBody>
          <a:bodyPr lIns="91439" tIns="45719" rIns="91439" bIns="45719">
            <a:noAutofit/>
          </a:bodyPr>
          <a:lstStyle/>
          <a:p>
            <a:endParaRPr/>
          </a:p>
        </p:txBody>
      </p:sp>
      <p:sp>
        <p:nvSpPr>
          <p:cNvPr id="162" name="Text placeholder - column 2"/>
          <p:cNvSpPr>
            <a:spLocks noGrp="1"/>
          </p:cNvSpPr>
          <p:nvPr>
            <p:ph type="body" sz="quarter" idx="18"/>
          </p:nvPr>
        </p:nvSpPr>
        <p:spPr>
          <a:xfrm>
            <a:off x="6352906" y="3878222"/>
            <a:ext cx="2416230" cy="2457781"/>
          </a:xfrm>
          <a:prstGeom prst="rect">
            <a:avLst/>
          </a:prstGeom>
        </p:spPr>
        <p:txBody>
          <a:bodyPr/>
          <a:lstStyle>
            <a:lvl1pPr>
              <a:spcBef>
                <a:spcPts val="600"/>
              </a:spcBef>
              <a:defRPr sz="1800"/>
            </a:lvl1pPr>
          </a:lstStyle>
          <a:p>
            <a:pPr>
              <a:spcBef>
                <a:spcPts val="600"/>
              </a:spcBef>
              <a:defRPr sz="1800"/>
            </a:pPr>
            <a:endParaRPr/>
          </a:p>
        </p:txBody>
      </p:sp>
      <p:sp>
        <p:nvSpPr>
          <p:cNvPr id="163" name="Picture Placeholder 4"/>
          <p:cNvSpPr>
            <a:spLocks noGrp="1"/>
          </p:cNvSpPr>
          <p:nvPr>
            <p:ph type="pic" sz="quarter" idx="19"/>
          </p:nvPr>
        </p:nvSpPr>
        <p:spPr>
          <a:xfrm>
            <a:off x="6352906" y="1620000"/>
            <a:ext cx="2416230" cy="1728001"/>
          </a:xfrm>
          <a:prstGeom prst="rect">
            <a:avLst/>
          </a:prstGeom>
        </p:spPr>
        <p:txBody>
          <a:bodyPr lIns="91439" tIns="45719" rIns="91439" bIns="45719">
            <a:noAutofit/>
          </a:bodyPr>
          <a:lstStyle/>
          <a:p>
            <a:endParaRPr/>
          </a:p>
        </p:txBody>
      </p:sp>
      <p:sp>
        <p:nvSpPr>
          <p:cNvPr id="164" name="Texte du titre"/>
          <p:cNvSpPr txBox="1">
            <a:spLocks noGrp="1"/>
          </p:cNvSpPr>
          <p:nvPr>
            <p:ph type="title"/>
          </p:nvPr>
        </p:nvSpPr>
        <p:spPr>
          <a:prstGeom prst="rect">
            <a:avLst/>
          </a:prstGeom>
        </p:spPr>
        <p:txBody>
          <a:bodyPr/>
          <a:lstStyle/>
          <a:p>
            <a:r>
              <a:t>Texte du titre</a:t>
            </a:r>
          </a:p>
        </p:txBody>
      </p:sp>
    </p:spTree>
    <p:extLst>
      <p:ext uri="{BB962C8B-B14F-4D97-AF65-F5344CB8AC3E}">
        <p14:creationId xmlns:p14="http://schemas.microsoft.com/office/powerpoint/2010/main" val="72101176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576013030"/>
      </p:ext>
    </p:extLst>
  </p:cSld>
  <p:clrMapOvr>
    <a:masterClrMapping/>
  </p:clrMapOvr>
  <p:extLst>
    <p:ext uri="{DCECCB84-F9BA-43D5-87BE-67443E8EF086}">
      <p15:sldGuideLst xmlns:p15="http://schemas.microsoft.com/office/powerpoint/2012/main">
        <p15:guide id="7" pos="316" userDrawn="1">
          <p15:clr>
            <a:srgbClr val="FBAE40"/>
          </p15:clr>
        </p15:guide>
        <p15:guide id="8" orient="horz" pos="3991" userDrawn="1">
          <p15:clr>
            <a:srgbClr val="FBAE40"/>
          </p15:clr>
        </p15:guide>
        <p15:guide id="9" pos="7364" userDrawn="1">
          <p15:clr>
            <a:srgbClr val="FBAE40"/>
          </p15:clr>
        </p15:guide>
        <p15:guide id="10" orient="horz" pos="318" userDrawn="1">
          <p15:clr>
            <a:srgbClr val="FBAE40"/>
          </p15:clr>
        </p15:guide>
        <p15:guide id="11" orient="horz" pos="552" userDrawn="1">
          <p15:clr>
            <a:srgbClr val="FBAE40"/>
          </p15:clr>
        </p15:guide>
        <p15:guide id="12" orient="horz" pos="1019"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71"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2" name="Texte niveau 1…"/>
          <p:cNvSpPr txBox="1">
            <a:spLocks noGrp="1"/>
          </p:cNvSpPr>
          <p:nvPr>
            <p:ph type="body" idx="1"/>
          </p:nvPr>
        </p:nvSpPr>
        <p:spPr>
          <a:xfrm>
            <a:off x="504132" y="1800001"/>
            <a:ext cx="11188114" cy="3285033"/>
          </a:xfrm>
          <a:prstGeom prst="rect">
            <a:avLst/>
          </a:prstGeom>
        </p:spPr>
        <p:txBody>
          <a:bodyPr/>
          <a:lstStyle>
            <a:lvl1pPr marL="395920" indent="-395920">
              <a:lnSpc>
                <a:spcPct val="90000"/>
              </a:lnSpc>
              <a:spcBef>
                <a:spcPts val="600"/>
              </a:spcBef>
              <a:defRPr sz="5900">
                <a:latin typeface="BentonSans Bold"/>
                <a:ea typeface="BentonSans Bold"/>
                <a:cs typeface="BentonSans Bold"/>
                <a:sym typeface="BentonSans Bold"/>
              </a:defRPr>
            </a:lvl1pPr>
            <a:lvl2pPr marL="395920" indent="0">
              <a:lnSpc>
                <a:spcPct val="90000"/>
              </a:lnSpc>
              <a:spcBef>
                <a:spcPts val="600"/>
              </a:spcBef>
              <a:buSzTx/>
              <a:buNone/>
              <a:defRPr sz="5900">
                <a:latin typeface="BentonSans Bold"/>
                <a:ea typeface="BentonSans Bold"/>
                <a:cs typeface="BentonSans Bold"/>
                <a:sym typeface="BentonSans Bold"/>
              </a:defRPr>
            </a:lvl2pPr>
            <a:lvl3pPr marL="767381" indent="-587994">
              <a:lnSpc>
                <a:spcPct val="90000"/>
              </a:lnSpc>
              <a:spcBef>
                <a:spcPts val="600"/>
              </a:spcBef>
              <a:defRPr sz="5900">
                <a:latin typeface="BentonSans Bold"/>
                <a:ea typeface="BentonSans Bold"/>
                <a:cs typeface="BentonSans Bold"/>
                <a:sym typeface="BentonSans Bold"/>
              </a:defRPr>
            </a:lvl3pPr>
            <a:lvl4pPr marL="1023545" indent="-663617">
              <a:lnSpc>
                <a:spcPct val="90000"/>
              </a:lnSpc>
              <a:spcBef>
                <a:spcPts val="600"/>
              </a:spcBef>
              <a:buSzPct val="120000"/>
              <a:buChar char="▫"/>
              <a:defRPr sz="5900">
                <a:latin typeface="BentonSans Bold"/>
                <a:ea typeface="BentonSans Bold"/>
                <a:cs typeface="BentonSans Bold"/>
                <a:sym typeface="BentonSans Bold"/>
              </a:defRPr>
            </a:lvl4pPr>
            <a:lvl5pPr marL="1298311" indent="-758419">
              <a:lnSpc>
                <a:spcPct val="90000"/>
              </a:lnSpc>
              <a:spcBef>
                <a:spcPts val="600"/>
              </a:spcBef>
              <a:buChar char="−"/>
              <a:defRPr sz="5900">
                <a:latin typeface="BentonSans Bold"/>
                <a:ea typeface="BentonSans Bold"/>
                <a:cs typeface="BentonSans Bold"/>
                <a:sym typeface="BentonSans Bold"/>
              </a:defRPr>
            </a:lvl5pPr>
          </a:lstStyle>
          <a:p>
            <a:r>
              <a:t>Texte niveau 1</a:t>
            </a:r>
          </a:p>
          <a:p>
            <a:pPr lvl="1"/>
            <a:r>
              <a:t>Texte niveau 2</a:t>
            </a:r>
          </a:p>
          <a:p>
            <a:pPr lvl="2"/>
            <a:r>
              <a:t>Texte niveau 3</a:t>
            </a:r>
          </a:p>
          <a:p>
            <a:pPr lvl="3"/>
            <a:r>
              <a:t>Texte niveau 4</a:t>
            </a:r>
          </a:p>
          <a:p>
            <a:pPr lvl="4"/>
            <a:r>
              <a:t>Texte niveau 5</a:t>
            </a:r>
          </a:p>
        </p:txBody>
      </p:sp>
    </p:spTree>
    <p:extLst>
      <p:ext uri="{BB962C8B-B14F-4D97-AF65-F5344CB8AC3E}">
        <p14:creationId xmlns:p14="http://schemas.microsoft.com/office/powerpoint/2010/main" val="3506050021"/>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Quote - blue">
    <p:bg>
      <p:bgPr>
        <a:solidFill>
          <a:srgbClr val="00195A"/>
        </a:solidFill>
        <a:effectLst/>
      </p:bgPr>
    </p:bg>
    <p:spTree>
      <p:nvGrpSpPr>
        <p:cNvPr id="1" name=""/>
        <p:cNvGrpSpPr/>
        <p:nvPr/>
      </p:nvGrpSpPr>
      <p:grpSpPr>
        <a:xfrm>
          <a:off x="0" y="0"/>
          <a:ext cx="0" cy="0"/>
          <a:chOff x="0" y="0"/>
          <a:chExt cx="0" cy="0"/>
        </a:xfrm>
      </p:grpSpPr>
      <p:sp>
        <p:nvSpPr>
          <p:cNvPr id="179"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0" name="Texte niveau 1…"/>
          <p:cNvSpPr txBox="1">
            <a:spLocks noGrp="1"/>
          </p:cNvSpPr>
          <p:nvPr>
            <p:ph type="body" idx="1"/>
          </p:nvPr>
        </p:nvSpPr>
        <p:spPr>
          <a:xfrm>
            <a:off x="504132" y="1800001"/>
            <a:ext cx="11188114" cy="3285033"/>
          </a:xfrm>
          <a:prstGeom prst="rect">
            <a:avLst/>
          </a:prstGeom>
        </p:spPr>
        <p:txBody>
          <a:bodyPr/>
          <a:lstStyle>
            <a:lvl1pPr marL="395920" indent="-395920">
              <a:lnSpc>
                <a:spcPct val="90000"/>
              </a:lnSpc>
              <a:spcBef>
                <a:spcPts val="600"/>
              </a:spcBef>
              <a:defRPr sz="5900">
                <a:latin typeface="BentonSans Bold"/>
                <a:ea typeface="BentonSans Bold"/>
                <a:cs typeface="BentonSans Bold"/>
                <a:sym typeface="BentonSans Bold"/>
              </a:defRPr>
            </a:lvl1pPr>
            <a:lvl2pPr marL="395920" indent="0">
              <a:lnSpc>
                <a:spcPct val="90000"/>
              </a:lnSpc>
              <a:spcBef>
                <a:spcPts val="600"/>
              </a:spcBef>
              <a:buSzTx/>
              <a:buNone/>
              <a:defRPr sz="5900">
                <a:latin typeface="BentonSans Bold"/>
                <a:ea typeface="BentonSans Bold"/>
                <a:cs typeface="BentonSans Bold"/>
                <a:sym typeface="BentonSans Bold"/>
              </a:defRPr>
            </a:lvl2pPr>
            <a:lvl3pPr marL="767381" indent="-587994">
              <a:lnSpc>
                <a:spcPct val="90000"/>
              </a:lnSpc>
              <a:spcBef>
                <a:spcPts val="600"/>
              </a:spcBef>
              <a:defRPr sz="5900">
                <a:latin typeface="BentonSans Bold"/>
                <a:ea typeface="BentonSans Bold"/>
                <a:cs typeface="BentonSans Bold"/>
                <a:sym typeface="BentonSans Bold"/>
              </a:defRPr>
            </a:lvl3pPr>
            <a:lvl4pPr marL="1023545" indent="-663617">
              <a:lnSpc>
                <a:spcPct val="90000"/>
              </a:lnSpc>
              <a:spcBef>
                <a:spcPts val="600"/>
              </a:spcBef>
              <a:buSzPct val="120000"/>
              <a:buChar char="▫"/>
              <a:defRPr sz="5900">
                <a:latin typeface="BentonSans Bold"/>
                <a:ea typeface="BentonSans Bold"/>
                <a:cs typeface="BentonSans Bold"/>
                <a:sym typeface="BentonSans Bold"/>
              </a:defRPr>
            </a:lvl4pPr>
            <a:lvl5pPr marL="1298311" indent="-758419">
              <a:lnSpc>
                <a:spcPct val="90000"/>
              </a:lnSpc>
              <a:spcBef>
                <a:spcPts val="600"/>
              </a:spcBef>
              <a:buChar char="−"/>
              <a:defRPr sz="5900">
                <a:latin typeface="BentonSans Bold"/>
                <a:ea typeface="BentonSans Bold"/>
                <a:cs typeface="BentonSans Bold"/>
                <a:sym typeface="BentonSans Bold"/>
              </a:defRPr>
            </a:lvl5pPr>
          </a:lstStyle>
          <a:p>
            <a:r>
              <a:t>Texte niveau 1</a:t>
            </a:r>
          </a:p>
          <a:p>
            <a:pPr lvl="1"/>
            <a:r>
              <a:t>Texte niveau 2</a:t>
            </a:r>
          </a:p>
          <a:p>
            <a:pPr lvl="2"/>
            <a:r>
              <a:t>Texte niveau 3</a:t>
            </a:r>
          </a:p>
          <a:p>
            <a:pPr lvl="3"/>
            <a:r>
              <a:t>Texte niveau 4</a:t>
            </a:r>
          </a:p>
          <a:p>
            <a:pPr lvl="4"/>
            <a:r>
              <a:t>Texte niveau 5</a:t>
            </a:r>
          </a:p>
        </p:txBody>
      </p:sp>
    </p:spTree>
    <p:extLst>
      <p:ext uri="{BB962C8B-B14F-4D97-AF65-F5344CB8AC3E}">
        <p14:creationId xmlns:p14="http://schemas.microsoft.com/office/powerpoint/2010/main" val="654204234"/>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and Text with Image 1/3">
    <p:spTree>
      <p:nvGrpSpPr>
        <p:cNvPr id="1" name=""/>
        <p:cNvGrpSpPr/>
        <p:nvPr/>
      </p:nvGrpSpPr>
      <p:grpSpPr>
        <a:xfrm>
          <a:off x="0" y="0"/>
          <a:ext cx="0" cy="0"/>
          <a:chOff x="0" y="0"/>
          <a:chExt cx="0" cy="0"/>
        </a:xfrm>
      </p:grpSpPr>
      <p:sp>
        <p:nvSpPr>
          <p:cNvPr id="187"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8" name="Picture Placeholder 1/3 right"/>
          <p:cNvSpPr>
            <a:spLocks noGrp="1"/>
          </p:cNvSpPr>
          <p:nvPr>
            <p:ph type="pic" sz="half" idx="13"/>
          </p:nvPr>
        </p:nvSpPr>
        <p:spPr>
          <a:xfrm>
            <a:off x="8129292" y="0"/>
            <a:ext cx="4069060" cy="6858000"/>
          </a:xfrm>
          <a:prstGeom prst="rect">
            <a:avLst/>
          </a:prstGeom>
        </p:spPr>
        <p:txBody>
          <a:bodyPr lIns="91439" tIns="45719" rIns="91439" bIns="45719">
            <a:noAutofit/>
          </a:bodyPr>
          <a:lstStyle/>
          <a:p>
            <a:endParaRPr/>
          </a:p>
        </p:txBody>
      </p:sp>
      <p:sp>
        <p:nvSpPr>
          <p:cNvPr id="189" name="Texte niveau 1…"/>
          <p:cNvSpPr txBox="1">
            <a:spLocks noGrp="1"/>
          </p:cNvSpPr>
          <p:nvPr>
            <p:ph type="body" idx="1"/>
          </p:nvPr>
        </p:nvSpPr>
        <p:spPr>
          <a:xfrm>
            <a:off x="504130" y="1619999"/>
            <a:ext cx="7093848" cy="4716002"/>
          </a:xfrm>
          <a:prstGeom prst="rect">
            <a:avLst/>
          </a:prstGeom>
        </p:spPr>
        <p:txBody>
          <a:bodyPr/>
          <a:lstStyle>
            <a:lvl1pPr>
              <a:spcBef>
                <a:spcPts val="1800"/>
              </a:spcBef>
            </a:lvl1pPr>
            <a:lvl2pPr>
              <a:spcBef>
                <a:spcPts val="1800"/>
              </a:spcBef>
            </a:lvl2pPr>
            <a:lvl3pPr marL="378707" indent="-199320">
              <a:spcBef>
                <a:spcPts val="1800"/>
              </a:spcBef>
            </a:lvl3pPr>
            <a:lvl4pPr>
              <a:spcBef>
                <a:spcPts val="1800"/>
              </a:spcBef>
              <a:buSzPct val="120000"/>
              <a:buChar char="▫"/>
            </a:lvl4pPr>
            <a:lvl5pPr>
              <a:spcBef>
                <a:spcPts val="1800"/>
              </a:spcBef>
              <a:buChar char="−"/>
            </a:lvl5pPr>
          </a:lstStyle>
          <a:p>
            <a:r>
              <a:t>Texte niveau 1</a:t>
            </a:r>
          </a:p>
          <a:p>
            <a:pPr lvl="1"/>
            <a:r>
              <a:t>Texte niveau 2</a:t>
            </a:r>
          </a:p>
          <a:p>
            <a:pPr lvl="2"/>
            <a:r>
              <a:t>Texte niveau 3</a:t>
            </a:r>
          </a:p>
          <a:p>
            <a:pPr lvl="3"/>
            <a:r>
              <a:t>Texte niveau 4</a:t>
            </a:r>
          </a:p>
          <a:p>
            <a:pPr lvl="4"/>
            <a:r>
              <a:t>Texte niveau 5</a:t>
            </a:r>
          </a:p>
        </p:txBody>
      </p:sp>
      <p:sp>
        <p:nvSpPr>
          <p:cNvPr id="190" name="Texte du titre"/>
          <p:cNvSpPr txBox="1">
            <a:spLocks noGrp="1"/>
          </p:cNvSpPr>
          <p:nvPr>
            <p:ph type="title"/>
          </p:nvPr>
        </p:nvSpPr>
        <p:spPr>
          <a:xfrm>
            <a:off x="504132" y="504001"/>
            <a:ext cx="7093847" cy="369333"/>
          </a:xfrm>
          <a:prstGeom prst="rect">
            <a:avLst/>
          </a:prstGeom>
        </p:spPr>
        <p:txBody>
          <a:bodyPr/>
          <a:lstStyle/>
          <a:p>
            <a:r>
              <a:t>Texte du titre</a:t>
            </a:r>
          </a:p>
        </p:txBody>
      </p:sp>
    </p:spTree>
    <p:extLst>
      <p:ext uri="{BB962C8B-B14F-4D97-AF65-F5344CB8AC3E}">
        <p14:creationId xmlns:p14="http://schemas.microsoft.com/office/powerpoint/2010/main" val="1560792849"/>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and Text with Image 1/2">
    <p:spTree>
      <p:nvGrpSpPr>
        <p:cNvPr id="1" name=""/>
        <p:cNvGrpSpPr/>
        <p:nvPr/>
      </p:nvGrpSpPr>
      <p:grpSpPr>
        <a:xfrm>
          <a:off x="0" y="0"/>
          <a:ext cx="0" cy="0"/>
          <a:chOff x="0" y="0"/>
          <a:chExt cx="0" cy="0"/>
        </a:xfrm>
      </p:grpSpPr>
      <p:sp>
        <p:nvSpPr>
          <p:cNvPr id="197"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8" name="Picture Placeholder 1/2 right"/>
          <p:cNvSpPr>
            <a:spLocks noGrp="1"/>
          </p:cNvSpPr>
          <p:nvPr>
            <p:ph type="pic" idx="13"/>
          </p:nvPr>
        </p:nvSpPr>
        <p:spPr>
          <a:xfrm>
            <a:off x="6099175" y="0"/>
            <a:ext cx="6099176" cy="6858000"/>
          </a:xfrm>
          <a:prstGeom prst="rect">
            <a:avLst/>
          </a:prstGeom>
        </p:spPr>
        <p:txBody>
          <a:bodyPr lIns="91439" tIns="45719" rIns="91439" bIns="45719">
            <a:noAutofit/>
          </a:bodyPr>
          <a:lstStyle/>
          <a:p>
            <a:endParaRPr/>
          </a:p>
        </p:txBody>
      </p:sp>
      <p:sp>
        <p:nvSpPr>
          <p:cNvPr id="199" name="Texte niveau 1…"/>
          <p:cNvSpPr txBox="1">
            <a:spLocks noGrp="1"/>
          </p:cNvSpPr>
          <p:nvPr>
            <p:ph type="body" sz="half" idx="1"/>
          </p:nvPr>
        </p:nvSpPr>
        <p:spPr>
          <a:xfrm>
            <a:off x="504130" y="1619999"/>
            <a:ext cx="5113332" cy="4716002"/>
          </a:xfrm>
          <a:prstGeom prst="rect">
            <a:avLst/>
          </a:prstGeom>
        </p:spPr>
        <p:txBody>
          <a:bodyPr/>
          <a:lstStyle>
            <a:lvl1pPr>
              <a:spcBef>
                <a:spcPts val="1800"/>
              </a:spcBef>
            </a:lvl1pPr>
            <a:lvl2pPr>
              <a:spcBef>
                <a:spcPts val="1800"/>
              </a:spcBef>
            </a:lvl2pPr>
            <a:lvl3pPr marL="378707" indent="-199320">
              <a:spcBef>
                <a:spcPts val="1800"/>
              </a:spcBef>
            </a:lvl3pPr>
            <a:lvl4pPr>
              <a:spcBef>
                <a:spcPts val="1800"/>
              </a:spcBef>
              <a:buSzPct val="120000"/>
              <a:buChar char="▫"/>
            </a:lvl4pPr>
            <a:lvl5pPr>
              <a:spcBef>
                <a:spcPts val="1800"/>
              </a:spcBef>
              <a:buChar char="−"/>
            </a:lvl5pPr>
          </a:lstStyle>
          <a:p>
            <a:r>
              <a:t>Texte niveau 1</a:t>
            </a:r>
          </a:p>
          <a:p>
            <a:pPr lvl="1"/>
            <a:r>
              <a:t>Texte niveau 2</a:t>
            </a:r>
          </a:p>
          <a:p>
            <a:pPr lvl="2"/>
            <a:r>
              <a:t>Texte niveau 3</a:t>
            </a:r>
          </a:p>
          <a:p>
            <a:pPr lvl="3"/>
            <a:r>
              <a:t>Texte niveau 4</a:t>
            </a:r>
          </a:p>
          <a:p>
            <a:pPr lvl="4"/>
            <a:r>
              <a:t>Texte niveau 5</a:t>
            </a:r>
          </a:p>
        </p:txBody>
      </p:sp>
      <p:sp>
        <p:nvSpPr>
          <p:cNvPr id="200" name="Texte du titre"/>
          <p:cNvSpPr txBox="1">
            <a:spLocks noGrp="1"/>
          </p:cNvSpPr>
          <p:nvPr>
            <p:ph type="title"/>
          </p:nvPr>
        </p:nvSpPr>
        <p:spPr>
          <a:xfrm>
            <a:off x="504133" y="504001"/>
            <a:ext cx="5113332" cy="369333"/>
          </a:xfrm>
          <a:prstGeom prst="rect">
            <a:avLst/>
          </a:prstGeom>
        </p:spPr>
        <p:txBody>
          <a:bodyPr/>
          <a:lstStyle/>
          <a:p>
            <a:r>
              <a:t>Texte du titre</a:t>
            </a:r>
          </a:p>
        </p:txBody>
      </p:sp>
    </p:spTree>
    <p:extLst>
      <p:ext uri="{BB962C8B-B14F-4D97-AF65-F5344CB8AC3E}">
        <p14:creationId xmlns:p14="http://schemas.microsoft.com/office/powerpoint/2010/main" val="97202419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Full Bleed Image ">
    <p:spTree>
      <p:nvGrpSpPr>
        <p:cNvPr id="1" name=""/>
        <p:cNvGrpSpPr/>
        <p:nvPr/>
      </p:nvGrpSpPr>
      <p:grpSpPr>
        <a:xfrm>
          <a:off x="0" y="0"/>
          <a:ext cx="0" cy="0"/>
          <a:chOff x="0" y="0"/>
          <a:chExt cx="0" cy="0"/>
        </a:xfrm>
      </p:grpSpPr>
      <p:sp>
        <p:nvSpPr>
          <p:cNvPr id="207" name="Picture Placeholder full image"/>
          <p:cNvSpPr>
            <a:spLocks noGrp="1"/>
          </p:cNvSpPr>
          <p:nvPr>
            <p:ph type="pic" idx="13"/>
          </p:nvPr>
        </p:nvSpPr>
        <p:spPr>
          <a:xfrm>
            <a:off x="1" y="0"/>
            <a:ext cx="12198352" cy="6858000"/>
          </a:xfrm>
          <a:prstGeom prst="rect">
            <a:avLst/>
          </a:prstGeom>
        </p:spPr>
        <p:txBody>
          <a:bodyPr lIns="91439" tIns="45719" rIns="91439" bIns="45719">
            <a:noAutofit/>
          </a:bodyPr>
          <a:lstStyle/>
          <a:p>
            <a:endParaRPr/>
          </a:p>
        </p:txBody>
      </p:sp>
      <p:sp>
        <p:nvSpPr>
          <p:cNvPr id="208" name="Numéro de diapositive"/>
          <p:cNvSpPr txBox="1">
            <a:spLocks noGrp="1"/>
          </p:cNvSpPr>
          <p:nvPr>
            <p:ph type="sldNum" sz="quarter" idx="2"/>
          </p:nvPr>
        </p:nvSpPr>
        <p:spPr>
          <a:xfrm>
            <a:off x="8459994" y="6217853"/>
            <a:ext cx="279882" cy="276997"/>
          </a:xfrm>
          <a:prstGeom prst="rect">
            <a:avLst/>
          </a:prstGeom>
        </p:spPr>
        <p:txBody>
          <a:bodyPr lIns="45719" tIns="45719" rIns="45719" bIns="45719" anchor="ctr"/>
          <a:lstStyle>
            <a:lvl1pPr>
              <a:defRPr sz="1200">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271100848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ext and Screenshot">
    <p:spTree>
      <p:nvGrpSpPr>
        <p:cNvPr id="1" name=""/>
        <p:cNvGrpSpPr/>
        <p:nvPr/>
      </p:nvGrpSpPr>
      <p:grpSpPr>
        <a:xfrm>
          <a:off x="0" y="0"/>
          <a:ext cx="0" cy="0"/>
          <a:chOff x="0" y="0"/>
          <a:chExt cx="0" cy="0"/>
        </a:xfrm>
      </p:grpSpPr>
      <p:sp>
        <p:nvSpPr>
          <p:cNvPr id="21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6" name="Picture Placeholder"/>
          <p:cNvSpPr>
            <a:spLocks noGrp="1"/>
          </p:cNvSpPr>
          <p:nvPr>
            <p:ph type="pic" sz="half" idx="13"/>
          </p:nvPr>
        </p:nvSpPr>
        <p:spPr>
          <a:xfrm>
            <a:off x="6364134" y="1619999"/>
            <a:ext cx="5329389" cy="4716002"/>
          </a:xfrm>
          <a:prstGeom prst="rect">
            <a:avLst/>
          </a:prstGeom>
        </p:spPr>
        <p:txBody>
          <a:bodyPr lIns="91439" tIns="45719" rIns="91439" bIns="45719">
            <a:noAutofit/>
          </a:bodyPr>
          <a:lstStyle/>
          <a:p>
            <a:endParaRPr/>
          </a:p>
        </p:txBody>
      </p:sp>
      <p:sp>
        <p:nvSpPr>
          <p:cNvPr id="217" name="Texte niveau 1…"/>
          <p:cNvSpPr txBox="1">
            <a:spLocks noGrp="1"/>
          </p:cNvSpPr>
          <p:nvPr>
            <p:ph type="body" sz="half" idx="1"/>
          </p:nvPr>
        </p:nvSpPr>
        <p:spPr>
          <a:xfrm>
            <a:off x="504131" y="1619999"/>
            <a:ext cx="5329388" cy="4716002"/>
          </a:xfrm>
          <a:prstGeom prst="rect">
            <a:avLst/>
          </a:prstGeom>
        </p:spPr>
        <p:txBody>
          <a:bodyPr/>
          <a:lstStyle>
            <a:lvl1pPr>
              <a:spcBef>
                <a:spcPts val="1800"/>
              </a:spcBef>
            </a:lvl1pPr>
            <a:lvl2pPr>
              <a:spcBef>
                <a:spcPts val="1800"/>
              </a:spcBef>
            </a:lvl2pPr>
            <a:lvl3pPr marL="378707" indent="-199320">
              <a:spcBef>
                <a:spcPts val="1800"/>
              </a:spcBef>
            </a:lvl3pPr>
            <a:lvl4pPr>
              <a:spcBef>
                <a:spcPts val="1800"/>
              </a:spcBef>
              <a:buSzPct val="120000"/>
              <a:buChar char="▫"/>
            </a:lvl4pPr>
            <a:lvl5pPr>
              <a:spcBef>
                <a:spcPts val="1800"/>
              </a:spcBef>
              <a:buChar char="−"/>
            </a:lvl5pPr>
          </a:lstStyle>
          <a:p>
            <a:r>
              <a:t>Texte niveau 1</a:t>
            </a:r>
          </a:p>
          <a:p>
            <a:pPr lvl="1"/>
            <a:r>
              <a:t>Texte niveau 2</a:t>
            </a:r>
          </a:p>
          <a:p>
            <a:pPr lvl="2"/>
            <a:r>
              <a:t>Texte niveau 3</a:t>
            </a:r>
          </a:p>
          <a:p>
            <a:pPr lvl="3"/>
            <a:r>
              <a:t>Texte niveau 4</a:t>
            </a:r>
          </a:p>
          <a:p>
            <a:pPr lvl="4"/>
            <a:r>
              <a:t>Texte niveau 5</a:t>
            </a:r>
          </a:p>
        </p:txBody>
      </p:sp>
      <p:sp>
        <p:nvSpPr>
          <p:cNvPr id="218" name="Texte du titre"/>
          <p:cNvSpPr txBox="1">
            <a:spLocks noGrp="1"/>
          </p:cNvSpPr>
          <p:nvPr>
            <p:ph type="title"/>
          </p:nvPr>
        </p:nvSpPr>
        <p:spPr>
          <a:prstGeom prst="rect">
            <a:avLst/>
          </a:prstGeom>
        </p:spPr>
        <p:txBody>
          <a:bodyPr/>
          <a:lstStyle/>
          <a:p>
            <a:r>
              <a:t>Texte du titre</a:t>
            </a:r>
          </a:p>
        </p:txBody>
      </p:sp>
    </p:spTree>
    <p:extLst>
      <p:ext uri="{BB962C8B-B14F-4D97-AF65-F5344CB8AC3E}">
        <p14:creationId xmlns:p14="http://schemas.microsoft.com/office/powerpoint/2010/main" val="573581329"/>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26" name="Texte niveau 1…"/>
          <p:cNvSpPr txBox="1">
            <a:spLocks noGrp="1"/>
          </p:cNvSpPr>
          <p:nvPr>
            <p:ph type="body" idx="1"/>
          </p:nvPr>
        </p:nvSpPr>
        <p:spPr>
          <a:prstGeom prst="rect">
            <a:avLst/>
          </a:prstGeom>
        </p:spPr>
        <p:txBody>
          <a:bodyPr/>
          <a:lstStyle>
            <a:lvl1pPr algn="ctr">
              <a:spcBef>
                <a:spcPts val="1800"/>
              </a:spcBef>
              <a:defRPr sz="1400"/>
            </a:lvl1pPr>
            <a:lvl2pPr marL="139972" indent="-139972" algn="ctr">
              <a:spcBef>
                <a:spcPts val="1800"/>
              </a:spcBef>
              <a:defRPr sz="1400"/>
            </a:lvl2pPr>
            <a:lvl3pPr marL="318911" indent="-139524" algn="ctr">
              <a:spcBef>
                <a:spcPts val="1800"/>
              </a:spcBef>
              <a:defRPr sz="1400"/>
            </a:lvl3pPr>
            <a:lvl4pPr marL="517396" indent="-157468" algn="ctr">
              <a:spcBef>
                <a:spcPts val="1800"/>
              </a:spcBef>
              <a:buSzPct val="120000"/>
              <a:buChar char="▫"/>
              <a:defRPr sz="1400"/>
            </a:lvl4pPr>
            <a:lvl5pPr marL="719856" indent="-179964" algn="ctr">
              <a:spcBef>
                <a:spcPts val="1800"/>
              </a:spcBef>
              <a:buChar char="−"/>
              <a:defRPr sz="1400"/>
            </a:lvl5pPr>
          </a:lstStyle>
          <a:p>
            <a:r>
              <a:t>Texte niveau 1</a:t>
            </a:r>
          </a:p>
          <a:p>
            <a:pPr lvl="1"/>
            <a:r>
              <a:t>Texte niveau 2</a:t>
            </a:r>
          </a:p>
          <a:p>
            <a:pPr lvl="2"/>
            <a:r>
              <a:t>Texte niveau 3</a:t>
            </a:r>
          </a:p>
          <a:p>
            <a:pPr lvl="3"/>
            <a:r>
              <a:t>Texte niveau 4</a:t>
            </a:r>
          </a:p>
          <a:p>
            <a:pPr lvl="4"/>
            <a:r>
              <a:t>Texte niveau 5</a:t>
            </a:r>
          </a:p>
        </p:txBody>
      </p:sp>
      <p:sp>
        <p:nvSpPr>
          <p:cNvPr id="227" name="Texte du titre"/>
          <p:cNvSpPr txBox="1">
            <a:spLocks noGrp="1"/>
          </p:cNvSpPr>
          <p:nvPr>
            <p:ph type="title"/>
          </p:nvPr>
        </p:nvSpPr>
        <p:spPr>
          <a:prstGeom prst="rect">
            <a:avLst/>
          </a:prstGeom>
        </p:spPr>
        <p:txBody>
          <a:bodyPr/>
          <a:lstStyle/>
          <a:p>
            <a:r>
              <a:t>Texte du titre</a:t>
            </a:r>
          </a:p>
        </p:txBody>
      </p:sp>
    </p:spTree>
    <p:extLst>
      <p:ext uri="{BB962C8B-B14F-4D97-AF65-F5344CB8AC3E}">
        <p14:creationId xmlns:p14="http://schemas.microsoft.com/office/powerpoint/2010/main" val="400263811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34"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3560800"/>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hank You and Contact Information">
    <p:spTree>
      <p:nvGrpSpPr>
        <p:cNvPr id="1" name=""/>
        <p:cNvGrpSpPr/>
        <p:nvPr/>
      </p:nvGrpSpPr>
      <p:grpSpPr>
        <a:xfrm>
          <a:off x="0" y="0"/>
          <a:ext cx="0" cy="0"/>
          <a:chOff x="0" y="0"/>
          <a:chExt cx="0" cy="0"/>
        </a:xfrm>
      </p:grpSpPr>
      <p:pic>
        <p:nvPicPr>
          <p:cNvPr id="241" name="SAP Logo&#10;&#10;SAP Logo" descr="SAP LogoSAP Logo"/>
          <p:cNvPicPr>
            <a:picLocks noChangeAspect="1"/>
          </p:cNvPicPr>
          <p:nvPr/>
        </p:nvPicPr>
        <p:blipFill>
          <a:blip r:embed="rId2"/>
          <a:stretch>
            <a:fillRect/>
          </a:stretch>
        </p:blipFill>
        <p:spPr>
          <a:xfrm>
            <a:off x="9729734" y="5994001"/>
            <a:ext cx="1964148" cy="360001"/>
          </a:xfrm>
          <a:prstGeom prst="rect">
            <a:avLst/>
          </a:prstGeom>
          <a:ln w="12700">
            <a:miter lim="400000"/>
          </a:ln>
        </p:spPr>
      </p:pic>
      <p:sp>
        <p:nvSpPr>
          <p:cNvPr id="242" name="Texte niveau 1…"/>
          <p:cNvSpPr txBox="1">
            <a:spLocks noGrp="1"/>
          </p:cNvSpPr>
          <p:nvPr>
            <p:ph type="body" sz="quarter" idx="1"/>
          </p:nvPr>
        </p:nvSpPr>
        <p:spPr>
          <a:xfrm>
            <a:off x="504132" y="2905487"/>
            <a:ext cx="5595046" cy="2501011"/>
          </a:xfrm>
          <a:prstGeom prst="rect">
            <a:avLst/>
          </a:prstGeom>
        </p:spPr>
        <p:txBody>
          <a:bodyPr/>
          <a:lstStyle>
            <a:lvl1pPr>
              <a:spcBef>
                <a:spcPts val="1200"/>
              </a:spcBef>
              <a:defRPr sz="1600"/>
            </a:lvl1pPr>
            <a:lvl2pPr marL="0" indent="0">
              <a:spcBef>
                <a:spcPts val="1200"/>
              </a:spcBef>
              <a:buSzTx/>
              <a:buNone/>
              <a:defRPr sz="1600"/>
            </a:lvl2pPr>
            <a:lvl3pPr marL="338843" indent="-159456">
              <a:spcBef>
                <a:spcPts val="1200"/>
              </a:spcBef>
              <a:defRPr sz="1600"/>
            </a:lvl3pPr>
            <a:lvl4pPr marL="539891" indent="-179964">
              <a:spcBef>
                <a:spcPts val="1200"/>
              </a:spcBef>
              <a:buSzPct val="120000"/>
              <a:buChar char="▫"/>
              <a:defRPr sz="1600"/>
            </a:lvl4pPr>
            <a:lvl5pPr marL="745565" indent="-205673">
              <a:spcBef>
                <a:spcPts val="1200"/>
              </a:spcBef>
              <a:buChar char="−"/>
              <a:defRPr sz="1600"/>
            </a:lvl5pPr>
          </a:lstStyle>
          <a:p>
            <a:r>
              <a:t>Texte niveau 1</a:t>
            </a:r>
          </a:p>
          <a:p>
            <a:pPr lvl="1"/>
            <a:r>
              <a:t>Texte niveau 2</a:t>
            </a:r>
          </a:p>
          <a:p>
            <a:pPr lvl="2"/>
            <a:r>
              <a:t>Texte niveau 3</a:t>
            </a:r>
          </a:p>
          <a:p>
            <a:pPr lvl="3"/>
            <a:r>
              <a:t>Texte niveau 4</a:t>
            </a:r>
          </a:p>
          <a:p>
            <a:pPr lvl="4"/>
            <a:r>
              <a:t>Texte niveau 5</a:t>
            </a:r>
          </a:p>
        </p:txBody>
      </p:sp>
      <p:sp>
        <p:nvSpPr>
          <p:cNvPr id="243" name="Texte du titre"/>
          <p:cNvSpPr txBox="1">
            <a:spLocks noGrp="1"/>
          </p:cNvSpPr>
          <p:nvPr>
            <p:ph type="title"/>
          </p:nvPr>
        </p:nvSpPr>
        <p:spPr>
          <a:xfrm>
            <a:off x="504132" y="1467010"/>
            <a:ext cx="5595046" cy="923117"/>
          </a:xfrm>
          <a:prstGeom prst="rect">
            <a:avLst/>
          </a:prstGeom>
        </p:spPr>
        <p:txBody>
          <a:bodyPr/>
          <a:lstStyle>
            <a:lvl1pPr>
              <a:defRPr sz="5500" b="1">
                <a:solidFill>
                  <a:schemeClr val="accent1"/>
                </a:solidFill>
                <a:latin typeface="+mj-lt"/>
                <a:ea typeface="+mj-ea"/>
                <a:cs typeface="+mj-cs"/>
                <a:sym typeface="Arial"/>
              </a:defRPr>
            </a:lvl1pPr>
          </a:lstStyle>
          <a:p>
            <a:r>
              <a:t>Texte du titre</a:t>
            </a:r>
          </a:p>
        </p:txBody>
      </p:sp>
      <p:sp>
        <p:nvSpPr>
          <p:cNvPr id="244" name="Numéro de diapositive"/>
          <p:cNvSpPr txBox="1">
            <a:spLocks noGrp="1"/>
          </p:cNvSpPr>
          <p:nvPr>
            <p:ph type="sldNum" sz="quarter" idx="2"/>
          </p:nvPr>
        </p:nvSpPr>
        <p:spPr>
          <a:xfrm>
            <a:off x="8459994" y="6217853"/>
            <a:ext cx="279882" cy="276997"/>
          </a:xfrm>
          <a:prstGeom prst="rect">
            <a:avLst/>
          </a:prstGeom>
        </p:spPr>
        <p:txBody>
          <a:bodyPr lIns="45719" tIns="45719" rIns="45719" bIns="45719" anchor="ctr"/>
          <a:lstStyle>
            <a:lvl1pPr>
              <a:defRPr sz="1200">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362632318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Copyright">
    <p:spTree>
      <p:nvGrpSpPr>
        <p:cNvPr id="1" name=""/>
        <p:cNvGrpSpPr/>
        <p:nvPr/>
      </p:nvGrpSpPr>
      <p:grpSpPr>
        <a:xfrm>
          <a:off x="0" y="0"/>
          <a:ext cx="0" cy="0"/>
          <a:chOff x="0" y="0"/>
          <a:chExt cx="0" cy="0"/>
        </a:xfrm>
      </p:grpSpPr>
      <p:pic>
        <p:nvPicPr>
          <p:cNvPr id="251" name="SAP Logo&#10;&#10;SAP Logo" descr="SAP LogoSAP Logo"/>
          <p:cNvPicPr>
            <a:picLocks noChangeAspect="1"/>
          </p:cNvPicPr>
          <p:nvPr/>
        </p:nvPicPr>
        <p:blipFill>
          <a:blip r:embed="rId2"/>
          <a:stretch>
            <a:fillRect/>
          </a:stretch>
        </p:blipFill>
        <p:spPr>
          <a:xfrm>
            <a:off x="9729734" y="5994001"/>
            <a:ext cx="1964148" cy="360001"/>
          </a:xfrm>
          <a:prstGeom prst="rect">
            <a:avLst/>
          </a:prstGeom>
          <a:ln w="12700">
            <a:miter lim="400000"/>
          </a:ln>
        </p:spPr>
      </p:pic>
      <p:sp>
        <p:nvSpPr>
          <p:cNvPr id="252" name="Copyright information English"/>
          <p:cNvSpPr txBox="1"/>
          <p:nvPr/>
        </p:nvSpPr>
        <p:spPr>
          <a:xfrm>
            <a:off x="504128" y="3183903"/>
            <a:ext cx="5873841" cy="3170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spAutoFit/>
          </a:bodyPr>
          <a:lstStyle/>
          <a:p>
            <a:pPr>
              <a:spcBef>
                <a:spcPts val="1200"/>
              </a:spcBef>
              <a:defRPr sz="800">
                <a:solidFill>
                  <a:srgbClr val="FFFFFF"/>
                </a:solidFill>
              </a:defRPr>
            </a:pPr>
            <a:r>
              <a:rPr sz="800"/>
              <a:t>© 2019 SAP SE or an SAP affiliate company. All rights reserved.</a:t>
            </a:r>
          </a:p>
          <a:p>
            <a:pPr>
              <a:spcBef>
                <a:spcPts val="600"/>
              </a:spcBef>
              <a:defRPr sz="800">
                <a:solidFill>
                  <a:srgbClr val="FFFFFF"/>
                </a:solidFill>
              </a:defRPr>
            </a:pPr>
            <a:r>
              <a:rPr sz="800"/>
              <a:t>No part of this publication may be reproduced or transmitted in any form or for any purpose without the express permission of SAP SE or an SAP affiliate company.</a:t>
            </a:r>
          </a:p>
          <a:p>
            <a:pPr>
              <a:spcBef>
                <a:spcPts val="600"/>
              </a:spcBef>
              <a:defRPr sz="800">
                <a:solidFill>
                  <a:srgbClr val="FFFFFF"/>
                </a:solidFill>
              </a:defRPr>
            </a:pPr>
            <a:r>
              <a:rPr sz="800"/>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defRPr sz="800">
                <a:solidFill>
                  <a:srgbClr val="FFFFFF"/>
                </a:solidFill>
              </a:defRPr>
            </a:pPr>
            <a:r>
              <a:rPr sz="800"/>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defRPr sz="800">
                <a:solidFill>
                  <a:srgbClr val="FFFFFF"/>
                </a:solidFill>
              </a:defRPr>
            </a:pPr>
            <a:r>
              <a:rPr sz="800"/>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defRPr sz="800">
                <a:solidFill>
                  <a:srgbClr val="FFFFFF"/>
                </a:solidFill>
              </a:defRPr>
            </a:pPr>
            <a:r>
              <a:rPr sz="800"/>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defRPr sz="800">
                <a:solidFill>
                  <a:srgbClr val="FFFFFF"/>
                </a:solidFill>
              </a:defRPr>
            </a:pPr>
            <a:r>
              <a:rPr sz="800"/>
              <a:t>See </a:t>
            </a:r>
            <a:r>
              <a:rPr sz="800" u="sng">
                <a:solidFill>
                  <a:schemeClr val="accent3"/>
                </a:solidFill>
                <a:uFill>
                  <a:solidFill>
                    <a:schemeClr val="accent3"/>
                  </a:solidFill>
                </a:uFill>
                <a:hlinkClick r:id="rId3"/>
              </a:rPr>
              <a:t>www.sap.com/copyright</a:t>
            </a:r>
            <a:r>
              <a:rPr sz="800"/>
              <a:t> for additional trademark information and notices.</a:t>
            </a:r>
          </a:p>
        </p:txBody>
      </p:sp>
      <p:sp>
        <p:nvSpPr>
          <p:cNvPr id="253" name="www.sap.com - contact SAP link">
            <a:hlinkClick r:id="rId4"/>
          </p:cNvPr>
          <p:cNvSpPr txBox="1"/>
          <p:nvPr/>
        </p:nvSpPr>
        <p:spPr>
          <a:xfrm>
            <a:off x="503369" y="2461400"/>
            <a:ext cx="2215968" cy="169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spAutoFit/>
          </a:bodyPr>
          <a:lstStyle/>
          <a:p>
            <a:pPr>
              <a:spcBef>
                <a:spcPts val="1200"/>
              </a:spcBef>
              <a:defRPr sz="1100" b="1">
                <a:solidFill>
                  <a:schemeClr val="accent1"/>
                </a:solidFill>
              </a:defRPr>
            </a:pPr>
            <a:r>
              <a:rPr sz="1100"/>
              <a:t>www.sap.com</a:t>
            </a:r>
            <a:r>
              <a:rPr sz="1100">
                <a:solidFill>
                  <a:srgbClr val="FFFFFF"/>
                </a:solidFill>
              </a:rPr>
              <a:t>/contactsap</a:t>
            </a:r>
          </a:p>
        </p:txBody>
      </p:sp>
      <p:pic>
        <p:nvPicPr>
          <p:cNvPr id="254" name="Linkedin icon &#10;&#10;Linkedin icon with link" descr="Linkedin icon Linkedin icon with link">
            <a:hlinkClick r:id="rId5"/>
          </p:cNvPr>
          <p:cNvPicPr>
            <a:picLocks noChangeAspect="1"/>
          </p:cNvPicPr>
          <p:nvPr/>
        </p:nvPicPr>
        <p:blipFill>
          <a:blip r:embed="rId6"/>
          <a:srcRect r="17" b="17"/>
          <a:stretch>
            <a:fillRect/>
          </a:stretch>
        </p:blipFill>
        <p:spPr>
          <a:xfrm>
            <a:off x="2273735" y="1751480"/>
            <a:ext cx="363633" cy="3635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4"/>
                  <a:pt x="0" y="10800"/>
                </a:cubicBezTo>
                <a:cubicBezTo>
                  <a:pt x="0" y="16766"/>
                  <a:pt x="4834" y="21600"/>
                  <a:pt x="10800" y="21600"/>
                </a:cubicBezTo>
                <a:cubicBezTo>
                  <a:pt x="16766" y="21600"/>
                  <a:pt x="21600" y="16766"/>
                  <a:pt x="21600" y="10800"/>
                </a:cubicBezTo>
                <a:cubicBezTo>
                  <a:pt x="21600" y="4834"/>
                  <a:pt x="16766" y="0"/>
                  <a:pt x="10800" y="0"/>
                </a:cubicBezTo>
                <a:close/>
              </a:path>
            </a:pathLst>
          </a:custGeom>
          <a:ln w="12700">
            <a:miter lim="400000"/>
          </a:ln>
        </p:spPr>
      </p:pic>
      <p:pic>
        <p:nvPicPr>
          <p:cNvPr id="255" name="YouTube icon with link" descr="YouTube icon with link">
            <a:hlinkClick r:id="rId7"/>
          </p:cNvPr>
          <p:cNvPicPr>
            <a:picLocks noChangeAspect="1"/>
          </p:cNvPicPr>
          <p:nvPr/>
        </p:nvPicPr>
        <p:blipFill>
          <a:blip r:embed="rId8"/>
          <a:srcRect l="13793" t="1405" r="17879" b="2181"/>
          <a:stretch>
            <a:fillRect/>
          </a:stretch>
        </p:blipFill>
        <p:spPr>
          <a:xfrm>
            <a:off x="1683265" y="1751480"/>
            <a:ext cx="364428" cy="3635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4834"/>
                  <a:pt x="0" y="10800"/>
                </a:cubicBezTo>
                <a:cubicBezTo>
                  <a:pt x="0" y="16766"/>
                  <a:pt x="4833" y="21600"/>
                  <a:pt x="10800" y="21600"/>
                </a:cubicBezTo>
                <a:cubicBezTo>
                  <a:pt x="16767" y="21600"/>
                  <a:pt x="21600" y="16766"/>
                  <a:pt x="21600" y="10800"/>
                </a:cubicBezTo>
                <a:cubicBezTo>
                  <a:pt x="21600" y="4834"/>
                  <a:pt x="16767" y="0"/>
                  <a:pt x="10800" y="0"/>
                </a:cubicBezTo>
                <a:close/>
              </a:path>
            </a:pathLst>
          </a:custGeom>
          <a:ln w="12700">
            <a:miter lim="400000"/>
          </a:ln>
        </p:spPr>
      </p:pic>
      <p:pic>
        <p:nvPicPr>
          <p:cNvPr id="256" name="Twitter icon&#10;&#10;Twitter icon with link" descr="Twitter iconTwitter icon with link">
            <a:hlinkClick r:id="rId9"/>
          </p:cNvPr>
          <p:cNvPicPr>
            <a:picLocks noChangeAspect="1"/>
          </p:cNvPicPr>
          <p:nvPr/>
        </p:nvPicPr>
        <p:blipFill>
          <a:blip r:embed="rId10"/>
          <a:srcRect r="17" b="17"/>
          <a:stretch>
            <a:fillRect/>
          </a:stretch>
        </p:blipFill>
        <p:spPr>
          <a:xfrm>
            <a:off x="1093697" y="1751480"/>
            <a:ext cx="363633" cy="3635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4"/>
                  <a:pt x="0" y="10800"/>
                </a:cubicBezTo>
                <a:cubicBezTo>
                  <a:pt x="0" y="16766"/>
                  <a:pt x="4834" y="21600"/>
                  <a:pt x="10800" y="21600"/>
                </a:cubicBezTo>
                <a:cubicBezTo>
                  <a:pt x="16766" y="21600"/>
                  <a:pt x="21600" y="16766"/>
                  <a:pt x="21600" y="10800"/>
                </a:cubicBezTo>
                <a:cubicBezTo>
                  <a:pt x="21600" y="4834"/>
                  <a:pt x="16766" y="0"/>
                  <a:pt x="10800" y="0"/>
                </a:cubicBezTo>
                <a:close/>
              </a:path>
            </a:pathLst>
          </a:custGeom>
          <a:ln w="12700">
            <a:miter lim="400000"/>
          </a:ln>
        </p:spPr>
      </p:pic>
      <p:pic>
        <p:nvPicPr>
          <p:cNvPr id="257" name="Facebook icon with link" descr="Facebook icon with link">
            <a:hlinkClick r:id="rId11"/>
          </p:cNvPr>
          <p:cNvPicPr>
            <a:picLocks noChangeAspect="1"/>
          </p:cNvPicPr>
          <p:nvPr/>
        </p:nvPicPr>
        <p:blipFill>
          <a:blip r:embed="rId12"/>
          <a:stretch>
            <a:fillRect/>
          </a:stretch>
        </p:blipFill>
        <p:spPr>
          <a:xfrm>
            <a:off x="504128" y="1751480"/>
            <a:ext cx="363696" cy="363601"/>
          </a:xfrm>
          <a:prstGeom prst="rect">
            <a:avLst/>
          </a:prstGeom>
          <a:ln w="12700">
            <a:miter lim="400000"/>
          </a:ln>
        </p:spPr>
      </p:pic>
      <p:sp>
        <p:nvSpPr>
          <p:cNvPr id="258" name="Follow all of SAP"/>
          <p:cNvSpPr txBox="1"/>
          <p:nvPr/>
        </p:nvSpPr>
        <p:spPr>
          <a:xfrm>
            <a:off x="504128" y="1461003"/>
            <a:ext cx="1228871" cy="169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spAutoFit/>
          </a:bodyPr>
          <a:lstStyle>
            <a:lvl1pPr>
              <a:spcBef>
                <a:spcPts val="1200"/>
              </a:spcBef>
              <a:defRPr sz="1100">
                <a:solidFill>
                  <a:srgbClr val="FFFFFF"/>
                </a:solidFill>
              </a:defRPr>
            </a:lvl1pPr>
          </a:lstStyle>
          <a:p>
            <a:r>
              <a:rPr sz="1100"/>
              <a:t>Follow us</a:t>
            </a:r>
          </a:p>
        </p:txBody>
      </p:sp>
      <p:sp>
        <p:nvSpPr>
          <p:cNvPr id="259" name="Numéro de diapositive"/>
          <p:cNvSpPr txBox="1">
            <a:spLocks noGrp="1"/>
          </p:cNvSpPr>
          <p:nvPr>
            <p:ph type="sldNum" sz="quarter" idx="2"/>
          </p:nvPr>
        </p:nvSpPr>
        <p:spPr>
          <a:xfrm>
            <a:off x="8459994" y="6217853"/>
            <a:ext cx="279882" cy="276997"/>
          </a:xfrm>
          <a:prstGeom prst="rect">
            <a:avLst/>
          </a:prstGeom>
        </p:spPr>
        <p:txBody>
          <a:bodyPr lIns="45719" tIns="45719" rIns="45719" bIns="45719" anchor="ctr"/>
          <a:lstStyle>
            <a:lvl1pPr>
              <a:defRPr sz="1200">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2250199087"/>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11" name="Classification"/>
          <p:cNvSpPr txBox="1"/>
          <p:nvPr/>
        </p:nvSpPr>
        <p:spPr bwMode="black">
          <a:xfrm>
            <a:off x="2814655" y="6559834"/>
            <a:ext cx="278923"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p>
        </p:txBody>
      </p:sp>
      <p:sp>
        <p:nvSpPr>
          <p:cNvPr id="10" name="Copyright"/>
          <p:cNvSpPr txBox="1"/>
          <p:nvPr/>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rPr>
              <a:t>2020 SAP SE or an SAP affiliate company. All rights reserved.  </a:t>
            </a:r>
            <a:r>
              <a:rPr kumimoji="0" lang="en-US" sz="600" b="0" i="0" u="none" kern="0" baseline="0" err="1">
                <a:solidFill>
                  <a:schemeClr val="tx1"/>
                </a:solidFill>
                <a:latin typeface="Arial"/>
                <a:ea typeface="Arial Unicode MS"/>
                <a:cs typeface="Arial Unicode MS" pitchFamily="34" charset="-128"/>
                <a:sym typeface="Arial"/>
              </a:rPr>
              <a:t>ǀ</a:t>
            </a:r>
            <a:endParaRPr kumimoji="0" lang="en-US" sz="600" b="0" i="0" u="none" kern="0" baseline="0">
              <a:solidFill>
                <a:schemeClr val="tx1"/>
              </a:solidFill>
              <a:latin typeface="Arial"/>
              <a:ea typeface="Arial Unicode MS"/>
              <a:cs typeface="Arial Unicode MS" pitchFamily="34" charset="-128"/>
              <a:sym typeface="Arial"/>
            </a:endParaRPr>
          </a:p>
        </p:txBody>
      </p:sp>
      <p:sp>
        <p:nvSpPr>
          <p:cNvPr id="3" name="Text Placeholder"/>
          <p:cNvSpPr>
            <a:spLocks noGrp="1"/>
          </p:cNvSpPr>
          <p:nvPr>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sp>
        <p:nvSpPr>
          <p:cNvPr id="7" name="Slide number">
            <a:extLst>
              <a:ext uri="{FF2B5EF4-FFF2-40B4-BE49-F238E27FC236}">
                <a16:creationId xmlns:a16="http://schemas.microsoft.com/office/drawing/2014/main" id="{F7DF0239-2BE1-4DC7-9084-F8DF17A747A1}"/>
              </a:ext>
            </a:extLst>
          </p:cNvP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grpSp>
        <p:nvGrpSpPr>
          <p:cNvPr id="8" name="Secondary Motion Band">
            <a:extLst>
              <a:ext uri="{FF2B5EF4-FFF2-40B4-BE49-F238E27FC236}">
                <a16:creationId xmlns:a16="http://schemas.microsoft.com/office/drawing/2014/main" id="{47C9E58E-B189-4C61-8D20-27937577CD48}"/>
              </a:ext>
            </a:extLst>
          </p:cNvPr>
          <p:cNvGrpSpPr/>
          <p:nvPr userDrawn="1"/>
        </p:nvGrpSpPr>
        <p:grpSpPr>
          <a:xfrm>
            <a:off x="10682127" y="0"/>
            <a:ext cx="1513048" cy="251942"/>
            <a:chOff x="10682127" y="0"/>
            <a:chExt cx="1513048" cy="252000"/>
          </a:xfrm>
        </p:grpSpPr>
        <p:sp>
          <p:nvSpPr>
            <p:cNvPr id="9" name="Rectangle SAP Gold">
              <a:extLst>
                <a:ext uri="{FF2B5EF4-FFF2-40B4-BE49-F238E27FC236}">
                  <a16:creationId xmlns:a16="http://schemas.microsoft.com/office/drawing/2014/main" id="{F8F85B4F-AD33-4AD0-9670-2E8781813C00}"/>
                </a:ext>
              </a:extLst>
            </p:cNvPr>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2" name="Rectangle SAP Gold 30%">
              <a:extLst>
                <a:ext uri="{FF2B5EF4-FFF2-40B4-BE49-F238E27FC236}">
                  <a16:creationId xmlns:a16="http://schemas.microsoft.com/office/drawing/2014/main" id="{BAC8A79E-9820-4682-B6AB-5917F00F4909}"/>
                </a:ext>
              </a:extLst>
            </p:cNvPr>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3" name="Rectangle SAP Gold 60%">
              <a:extLst>
                <a:ext uri="{FF2B5EF4-FFF2-40B4-BE49-F238E27FC236}">
                  <a16:creationId xmlns:a16="http://schemas.microsoft.com/office/drawing/2014/main" id="{07DA8393-0239-47E6-B2A8-407812A4F7CB}"/>
                </a:ext>
              </a:extLst>
            </p:cNvPr>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1713028495"/>
      </p:ext>
    </p:extLst>
  </p:cSld>
  <p:clrMap bg1="dk1" tx1="lt1" bg2="dk2"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4002" r:id="rId22"/>
    <p:sldLayoutId id="2147484003" r:id="rId23"/>
    <p:sldLayoutId id="2147484004" r:id="rId24"/>
    <p:sldLayoutId id="2147484005" r:id="rId25"/>
    <p:sldLayoutId id="2147484006" r:id="rId26"/>
    <p:sldLayoutId id="2147484007" r:id="rId27"/>
    <p:sldLayoutId id="2147483772" r:id="rId28"/>
    <p:sldLayoutId id="2147483775" r:id="rId29"/>
    <p:sldLayoutId id="2147483744" r:id="rId30"/>
    <p:sldLayoutId id="2147483777" r:id="rId31"/>
    <p:sldLayoutId id="2147483757" r:id="rId32"/>
    <p:sldLayoutId id="2147483748" r:id="rId33"/>
    <p:sldLayoutId id="2147483762" r:id="rId34"/>
    <p:sldLayoutId id="2147483771" r:id="rId35"/>
    <p:sldLayoutId id="2147483763" r:id="rId36"/>
    <p:sldLayoutId id="2147483751" r:id="rId37"/>
    <p:sldLayoutId id="2147483754" r:id="rId38"/>
    <p:sldLayoutId id="2147483755" r:id="rId39"/>
    <p:sldLayoutId id="2147483890" r:id="rId40"/>
    <p:sldLayoutId id="2147484008" r:id="rId41"/>
    <p:sldLayoutId id="2147484011" r:id="rId42"/>
    <p:sldLayoutId id="2147484039" r:id="rId43"/>
    <p:sldLayoutId id="2147484040" r:id="rId44"/>
    <p:sldLayoutId id="2147484071" r:id="rId45"/>
    <p:sldLayoutId id="2147484072" r:id="rId46"/>
    <p:sldLayoutId id="2147484073" r:id="rId47"/>
    <p:sldLayoutId id="2147484076" r:id="rId48"/>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10" name="Copyright"/>
          <p:cNvSpPr txBox="1"/>
          <p:nvPr userDrawn="1"/>
        </p:nvSpPr>
        <p:spPr bwMode="black">
          <a:xfrm>
            <a:off x="504008" y="6559848"/>
            <a:ext cx="2269679" cy="92333"/>
          </a:xfrm>
          <a:prstGeom prst="rect">
            <a:avLst/>
          </a:prstGeom>
          <a:noFill/>
        </p:spPr>
        <p:txBody>
          <a:bodyPr wrap="square" lIns="0" tIns="0" rIns="0" bIns="0" rtlCol="0">
            <a:spAutoFit/>
          </a:bodyPr>
          <a:lstStyle/>
          <a:p>
            <a:pPr marL="84096" indent="-84096" defTabSz="1088231">
              <a:buClr>
                <a:srgbClr val="000000"/>
              </a:buClr>
              <a:buFont typeface="Arial" pitchFamily="34" charset="0"/>
              <a:buChar char="©"/>
              <a:defRPr/>
            </a:pPr>
            <a:r>
              <a:rPr lang="en-US" sz="600">
                <a:solidFill>
                  <a:srgbClr val="000000"/>
                </a:solidFill>
                <a:latin typeface="Arial"/>
              </a:rPr>
              <a:t>2020 SAP SE or an SAP affiliate company. All rights reserved. </a:t>
            </a:r>
            <a:endParaRPr lang="en-US" sz="600" kern="0">
              <a:solidFill>
                <a:srgbClr val="000000"/>
              </a:solidFill>
              <a:latin typeface="Arial"/>
              <a:ea typeface="Arial Unicode MS"/>
              <a:cs typeface="Arial Unicode MS" pitchFamily="34" charset="-128"/>
              <a:sym typeface="Arial"/>
            </a:endParaRPr>
          </a:p>
        </p:txBody>
      </p:sp>
      <p:sp>
        <p:nvSpPr>
          <p:cNvPr id="3" name="Text Placeholder 2"/>
          <p:cNvSpPr>
            <a:spLocks noGrp="1"/>
          </p:cNvSpPr>
          <p:nvPr userDrawn="1">
            <p:ph type="body" idx="1"/>
          </p:nvPr>
        </p:nvSpPr>
        <p:spPr bwMode="gray">
          <a:xfrm>
            <a:off x="504001" y="1620000"/>
            <a:ext cx="11186476" cy="4230235"/>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1"/>
          <p:cNvSpPr>
            <a:spLocks noGrp="1"/>
          </p:cNvSpPr>
          <p:nvPr userDrawn="1">
            <p:ph type="title"/>
          </p:nvPr>
        </p:nvSpPr>
        <p:spPr bwMode="gray">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4" name="Group 3"/>
          <p:cNvGrpSpPr/>
          <p:nvPr userDrawn="1"/>
        </p:nvGrpSpPr>
        <p:grpSpPr>
          <a:xfrm>
            <a:off x="0" y="0"/>
            <a:ext cx="12196800" cy="251942"/>
            <a:chOff x="0" y="0"/>
            <a:chExt cx="12196800" cy="251942"/>
          </a:xfrm>
        </p:grpSpPr>
        <p:sp>
          <p:nvSpPr>
            <p:cNvPr id="12" name="Rectangle 11"/>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grpSp>
          <p:nvGrpSpPr>
            <p:cNvPr id="9" name="Secondary Motion Band"/>
            <p:cNvGrpSpPr/>
            <p:nvPr userDrawn="1"/>
          </p:nvGrpSpPr>
          <p:grpSpPr>
            <a:xfrm>
              <a:off x="10682127" y="0"/>
              <a:ext cx="1513048" cy="251942"/>
              <a:chOff x="10682127" y="0"/>
              <a:chExt cx="1513048" cy="252000"/>
            </a:xfrm>
          </p:grpSpPr>
          <p:sp>
            <p:nvSpPr>
              <p:cNvPr id="16" name="Rectangle 15"/>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sp>
            <p:nvSpPr>
              <p:cNvPr id="17" name="Rectangle 16"/>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sp>
            <p:nvSpPr>
              <p:cNvPr id="18" name="Rectangle 17"/>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a:solidFill>
                    <a:srgbClr val="000000"/>
                  </a:solidFill>
                  <a:latin typeface="Arial"/>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2784980363"/>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 id="2147484034" r:id="rId22"/>
    <p:sldLayoutId id="2147484035" r:id="rId23"/>
    <p:sldLayoutId id="2147484036" r:id="rId24"/>
    <p:sldLayoutId id="2147484037" r:id="rId25"/>
    <p:sldLayoutId id="2147484038" r:id="rId26"/>
  </p:sldLayoutIdLst>
  <p:hf hdr="0" ftr="0" dt="0"/>
  <p:txStyles>
    <p:titleStyle>
      <a:lvl1pPr algn="l" defTabSz="1088231" rtl="0" eaLnBrk="1" latinLnBrk="0" hangingPunct="1">
        <a:spcBef>
          <a:spcPct val="0"/>
        </a:spcBef>
        <a:buNone/>
        <a:defRPr sz="2399" b="1" kern="1200" baseline="0">
          <a:solidFill>
            <a:schemeClr val="tx1"/>
          </a:solidFill>
          <a:latin typeface="+mj-lt"/>
          <a:ea typeface="+mj-ea"/>
          <a:cs typeface="+mj-cs"/>
        </a:defRPr>
      </a:lvl1pPr>
    </p:titleStyle>
    <p:body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Numéro de diapositive"/>
          <p:cNvSpPr txBox="1">
            <a:spLocks noGrp="1"/>
          </p:cNvSpPr>
          <p:nvPr>
            <p:ph type="sldNum" sz="quarter" idx="2"/>
          </p:nvPr>
        </p:nvSpPr>
        <p:spPr>
          <a:xfrm>
            <a:off x="11533222" y="6536751"/>
            <a:ext cx="160301" cy="138499"/>
          </a:xfrm>
          <a:prstGeom prst="rect">
            <a:avLst/>
          </a:prstGeom>
          <a:ln w="12700">
            <a:miter lim="400000"/>
          </a:ln>
        </p:spPr>
        <p:txBody>
          <a:bodyPr wrap="none" lIns="0" tIns="0" rIns="0" bIns="0">
            <a:spAutoFit/>
          </a:bodyPr>
          <a:lstStyle>
            <a:lvl1pPr algn="r">
              <a:defRPr sz="900">
                <a:solidFill>
                  <a:srgbClr val="FFFFFF"/>
                </a:solidFill>
                <a:latin typeface="BentonSans Regular"/>
                <a:ea typeface="BentonSans Regular"/>
                <a:cs typeface="BentonSans Regular"/>
                <a:sym typeface="BentonSans Regular"/>
              </a:defRPr>
            </a:lvl1pPr>
          </a:lstStyle>
          <a:p>
            <a:fld id="{86CB4B4D-7CA3-9044-876B-883B54F8677D}" type="slidenum">
              <a:t>‹#›</a:t>
            </a:fld>
            <a:endParaRPr/>
          </a:p>
        </p:txBody>
      </p:sp>
      <p:sp>
        <p:nvSpPr>
          <p:cNvPr id="3" name="Classification"/>
          <p:cNvSpPr txBox="1"/>
          <p:nvPr/>
        </p:nvSpPr>
        <p:spPr>
          <a:xfrm>
            <a:off x="2815387" y="6559834"/>
            <a:ext cx="277392" cy="9233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088557">
              <a:defRPr sz="600">
                <a:solidFill>
                  <a:srgbClr val="FFFFFF"/>
                </a:solidFill>
                <a:latin typeface="BentonSans Regular"/>
                <a:ea typeface="BentonSans Regular"/>
                <a:cs typeface="BentonSans Regular"/>
                <a:sym typeface="BentonSans Regular"/>
              </a:defRPr>
            </a:lvl1pPr>
          </a:lstStyle>
          <a:p>
            <a:r>
              <a:rPr sz="600"/>
              <a:t>PUBLIC</a:t>
            </a:r>
          </a:p>
        </p:txBody>
      </p:sp>
      <p:sp>
        <p:nvSpPr>
          <p:cNvPr id="4" name="Copyright"/>
          <p:cNvSpPr txBox="1"/>
          <p:nvPr/>
        </p:nvSpPr>
        <p:spPr>
          <a:xfrm>
            <a:off x="504132" y="6559832"/>
            <a:ext cx="2403659" cy="9233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marL="84121" indent="-84121" defTabSz="1088557">
              <a:buClr>
                <a:srgbClr val="FFFFFF"/>
              </a:buClr>
              <a:buSzPct val="100000"/>
              <a:buFont typeface="Arial"/>
              <a:buChar char="©"/>
              <a:defRPr sz="600">
                <a:solidFill>
                  <a:srgbClr val="FFFFFF"/>
                </a:solidFill>
                <a:latin typeface="BentonSans Regular"/>
                <a:ea typeface="BentonSans Regular"/>
                <a:cs typeface="BentonSans Regular"/>
                <a:sym typeface="BentonSans Regular"/>
              </a:defRPr>
            </a:lvl1pPr>
          </a:lstStyle>
          <a:p>
            <a:r>
              <a:rPr sz="600"/>
              <a:t>20</a:t>
            </a:r>
            <a:r>
              <a:rPr lang="de-DE" sz="600"/>
              <a:t>20</a:t>
            </a:r>
            <a:r>
              <a:rPr sz="600"/>
              <a:t> SAP SE </a:t>
            </a:r>
            <a:r>
              <a:rPr sz="600" err="1"/>
              <a:t>or</a:t>
            </a:r>
            <a:r>
              <a:rPr sz="600"/>
              <a:t> an SAP </a:t>
            </a:r>
            <a:r>
              <a:rPr sz="600" err="1"/>
              <a:t>affiliate</a:t>
            </a:r>
            <a:r>
              <a:rPr sz="600"/>
              <a:t> </a:t>
            </a:r>
            <a:r>
              <a:rPr sz="600" err="1"/>
              <a:t>company</a:t>
            </a:r>
            <a:r>
              <a:rPr sz="600"/>
              <a:t>. All </a:t>
            </a:r>
            <a:r>
              <a:rPr sz="600" err="1"/>
              <a:t>rights</a:t>
            </a:r>
            <a:r>
              <a:rPr sz="600"/>
              <a:t> </a:t>
            </a:r>
            <a:r>
              <a:rPr sz="600" err="1"/>
              <a:t>reserved</a:t>
            </a:r>
            <a:r>
              <a:rPr sz="600"/>
              <a:t>. </a:t>
            </a:r>
            <a:r>
              <a:rPr sz="600" err="1"/>
              <a:t>ǀ</a:t>
            </a:r>
            <a:endParaRPr sz="600"/>
          </a:p>
        </p:txBody>
      </p:sp>
      <p:sp>
        <p:nvSpPr>
          <p:cNvPr id="5" name="Texte niveau 1…"/>
          <p:cNvSpPr txBox="1">
            <a:spLocks noGrp="1"/>
          </p:cNvSpPr>
          <p:nvPr>
            <p:ph type="body" idx="1"/>
          </p:nvPr>
        </p:nvSpPr>
        <p:spPr>
          <a:xfrm>
            <a:off x="504132" y="1619999"/>
            <a:ext cx="11188114" cy="471600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p>
            <a:r>
              <a:rPr err="1"/>
              <a:t>Texte</a:t>
            </a:r>
            <a:r>
              <a:t> </a:t>
            </a:r>
            <a:r>
              <a:rPr err="1"/>
              <a:t>niveau</a:t>
            </a:r>
            <a:r>
              <a:t> 1</a:t>
            </a:r>
          </a:p>
          <a:p>
            <a:pPr lvl="1"/>
            <a:r>
              <a:rPr err="1"/>
              <a:t>Texte</a:t>
            </a:r>
            <a:r>
              <a:t> </a:t>
            </a:r>
            <a:r>
              <a:rPr err="1"/>
              <a:t>niveau</a:t>
            </a:r>
            <a:r>
              <a:t> 2</a:t>
            </a:r>
          </a:p>
          <a:p>
            <a:pPr lvl="2"/>
            <a:r>
              <a:rPr err="1"/>
              <a:t>Texte</a:t>
            </a:r>
            <a:r>
              <a:t> </a:t>
            </a:r>
            <a:r>
              <a:rPr err="1"/>
              <a:t>niveau</a:t>
            </a:r>
            <a:r>
              <a:t> 3</a:t>
            </a:r>
          </a:p>
          <a:p>
            <a:pPr lvl="3"/>
            <a:r>
              <a:rPr err="1"/>
              <a:t>Texte</a:t>
            </a:r>
            <a:r>
              <a:t> </a:t>
            </a:r>
            <a:r>
              <a:rPr err="1"/>
              <a:t>niveau</a:t>
            </a:r>
            <a:r>
              <a:t> 4</a:t>
            </a:r>
          </a:p>
          <a:p>
            <a:pPr lvl="4"/>
            <a:r>
              <a:rPr err="1"/>
              <a:t>Texte</a:t>
            </a:r>
            <a:r>
              <a:t> </a:t>
            </a:r>
            <a:r>
              <a:rPr err="1"/>
              <a:t>niveau</a:t>
            </a:r>
            <a:r>
              <a:t> 5</a:t>
            </a:r>
          </a:p>
        </p:txBody>
      </p:sp>
      <p:sp>
        <p:nvSpPr>
          <p:cNvPr id="6" name="Texte du titre"/>
          <p:cNvSpPr txBox="1">
            <a:spLocks noGrp="1"/>
          </p:cNvSpPr>
          <p:nvPr>
            <p:ph type="title"/>
          </p:nvPr>
        </p:nvSpPr>
        <p:spPr>
          <a:xfrm>
            <a:off x="504133" y="504001"/>
            <a:ext cx="11189390" cy="36933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p>
            <a:r>
              <a:t>Texte du titre</a:t>
            </a:r>
          </a:p>
        </p:txBody>
      </p:sp>
    </p:spTree>
    <p:extLst>
      <p:ext uri="{BB962C8B-B14F-4D97-AF65-F5344CB8AC3E}">
        <p14:creationId xmlns:p14="http://schemas.microsoft.com/office/powerpoint/2010/main" val="1185101703"/>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 id="2147484056" r:id="rId15"/>
    <p:sldLayoutId id="2147484057" r:id="rId16"/>
    <p:sldLayoutId id="2147484058" r:id="rId17"/>
    <p:sldLayoutId id="2147484059" r:id="rId18"/>
    <p:sldLayoutId id="2147484060" r:id="rId19"/>
    <p:sldLayoutId id="2147484061" r:id="rId20"/>
    <p:sldLayoutId id="2147484062" r:id="rId21"/>
    <p:sldLayoutId id="2147484063" r:id="rId22"/>
    <p:sldLayoutId id="2147484064" r:id="rId23"/>
    <p:sldLayoutId id="2147484065" r:id="rId24"/>
    <p:sldLayoutId id="2147484066" r:id="rId25"/>
    <p:sldLayoutId id="2147484067" r:id="rId26"/>
    <p:sldLayoutId id="2147484068" r:id="rId27"/>
    <p:sldLayoutId id="2147484069" r:id="rId28"/>
    <p:sldLayoutId id="2147484070" r:id="rId29"/>
  </p:sldLayoutIdLst>
  <p:transition spd="med"/>
  <p:txStyles>
    <p:titleStyle>
      <a:lvl1pPr marL="0" marR="0" indent="0" algn="l" defTabSz="1088557"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BentonSans Bold"/>
          <a:ea typeface="BentonSans Bold"/>
          <a:cs typeface="BentonSans Bold"/>
          <a:sym typeface="BentonSans Bold"/>
        </a:defRPr>
      </a:lvl1pPr>
      <a:lvl2pPr marL="0" marR="0" indent="0" algn="l" defTabSz="1088557"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BentonSans Bold"/>
          <a:ea typeface="BentonSans Bold"/>
          <a:cs typeface="BentonSans Bold"/>
          <a:sym typeface="BentonSans Bold"/>
        </a:defRPr>
      </a:lvl2pPr>
      <a:lvl3pPr marL="0" marR="0" indent="0" algn="l" defTabSz="1088557"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BentonSans Bold"/>
          <a:ea typeface="BentonSans Bold"/>
          <a:cs typeface="BentonSans Bold"/>
          <a:sym typeface="BentonSans Bold"/>
        </a:defRPr>
      </a:lvl3pPr>
      <a:lvl4pPr marL="0" marR="0" indent="0" algn="l" defTabSz="1088557"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BentonSans Bold"/>
          <a:ea typeface="BentonSans Bold"/>
          <a:cs typeface="BentonSans Bold"/>
          <a:sym typeface="BentonSans Bold"/>
        </a:defRPr>
      </a:lvl4pPr>
      <a:lvl5pPr marL="0" marR="0" indent="0" algn="l" defTabSz="1088557"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BentonSans Bold"/>
          <a:ea typeface="BentonSans Bold"/>
          <a:cs typeface="BentonSans Bold"/>
          <a:sym typeface="BentonSans Bold"/>
        </a:defRPr>
      </a:lvl5pPr>
      <a:lvl6pPr marL="0" marR="0" indent="0" algn="l" defTabSz="1088557"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BentonSans Bold"/>
          <a:ea typeface="BentonSans Bold"/>
          <a:cs typeface="BentonSans Bold"/>
          <a:sym typeface="BentonSans Bold"/>
        </a:defRPr>
      </a:lvl6pPr>
      <a:lvl7pPr marL="0" marR="0" indent="0" algn="l" defTabSz="1088557"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BentonSans Bold"/>
          <a:ea typeface="BentonSans Bold"/>
          <a:cs typeface="BentonSans Bold"/>
          <a:sym typeface="BentonSans Bold"/>
        </a:defRPr>
      </a:lvl7pPr>
      <a:lvl8pPr marL="0" marR="0" indent="0" algn="l" defTabSz="1088557"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BentonSans Bold"/>
          <a:ea typeface="BentonSans Bold"/>
          <a:cs typeface="BentonSans Bold"/>
          <a:sym typeface="BentonSans Bold"/>
        </a:defRPr>
      </a:lvl8pPr>
      <a:lvl9pPr marL="0" marR="0" indent="0" algn="l" defTabSz="1088557"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BentonSans Bold"/>
          <a:ea typeface="BentonSans Bold"/>
          <a:cs typeface="BentonSans Bold"/>
          <a:sym typeface="BentonSans Bold"/>
        </a:defRPr>
      </a:lvl9pPr>
    </p:titleStyle>
    <p:bodyStyle>
      <a:lvl1pPr marL="0" marR="0" indent="0" algn="l" defTabSz="1088557" latinLnBrk="0">
        <a:lnSpc>
          <a:spcPct val="100000"/>
        </a:lnSpc>
        <a:spcBef>
          <a:spcPts val="3000"/>
        </a:spcBef>
        <a:spcAft>
          <a:spcPts val="0"/>
        </a:spcAft>
        <a:buClrTx/>
        <a:buSzTx/>
        <a:buFontTx/>
        <a:buNone/>
        <a:tabLst/>
        <a:defRPr sz="2000" b="0" i="0" u="none" strike="noStrike" cap="none" spc="0" baseline="0">
          <a:ln>
            <a:noFill/>
          </a:ln>
          <a:solidFill>
            <a:srgbClr val="FFFFFF"/>
          </a:solidFill>
          <a:uFillTx/>
          <a:latin typeface="BentonSans Regular"/>
          <a:ea typeface="BentonSans Regular"/>
          <a:cs typeface="BentonSans Regular"/>
          <a:sym typeface="BentonSans Regular"/>
        </a:defRPr>
      </a:lvl1pPr>
      <a:lvl2pPr marL="199959" marR="0" indent="-199959" algn="l" defTabSz="1088557" latinLnBrk="0">
        <a:lnSpc>
          <a:spcPct val="100000"/>
        </a:lnSpc>
        <a:spcBef>
          <a:spcPts val="3000"/>
        </a:spcBef>
        <a:spcAft>
          <a:spcPts val="0"/>
        </a:spcAft>
        <a:buClrTx/>
        <a:buSzPct val="100000"/>
        <a:buFontTx/>
        <a:buChar char="▪"/>
        <a:tabLst/>
        <a:defRPr sz="2000" b="0" i="0" u="none" strike="noStrike" cap="none" spc="0" baseline="0">
          <a:ln>
            <a:noFill/>
          </a:ln>
          <a:solidFill>
            <a:srgbClr val="FFFFFF"/>
          </a:solidFill>
          <a:uFillTx/>
          <a:latin typeface="BentonSans Regular"/>
          <a:ea typeface="BentonSans Regular"/>
          <a:cs typeface="BentonSans Regular"/>
          <a:sym typeface="BentonSans Regular"/>
        </a:defRPr>
      </a:lvl2pPr>
      <a:lvl3pPr marL="379856" marR="0" indent="-199279" algn="l" defTabSz="1088557" latinLnBrk="0">
        <a:lnSpc>
          <a:spcPct val="100000"/>
        </a:lnSpc>
        <a:spcBef>
          <a:spcPts val="3000"/>
        </a:spcBef>
        <a:spcAft>
          <a:spcPts val="0"/>
        </a:spcAft>
        <a:buClrTx/>
        <a:buSzPct val="100000"/>
        <a:buFontTx/>
        <a:buChar char="–"/>
        <a:tabLst/>
        <a:defRPr sz="2000" b="0" i="0" u="none" strike="noStrike" cap="none" spc="0" baseline="0">
          <a:ln>
            <a:noFill/>
          </a:ln>
          <a:solidFill>
            <a:srgbClr val="FFFFFF"/>
          </a:solidFill>
          <a:uFillTx/>
          <a:latin typeface="BentonSans Regular"/>
          <a:ea typeface="BentonSans Regular"/>
          <a:cs typeface="BentonSans Regular"/>
          <a:sym typeface="BentonSans Regular"/>
        </a:defRPr>
      </a:lvl3pPr>
      <a:lvl4pPr marL="584883" marR="0" indent="-224955" algn="l" defTabSz="1088557" latinLnBrk="0">
        <a:lnSpc>
          <a:spcPct val="100000"/>
        </a:lnSpc>
        <a:spcBef>
          <a:spcPts val="3000"/>
        </a:spcBef>
        <a:spcAft>
          <a:spcPts val="0"/>
        </a:spcAft>
        <a:buClrTx/>
        <a:buSzPct val="100000"/>
        <a:buFontTx/>
        <a:buChar char="o"/>
        <a:tabLst/>
        <a:defRPr sz="2000" b="0" i="0" u="none" strike="noStrike" cap="none" spc="0" baseline="0">
          <a:ln>
            <a:noFill/>
          </a:ln>
          <a:solidFill>
            <a:srgbClr val="FFFFFF"/>
          </a:solidFill>
          <a:uFillTx/>
          <a:latin typeface="BentonSans Regular"/>
          <a:ea typeface="BentonSans Regular"/>
          <a:cs typeface="BentonSans Regular"/>
          <a:sym typeface="BentonSans Regular"/>
        </a:defRPr>
      </a:lvl4pPr>
      <a:lvl5pPr marL="796983" marR="0" indent="-257091" algn="l" defTabSz="1088557" latinLnBrk="0">
        <a:lnSpc>
          <a:spcPct val="100000"/>
        </a:lnSpc>
        <a:spcBef>
          <a:spcPts val="3000"/>
        </a:spcBef>
        <a:spcAft>
          <a:spcPts val="0"/>
        </a:spcAft>
        <a:buClrTx/>
        <a:buSzPct val="100000"/>
        <a:buFontTx/>
        <a:buChar char="–"/>
        <a:tabLst/>
        <a:defRPr sz="2000" b="0" i="0" u="none" strike="noStrike" cap="none" spc="0" baseline="0">
          <a:ln>
            <a:noFill/>
          </a:ln>
          <a:solidFill>
            <a:srgbClr val="FFFFFF"/>
          </a:solidFill>
          <a:uFillTx/>
          <a:latin typeface="BentonSans Regular"/>
          <a:ea typeface="BentonSans Regular"/>
          <a:cs typeface="BentonSans Regular"/>
          <a:sym typeface="BentonSans Regular"/>
        </a:defRPr>
      </a:lvl5pPr>
      <a:lvl6pPr marL="2948178" marR="0" indent="-226783" algn="l" defTabSz="1088557" latinLnBrk="0">
        <a:lnSpc>
          <a:spcPct val="100000"/>
        </a:lnSpc>
        <a:spcBef>
          <a:spcPts val="3000"/>
        </a:spcBef>
        <a:spcAft>
          <a:spcPts val="0"/>
        </a:spcAft>
        <a:buClrTx/>
        <a:buSzPct val="100000"/>
        <a:buFontTx/>
        <a:buChar char="•"/>
        <a:tabLst/>
        <a:defRPr sz="2000" b="0" i="0" u="none" strike="noStrike" cap="none" spc="0" baseline="0">
          <a:ln>
            <a:noFill/>
          </a:ln>
          <a:solidFill>
            <a:srgbClr val="FFFFFF"/>
          </a:solidFill>
          <a:uFillTx/>
          <a:latin typeface="BentonSans Regular"/>
          <a:ea typeface="BentonSans Regular"/>
          <a:cs typeface="BentonSans Regular"/>
          <a:sym typeface="BentonSans Regular"/>
        </a:defRPr>
      </a:lvl6pPr>
      <a:lvl7pPr marL="3492457" marR="0" indent="-226783" algn="l" defTabSz="1088557" latinLnBrk="0">
        <a:lnSpc>
          <a:spcPct val="100000"/>
        </a:lnSpc>
        <a:spcBef>
          <a:spcPts val="3000"/>
        </a:spcBef>
        <a:spcAft>
          <a:spcPts val="0"/>
        </a:spcAft>
        <a:buClrTx/>
        <a:buSzPct val="100000"/>
        <a:buFontTx/>
        <a:buChar char="•"/>
        <a:tabLst/>
        <a:defRPr sz="2000" b="0" i="0" u="none" strike="noStrike" cap="none" spc="0" baseline="0">
          <a:ln>
            <a:noFill/>
          </a:ln>
          <a:solidFill>
            <a:srgbClr val="FFFFFF"/>
          </a:solidFill>
          <a:uFillTx/>
          <a:latin typeface="BentonSans Regular"/>
          <a:ea typeface="BentonSans Regular"/>
          <a:cs typeface="BentonSans Regular"/>
          <a:sym typeface="BentonSans Regular"/>
        </a:defRPr>
      </a:lvl7pPr>
      <a:lvl8pPr marL="4036736" marR="0" indent="-226783" algn="l" defTabSz="1088557" latinLnBrk="0">
        <a:lnSpc>
          <a:spcPct val="100000"/>
        </a:lnSpc>
        <a:spcBef>
          <a:spcPts val="3000"/>
        </a:spcBef>
        <a:spcAft>
          <a:spcPts val="0"/>
        </a:spcAft>
        <a:buClrTx/>
        <a:buSzPct val="100000"/>
        <a:buFontTx/>
        <a:buChar char="•"/>
        <a:tabLst/>
        <a:defRPr sz="2000" b="0" i="0" u="none" strike="noStrike" cap="none" spc="0" baseline="0">
          <a:ln>
            <a:noFill/>
          </a:ln>
          <a:solidFill>
            <a:srgbClr val="FFFFFF"/>
          </a:solidFill>
          <a:uFillTx/>
          <a:latin typeface="BentonSans Regular"/>
          <a:ea typeface="BentonSans Regular"/>
          <a:cs typeface="BentonSans Regular"/>
          <a:sym typeface="BentonSans Regular"/>
        </a:defRPr>
      </a:lvl8pPr>
      <a:lvl9pPr marL="4581016" marR="0" indent="-226783" algn="l" defTabSz="1088557" latinLnBrk="0">
        <a:lnSpc>
          <a:spcPct val="100000"/>
        </a:lnSpc>
        <a:spcBef>
          <a:spcPts val="3000"/>
        </a:spcBef>
        <a:spcAft>
          <a:spcPts val="0"/>
        </a:spcAft>
        <a:buClrTx/>
        <a:buSzPct val="100000"/>
        <a:buFontTx/>
        <a:buChar char="•"/>
        <a:tabLst/>
        <a:defRPr sz="2000" b="0" i="0" u="none" strike="noStrike" cap="none" spc="0" baseline="0">
          <a:ln>
            <a:noFill/>
          </a:ln>
          <a:solidFill>
            <a:srgbClr val="FFFFFF"/>
          </a:solidFill>
          <a:uFillTx/>
          <a:latin typeface="BentonSans Regular"/>
          <a:ea typeface="BentonSans Regular"/>
          <a:cs typeface="BentonSans Regular"/>
          <a:sym typeface="BentonSans Regular"/>
        </a:defRPr>
      </a:lvl9pPr>
    </p:bodyStyle>
    <p:otherStyle>
      <a:lvl1pPr marL="0" marR="0" indent="0" algn="r" defTabSz="108877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BentonSans Regular"/>
        </a:defRPr>
      </a:lvl1pPr>
      <a:lvl2pPr marL="544387" marR="0" indent="0" algn="r" defTabSz="1088775" rtl="0" latinLnBrk="0">
        <a:lnSpc>
          <a:spcPct val="100000"/>
        </a:lnSpc>
        <a:spcBef>
          <a:spcPts val="0"/>
        </a:spcBef>
        <a:spcAft>
          <a:spcPts val="0"/>
        </a:spcAft>
        <a:buClrTx/>
        <a:buSzPct val="100000"/>
        <a:buFontTx/>
        <a:buChar char="•"/>
        <a:tabLst/>
        <a:defRPr sz="900" b="0" i="0" u="none" strike="noStrike" cap="none" spc="0" baseline="0">
          <a:ln>
            <a:noFill/>
          </a:ln>
          <a:solidFill>
            <a:schemeClr val="tx1"/>
          </a:solidFill>
          <a:uFillTx/>
          <a:latin typeface="+mn-lt"/>
          <a:ea typeface="+mn-ea"/>
          <a:cs typeface="+mn-cs"/>
          <a:sym typeface="BentonSans Regular"/>
        </a:defRPr>
      </a:lvl2pPr>
      <a:lvl3pPr marL="1088775" marR="0" indent="0" algn="r" defTabSz="1088775" rtl="0" latinLnBrk="0">
        <a:lnSpc>
          <a:spcPct val="100000"/>
        </a:lnSpc>
        <a:spcBef>
          <a:spcPts val="0"/>
        </a:spcBef>
        <a:spcAft>
          <a:spcPts val="0"/>
        </a:spcAft>
        <a:buClrTx/>
        <a:buSzPct val="80000"/>
        <a:buFontTx/>
        <a:buChar char="■"/>
        <a:tabLst/>
        <a:defRPr sz="900" b="0" i="0" u="none" strike="noStrike" cap="none" spc="0" baseline="0">
          <a:ln>
            <a:noFill/>
          </a:ln>
          <a:solidFill>
            <a:schemeClr val="tx1"/>
          </a:solidFill>
          <a:uFillTx/>
          <a:latin typeface="+mn-lt"/>
          <a:ea typeface="+mn-ea"/>
          <a:cs typeface="+mn-cs"/>
          <a:sym typeface="BentonSans Regular"/>
        </a:defRPr>
      </a:lvl3pPr>
      <a:lvl4pPr marL="1633164" marR="0" indent="0" algn="r" defTabSz="1088775" rtl="0" latinLnBrk="0">
        <a:lnSpc>
          <a:spcPct val="100000"/>
        </a:lnSpc>
        <a:spcBef>
          <a:spcPts val="0"/>
        </a:spcBef>
        <a:spcAft>
          <a:spcPts val="0"/>
        </a:spcAft>
        <a:buClrTx/>
        <a:buSzPct val="80000"/>
        <a:buFontTx/>
        <a:buChar char=""/>
        <a:tabLst/>
        <a:defRPr sz="900" b="0" i="0" u="none" strike="noStrike" cap="none" spc="0" baseline="0">
          <a:ln>
            <a:noFill/>
          </a:ln>
          <a:solidFill>
            <a:schemeClr val="tx1"/>
          </a:solidFill>
          <a:uFillTx/>
          <a:latin typeface="+mn-lt"/>
          <a:ea typeface="+mn-ea"/>
          <a:cs typeface="+mn-cs"/>
          <a:sym typeface="BentonSans Regular"/>
        </a:defRPr>
      </a:lvl4pPr>
      <a:lvl5pPr marL="2177551" marR="0" indent="0" algn="r" defTabSz="1088775" rtl="0" latinLnBrk="0">
        <a:lnSpc>
          <a:spcPct val="100000"/>
        </a:lnSpc>
        <a:spcBef>
          <a:spcPts val="0"/>
        </a:spcBef>
        <a:spcAft>
          <a:spcPts val="0"/>
        </a:spcAft>
        <a:buClrTx/>
        <a:buSzPct val="80000"/>
        <a:buFontTx/>
        <a:buChar char=""/>
        <a:tabLst/>
        <a:defRPr sz="900" b="0" i="0" u="none" strike="noStrike" cap="none" spc="0" baseline="0">
          <a:ln>
            <a:noFill/>
          </a:ln>
          <a:solidFill>
            <a:schemeClr val="tx1"/>
          </a:solidFill>
          <a:uFillTx/>
          <a:latin typeface="+mn-lt"/>
          <a:ea typeface="+mn-ea"/>
          <a:cs typeface="+mn-cs"/>
          <a:sym typeface="BentonSans Regular"/>
        </a:defRPr>
      </a:lvl5pPr>
      <a:lvl6pPr marL="0" marR="0" indent="2721940" algn="r" defTabSz="108877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BentonSans Regular"/>
        </a:defRPr>
      </a:lvl6pPr>
      <a:lvl7pPr marL="0" marR="0" indent="3266328" algn="r" defTabSz="108877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BentonSans Regular"/>
        </a:defRPr>
      </a:lvl7pPr>
      <a:lvl8pPr marL="0" marR="0" indent="3810715" algn="r" defTabSz="108877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BentonSans Regular"/>
        </a:defRPr>
      </a:lvl8pPr>
      <a:lvl9pPr marL="0" marR="0" indent="4355103" algn="r" defTabSz="108877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BentonSans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31.tiff"/><Relationship Id="rId4" Type="http://schemas.openxmlformats.org/officeDocument/2006/relationships/image" Target="../media/image30.tiff"/></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45.xml"/><Relationship Id="rId5" Type="http://schemas.openxmlformats.org/officeDocument/2006/relationships/hyperlink" Target="https://s3-eu-west-1.amazonaws.com/recastai-cdn/videos/Assets+-+Product+demo+-+Bot+building+platform.mp4" TargetMode="External"/><Relationship Id="rId4" Type="http://schemas.openxmlformats.org/officeDocument/2006/relationships/hyperlink" Target="https://www.sap.com/cmp/dg/gartner-mxdp-mq-report/index.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5.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5.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hyperlink" Target="https://s3-eu-west-1.amazonaws.com/recastai-cdn/videos/Assets+-+Product+demo+-+Bot+building+platform.mp4" TargetMode="External"/><Relationship Id="rId2" Type="http://schemas.openxmlformats.org/officeDocument/2006/relationships/hyperlink" Target="https://www.youtube.com/watch?v=HNhPxE8uxlk" TargetMode="External"/><Relationship Id="rId1" Type="http://schemas.openxmlformats.org/officeDocument/2006/relationships/slideLayout" Target="../slideLayouts/slideLayout4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tiff"/><Relationship Id="rId4" Type="http://schemas.openxmlformats.org/officeDocument/2006/relationships/image" Target="../media/image62.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45.xml"/><Relationship Id="rId6" Type="http://schemas.openxmlformats.org/officeDocument/2006/relationships/image" Target="../media/image69.png"/><Relationship Id="rId5" Type="http://schemas.openxmlformats.org/officeDocument/2006/relationships/hyperlink" Target="https://s3-eu-west-1.amazonaws.com/recastai-cdn/videos/Asset+-+Client+demo+-+SFR.mp4" TargetMode="Externa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hyperlink" Target="https://s3-eu-west-1.amazonaws.com/recastai-cdn/videos/Asset+-+Client+demo+-+Bouygues.mp4" TargetMode="External"/><Relationship Id="rId7"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4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8" Type="http://schemas.openxmlformats.org/officeDocument/2006/relationships/image" Target="../media/image74.tiff"/><Relationship Id="rId3" Type="http://schemas.openxmlformats.org/officeDocument/2006/relationships/hyperlink" Target="https://s3-eu-west-1.amazonaws.com/recastai-cdn/videos/Asset+-+Client+demo+-+Groupe+Mutuel.mp4" TargetMode="External"/><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45.xml"/><Relationship Id="rId6" Type="http://schemas.openxmlformats.org/officeDocument/2006/relationships/image" Target="../media/image71.png"/><Relationship Id="rId5" Type="http://schemas.openxmlformats.org/officeDocument/2006/relationships/image" Target="../media/image69.png"/><Relationship Id="rId4" Type="http://schemas.openxmlformats.org/officeDocument/2006/relationships/hyperlink" Target="https://www.sap.com/documents/2019/05/1a5c53f9-4b7d-0010-87a3-c30de2ffd8ff.html?infl=e6497021-2574-4f5e-b2f4-22feb39658f8"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8" Type="http://schemas.openxmlformats.org/officeDocument/2006/relationships/hyperlink" Target="https://community.sap.com/topics/conversational-ai" TargetMode="External"/><Relationship Id="rId13" Type="http://schemas.openxmlformats.org/officeDocument/2006/relationships/hyperlink" Target="https://www.youtube.com/channel/UCWAslyF-dQoEHuzirB1SXnw" TargetMode="External"/><Relationship Id="rId18" Type="http://schemas.openxmlformats.org/officeDocument/2006/relationships/image" Target="../media/image81.png"/><Relationship Id="rId3" Type="http://schemas.openxmlformats.org/officeDocument/2006/relationships/hyperlink" Target="https://cai.tools.sap/" TargetMode="External"/><Relationship Id="rId7" Type="http://schemas.openxmlformats.org/officeDocument/2006/relationships/hyperlink" Target="https://www.sap.com/products/conversational-ai.html" TargetMode="External"/><Relationship Id="rId12" Type="http://schemas.openxmlformats.org/officeDocument/2006/relationships/hyperlink" Target="https://www.linkedin.com/company/10246631" TargetMode="External"/><Relationship Id="rId17" Type="http://schemas.openxmlformats.org/officeDocument/2006/relationships/image" Target="../media/image80.png"/><Relationship Id="rId2" Type="http://schemas.openxmlformats.org/officeDocument/2006/relationships/notesSlide" Target="../notesSlides/notesSlide30.xml"/><Relationship Id="rId16" Type="http://schemas.openxmlformats.org/officeDocument/2006/relationships/image" Target="../media/image57.png"/><Relationship Id="rId1" Type="http://schemas.openxmlformats.org/officeDocument/2006/relationships/slideLayout" Target="../slideLayouts/slideLayout48.xml"/><Relationship Id="rId6" Type="http://schemas.openxmlformats.org/officeDocument/2006/relationships/hyperlink" Target="https://help.sap.com/doc/221f8f84afef43d29ad37ef2af0c4adf/HP_2.0/en-US/72ff4b1e30414104ac9c315da1ecc6b5.html?" TargetMode="External"/><Relationship Id="rId11" Type="http://schemas.openxmlformats.org/officeDocument/2006/relationships/hyperlink" Target="https://answers.sap.com/tags/73555000100800001301" TargetMode="External"/><Relationship Id="rId5" Type="http://schemas.openxmlformats.org/officeDocument/2006/relationships/hyperlink" Target="https://help.sap.com/viewer/product/SAP_CONVERSATIONAL_AI/latest/en-US" TargetMode="External"/><Relationship Id="rId15" Type="http://schemas.openxmlformats.org/officeDocument/2006/relationships/hyperlink" Target="https://www.sapstore.com/solutions/42282/SAP-Conversational-AI" TargetMode="External"/><Relationship Id="rId10" Type="http://schemas.openxmlformats.org/officeDocument/2006/relationships/hyperlink" Target="https://cai.tools.sap/blog" TargetMode="External"/><Relationship Id="rId4" Type="http://schemas.openxmlformats.org/officeDocument/2006/relationships/hyperlink" Target="https://developers.sap.com/mission.cai-get-started.html" TargetMode="External"/><Relationship Id="rId9" Type="http://schemas.openxmlformats.org/officeDocument/2006/relationships/hyperlink" Target="https://developers.sap.com/tutorial-navigator.html?tag=products:technology-platform/sap-leonardo/sap-conversational-ai" TargetMode="External"/><Relationship Id="rId14" Type="http://schemas.openxmlformats.org/officeDocument/2006/relationships/hyperlink" Target="https://roadmaps.sap.com/board?PRODUCT=73555000100800001301"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sebastian.schroetel@sap.com" TargetMode="External"/><Relationship Id="rId2" Type="http://schemas.openxmlformats.org/officeDocument/2006/relationships/hyperlink" Target="mailto:harshavardhan.bhat@sap.com" TargetMode="External"/><Relationship Id="rId1" Type="http://schemas.openxmlformats.org/officeDocument/2006/relationships/slideLayout" Target="../slideLayouts/slideLayout44.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54.xml"/><Relationship Id="rId4" Type="http://schemas.openxmlformats.org/officeDocument/2006/relationships/hyperlink" Target="https://jam4.sapjam.com/groups/lU8JjJgx0LhYvSvTgmIrUu/documents/t9rbvL30lyGojU9nW0Zh5P/slide_viewer?_lightbox=tru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comments" Target="../comments/comment1.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4.xml"/><Relationship Id="rId5" Type="http://schemas.openxmlformats.org/officeDocument/2006/relationships/image" Target="../media/image91.tif"/><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image" Target="../media/image108.png"/><Relationship Id="rId3" Type="http://schemas.openxmlformats.org/officeDocument/2006/relationships/image" Target="../media/image93.jpeg"/><Relationship Id="rId7" Type="http://schemas.openxmlformats.org/officeDocument/2006/relationships/image" Target="../media/image97.png"/><Relationship Id="rId12" Type="http://schemas.openxmlformats.org/officeDocument/2006/relationships/image" Target="../media/image102.gif"/><Relationship Id="rId17" Type="http://schemas.openxmlformats.org/officeDocument/2006/relationships/image" Target="../media/image107.png"/><Relationship Id="rId2" Type="http://schemas.openxmlformats.org/officeDocument/2006/relationships/image" Target="../media/image92.png"/><Relationship Id="rId16"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jpe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image" Target="../media/image94.jpeg"/><Relationship Id="rId9" Type="http://schemas.openxmlformats.org/officeDocument/2006/relationships/image" Target="../media/image99.png"/><Relationship Id="rId14" Type="http://schemas.openxmlformats.org/officeDocument/2006/relationships/image" Target="../media/image104.png"/></Relationships>
</file>

<file path=ppt/slides/_rels/slide4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tiff"/><Relationship Id="rId7" Type="http://schemas.openxmlformats.org/officeDocument/2006/relationships/image" Target="../media/image113.tiff"/><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12.tiff"/><Relationship Id="rId11" Type="http://schemas.openxmlformats.org/officeDocument/2006/relationships/image" Target="../media/image117.tiff"/><Relationship Id="rId5" Type="http://schemas.openxmlformats.org/officeDocument/2006/relationships/image" Target="../media/image111.tiff"/><Relationship Id="rId10" Type="http://schemas.openxmlformats.org/officeDocument/2006/relationships/image" Target="../media/image116.png"/><Relationship Id="rId4" Type="http://schemas.openxmlformats.org/officeDocument/2006/relationships/image" Target="../media/image110.tiff"/><Relationship Id="rId9" Type="http://schemas.openxmlformats.org/officeDocument/2006/relationships/image" Target="../media/image115.png"/></Relationships>
</file>

<file path=ppt/slides/_rels/slide44.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hyperlink" Target="https://support.sap.com/en/offerings-programs/enterprise-support.html" TargetMode="External"/><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45.xml.rels><?xml version="1.0" encoding="UTF-8" standalone="yes"?>
<Relationships xmlns="http://schemas.openxmlformats.org/package/2006/relationships"><Relationship Id="rId8" Type="http://schemas.openxmlformats.org/officeDocument/2006/relationships/hyperlink" Target="https://recast.ai/blog/nodejs-chatbot-movie-bot/" TargetMode="External"/><Relationship Id="rId13" Type="http://schemas.openxmlformats.org/officeDocument/2006/relationships/hyperlink" Target="https://cai.tools.sap/" TargetMode="External"/><Relationship Id="rId3" Type="http://schemas.openxmlformats.org/officeDocument/2006/relationships/hyperlink" Target="https://www.sap.com/products/conversational-ai.html" TargetMode="External"/><Relationship Id="rId7" Type="http://schemas.openxmlformats.org/officeDocument/2006/relationships/hyperlink" Target="https://www.sap.com/products/conversational-ai.html#pdf-asset=b01c686b-697d-0010-87a3-c30de2ffd8ff&amp;page=15" TargetMode="External"/><Relationship Id="rId12" Type="http://schemas.openxmlformats.org/officeDocument/2006/relationships/hyperlink" Target="mailto:businesscai@sap.com"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s://help.sap.com/viewer/92b133c1d4fe43518b0539f93a9bc203/Cloud/en-US/f1e3951afd574f558ebad672f4c5e32b.html" TargetMode="External"/><Relationship Id="rId11" Type="http://schemas.openxmlformats.org/officeDocument/2006/relationships/hyperlink" Target="https://twitter.com/sapcai?lang=en" TargetMode="External"/><Relationship Id="rId5" Type="http://schemas.openxmlformats.org/officeDocument/2006/relationships/hyperlink" Target="https://help.sap.com/viewer/p/SAP_CONVERSATIONAL_AI" TargetMode="External"/><Relationship Id="rId10" Type="http://schemas.openxmlformats.org/officeDocument/2006/relationships/hyperlink" Target="https://www.sapstore.com/solutions/42282/SAP-Conversational-AI" TargetMode="External"/><Relationship Id="rId4" Type="http://schemas.openxmlformats.org/officeDocument/2006/relationships/hyperlink" Target="https://cai.tools.sap/docs/" TargetMode="External"/><Relationship Id="rId9" Type="http://schemas.openxmlformats.org/officeDocument/2006/relationships/hyperlink" Target="https://cai.tools.sap/blog/category/tutoria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sapcai-community.slack.com/join/shared_invite/enQtNTI3NzEzMTY3NTQxLTAyNDZiNDFjOWM3N2ZiMWYyYzIwNjc2ODM1NDAxOGU2MDE5Njc2MTRhM2NhODEwMGNjMjNmYmY1Y2U4YzBkM2Y"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hyperlink" Target="https://jam4.sapjam.com/groups/bj5ax8gAxEkFxGXcO8EIWK/overview_page/FHi1lqmWrlyE7ZA4ZViq3t?edit_mode=true" TargetMode="External"/><Relationship Id="rId4" Type="http://schemas.openxmlformats.org/officeDocument/2006/relationships/hyperlink" Target="https://jam4.sapjam.com/groups/bj5ax8gAxEkFxGXcO8EIWK/overview_page/vNicxRJwwF4UdWgR0KlGIi"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s3-eu-west-1.amazonaws.com/recastai-cdn/videos/Assets+-+Feature+demo+-+FAQ+bot+generator.mov" TargetMode="External"/><Relationship Id="rId3" Type="http://schemas.openxmlformats.org/officeDocument/2006/relationships/hyperlink" Target="https://s3-eu-west-1.amazonaws.com/recastai-cdn/videos/Assets+-+Product+demo+-+Bot+building+platform.mp4" TargetMode="External"/><Relationship Id="rId7" Type="http://schemas.openxmlformats.org/officeDocument/2006/relationships/hyperlink" Target="https://s3-eu-west-1.amazonaws.com/recastai-cdn/videos/Assets+-+Stakeholder+demo+-+SFSF+TWM.mp4"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s3-eu-west-1.amazonaws.com/recastai-cdn/videos/Asset+-+Client+demo+-+Groupe+Mutuel.mp4" TargetMode="External"/><Relationship Id="rId5" Type="http://schemas.openxmlformats.org/officeDocument/2006/relationships/hyperlink" Target="https://s3-eu-west-1.amazonaws.com/recastai-cdn/videos/Asset+-+Client+demo+-+Bouygues.mp4" TargetMode="External"/><Relationship Id="rId10" Type="http://schemas.openxmlformats.org/officeDocument/2006/relationships/hyperlink" Target="https://s3-eu-west-1.amazonaws.com/recastai-cdn/videos/Assets+-+Feature+demo+-+SAP+Bot+Generator+(Odata).mp4" TargetMode="External"/><Relationship Id="rId4" Type="http://schemas.openxmlformats.org/officeDocument/2006/relationships/hyperlink" Target="https://recastai-cdn.s3-eu-west-1.amazonaws.com/videos/Asset+-+Client+demo+-+SFR.mp4" TargetMode="External"/><Relationship Id="rId9" Type="http://schemas.openxmlformats.org/officeDocument/2006/relationships/hyperlink" Target="https://s3-eu-west-1.amazonaws.com/recastai-cdn/videos/Assets+-+Feature+demo+-+Chat+histories+bot+generator.m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5.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218876B-4C78-44AC-9691-42039929B8A7}"/>
              </a:ext>
            </a:extLst>
          </p:cNvPr>
          <p:cNvSpPr>
            <a:spLocks noGrp="1"/>
          </p:cNvSpPr>
          <p:nvPr>
            <p:ph type="body" sz="quarter" idx="10"/>
          </p:nvPr>
        </p:nvSpPr>
        <p:spPr>
          <a:xfrm>
            <a:off x="504000" y="1620000"/>
            <a:ext cx="8494548" cy="4716000"/>
          </a:xfrm>
        </p:spPr>
        <p:txBody>
          <a:bodyPr vert="horz" lIns="0" tIns="0" rIns="0" bIns="0" rtlCol="0" anchor="t">
            <a:normAutofit/>
          </a:bodyPr>
          <a:lstStyle/>
          <a:p>
            <a:r>
              <a:rPr lang="en-US">
                <a:cs typeface="Arial"/>
              </a:rPr>
              <a:t>This slide deck is intended for </a:t>
            </a:r>
            <a:r>
              <a:rPr lang="en-US">
                <a:solidFill>
                  <a:schemeClr val="accent1"/>
                </a:solidFill>
                <a:cs typeface="Arial"/>
              </a:rPr>
              <a:t>external use </a:t>
            </a:r>
            <a:r>
              <a:rPr lang="en-US">
                <a:cs typeface="Arial"/>
              </a:rPr>
              <a:t>except for the slides and sections that are explicitly </a:t>
            </a:r>
            <a:r>
              <a:rPr lang="en-US">
                <a:solidFill>
                  <a:schemeClr val="accent1"/>
                </a:solidFill>
                <a:cs typeface="Arial"/>
              </a:rPr>
              <a:t>marked</a:t>
            </a:r>
            <a:r>
              <a:rPr lang="en-US">
                <a:cs typeface="Arial"/>
              </a:rPr>
              <a:t> internal.</a:t>
            </a:r>
          </a:p>
          <a:p>
            <a:r>
              <a:rPr lang="en-US">
                <a:cs typeface="Arial"/>
              </a:rPr>
              <a:t>The </a:t>
            </a:r>
            <a:r>
              <a:rPr lang="en-US">
                <a:solidFill>
                  <a:schemeClr val="accent1"/>
                </a:solidFill>
                <a:cs typeface="Arial"/>
              </a:rPr>
              <a:t>yellow boxes </a:t>
            </a:r>
            <a:r>
              <a:rPr lang="en-US">
                <a:cs typeface="Arial"/>
              </a:rPr>
              <a:t>should be deleted before presenting as they are solely containing further information and links for SAP colleagues presenting SAP Conversational AI.</a:t>
            </a:r>
          </a:p>
          <a:p>
            <a:r>
              <a:rPr lang="en-US">
                <a:cs typeface="Arial"/>
              </a:rPr>
              <a:t>For </a:t>
            </a:r>
            <a:r>
              <a:rPr lang="en-US">
                <a:solidFill>
                  <a:schemeClr val="accent1"/>
                </a:solidFill>
                <a:cs typeface="Arial"/>
              </a:rPr>
              <a:t>embedded videos </a:t>
            </a:r>
            <a:r>
              <a:rPr lang="en-US">
                <a:cs typeface="Arial"/>
              </a:rPr>
              <a:t>(e.g. slide 34), please switch to presenter mode. This might be also the reason why it make take some time to download the presentation.</a:t>
            </a:r>
          </a:p>
          <a:p>
            <a:r>
              <a:rPr lang="en-US">
                <a:cs typeface="Arial"/>
              </a:rPr>
              <a:t>Please always delete the videos and convert to </a:t>
            </a:r>
            <a:r>
              <a:rPr lang="en-US">
                <a:solidFill>
                  <a:schemeClr val="accent1"/>
                </a:solidFill>
                <a:cs typeface="Arial"/>
              </a:rPr>
              <a:t>pdf</a:t>
            </a:r>
            <a:r>
              <a:rPr lang="en-US">
                <a:cs typeface="Arial"/>
              </a:rPr>
              <a:t> before sending it externally.</a:t>
            </a:r>
          </a:p>
          <a:p>
            <a:endParaRPr lang="en-US">
              <a:cs typeface="Arial"/>
            </a:endParaRPr>
          </a:p>
        </p:txBody>
      </p:sp>
      <p:sp>
        <p:nvSpPr>
          <p:cNvPr id="3" name="Title 2">
            <a:extLst>
              <a:ext uri="{FF2B5EF4-FFF2-40B4-BE49-F238E27FC236}">
                <a16:creationId xmlns:a16="http://schemas.microsoft.com/office/drawing/2014/main" id="{365D2BAF-EE6A-4866-89CE-99330012157B}"/>
              </a:ext>
            </a:extLst>
          </p:cNvPr>
          <p:cNvSpPr>
            <a:spLocks noGrp="1"/>
          </p:cNvSpPr>
          <p:nvPr>
            <p:ph type="title"/>
          </p:nvPr>
        </p:nvSpPr>
        <p:spPr/>
        <p:txBody>
          <a:bodyPr/>
          <a:lstStyle/>
          <a:p>
            <a:r>
              <a:rPr lang="en-US">
                <a:solidFill>
                  <a:srgbClr val="F0AB00"/>
                </a:solidFill>
                <a:cs typeface="Arial"/>
              </a:rPr>
              <a:t>How to use this slide deck – delete this slide before presentations</a:t>
            </a:r>
            <a:endParaRPr lang="en-US">
              <a:solidFill>
                <a:srgbClr val="F0AB00"/>
              </a:solidFill>
            </a:endParaRPr>
          </a:p>
        </p:txBody>
      </p:sp>
      <p:sp>
        <p:nvSpPr>
          <p:cNvPr id="5" name="Rectangle: Rounded Corners 4">
            <a:extLst>
              <a:ext uri="{FF2B5EF4-FFF2-40B4-BE49-F238E27FC236}">
                <a16:creationId xmlns:a16="http://schemas.microsoft.com/office/drawing/2014/main" id="{286CB0AD-4E1D-4305-B0FB-EBF9CAF497BE}"/>
              </a:ext>
            </a:extLst>
          </p:cNvPr>
          <p:cNvSpPr/>
          <p:nvPr/>
        </p:nvSpPr>
        <p:spPr bwMode="gray">
          <a:xfrm>
            <a:off x="9825052" y="2331422"/>
            <a:ext cx="1411941" cy="497715"/>
          </a:xfrm>
          <a:prstGeom prst="roundRect">
            <a:avLst/>
          </a:prstGeom>
          <a:solidFill>
            <a:srgbClr val="FFC000"/>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de-DE" sz="1200" b="1"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rPr>
              <a:t>Download </a:t>
            </a:r>
            <a:r>
              <a:rPr kumimoji="0" lang="de-DE" sz="1200" b="1"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rPr>
              <a:t>from</a:t>
            </a:r>
            <a:r>
              <a:rPr kumimoji="0" lang="de-DE" sz="1200" b="1"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rPr>
              <a:t> Demostore</a:t>
            </a:r>
          </a:p>
        </p:txBody>
      </p:sp>
      <p:pic>
        <p:nvPicPr>
          <p:cNvPr id="4" name="Picture 3">
            <a:extLst>
              <a:ext uri="{FF2B5EF4-FFF2-40B4-BE49-F238E27FC236}">
                <a16:creationId xmlns:a16="http://schemas.microsoft.com/office/drawing/2014/main" id="{A0BF54B2-BB1F-4714-A02E-652DBB8E999C}"/>
              </a:ext>
            </a:extLst>
          </p:cNvPr>
          <p:cNvPicPr>
            <a:picLocks noChangeAspect="1"/>
          </p:cNvPicPr>
          <p:nvPr/>
        </p:nvPicPr>
        <p:blipFill>
          <a:blip r:embed="rId2"/>
          <a:stretch>
            <a:fillRect/>
          </a:stretch>
        </p:blipFill>
        <p:spPr>
          <a:xfrm>
            <a:off x="10033261" y="3099726"/>
            <a:ext cx="995521" cy="1598005"/>
          </a:xfrm>
          <a:prstGeom prst="rect">
            <a:avLst/>
          </a:prstGeom>
        </p:spPr>
      </p:pic>
      <p:pic>
        <p:nvPicPr>
          <p:cNvPr id="6" name="Picture 5">
            <a:extLst>
              <a:ext uri="{FF2B5EF4-FFF2-40B4-BE49-F238E27FC236}">
                <a16:creationId xmlns:a16="http://schemas.microsoft.com/office/drawing/2014/main" id="{8A5461F6-51F6-4242-BCB0-37FD51B80DF4}"/>
              </a:ext>
            </a:extLst>
          </p:cNvPr>
          <p:cNvPicPr>
            <a:picLocks noChangeAspect="1"/>
          </p:cNvPicPr>
          <p:nvPr/>
        </p:nvPicPr>
        <p:blipFill>
          <a:blip r:embed="rId3"/>
          <a:stretch>
            <a:fillRect/>
          </a:stretch>
        </p:blipFill>
        <p:spPr>
          <a:xfrm>
            <a:off x="10267108" y="5085572"/>
            <a:ext cx="527825" cy="494134"/>
          </a:xfrm>
          <a:prstGeom prst="rect">
            <a:avLst/>
          </a:prstGeom>
        </p:spPr>
      </p:pic>
      <p:sp>
        <p:nvSpPr>
          <p:cNvPr id="8" name="TextBox 7">
            <a:extLst>
              <a:ext uri="{FF2B5EF4-FFF2-40B4-BE49-F238E27FC236}">
                <a16:creationId xmlns:a16="http://schemas.microsoft.com/office/drawing/2014/main" id="{E0685DC9-9DCA-4AF3-A72D-16B85EE2F3DD}"/>
              </a:ext>
            </a:extLst>
          </p:cNvPr>
          <p:cNvSpPr txBox="1"/>
          <p:nvPr/>
        </p:nvSpPr>
        <p:spPr>
          <a:xfrm>
            <a:off x="10207022" y="1728137"/>
            <a:ext cx="587911" cy="215444"/>
          </a:xfrm>
          <a:prstGeom prst="rect">
            <a:avLst/>
          </a:prstGeom>
          <a:noFill/>
          <a:ln w="3175">
            <a:solidFill>
              <a:schemeClr val="tx1"/>
            </a:solidFill>
          </a:ln>
        </p:spPr>
        <p:txBody>
          <a:bodyPr wrap="square" lIns="0" tIns="0" rIns="0" bIns="0" rtlCol="0">
            <a:spAutoFit/>
          </a:bodyPr>
          <a:lstStyle/>
          <a:p>
            <a:pPr fontAlgn="base">
              <a:spcBef>
                <a:spcPct val="50000"/>
              </a:spcBef>
              <a:spcAft>
                <a:spcPct val="0"/>
              </a:spcAft>
              <a:buClr>
                <a:srgbClr val="F0AB00"/>
              </a:buClr>
              <a:buSzPct val="80000"/>
            </a:pPr>
            <a:r>
              <a:rPr lang="de-DE" sz="1400" kern="0">
                <a:latin typeface="Abadi" panose="020B0604020202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592076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ll SAP bots will be customizable to fit the unique needs of your company">
            <a:extLst>
              <a:ext uri="{FF2B5EF4-FFF2-40B4-BE49-F238E27FC236}">
                <a16:creationId xmlns:a16="http://schemas.microsoft.com/office/drawing/2014/main" id="{53F5AB18-EBAD-094D-B5B7-9E857F486359}"/>
              </a:ext>
            </a:extLst>
          </p:cNvPr>
          <p:cNvSpPr txBox="1"/>
          <p:nvPr/>
        </p:nvSpPr>
        <p:spPr>
          <a:xfrm>
            <a:off x="1795250" y="795600"/>
            <a:ext cx="8422521" cy="92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1087904">
              <a:defRPr sz="3000" cap="all">
                <a:solidFill>
                  <a:srgbClr val="FFFFFF"/>
                </a:solidFill>
                <a:latin typeface="BentonSans Bold"/>
                <a:ea typeface="BentonSans Bold"/>
                <a:cs typeface="BentonSans Bold"/>
                <a:sym typeface="BentonSans Bold"/>
              </a:defRPr>
            </a:pPr>
            <a:r>
              <a:rPr lang="en-GB" sz="2999" cap="all">
                <a:solidFill>
                  <a:srgbClr val="FFFFFF"/>
                </a:solidFill>
                <a:latin typeface="BentonSans Bold"/>
                <a:sym typeface="BentonSans Bold"/>
              </a:rPr>
              <a:t>SAP IS AUGMENTING </a:t>
            </a:r>
            <a:br>
              <a:rPr lang="en-GB" sz="2999" cap="all">
                <a:solidFill>
                  <a:srgbClr val="FFFFFF"/>
                </a:solidFill>
                <a:latin typeface="BentonSans Bold"/>
                <a:sym typeface="BentonSans Bold"/>
              </a:rPr>
            </a:br>
            <a:r>
              <a:rPr lang="en-GB" sz="2999" cap="all">
                <a:solidFill>
                  <a:srgbClr val="FFFFFF"/>
                </a:solidFill>
                <a:latin typeface="BentonSans Bold"/>
                <a:sym typeface="BentonSans Bold"/>
              </a:rPr>
              <a:t> its products with</a:t>
            </a:r>
            <a:r>
              <a:rPr lang="en-GB" sz="2999" cap="all">
                <a:solidFill>
                  <a:srgbClr val="000000">
                    <a:lumMod val="95000"/>
                    <a:lumOff val="5000"/>
                  </a:srgbClr>
                </a:solidFill>
                <a:latin typeface="BentonSans Bold"/>
                <a:sym typeface="BentonSans Bold"/>
              </a:rPr>
              <a:t> </a:t>
            </a:r>
            <a:r>
              <a:rPr lang="en-GB" sz="2999" cap="all">
                <a:solidFill>
                  <a:srgbClr val="F0AB00"/>
                </a:solidFill>
                <a:latin typeface="BentonSans Bold"/>
                <a:sym typeface="BentonSans Bold"/>
              </a:rPr>
              <a:t>chatbots</a:t>
            </a:r>
          </a:p>
        </p:txBody>
      </p:sp>
      <p:sp>
        <p:nvSpPr>
          <p:cNvPr id="5" name="Rectangle 33">
            <a:extLst>
              <a:ext uri="{FF2B5EF4-FFF2-40B4-BE49-F238E27FC236}">
                <a16:creationId xmlns:a16="http://schemas.microsoft.com/office/drawing/2014/main" id="{8B1DD87D-7D31-2F44-9FBA-29781806DDE5}"/>
              </a:ext>
            </a:extLst>
          </p:cNvPr>
          <p:cNvSpPr txBox="1"/>
          <p:nvPr/>
        </p:nvSpPr>
        <p:spPr>
          <a:xfrm>
            <a:off x="7866581" y="2250629"/>
            <a:ext cx="3848528" cy="422173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07" tIns="45707" rIns="45707" bIns="45707" anchor="ctr">
            <a:normAutofit/>
          </a:bodyPr>
          <a:lstStyle/>
          <a:p>
            <a:pPr defTabSz="1088448" hangingPunct="0">
              <a:lnSpc>
                <a:spcPct val="90000"/>
              </a:lnSpc>
              <a:defRPr sz="1800">
                <a:solidFill>
                  <a:srgbClr val="FFFFFF"/>
                </a:solidFill>
                <a:latin typeface="BentonSans Light"/>
                <a:ea typeface="BentonSans Light"/>
                <a:cs typeface="BentonSans Light"/>
                <a:sym typeface="BentonSans Light"/>
              </a:defRPr>
            </a:pPr>
            <a:r>
              <a:rPr sz="1800" kern="0">
                <a:solidFill>
                  <a:srgbClr val="FFFFFF"/>
                </a:solidFill>
                <a:latin typeface="BentonSans Light"/>
                <a:sym typeface="BentonSans Light"/>
              </a:rPr>
              <a:t>All major SAP products are integrating chatbots available directly on the solution interface, capable of:</a:t>
            </a:r>
          </a:p>
          <a:p>
            <a:pPr defTabSz="1088448" hangingPunct="0">
              <a:lnSpc>
                <a:spcPct val="90000"/>
              </a:lnSpc>
              <a:defRPr sz="1800">
                <a:solidFill>
                  <a:srgbClr val="FFFFFF"/>
                </a:solidFill>
                <a:latin typeface="BentonSans Light"/>
                <a:ea typeface="BentonSans Light"/>
                <a:cs typeface="BentonSans Light"/>
                <a:sym typeface="BentonSans Light"/>
              </a:defRPr>
            </a:pPr>
            <a:endParaRPr sz="1800" kern="0">
              <a:solidFill>
                <a:srgbClr val="FFFFFF"/>
              </a:solidFill>
              <a:latin typeface="BentonSans Light"/>
              <a:sym typeface="BentonSans Light"/>
            </a:endParaRPr>
          </a:p>
          <a:p>
            <a:pPr marL="285750" indent="-285750" defTabSz="1088448" hangingPunct="0">
              <a:lnSpc>
                <a:spcPct val="90000"/>
              </a:lnSpc>
              <a:buFont typeface="Arial" panose="020B0604020202020204" pitchFamily="34" charset="0"/>
              <a:buChar char="•"/>
              <a:defRPr sz="1800">
                <a:solidFill>
                  <a:srgbClr val="FFFFFF"/>
                </a:solidFill>
                <a:latin typeface="BentonSans Light"/>
                <a:ea typeface="BentonSans Light"/>
                <a:cs typeface="BentonSans Light"/>
                <a:sym typeface="BentonSans Light"/>
              </a:defRPr>
            </a:pPr>
            <a:r>
              <a:rPr sz="1800" kern="0">
                <a:solidFill>
                  <a:srgbClr val="FFFFFF"/>
                </a:solidFill>
                <a:latin typeface="BentonSans Light"/>
                <a:sym typeface="BentonSans Light"/>
              </a:rPr>
              <a:t>Guiding the user to the right page</a:t>
            </a:r>
          </a:p>
          <a:p>
            <a:pPr marL="285750" indent="-285750" defTabSz="1088448" hangingPunct="0">
              <a:lnSpc>
                <a:spcPct val="90000"/>
              </a:lnSpc>
              <a:buFont typeface="Arial" panose="020B0604020202020204" pitchFamily="34" charset="0"/>
              <a:buChar char="•"/>
              <a:defRPr sz="1800">
                <a:solidFill>
                  <a:srgbClr val="FFFFFF"/>
                </a:solidFill>
                <a:latin typeface="BentonSans Light"/>
                <a:ea typeface="BentonSans Light"/>
                <a:cs typeface="BentonSans Light"/>
                <a:sym typeface="BentonSans Light"/>
              </a:defRPr>
            </a:pPr>
            <a:r>
              <a:rPr sz="1800" kern="0">
                <a:solidFill>
                  <a:srgbClr val="FFFFFF"/>
                </a:solidFill>
                <a:latin typeface="BentonSans Light"/>
                <a:sym typeface="BentonSans Light"/>
              </a:rPr>
              <a:t>Answering FAQ</a:t>
            </a:r>
          </a:p>
          <a:p>
            <a:pPr marL="285750" indent="-285750" defTabSz="1088448" hangingPunct="0">
              <a:lnSpc>
                <a:spcPct val="90000"/>
              </a:lnSpc>
              <a:buFont typeface="Arial" panose="020B0604020202020204" pitchFamily="34" charset="0"/>
              <a:buChar char="•"/>
              <a:defRPr sz="1800">
                <a:solidFill>
                  <a:srgbClr val="FFFFFF"/>
                </a:solidFill>
                <a:latin typeface="BentonSans Light"/>
                <a:ea typeface="BentonSans Light"/>
                <a:cs typeface="BentonSans Light"/>
                <a:sym typeface="BentonSans Light"/>
              </a:defRPr>
            </a:pPr>
            <a:r>
              <a:rPr sz="1800" kern="0">
                <a:solidFill>
                  <a:srgbClr val="FFFFFF"/>
                </a:solidFill>
                <a:latin typeface="BentonSans Light"/>
                <a:sym typeface="BentonSans Light"/>
              </a:rPr>
              <a:t>Execute simple tasks</a:t>
            </a:r>
          </a:p>
        </p:txBody>
      </p:sp>
      <p:sp>
        <p:nvSpPr>
          <p:cNvPr id="8" name="Rectangle">
            <a:extLst>
              <a:ext uri="{FF2B5EF4-FFF2-40B4-BE49-F238E27FC236}">
                <a16:creationId xmlns:a16="http://schemas.microsoft.com/office/drawing/2014/main" id="{4A090E5F-7842-714B-9145-4D254D7DC6E7}"/>
              </a:ext>
            </a:extLst>
          </p:cNvPr>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hangingPunct="0">
              <a:defRPr/>
            </a:pPr>
            <a:endParaRPr kern="0">
              <a:solidFill>
                <a:srgbClr val="000000"/>
              </a:solidFill>
              <a:cs typeface="Arial"/>
              <a:sym typeface="Arial"/>
            </a:endParaRPr>
          </a:p>
        </p:txBody>
      </p:sp>
      <p:grpSp>
        <p:nvGrpSpPr>
          <p:cNvPr id="9" name="Secondary Motion Band">
            <a:extLst>
              <a:ext uri="{FF2B5EF4-FFF2-40B4-BE49-F238E27FC236}">
                <a16:creationId xmlns:a16="http://schemas.microsoft.com/office/drawing/2014/main" id="{78FF39EA-52A4-8340-80ED-36BDD0AD1BAE}"/>
              </a:ext>
            </a:extLst>
          </p:cNvPr>
          <p:cNvGrpSpPr/>
          <p:nvPr/>
        </p:nvGrpSpPr>
        <p:grpSpPr>
          <a:xfrm>
            <a:off x="10721814" y="-3"/>
            <a:ext cx="1513051" cy="251947"/>
            <a:chOff x="0" y="-1"/>
            <a:chExt cx="1513050" cy="251946"/>
          </a:xfrm>
        </p:grpSpPr>
        <p:sp>
          <p:nvSpPr>
            <p:cNvPr id="10" name="Rectangle SAP Gold">
              <a:extLst>
                <a:ext uri="{FF2B5EF4-FFF2-40B4-BE49-F238E27FC236}">
                  <a16:creationId xmlns:a16="http://schemas.microsoft.com/office/drawing/2014/main" id="{72B2E664-AE7E-4744-B77C-7509ADA2AE08}"/>
                </a:ext>
              </a:extLst>
            </p:cNvPr>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hangingPunct="0">
                <a:spcBef>
                  <a:spcPts val="1200"/>
                </a:spcBef>
                <a:defRPr sz="2000">
                  <a:solidFill>
                    <a:srgbClr val="FFFFFF"/>
                  </a:solidFill>
                </a:defRPr>
              </a:pPr>
              <a:endParaRPr sz="2000" kern="0">
                <a:solidFill>
                  <a:srgbClr val="FFFFFF"/>
                </a:solidFill>
                <a:cs typeface="Arial"/>
                <a:sym typeface="Arial"/>
              </a:endParaRPr>
            </a:p>
          </p:txBody>
        </p:sp>
        <p:sp>
          <p:nvSpPr>
            <p:cNvPr id="11" name="Rectangle SAP Gold 30%">
              <a:extLst>
                <a:ext uri="{FF2B5EF4-FFF2-40B4-BE49-F238E27FC236}">
                  <a16:creationId xmlns:a16="http://schemas.microsoft.com/office/drawing/2014/main" id="{9DF91AC2-F052-D64A-9A20-F8932B9B9845}"/>
                </a:ext>
              </a:extLst>
            </p:cNvPr>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hangingPunct="0">
                <a:spcBef>
                  <a:spcPts val="1200"/>
                </a:spcBef>
                <a:defRPr sz="2000">
                  <a:solidFill>
                    <a:srgbClr val="FFFFFF"/>
                  </a:solidFill>
                </a:defRPr>
              </a:pPr>
              <a:endParaRPr sz="2000" kern="0">
                <a:solidFill>
                  <a:srgbClr val="FFFFFF"/>
                </a:solidFill>
                <a:cs typeface="Arial"/>
                <a:sym typeface="Arial"/>
              </a:endParaRPr>
            </a:p>
          </p:txBody>
        </p:sp>
        <p:sp>
          <p:nvSpPr>
            <p:cNvPr id="12" name="Rectangle SAP Gold 60%">
              <a:extLst>
                <a:ext uri="{FF2B5EF4-FFF2-40B4-BE49-F238E27FC236}">
                  <a16:creationId xmlns:a16="http://schemas.microsoft.com/office/drawing/2014/main" id="{26C7C5CA-EC5D-AC40-8A52-6987E37AF2C5}"/>
                </a:ext>
              </a:extLst>
            </p:cNvPr>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hangingPunct="0">
                <a:spcBef>
                  <a:spcPts val="1200"/>
                </a:spcBef>
                <a:defRPr sz="2000">
                  <a:solidFill>
                    <a:srgbClr val="FFFFFF"/>
                  </a:solidFill>
                </a:defRPr>
              </a:pPr>
              <a:endParaRPr sz="2000" kern="0">
                <a:solidFill>
                  <a:srgbClr val="FFFFFF"/>
                </a:solidFill>
                <a:cs typeface="Arial"/>
                <a:sym typeface="Arial"/>
              </a:endParaRPr>
            </a:p>
          </p:txBody>
        </p:sp>
      </p:grpSp>
      <p:pic>
        <p:nvPicPr>
          <p:cNvPr id="13" name="Image 12">
            <a:extLst>
              <a:ext uri="{FF2B5EF4-FFF2-40B4-BE49-F238E27FC236}">
                <a16:creationId xmlns:a16="http://schemas.microsoft.com/office/drawing/2014/main" id="{3521B190-F527-8946-92C2-A8DAECFAB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 y="2468810"/>
            <a:ext cx="7542220" cy="3776348"/>
          </a:xfrm>
          <a:prstGeom prst="roundRect">
            <a:avLst>
              <a:gd name="adj" fmla="val 3272"/>
            </a:avLst>
          </a:prstGeom>
        </p:spPr>
      </p:pic>
    </p:spTree>
    <p:extLst>
      <p:ext uri="{BB962C8B-B14F-4D97-AF65-F5344CB8AC3E}">
        <p14:creationId xmlns:p14="http://schemas.microsoft.com/office/powerpoint/2010/main" val="2653743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ll SAP bots will be customizable to fit the unique needs of your company">
            <a:extLst>
              <a:ext uri="{FF2B5EF4-FFF2-40B4-BE49-F238E27FC236}">
                <a16:creationId xmlns:a16="http://schemas.microsoft.com/office/drawing/2014/main" id="{53F5AB18-EBAD-094D-B5B7-9E857F486359}"/>
              </a:ext>
            </a:extLst>
          </p:cNvPr>
          <p:cNvSpPr txBox="1"/>
          <p:nvPr/>
        </p:nvSpPr>
        <p:spPr>
          <a:xfrm>
            <a:off x="1590568" y="795600"/>
            <a:ext cx="9014038"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defTabSz="1088230" hangingPunct="0">
              <a:defRPr sz="3000" cap="all">
                <a:solidFill>
                  <a:srgbClr val="FFFFFF"/>
                </a:solidFill>
                <a:latin typeface="BentonSans Bold"/>
                <a:ea typeface="BentonSans Bold"/>
                <a:cs typeface="BentonSans Bold"/>
                <a:sym typeface="BentonSans Bold"/>
              </a:defRPr>
            </a:pPr>
            <a:r>
              <a:rPr lang="en-IE" sz="3000" kern="0" cap="all">
                <a:solidFill>
                  <a:srgbClr val="FFFFFF"/>
                </a:solidFill>
                <a:latin typeface="BentonSans Bold"/>
                <a:sym typeface="BentonSans Bold"/>
              </a:rPr>
              <a:t>All SAP bots will be </a:t>
            </a:r>
            <a:r>
              <a:rPr lang="en-IE" sz="3000" kern="0" cap="all">
                <a:solidFill>
                  <a:srgbClr val="FFC354"/>
                </a:solidFill>
                <a:latin typeface="BentonSans Bold"/>
                <a:sym typeface="BentonSans Bold"/>
              </a:rPr>
              <a:t>customizable</a:t>
            </a:r>
            <a:r>
              <a:rPr lang="en-IE" sz="3000" kern="0" cap="all">
                <a:solidFill>
                  <a:srgbClr val="FFFFFF"/>
                </a:solidFill>
                <a:latin typeface="BentonSans Bold"/>
                <a:sym typeface="BentonSans Bold"/>
              </a:rPr>
              <a:t> to fit the </a:t>
            </a:r>
            <a:r>
              <a:rPr lang="en-IE" sz="3000" kern="0" cap="all">
                <a:solidFill>
                  <a:srgbClr val="FFC354"/>
                </a:solidFill>
                <a:latin typeface="BentonSans Bold"/>
                <a:sym typeface="BentonSans Bold"/>
              </a:rPr>
              <a:t>unique needs of your company</a:t>
            </a:r>
          </a:p>
        </p:txBody>
      </p:sp>
      <p:sp>
        <p:nvSpPr>
          <p:cNvPr id="9" name="Rectangle 7">
            <a:extLst>
              <a:ext uri="{FF2B5EF4-FFF2-40B4-BE49-F238E27FC236}">
                <a16:creationId xmlns:a16="http://schemas.microsoft.com/office/drawing/2014/main" id="{1904A06F-8F7B-3F42-903A-11E23DA9F31D}"/>
              </a:ext>
            </a:extLst>
          </p:cNvPr>
          <p:cNvSpPr txBox="1"/>
          <p:nvPr/>
        </p:nvSpPr>
        <p:spPr>
          <a:xfrm>
            <a:off x="7914391" y="3291565"/>
            <a:ext cx="3815772" cy="21308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06" tIns="45706" rIns="45706" bIns="45706" anchor="ctr">
            <a:normAutofit/>
          </a:bodyPr>
          <a:lstStyle/>
          <a:p>
            <a:pPr defTabSz="1088448" hangingPunct="0">
              <a:lnSpc>
                <a:spcPct val="90000"/>
              </a:lnSpc>
              <a:defRPr sz="1800">
                <a:solidFill>
                  <a:srgbClr val="FFFFFF"/>
                </a:solidFill>
                <a:latin typeface="BentonSans Light"/>
                <a:ea typeface="BentonSans Light"/>
                <a:cs typeface="BentonSans Light"/>
                <a:sym typeface="BentonSans Light"/>
              </a:defRPr>
            </a:pPr>
            <a:r>
              <a:rPr sz="1800" kern="0" dirty="0">
                <a:solidFill>
                  <a:srgbClr val="FFFFFF"/>
                </a:solidFill>
                <a:latin typeface="BentonSans Light"/>
                <a:sym typeface="BentonSans Light"/>
              </a:rPr>
              <a:t>If you have adapted SAP solutions to your own processes, you can do the exact same with the chatbot. </a:t>
            </a:r>
          </a:p>
          <a:p>
            <a:pPr defTabSz="1088448" hangingPunct="0">
              <a:lnSpc>
                <a:spcPct val="90000"/>
              </a:lnSpc>
              <a:defRPr sz="1800">
                <a:solidFill>
                  <a:srgbClr val="FFFFFF"/>
                </a:solidFill>
                <a:latin typeface="BentonSans Light"/>
                <a:ea typeface="BentonSans Light"/>
                <a:cs typeface="BentonSans Light"/>
                <a:sym typeface="BentonSans Light"/>
              </a:defRPr>
            </a:pPr>
            <a:endParaRPr sz="1800" kern="0" dirty="0">
              <a:solidFill>
                <a:srgbClr val="FFFFFF"/>
              </a:solidFill>
              <a:latin typeface="BentonSans Light"/>
              <a:sym typeface="BentonSans Light"/>
            </a:endParaRPr>
          </a:p>
          <a:p>
            <a:pPr defTabSz="1088448" hangingPunct="0">
              <a:lnSpc>
                <a:spcPct val="90000"/>
              </a:lnSpc>
              <a:defRPr sz="1800">
                <a:solidFill>
                  <a:srgbClr val="FFFFFF"/>
                </a:solidFill>
                <a:latin typeface="BentonSans Light"/>
                <a:ea typeface="BentonSans Light"/>
                <a:cs typeface="BentonSans Light"/>
                <a:sym typeface="BentonSans Light"/>
              </a:defRPr>
            </a:pPr>
            <a:r>
              <a:rPr sz="1800" kern="0" dirty="0">
                <a:solidFill>
                  <a:srgbClr val="FFFFFF"/>
                </a:solidFill>
                <a:latin typeface="BentonSans Light"/>
                <a:sym typeface="BentonSans Light"/>
              </a:rPr>
              <a:t>You can use the same tool that was used to build the SAP bots to customize them to your needs: our Bot Building Platform. </a:t>
            </a:r>
            <a:endParaRPr lang="fr-FR" sz="1800" kern="0" dirty="0">
              <a:solidFill>
                <a:srgbClr val="FFFFFF"/>
              </a:solidFill>
              <a:latin typeface="BentonSans Light"/>
              <a:sym typeface="BentonSans Light"/>
            </a:endParaRPr>
          </a:p>
        </p:txBody>
      </p:sp>
      <p:grpSp>
        <p:nvGrpSpPr>
          <p:cNvPr id="6" name="Secondary Motion Band">
            <a:extLst>
              <a:ext uri="{FF2B5EF4-FFF2-40B4-BE49-F238E27FC236}">
                <a16:creationId xmlns:a16="http://schemas.microsoft.com/office/drawing/2014/main" id="{F4F44401-B9EE-3A4D-8B8F-60028241A2CE}"/>
              </a:ext>
            </a:extLst>
          </p:cNvPr>
          <p:cNvGrpSpPr/>
          <p:nvPr/>
        </p:nvGrpSpPr>
        <p:grpSpPr>
          <a:xfrm>
            <a:off x="10721814" y="-3"/>
            <a:ext cx="1513051" cy="251947"/>
            <a:chOff x="0" y="-1"/>
            <a:chExt cx="1513050" cy="251946"/>
          </a:xfrm>
        </p:grpSpPr>
        <p:sp>
          <p:nvSpPr>
            <p:cNvPr id="10" name="Rectangle SAP Gold">
              <a:extLst>
                <a:ext uri="{FF2B5EF4-FFF2-40B4-BE49-F238E27FC236}">
                  <a16:creationId xmlns:a16="http://schemas.microsoft.com/office/drawing/2014/main" id="{0AC0C752-4908-6545-BFFD-173C198695A9}"/>
                </a:ext>
              </a:extLst>
            </p:cNvPr>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hangingPunct="0">
                <a:spcBef>
                  <a:spcPts val="1200"/>
                </a:spcBef>
                <a:defRPr sz="2000">
                  <a:solidFill>
                    <a:srgbClr val="FFFFFF"/>
                  </a:solidFill>
                </a:defRPr>
              </a:pPr>
              <a:endParaRPr sz="2000" kern="0">
                <a:solidFill>
                  <a:srgbClr val="FFFFFF"/>
                </a:solidFill>
                <a:cs typeface="Arial"/>
                <a:sym typeface="Arial"/>
              </a:endParaRPr>
            </a:p>
          </p:txBody>
        </p:sp>
        <p:sp>
          <p:nvSpPr>
            <p:cNvPr id="11" name="Rectangle SAP Gold 30%">
              <a:extLst>
                <a:ext uri="{FF2B5EF4-FFF2-40B4-BE49-F238E27FC236}">
                  <a16:creationId xmlns:a16="http://schemas.microsoft.com/office/drawing/2014/main" id="{B46F60AE-007E-3C4B-A52B-89605B482950}"/>
                </a:ext>
              </a:extLst>
            </p:cNvPr>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hangingPunct="0">
                <a:spcBef>
                  <a:spcPts val="1200"/>
                </a:spcBef>
                <a:defRPr sz="2000">
                  <a:solidFill>
                    <a:srgbClr val="FFFFFF"/>
                  </a:solidFill>
                </a:defRPr>
              </a:pPr>
              <a:endParaRPr sz="2000" kern="0">
                <a:solidFill>
                  <a:srgbClr val="FFFFFF"/>
                </a:solidFill>
                <a:cs typeface="Arial"/>
                <a:sym typeface="Arial"/>
              </a:endParaRPr>
            </a:p>
          </p:txBody>
        </p:sp>
        <p:sp>
          <p:nvSpPr>
            <p:cNvPr id="12" name="Rectangle SAP Gold 60%">
              <a:extLst>
                <a:ext uri="{FF2B5EF4-FFF2-40B4-BE49-F238E27FC236}">
                  <a16:creationId xmlns:a16="http://schemas.microsoft.com/office/drawing/2014/main" id="{3A8AE178-7393-B241-8004-107FC4FFA2C5}"/>
                </a:ext>
              </a:extLst>
            </p:cNvPr>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hangingPunct="0">
                <a:spcBef>
                  <a:spcPts val="1200"/>
                </a:spcBef>
                <a:defRPr sz="2000">
                  <a:solidFill>
                    <a:srgbClr val="FFFFFF"/>
                  </a:solidFill>
                </a:defRPr>
              </a:pPr>
              <a:endParaRPr sz="2000" kern="0">
                <a:solidFill>
                  <a:srgbClr val="FFFFFF"/>
                </a:solidFill>
                <a:cs typeface="Arial"/>
                <a:sym typeface="Arial"/>
              </a:endParaRPr>
            </a:p>
          </p:txBody>
        </p:sp>
      </p:grpSp>
      <p:pic>
        <p:nvPicPr>
          <p:cNvPr id="13" name="Image 12">
            <a:extLst>
              <a:ext uri="{FF2B5EF4-FFF2-40B4-BE49-F238E27FC236}">
                <a16:creationId xmlns:a16="http://schemas.microsoft.com/office/drawing/2014/main" id="{4692AA72-BD54-9849-ABB0-26CCE04E5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 y="2468810"/>
            <a:ext cx="7542220" cy="3776348"/>
          </a:xfrm>
          <a:prstGeom prst="roundRect">
            <a:avLst>
              <a:gd name="adj" fmla="val 3272"/>
            </a:avLst>
          </a:prstGeom>
        </p:spPr>
      </p:pic>
    </p:spTree>
    <p:extLst>
      <p:ext uri="{BB962C8B-B14F-4D97-AF65-F5344CB8AC3E}">
        <p14:creationId xmlns:p14="http://schemas.microsoft.com/office/powerpoint/2010/main" val="1505883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lide number"/>
          <p:cNvSpPr txBox="1">
            <a:spLocks noGrp="1"/>
          </p:cNvSpPr>
          <p:nvPr>
            <p:ph type="sldNum" sz="quarter" idx="2"/>
          </p:nvPr>
        </p:nvSpPr>
        <p:spPr>
          <a:xfrm>
            <a:off x="11554963" y="6536751"/>
            <a:ext cx="137103" cy="152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r" defTabSz="1088775" hangingPunct="0">
              <a:defRPr/>
            </a:pPr>
            <a:fld id="{86CB4B4D-7CA3-9044-876B-883B54F8677D}" type="slidenum">
              <a:rPr sz="900" kern="0">
                <a:solidFill>
                  <a:srgbClr val="FFFFFF"/>
                </a:solidFill>
                <a:latin typeface="BentonSans Regular"/>
                <a:sym typeface="BentonSans Regular"/>
              </a:rPr>
              <a:pPr algn="r" defTabSz="1088775" hangingPunct="0">
                <a:defRPr/>
              </a:pPr>
              <a:t>12</a:t>
            </a:fld>
            <a:endParaRPr sz="900" kern="0">
              <a:solidFill>
                <a:srgbClr val="FFFFFF"/>
              </a:solidFill>
              <a:latin typeface="BentonSans Regular"/>
              <a:sym typeface="BentonSans Regular"/>
            </a:endParaRPr>
          </a:p>
        </p:txBody>
      </p:sp>
      <p:sp>
        <p:nvSpPr>
          <p:cNvPr id="470" name="Rectangle 14"/>
          <p:cNvSpPr txBox="1"/>
          <p:nvPr/>
        </p:nvSpPr>
        <p:spPr>
          <a:xfrm>
            <a:off x="7140770" y="3169272"/>
            <a:ext cx="4414192" cy="2735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07" tIns="45707" rIns="45707" bIns="45707" anchor="ctr">
            <a:normAutofit/>
          </a:bodyPr>
          <a:lstStyle/>
          <a:p>
            <a:pPr defTabSz="1088448" hangingPunct="0">
              <a:lnSpc>
                <a:spcPct val="90000"/>
              </a:lnSpc>
              <a:defRPr sz="1800">
                <a:solidFill>
                  <a:srgbClr val="FFFFFF"/>
                </a:solidFill>
                <a:latin typeface="BentonSans Light"/>
                <a:ea typeface="BentonSans Light"/>
                <a:cs typeface="BentonSans Light"/>
                <a:sym typeface="BentonSans Light"/>
              </a:defRPr>
            </a:pPr>
            <a:r>
              <a:rPr sz="1800" kern="0" err="1">
                <a:solidFill>
                  <a:srgbClr val="FFFFFF"/>
                </a:solidFill>
                <a:latin typeface="BentonSans Light"/>
                <a:sym typeface="BentonSans Light"/>
              </a:rPr>
              <a:t>Instead</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of</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having</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to</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chat</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to</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specific</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solution</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bots</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we’re</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regrouping</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them</a:t>
            </a:r>
            <a:r>
              <a:rPr sz="1800" kern="0">
                <a:solidFill>
                  <a:srgbClr val="FFFFFF"/>
                </a:solidFill>
                <a:latin typeface="BentonSans Light"/>
                <a:sym typeface="BentonSans Light"/>
              </a:rPr>
              <a:t> all </a:t>
            </a:r>
            <a:r>
              <a:rPr sz="1800" kern="0" err="1">
                <a:solidFill>
                  <a:srgbClr val="FFFFFF"/>
                </a:solidFill>
                <a:latin typeface="BentonSans Light"/>
                <a:sym typeface="BentonSans Light"/>
              </a:rPr>
              <a:t>into</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one</a:t>
            </a:r>
            <a:r>
              <a:rPr sz="1800" kern="0">
                <a:solidFill>
                  <a:srgbClr val="FFFFFF"/>
                </a:solidFill>
                <a:latin typeface="BentonSans Light"/>
                <a:sym typeface="BentonSans Light"/>
              </a:rPr>
              <a:t> digital </a:t>
            </a:r>
            <a:r>
              <a:rPr sz="1800" kern="0" err="1">
                <a:solidFill>
                  <a:srgbClr val="FFFFFF"/>
                </a:solidFill>
                <a:latin typeface="BentonSans Light"/>
                <a:sym typeface="BentonSans Light"/>
              </a:rPr>
              <a:t>assistant</a:t>
            </a:r>
            <a:r>
              <a:rPr sz="1800" kern="0">
                <a:solidFill>
                  <a:srgbClr val="FFFFFF"/>
                </a:solidFill>
                <a:latin typeface="BentonSans Light"/>
                <a:sym typeface="BentonSans Light"/>
              </a:rPr>
              <a:t>.</a:t>
            </a:r>
          </a:p>
          <a:p>
            <a:pPr defTabSz="1088448" hangingPunct="0">
              <a:lnSpc>
                <a:spcPct val="90000"/>
              </a:lnSpc>
              <a:defRPr sz="1800">
                <a:solidFill>
                  <a:srgbClr val="FFFFFF"/>
                </a:solidFill>
                <a:latin typeface="BentonSans Light"/>
                <a:ea typeface="BentonSans Light"/>
                <a:cs typeface="BentonSans Light"/>
                <a:sym typeface="BentonSans Light"/>
              </a:defRPr>
            </a:pPr>
            <a:endParaRPr sz="1800" kern="0">
              <a:solidFill>
                <a:srgbClr val="FFFFFF"/>
              </a:solidFill>
              <a:latin typeface="BentonSans Light"/>
              <a:sym typeface="BentonSans Light"/>
            </a:endParaRPr>
          </a:p>
          <a:p>
            <a:pPr defTabSz="1088448" hangingPunct="0">
              <a:lnSpc>
                <a:spcPct val="90000"/>
              </a:lnSpc>
              <a:defRPr sz="1800">
                <a:solidFill>
                  <a:srgbClr val="FFFFFF"/>
                </a:solidFill>
                <a:latin typeface="BentonSans Light"/>
                <a:ea typeface="BentonSans Light"/>
                <a:cs typeface="BentonSans Light"/>
                <a:sym typeface="BentonSans Light"/>
              </a:defRPr>
            </a:pPr>
            <a:r>
              <a:rPr sz="1800" kern="0" err="1">
                <a:solidFill>
                  <a:srgbClr val="FFFFFF"/>
                </a:solidFill>
                <a:latin typeface="BentonSans Light"/>
                <a:sym typeface="BentonSans Light"/>
              </a:rPr>
              <a:t>Employees</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can</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ask</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any</a:t>
            </a:r>
            <a:r>
              <a:rPr sz="1800" kern="0">
                <a:solidFill>
                  <a:srgbClr val="FFFFFF"/>
                </a:solidFill>
                <a:latin typeface="BentonSans Light"/>
                <a:sym typeface="BentonSans Light"/>
              </a:rPr>
              <a:t> SAP </a:t>
            </a:r>
            <a:r>
              <a:rPr sz="1800" kern="0" err="1">
                <a:solidFill>
                  <a:srgbClr val="FFFFFF"/>
                </a:solidFill>
                <a:latin typeface="BentonSans Light"/>
                <a:sym typeface="BentonSans Light"/>
              </a:rPr>
              <a:t>related</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questions</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and</a:t>
            </a:r>
            <a:r>
              <a:rPr sz="1800" kern="0">
                <a:solidFill>
                  <a:srgbClr val="FFFFFF"/>
                </a:solidFill>
                <a:latin typeface="BentonSans Light"/>
                <a:sym typeface="BentonSans Light"/>
              </a:rPr>
              <a:t> </a:t>
            </a:r>
            <a:r>
              <a:rPr sz="1800" kern="0" err="1">
                <a:solidFill>
                  <a:srgbClr val="FFFFFF"/>
                </a:solidFill>
                <a:latin typeface="BentonSans Light"/>
                <a:sym typeface="BentonSans Light"/>
              </a:rPr>
              <a:t>get</a:t>
            </a:r>
            <a:r>
              <a:rPr sz="1800" kern="0">
                <a:solidFill>
                  <a:srgbClr val="FFFFFF"/>
                </a:solidFill>
                <a:latin typeface="BentonSans Light"/>
                <a:sym typeface="BentonSans Light"/>
              </a:rPr>
              <a:t> an </a:t>
            </a:r>
            <a:r>
              <a:rPr sz="1800" kern="0" err="1">
                <a:solidFill>
                  <a:srgbClr val="FFFFFF"/>
                </a:solidFill>
                <a:latin typeface="BentonSans Light"/>
                <a:sym typeface="BentonSans Light"/>
              </a:rPr>
              <a:t>answer</a:t>
            </a:r>
            <a:r>
              <a:rPr sz="1800" kern="0">
                <a:solidFill>
                  <a:srgbClr val="FFFFFF"/>
                </a:solidFill>
                <a:latin typeface="BentonSans Light"/>
                <a:sym typeface="BentonSans Light"/>
              </a:rPr>
              <a:t>!</a:t>
            </a:r>
          </a:p>
        </p:txBody>
      </p:sp>
      <p:grpSp>
        <p:nvGrpSpPr>
          <p:cNvPr id="496" name="Group 9"/>
          <p:cNvGrpSpPr/>
          <p:nvPr/>
        </p:nvGrpSpPr>
        <p:grpSpPr>
          <a:xfrm>
            <a:off x="3093405" y="2208171"/>
            <a:ext cx="3223542" cy="5693842"/>
            <a:chOff x="0" y="0"/>
            <a:chExt cx="3223541" cy="5693841"/>
          </a:xfrm>
        </p:grpSpPr>
        <p:grpSp>
          <p:nvGrpSpPr>
            <p:cNvPr id="494" name="Group 7"/>
            <p:cNvGrpSpPr/>
            <p:nvPr/>
          </p:nvGrpSpPr>
          <p:grpSpPr>
            <a:xfrm>
              <a:off x="-1" y="-1"/>
              <a:ext cx="3223543" cy="5693843"/>
              <a:chOff x="0" y="0"/>
              <a:chExt cx="3223541" cy="5693842"/>
            </a:xfrm>
          </p:grpSpPr>
          <p:grpSp>
            <p:nvGrpSpPr>
              <p:cNvPr id="473" name="Group 5"/>
              <p:cNvGrpSpPr/>
              <p:nvPr/>
            </p:nvGrpSpPr>
            <p:grpSpPr>
              <a:xfrm>
                <a:off x="-1" y="241911"/>
                <a:ext cx="2672738" cy="5451931"/>
                <a:chOff x="0" y="0"/>
                <a:chExt cx="2672736" cy="5451930"/>
              </a:xfrm>
            </p:grpSpPr>
            <p:sp>
              <p:nvSpPr>
                <p:cNvPr id="471" name="Rounded Rectangle 6"/>
                <p:cNvSpPr/>
                <p:nvPr/>
              </p:nvSpPr>
              <p:spPr>
                <a:xfrm>
                  <a:off x="0" y="55471"/>
                  <a:ext cx="2672737" cy="5396459"/>
                </a:xfrm>
                <a:prstGeom prst="roundRect">
                  <a:avLst>
                    <a:gd name="adj" fmla="val 12258"/>
                  </a:avLst>
                </a:prstGeom>
                <a:solidFill>
                  <a:srgbClr val="182B3B"/>
                </a:solidFill>
                <a:ln w="127000" cap="flat">
                  <a:solidFill>
                    <a:srgbClr val="FFFFFF"/>
                  </a:solidFill>
                  <a:prstDash val="solid"/>
                  <a:miter lim="8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sp>
              <p:nvSpPr>
                <p:cNvPr id="472" name="Rounded Rectangle 11"/>
                <p:cNvSpPr/>
                <p:nvPr/>
              </p:nvSpPr>
              <p:spPr>
                <a:xfrm>
                  <a:off x="658488" y="-1"/>
                  <a:ext cx="1369073" cy="257298"/>
                </a:xfrm>
                <a:prstGeom prst="roundRect">
                  <a:avLst>
                    <a:gd name="adj" fmla="val 50000"/>
                  </a:avLst>
                </a:prstGeom>
                <a:solidFill>
                  <a:srgbClr val="FFFFFF"/>
                </a:solidFill>
                <a:ln w="127000" cap="flat">
                  <a:solidFill>
                    <a:srgbClr val="FFFFFF"/>
                  </a:solidFill>
                  <a:prstDash val="solid"/>
                  <a:miter lim="8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grpSp>
          <p:grpSp>
            <p:nvGrpSpPr>
              <p:cNvPr id="484" name="Group 4"/>
              <p:cNvGrpSpPr/>
              <p:nvPr/>
            </p:nvGrpSpPr>
            <p:grpSpPr>
              <a:xfrm>
                <a:off x="71686" y="621620"/>
                <a:ext cx="2542676" cy="4500843"/>
                <a:chOff x="0" y="0"/>
                <a:chExt cx="2542674" cy="4500841"/>
              </a:xfrm>
            </p:grpSpPr>
            <p:pic>
              <p:nvPicPr>
                <p:cNvPr id="474" name="Picture 2" descr="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
                  <a:ext cx="2542675" cy="4500843"/>
                </a:xfrm>
                <a:prstGeom prst="rect">
                  <a:avLst/>
                </a:prstGeom>
                <a:ln w="12700" cap="flat">
                  <a:noFill/>
                  <a:miter lim="400000"/>
                </a:ln>
                <a:effectLst/>
              </p:spPr>
            </p:pic>
            <p:sp>
              <p:nvSpPr>
                <p:cNvPr id="475" name="Rectangle 3"/>
                <p:cNvSpPr/>
                <p:nvPr/>
              </p:nvSpPr>
              <p:spPr>
                <a:xfrm>
                  <a:off x="801919" y="501501"/>
                  <a:ext cx="1395087" cy="294043"/>
                </a:xfrm>
                <a:prstGeom prst="rect">
                  <a:avLst/>
                </a:prstGeom>
                <a:solidFill>
                  <a:srgbClr val="224863"/>
                </a:solidFill>
                <a:ln w="12700" cap="flat">
                  <a:noFill/>
                  <a:miter lim="4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sp>
              <p:nvSpPr>
                <p:cNvPr id="476" name="Rectangle 15"/>
                <p:cNvSpPr/>
                <p:nvPr/>
              </p:nvSpPr>
              <p:spPr>
                <a:xfrm>
                  <a:off x="104376" y="1297045"/>
                  <a:ext cx="2260770" cy="196042"/>
                </a:xfrm>
                <a:prstGeom prst="rect">
                  <a:avLst/>
                </a:prstGeom>
                <a:solidFill>
                  <a:srgbClr val="224863"/>
                </a:solidFill>
                <a:ln w="12700" cap="flat">
                  <a:noFill/>
                  <a:miter lim="4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sp>
              <p:nvSpPr>
                <p:cNvPr id="477" name="Rectangle 16"/>
                <p:cNvSpPr/>
                <p:nvPr/>
              </p:nvSpPr>
              <p:spPr>
                <a:xfrm>
                  <a:off x="104376" y="1588187"/>
                  <a:ext cx="1395087" cy="360320"/>
                </a:xfrm>
                <a:prstGeom prst="rect">
                  <a:avLst/>
                </a:prstGeom>
                <a:solidFill>
                  <a:srgbClr val="1F415A"/>
                </a:solidFill>
                <a:ln w="12700" cap="flat">
                  <a:noFill/>
                  <a:miter lim="4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sp>
              <p:nvSpPr>
                <p:cNvPr id="478" name="Rectangle 17"/>
                <p:cNvSpPr/>
                <p:nvPr/>
              </p:nvSpPr>
              <p:spPr>
                <a:xfrm>
                  <a:off x="104376" y="2111728"/>
                  <a:ext cx="1395087" cy="360320"/>
                </a:xfrm>
                <a:prstGeom prst="rect">
                  <a:avLst/>
                </a:prstGeom>
                <a:solidFill>
                  <a:srgbClr val="1F415A"/>
                </a:solidFill>
                <a:ln w="12700" cap="flat">
                  <a:noFill/>
                  <a:miter lim="4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sp>
              <p:nvSpPr>
                <p:cNvPr id="479" name="Rectangle 18"/>
                <p:cNvSpPr/>
                <p:nvPr/>
              </p:nvSpPr>
              <p:spPr>
                <a:xfrm>
                  <a:off x="104376" y="2560461"/>
                  <a:ext cx="1395087" cy="360320"/>
                </a:xfrm>
                <a:prstGeom prst="rect">
                  <a:avLst/>
                </a:prstGeom>
                <a:solidFill>
                  <a:srgbClr val="1F415A"/>
                </a:solidFill>
                <a:ln w="12700" cap="flat">
                  <a:noFill/>
                  <a:miter lim="4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sp>
              <p:nvSpPr>
                <p:cNvPr id="480" name="Rectangle 19"/>
                <p:cNvSpPr/>
                <p:nvPr/>
              </p:nvSpPr>
              <p:spPr>
                <a:xfrm>
                  <a:off x="970060" y="3044829"/>
                  <a:ext cx="1395087" cy="196042"/>
                </a:xfrm>
                <a:prstGeom prst="rect">
                  <a:avLst/>
                </a:prstGeom>
                <a:solidFill>
                  <a:srgbClr val="224863"/>
                </a:solidFill>
                <a:ln w="12700" cap="flat">
                  <a:noFill/>
                  <a:miter lim="4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sp>
              <p:nvSpPr>
                <p:cNvPr id="481" name="Rectangle 20"/>
                <p:cNvSpPr/>
                <p:nvPr/>
              </p:nvSpPr>
              <p:spPr>
                <a:xfrm>
                  <a:off x="47689" y="946833"/>
                  <a:ext cx="1941784" cy="294043"/>
                </a:xfrm>
                <a:prstGeom prst="rect">
                  <a:avLst/>
                </a:prstGeom>
                <a:solidFill>
                  <a:srgbClr val="172C3A"/>
                </a:solidFill>
                <a:ln w="12700" cap="flat">
                  <a:noFill/>
                  <a:miter lim="4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sp>
              <p:nvSpPr>
                <p:cNvPr id="482" name="Rectangle 21"/>
                <p:cNvSpPr/>
                <p:nvPr/>
              </p:nvSpPr>
              <p:spPr>
                <a:xfrm>
                  <a:off x="1147587" y="3418535"/>
                  <a:ext cx="1217560" cy="142447"/>
                </a:xfrm>
                <a:prstGeom prst="rect">
                  <a:avLst/>
                </a:prstGeom>
                <a:solidFill>
                  <a:srgbClr val="224863"/>
                </a:solidFill>
                <a:ln w="12700" cap="flat">
                  <a:noFill/>
                  <a:miter lim="4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sp>
              <p:nvSpPr>
                <p:cNvPr id="483" name="Rectangle 22"/>
                <p:cNvSpPr/>
                <p:nvPr/>
              </p:nvSpPr>
              <p:spPr>
                <a:xfrm>
                  <a:off x="47689" y="3729747"/>
                  <a:ext cx="1941784" cy="294043"/>
                </a:xfrm>
                <a:prstGeom prst="rect">
                  <a:avLst/>
                </a:prstGeom>
                <a:solidFill>
                  <a:srgbClr val="172C3A"/>
                </a:solidFill>
                <a:ln w="12700" cap="flat">
                  <a:noFill/>
                  <a:miter lim="4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grpSp>
          <p:sp>
            <p:nvSpPr>
              <p:cNvPr id="485" name="Rectangle 23"/>
              <p:cNvSpPr/>
              <p:nvPr/>
            </p:nvSpPr>
            <p:spPr>
              <a:xfrm>
                <a:off x="945295" y="1214758"/>
                <a:ext cx="1395086" cy="118586"/>
              </a:xfrm>
              <a:prstGeom prst="rect">
                <a:avLst/>
              </a:prstGeom>
              <a:solidFill>
                <a:srgbClr val="FFFFFF"/>
              </a:solidFill>
              <a:ln w="12700" cap="flat">
                <a:noFill/>
                <a:miter lim="4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sp>
            <p:nvSpPr>
              <p:cNvPr id="486" name="Rectangle 24"/>
              <p:cNvSpPr/>
              <p:nvPr/>
            </p:nvSpPr>
            <p:spPr>
              <a:xfrm>
                <a:off x="213014" y="1996121"/>
                <a:ext cx="1395086" cy="118586"/>
              </a:xfrm>
              <a:prstGeom prst="rect">
                <a:avLst/>
              </a:prstGeom>
              <a:solidFill>
                <a:srgbClr val="FFFFFF"/>
              </a:solidFill>
              <a:ln w="12700" cap="flat">
                <a:noFill/>
                <a:miter lim="4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sp>
            <p:nvSpPr>
              <p:cNvPr id="487" name="Rectangle 25"/>
              <p:cNvSpPr/>
              <p:nvPr/>
            </p:nvSpPr>
            <p:spPr>
              <a:xfrm>
                <a:off x="210246" y="2260218"/>
                <a:ext cx="2164318" cy="283111"/>
              </a:xfrm>
              <a:prstGeom prst="rect">
                <a:avLst/>
              </a:prstGeom>
              <a:solidFill>
                <a:srgbClr val="FFFFFF"/>
              </a:solidFill>
              <a:ln w="12700" cap="flat">
                <a:noFill/>
                <a:miter lim="4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sp>
            <p:nvSpPr>
              <p:cNvPr id="488" name="Rectangle 26"/>
              <p:cNvSpPr/>
              <p:nvPr/>
            </p:nvSpPr>
            <p:spPr>
              <a:xfrm>
                <a:off x="210245" y="2752811"/>
                <a:ext cx="2164319" cy="283111"/>
              </a:xfrm>
              <a:prstGeom prst="rect">
                <a:avLst/>
              </a:prstGeom>
              <a:solidFill>
                <a:srgbClr val="FFFFFF"/>
              </a:solidFill>
              <a:ln w="12700" cap="flat">
                <a:noFill/>
                <a:miter lim="4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sp>
            <p:nvSpPr>
              <p:cNvPr id="489" name="Rectangle 27"/>
              <p:cNvSpPr/>
              <p:nvPr/>
            </p:nvSpPr>
            <p:spPr>
              <a:xfrm>
                <a:off x="210244" y="3265325"/>
                <a:ext cx="2164319" cy="283111"/>
              </a:xfrm>
              <a:prstGeom prst="rect">
                <a:avLst/>
              </a:prstGeom>
              <a:solidFill>
                <a:srgbClr val="FFFFFF"/>
              </a:solidFill>
              <a:ln w="12700" cap="flat">
                <a:noFill/>
                <a:miter lim="4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sp>
            <p:nvSpPr>
              <p:cNvPr id="490" name="Rectangle 28"/>
              <p:cNvSpPr/>
              <p:nvPr/>
            </p:nvSpPr>
            <p:spPr>
              <a:xfrm>
                <a:off x="213014" y="3696463"/>
                <a:ext cx="1395086" cy="118586"/>
              </a:xfrm>
              <a:prstGeom prst="rect">
                <a:avLst/>
              </a:prstGeom>
              <a:solidFill>
                <a:srgbClr val="FFFFFF"/>
              </a:solidFill>
              <a:ln w="12700" cap="flat">
                <a:noFill/>
                <a:miter lim="4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sp>
            <p:nvSpPr>
              <p:cNvPr id="491" name="Rectangle 29"/>
              <p:cNvSpPr/>
              <p:nvPr/>
            </p:nvSpPr>
            <p:spPr>
              <a:xfrm>
                <a:off x="1219274" y="4047637"/>
                <a:ext cx="1206522" cy="118586"/>
              </a:xfrm>
              <a:prstGeom prst="rect">
                <a:avLst/>
              </a:prstGeom>
              <a:solidFill>
                <a:srgbClr val="FFFFFF"/>
              </a:solidFill>
              <a:ln w="12700" cap="flat">
                <a:noFill/>
                <a:miter lim="4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pic>
            <p:nvPicPr>
              <p:cNvPr id="492" name="Picture 31" descr="Picture 3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1687" y="4267472"/>
                <a:ext cx="2452436" cy="364529"/>
              </a:xfrm>
              <a:prstGeom prst="rect">
                <a:avLst/>
              </a:prstGeom>
              <a:ln w="12700" cap="flat">
                <a:noFill/>
                <a:miter lim="400000"/>
              </a:ln>
              <a:effectLst/>
            </p:spPr>
          </p:pic>
          <p:pic>
            <p:nvPicPr>
              <p:cNvPr id="493" name="Picture 1" descr="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20248" y="-1"/>
                <a:ext cx="1003294" cy="1003294"/>
              </a:xfrm>
              <a:prstGeom prst="rect">
                <a:avLst/>
              </a:prstGeom>
              <a:ln w="12700" cap="flat">
                <a:noFill/>
                <a:miter lim="400000"/>
              </a:ln>
              <a:effectLst/>
            </p:spPr>
          </p:pic>
        </p:grpSp>
        <p:sp>
          <p:nvSpPr>
            <p:cNvPr id="495" name="Rectangle 8"/>
            <p:cNvSpPr/>
            <p:nvPr/>
          </p:nvSpPr>
          <p:spPr>
            <a:xfrm>
              <a:off x="387766" y="7748"/>
              <a:ext cx="1824734" cy="225364"/>
            </a:xfrm>
            <a:prstGeom prst="rect">
              <a:avLst/>
            </a:prstGeom>
            <a:solidFill>
              <a:srgbClr val="000000"/>
            </a:solidFill>
            <a:ln w="12700" cap="flat">
              <a:noFill/>
              <a:miter lim="400000"/>
            </a:ln>
            <a:effectLst/>
          </p:spPr>
          <p:txBody>
            <a:bodyPr wrap="square" lIns="72000" tIns="72000" rIns="72000" bIns="72000" numCol="1" anchor="ctr">
              <a:noAutofit/>
            </a:bodyPr>
            <a:lstStyle/>
            <a:p>
              <a:pPr algn="ctr" defTabSz="914400" hangingPunct="0">
                <a:spcBef>
                  <a:spcPts val="1200"/>
                </a:spcBef>
                <a:defRPr sz="1800">
                  <a:solidFill>
                    <a:srgbClr val="FFFFFF"/>
                  </a:solidFill>
                </a:defRPr>
              </a:pPr>
              <a:endParaRPr sz="1800" kern="0">
                <a:solidFill>
                  <a:srgbClr val="FFFFFF"/>
                </a:solidFill>
                <a:cs typeface="Arial"/>
                <a:sym typeface="Arial"/>
              </a:endParaRPr>
            </a:p>
          </p:txBody>
        </p:sp>
      </p:grpSp>
      <p:sp>
        <p:nvSpPr>
          <p:cNvPr id="497" name="All bots are integrated into one unique interface: our Digital Assistant CoPilot"/>
          <p:cNvSpPr txBox="1"/>
          <p:nvPr/>
        </p:nvSpPr>
        <p:spPr>
          <a:xfrm>
            <a:off x="1374489" y="795600"/>
            <a:ext cx="9446196"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ctr" defTabSz="1088230" hangingPunct="0">
              <a:defRPr sz="3000" cap="all">
                <a:solidFill>
                  <a:srgbClr val="FFFFFF"/>
                </a:solidFill>
                <a:latin typeface="BentonSans Bold"/>
                <a:ea typeface="BentonSans Bold"/>
                <a:cs typeface="BentonSans Bold"/>
                <a:sym typeface="BentonSans Bold"/>
              </a:defRPr>
            </a:pPr>
            <a:r>
              <a:rPr sz="3000" kern="0" cap="all">
                <a:solidFill>
                  <a:srgbClr val="FFFFFF"/>
                </a:solidFill>
                <a:latin typeface="BentonSans Bold"/>
                <a:sym typeface="BentonSans Bold"/>
              </a:rPr>
              <a:t>All </a:t>
            </a:r>
            <a:r>
              <a:rPr sz="3000" kern="0" cap="all" err="1">
                <a:solidFill>
                  <a:srgbClr val="FFFFFF"/>
                </a:solidFill>
                <a:latin typeface="BentonSans Bold"/>
                <a:sym typeface="BentonSans Bold"/>
              </a:rPr>
              <a:t>bots</a:t>
            </a:r>
            <a:r>
              <a:rPr sz="3000" kern="0" cap="all">
                <a:solidFill>
                  <a:srgbClr val="FFFFFF"/>
                </a:solidFill>
                <a:latin typeface="BentonSans Bold"/>
                <a:sym typeface="BentonSans Bold"/>
              </a:rPr>
              <a:t> </a:t>
            </a:r>
            <a:r>
              <a:rPr sz="3000" kern="0" cap="all" err="1">
                <a:solidFill>
                  <a:srgbClr val="FFFFFF"/>
                </a:solidFill>
                <a:latin typeface="BentonSans Bold"/>
                <a:sym typeface="BentonSans Bold"/>
              </a:rPr>
              <a:t>are</a:t>
            </a:r>
            <a:r>
              <a:rPr sz="3000" kern="0" cap="all">
                <a:solidFill>
                  <a:srgbClr val="FFFFFF"/>
                </a:solidFill>
                <a:latin typeface="BentonSans Bold"/>
                <a:sym typeface="BentonSans Bold"/>
              </a:rPr>
              <a:t> </a:t>
            </a:r>
            <a:r>
              <a:rPr sz="3000" kern="0" cap="all" err="1">
                <a:solidFill>
                  <a:srgbClr val="FFFFFF"/>
                </a:solidFill>
                <a:latin typeface="BentonSans Bold"/>
                <a:sym typeface="BentonSans Bold"/>
              </a:rPr>
              <a:t>integrated</a:t>
            </a:r>
            <a:r>
              <a:rPr sz="3000" kern="0" cap="all">
                <a:solidFill>
                  <a:srgbClr val="FFFFFF"/>
                </a:solidFill>
                <a:latin typeface="BentonSans Bold"/>
                <a:sym typeface="BentonSans Bold"/>
              </a:rPr>
              <a:t> </a:t>
            </a:r>
            <a:r>
              <a:rPr sz="3000" kern="0" cap="all" err="1">
                <a:solidFill>
                  <a:srgbClr val="FFFFFF"/>
                </a:solidFill>
                <a:latin typeface="BentonSans Bold"/>
                <a:sym typeface="BentonSans Bold"/>
              </a:rPr>
              <a:t>into</a:t>
            </a:r>
            <a:r>
              <a:rPr sz="3000" kern="0" cap="all">
                <a:solidFill>
                  <a:srgbClr val="FFFFFF"/>
                </a:solidFill>
                <a:latin typeface="BentonSans Bold"/>
                <a:sym typeface="BentonSans Bold"/>
              </a:rPr>
              <a:t> </a:t>
            </a:r>
            <a:r>
              <a:rPr sz="3000" kern="0" cap="all" err="1">
                <a:solidFill>
                  <a:srgbClr val="E5AE3C"/>
                </a:solidFill>
                <a:latin typeface="BentonSans Bold"/>
                <a:sym typeface="BentonSans Bold"/>
              </a:rPr>
              <a:t>one</a:t>
            </a:r>
            <a:r>
              <a:rPr sz="3000" kern="0" cap="all">
                <a:solidFill>
                  <a:srgbClr val="E5AE3C"/>
                </a:solidFill>
                <a:latin typeface="BentonSans Bold"/>
                <a:sym typeface="BentonSans Bold"/>
              </a:rPr>
              <a:t> </a:t>
            </a:r>
            <a:r>
              <a:rPr sz="3000" kern="0" cap="all" err="1">
                <a:solidFill>
                  <a:srgbClr val="E5AE3C"/>
                </a:solidFill>
                <a:latin typeface="BentonSans Bold"/>
                <a:sym typeface="BentonSans Bold"/>
              </a:rPr>
              <a:t>unique</a:t>
            </a:r>
            <a:r>
              <a:rPr sz="3000" kern="0" cap="all">
                <a:solidFill>
                  <a:srgbClr val="E5AE3C"/>
                </a:solidFill>
                <a:latin typeface="BentonSans Bold"/>
                <a:sym typeface="BentonSans Bold"/>
              </a:rPr>
              <a:t> </a:t>
            </a:r>
            <a:r>
              <a:rPr sz="3000" kern="0" cap="all" err="1">
                <a:solidFill>
                  <a:srgbClr val="E5AE3C"/>
                </a:solidFill>
                <a:latin typeface="BentonSans Bold"/>
                <a:sym typeface="BentonSans Bold"/>
              </a:rPr>
              <a:t>interface</a:t>
            </a:r>
            <a:r>
              <a:rPr sz="3000" kern="0" cap="all">
                <a:solidFill>
                  <a:srgbClr val="FFFFFF"/>
                </a:solidFill>
                <a:latin typeface="BentonSans Bold"/>
                <a:sym typeface="BentonSans Bold"/>
              </a:rPr>
              <a:t>: </a:t>
            </a:r>
            <a:r>
              <a:rPr lang="fr-FR" sz="3000" kern="0" cap="all">
                <a:solidFill>
                  <a:srgbClr val="FFFFFF"/>
                </a:solidFill>
                <a:latin typeface="BentonSans Bold"/>
                <a:sym typeface="BentonSans Bold"/>
              </a:rPr>
              <a:t>SAP’S</a:t>
            </a:r>
            <a:r>
              <a:rPr sz="3000" kern="0" cap="all">
                <a:solidFill>
                  <a:srgbClr val="FFFFFF"/>
                </a:solidFill>
                <a:latin typeface="BentonSans Bold"/>
                <a:sym typeface="BentonSans Bold"/>
              </a:rPr>
              <a:t> Digital </a:t>
            </a:r>
            <a:r>
              <a:rPr sz="3000" kern="0" cap="all" err="1">
                <a:solidFill>
                  <a:srgbClr val="FFFFFF"/>
                </a:solidFill>
                <a:latin typeface="BentonSans Bold"/>
                <a:sym typeface="BentonSans Bold"/>
              </a:rPr>
              <a:t>Assistant</a:t>
            </a:r>
            <a:endParaRPr sz="3000" kern="0" cap="all">
              <a:solidFill>
                <a:srgbClr val="FFFFFF"/>
              </a:solidFill>
              <a:latin typeface="BentonSans Bold"/>
              <a:sym typeface="BentonSans Bold"/>
            </a:endParaRPr>
          </a:p>
        </p:txBody>
      </p:sp>
      <p:sp>
        <p:nvSpPr>
          <p:cNvPr id="498"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hangingPunct="0">
              <a:defRPr/>
            </a:pPr>
            <a:endParaRPr kern="0">
              <a:solidFill>
                <a:srgbClr val="000000"/>
              </a:solidFill>
              <a:cs typeface="Arial"/>
              <a:sym typeface="Arial"/>
            </a:endParaRPr>
          </a:p>
        </p:txBody>
      </p:sp>
      <p:grpSp>
        <p:nvGrpSpPr>
          <p:cNvPr id="502" name="Secondary Motion Band"/>
          <p:cNvGrpSpPr/>
          <p:nvPr/>
        </p:nvGrpSpPr>
        <p:grpSpPr>
          <a:xfrm>
            <a:off x="10721814" y="-3"/>
            <a:ext cx="1513051" cy="251947"/>
            <a:chOff x="0" y="-1"/>
            <a:chExt cx="1513050" cy="251946"/>
          </a:xfrm>
        </p:grpSpPr>
        <p:sp>
          <p:nvSpPr>
            <p:cNvPr id="499"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hangingPunct="0">
                <a:spcBef>
                  <a:spcPts val="1200"/>
                </a:spcBef>
                <a:defRPr sz="2000">
                  <a:solidFill>
                    <a:srgbClr val="FFFFFF"/>
                  </a:solidFill>
                </a:defRPr>
              </a:pPr>
              <a:endParaRPr sz="2000" kern="0">
                <a:solidFill>
                  <a:srgbClr val="FFFFFF"/>
                </a:solidFill>
                <a:cs typeface="Arial"/>
                <a:sym typeface="Arial"/>
              </a:endParaRPr>
            </a:p>
          </p:txBody>
        </p:sp>
        <p:sp>
          <p:nvSpPr>
            <p:cNvPr id="500"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hangingPunct="0">
                <a:spcBef>
                  <a:spcPts val="1200"/>
                </a:spcBef>
                <a:defRPr sz="2000">
                  <a:solidFill>
                    <a:srgbClr val="FFFFFF"/>
                  </a:solidFill>
                </a:defRPr>
              </a:pPr>
              <a:endParaRPr sz="2000" kern="0">
                <a:solidFill>
                  <a:srgbClr val="FFFFFF"/>
                </a:solidFill>
                <a:cs typeface="Arial"/>
                <a:sym typeface="Arial"/>
              </a:endParaRPr>
            </a:p>
          </p:txBody>
        </p:sp>
        <p:sp>
          <p:nvSpPr>
            <p:cNvPr id="501"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hangingPunct="0">
                <a:spcBef>
                  <a:spcPts val="1200"/>
                </a:spcBef>
                <a:defRPr sz="2000">
                  <a:solidFill>
                    <a:srgbClr val="FFFFFF"/>
                  </a:solidFill>
                </a:defRPr>
              </a:pPr>
              <a:endParaRPr sz="2000" kern="0">
                <a:solidFill>
                  <a:srgbClr val="FFFFFF"/>
                </a:solidFill>
                <a:cs typeface="Arial"/>
                <a:sym typeface="Arial"/>
              </a:endParaRPr>
            </a:p>
          </p:txBody>
        </p:sp>
      </p:grpSp>
    </p:spTree>
    <p:extLst>
      <p:ext uri="{BB962C8B-B14F-4D97-AF65-F5344CB8AC3E}">
        <p14:creationId xmlns:p14="http://schemas.microsoft.com/office/powerpoint/2010/main" val="280479186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lide number"/>
          <p:cNvSpPr txBox="1">
            <a:spLocks noGrp="1"/>
          </p:cNvSpPr>
          <p:nvPr>
            <p:ph type="sldNum" sz="quarter" idx="2"/>
          </p:nvPr>
        </p:nvSpPr>
        <p:spPr>
          <a:xfrm>
            <a:off x="11565065" y="6536751"/>
            <a:ext cx="127001" cy="1524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t>13</a:t>
            </a:fld>
            <a:endParaRPr/>
          </a:p>
        </p:txBody>
      </p:sp>
      <p:sp>
        <p:nvSpPr>
          <p:cNvPr id="507" name="Rectangle 2"/>
          <p:cNvSpPr txBox="1"/>
          <p:nvPr/>
        </p:nvSpPr>
        <p:spPr>
          <a:xfrm>
            <a:off x="895868" y="4682548"/>
            <a:ext cx="5171683" cy="10310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07" tIns="45707" rIns="45707" bIns="45707" anchor="ctr">
            <a:normAutofit/>
          </a:bodyPr>
          <a:lstStyle/>
          <a:p>
            <a:pPr algn="ctr" defTabSz="1088448">
              <a:lnSpc>
                <a:spcPct val="90000"/>
              </a:lnSpc>
              <a:defRPr sz="1800">
                <a:solidFill>
                  <a:srgbClr val="FFFFFF"/>
                </a:solidFill>
                <a:latin typeface="BentonSans Light"/>
                <a:ea typeface="BentonSans Light"/>
                <a:cs typeface="BentonSans Light"/>
                <a:sym typeface="BentonSans Light"/>
              </a:defRPr>
            </a:pPr>
            <a:r>
              <a:rPr sz="1800"/>
              <a:t>Build any use cases with our </a:t>
            </a:r>
          </a:p>
          <a:p>
            <a:pPr algn="ctr" defTabSz="1088448">
              <a:lnSpc>
                <a:spcPct val="90000"/>
              </a:lnSpc>
              <a:defRPr sz="1800">
                <a:solidFill>
                  <a:schemeClr val="accent1"/>
                </a:solidFill>
                <a:latin typeface="BentonSans Light"/>
                <a:ea typeface="BentonSans Light"/>
                <a:cs typeface="BentonSans Light"/>
                <a:sym typeface="BentonSans Light"/>
              </a:defRPr>
            </a:pPr>
            <a:r>
              <a:rPr sz="1800"/>
              <a:t>Bot Building Platform </a:t>
            </a:r>
            <a:r>
              <a:rPr sz="1800">
                <a:solidFill>
                  <a:srgbClr val="FFFFFF"/>
                </a:solidFill>
              </a:rPr>
              <a:t>from A to Z</a:t>
            </a:r>
          </a:p>
        </p:txBody>
      </p:sp>
      <p:sp>
        <p:nvSpPr>
          <p:cNvPr id="508" name="Rectangle 3"/>
          <p:cNvSpPr txBox="1"/>
          <p:nvPr/>
        </p:nvSpPr>
        <p:spPr>
          <a:xfrm>
            <a:off x="6488063" y="4682548"/>
            <a:ext cx="4855610" cy="10310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07" tIns="45707" rIns="45707" bIns="45707" anchor="ctr">
            <a:normAutofit/>
          </a:bodyPr>
          <a:lstStyle/>
          <a:p>
            <a:pPr algn="ctr" defTabSz="1088448">
              <a:lnSpc>
                <a:spcPct val="90000"/>
              </a:lnSpc>
              <a:defRPr sz="1800">
                <a:solidFill>
                  <a:srgbClr val="FFFFFF"/>
                </a:solidFill>
                <a:latin typeface="BentonSans Light"/>
                <a:ea typeface="BentonSans Light"/>
                <a:cs typeface="BentonSans Light"/>
                <a:sym typeface="BentonSans Light"/>
              </a:defRPr>
            </a:pPr>
            <a:r>
              <a:rPr sz="1800"/>
              <a:t>Integrate them seamlessly into </a:t>
            </a:r>
            <a:br>
              <a:rPr sz="1800"/>
            </a:br>
            <a:r>
              <a:rPr sz="1800"/>
              <a:t>the </a:t>
            </a:r>
            <a:r>
              <a:rPr lang="fr-FR" sz="1800">
                <a:solidFill>
                  <a:schemeClr val="accent1"/>
                </a:solidFill>
                <a:latin typeface="BentonSans Light"/>
              </a:rPr>
              <a:t>SAP </a:t>
            </a:r>
            <a:r>
              <a:rPr sz="1800">
                <a:solidFill>
                  <a:schemeClr val="accent1"/>
                </a:solidFill>
                <a:latin typeface="BentonSans Light"/>
              </a:rPr>
              <a:t>Digital </a:t>
            </a:r>
            <a:r>
              <a:rPr sz="1800">
                <a:solidFill>
                  <a:schemeClr val="accent1"/>
                </a:solidFill>
              </a:rPr>
              <a:t>Assistant</a:t>
            </a:r>
          </a:p>
        </p:txBody>
      </p:sp>
      <p:pic>
        <p:nvPicPr>
          <p:cNvPr id="509" name="Picture 4" descr="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4310" y="2914831"/>
            <a:ext cx="1616244" cy="1616245"/>
          </a:xfrm>
          <a:prstGeom prst="rect">
            <a:avLst/>
          </a:prstGeom>
          <a:ln w="12700">
            <a:miter lim="400000"/>
          </a:ln>
        </p:spPr>
      </p:pic>
      <p:sp>
        <p:nvSpPr>
          <p:cNvPr id="510" name="Oh, and also, you want to automate non-SAP processes with bots?"/>
          <p:cNvSpPr txBox="1"/>
          <p:nvPr/>
        </p:nvSpPr>
        <p:spPr>
          <a:xfrm>
            <a:off x="1994693" y="795600"/>
            <a:ext cx="8205788" cy="9233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gn="ctr" defTabSz="1088230">
              <a:defRPr sz="3000" cap="all">
                <a:solidFill>
                  <a:srgbClr val="FFFFFF"/>
                </a:solidFill>
                <a:latin typeface="BentonSans Bold"/>
                <a:ea typeface="BentonSans Bold"/>
                <a:cs typeface="BentonSans Bold"/>
                <a:sym typeface="BentonSans Bold"/>
              </a:defRPr>
            </a:pPr>
            <a:r>
              <a:rPr sz="3000"/>
              <a:t>Oh, and also, you want to </a:t>
            </a:r>
            <a:r>
              <a:rPr sz="3000">
                <a:solidFill>
                  <a:srgbClr val="E6AE3C"/>
                </a:solidFill>
              </a:rPr>
              <a:t>automate non-SAP processes</a:t>
            </a:r>
            <a:r>
              <a:rPr sz="3000"/>
              <a:t> with bots?</a:t>
            </a:r>
          </a:p>
        </p:txBody>
      </p:sp>
      <p:pic>
        <p:nvPicPr>
          <p:cNvPr id="511"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5659" y="2489002"/>
            <a:ext cx="3060701" cy="2353315"/>
          </a:xfrm>
          <a:prstGeom prst="rect">
            <a:avLst/>
          </a:prstGeom>
          <a:ln w="12700">
            <a:miter lim="400000"/>
          </a:ln>
        </p:spPr>
      </p:pic>
      <p:sp>
        <p:nvSpPr>
          <p:cNvPr id="512"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516" name="Secondary Motion Band"/>
          <p:cNvGrpSpPr/>
          <p:nvPr/>
        </p:nvGrpSpPr>
        <p:grpSpPr>
          <a:xfrm>
            <a:off x="10721814" y="-3"/>
            <a:ext cx="1513051" cy="251947"/>
            <a:chOff x="0" y="-1"/>
            <a:chExt cx="1513050" cy="251946"/>
          </a:xfrm>
        </p:grpSpPr>
        <p:sp>
          <p:nvSpPr>
            <p:cNvPr id="513"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514"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515"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spTree>
    <p:extLst>
      <p:ext uri="{BB962C8B-B14F-4D97-AF65-F5344CB8AC3E}">
        <p14:creationId xmlns:p14="http://schemas.microsoft.com/office/powerpoint/2010/main" val="41963692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WHY US? SAP INTEGRATION8"/>
          <p:cNvSpPr txBox="1">
            <a:spLocks noGrp="1"/>
          </p:cNvSpPr>
          <p:nvPr>
            <p:ph type="title"/>
          </p:nvPr>
        </p:nvSpPr>
        <p:spPr>
          <a:xfrm>
            <a:off x="535495" y="797316"/>
            <a:ext cx="11127359" cy="461665"/>
          </a:xfrm>
          <a:prstGeom prst="rect">
            <a:avLst/>
          </a:prstGeom>
        </p:spPr>
        <p:txBody>
          <a:bodyPr/>
          <a:lstStyle/>
          <a:p>
            <a:pPr algn="ctr">
              <a:defRPr sz="3000" cap="all"/>
            </a:pPr>
            <a:r>
              <a:rPr sz="3000" cap="all"/>
              <a:t>WHY US? </a:t>
            </a:r>
            <a:r>
              <a:rPr sz="3000" cap="all">
                <a:solidFill>
                  <a:schemeClr val="accent1"/>
                </a:solidFill>
              </a:rPr>
              <a:t>SAP </a:t>
            </a:r>
            <a:r>
              <a:rPr lang="fr-FR" sz="3000" cap="all">
                <a:solidFill>
                  <a:schemeClr val="accent1"/>
                </a:solidFill>
              </a:rPr>
              <a:t>NATIVENESS</a:t>
            </a:r>
            <a:r>
              <a:rPr lang="fr-FR" sz="3000" cap="all"/>
              <a:t>!</a:t>
            </a:r>
            <a:endParaRPr sz="3000" cap="all">
              <a:solidFill>
                <a:schemeClr val="accent1"/>
              </a:solidFill>
            </a:endParaRPr>
          </a:p>
        </p:txBody>
      </p:sp>
      <p:sp>
        <p:nvSpPr>
          <p:cNvPr id="719"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723" name="Secondary Motion Band"/>
          <p:cNvGrpSpPr/>
          <p:nvPr/>
        </p:nvGrpSpPr>
        <p:grpSpPr>
          <a:xfrm>
            <a:off x="10721814" y="-3"/>
            <a:ext cx="1513051" cy="251947"/>
            <a:chOff x="0" y="-1"/>
            <a:chExt cx="1513050" cy="251946"/>
          </a:xfrm>
        </p:grpSpPr>
        <p:sp>
          <p:nvSpPr>
            <p:cNvPr id="720"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721"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722"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pic>
        <p:nvPicPr>
          <p:cNvPr id="3" name="Image 2">
            <a:extLst>
              <a:ext uri="{FF2B5EF4-FFF2-40B4-BE49-F238E27FC236}">
                <a16:creationId xmlns:a16="http://schemas.microsoft.com/office/drawing/2014/main" id="{3369A7CD-96AC-3C45-A57F-D75EC1A0ED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2080" y="2179993"/>
            <a:ext cx="1410348" cy="1410348"/>
          </a:xfrm>
          <a:prstGeom prst="rect">
            <a:avLst/>
          </a:prstGeom>
        </p:spPr>
      </p:pic>
      <p:sp>
        <p:nvSpPr>
          <p:cNvPr id="21" name="Rectangle 6">
            <a:extLst>
              <a:ext uri="{FF2B5EF4-FFF2-40B4-BE49-F238E27FC236}">
                <a16:creationId xmlns:a16="http://schemas.microsoft.com/office/drawing/2014/main" id="{442AB3A5-95DD-9B47-ACF3-5955BC2CDC7B}"/>
              </a:ext>
            </a:extLst>
          </p:cNvPr>
          <p:cNvSpPr txBox="1"/>
          <p:nvPr/>
        </p:nvSpPr>
        <p:spPr>
          <a:xfrm>
            <a:off x="2474129" y="3890447"/>
            <a:ext cx="3346250" cy="13388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lgn="ctr">
              <a:lnSpc>
                <a:spcPct val="90000"/>
              </a:lnSpc>
              <a:defRPr sz="1800">
                <a:solidFill>
                  <a:srgbClr val="FFFFFF"/>
                </a:solidFill>
                <a:latin typeface="BentonSans Light"/>
                <a:ea typeface="BentonSans Light"/>
                <a:cs typeface="BentonSans Light"/>
                <a:sym typeface="BentonSans Light"/>
              </a:defRPr>
            </a:lvl1pPr>
          </a:lstStyle>
          <a:p>
            <a:r>
              <a:rPr lang="en-US" b="1">
                <a:solidFill>
                  <a:schemeClr val="accent1"/>
                </a:solidFill>
                <a:latin typeface="BentonSans Bold" panose="02000503000000020004" pitchFamily="2" charset="0"/>
              </a:rPr>
              <a:t>Native low-code connections</a:t>
            </a:r>
          </a:p>
          <a:p>
            <a:r>
              <a:rPr lang="en-US">
                <a:latin typeface="BentonSans Light" panose="02000503000000020004" pitchFamily="2" charset="0"/>
                <a:sym typeface="Arial"/>
              </a:rPr>
              <a:t>SAP Conversational AI is native to the SAP ecosystem and can be easily connected to other SAP solutions </a:t>
            </a:r>
          </a:p>
        </p:txBody>
      </p:sp>
      <p:sp>
        <p:nvSpPr>
          <p:cNvPr id="22" name="Rectangle 6">
            <a:extLst>
              <a:ext uri="{FF2B5EF4-FFF2-40B4-BE49-F238E27FC236}">
                <a16:creationId xmlns:a16="http://schemas.microsoft.com/office/drawing/2014/main" id="{5BA5B589-AF01-B24B-9D7C-7404A420680C}"/>
              </a:ext>
            </a:extLst>
          </p:cNvPr>
          <p:cNvSpPr txBox="1"/>
          <p:nvPr/>
        </p:nvSpPr>
        <p:spPr>
          <a:xfrm>
            <a:off x="6357171" y="3890448"/>
            <a:ext cx="3346250" cy="158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lgn="ctr">
              <a:lnSpc>
                <a:spcPct val="90000"/>
              </a:lnSpc>
              <a:defRPr sz="1800">
                <a:solidFill>
                  <a:srgbClr val="FFFFFF"/>
                </a:solidFill>
                <a:latin typeface="BentonSans Light"/>
                <a:ea typeface="BentonSans Light"/>
                <a:cs typeface="BentonSans Light"/>
                <a:sym typeface="BentonSans Light"/>
              </a:defRPr>
            </a:lvl1pPr>
          </a:lstStyle>
          <a:p>
            <a:r>
              <a:rPr lang="en-US" b="1">
                <a:solidFill>
                  <a:schemeClr val="accent1"/>
                </a:solidFill>
                <a:latin typeface="BentonSans Bold" panose="02000503000000020004" pitchFamily="2" charset="0"/>
              </a:rPr>
              <a:t>SAP business content</a:t>
            </a:r>
          </a:p>
          <a:p>
            <a:r>
              <a:rPr lang="en-US">
                <a:latin typeface="BentonSans Light" panose="02000503000000020004" pitchFamily="2" charset="0"/>
              </a:rPr>
              <a:t>SAP provides standard bots for SAP products that customers can customize and expand. Don’t start from scratch, save 1+ year of development</a:t>
            </a:r>
            <a:r>
              <a:rPr lang="en-US">
                <a:solidFill>
                  <a:schemeClr val="tx1">
                    <a:lumMod val="95000"/>
                    <a:lumOff val="5000"/>
                  </a:schemeClr>
                </a:solidFill>
                <a:latin typeface="+mj-lt"/>
              </a:rPr>
              <a:t>!</a:t>
            </a:r>
          </a:p>
        </p:txBody>
      </p:sp>
      <p:pic>
        <p:nvPicPr>
          <p:cNvPr id="5" name="Image 4">
            <a:extLst>
              <a:ext uri="{FF2B5EF4-FFF2-40B4-BE49-F238E27FC236}">
                <a16:creationId xmlns:a16="http://schemas.microsoft.com/office/drawing/2014/main" id="{05D9B0DD-E44D-F74F-B5BA-AC8C9D348B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25122" y="2151532"/>
            <a:ext cx="1410348" cy="1410348"/>
          </a:xfrm>
          <a:prstGeom prst="rect">
            <a:avLst/>
          </a:prstGeom>
        </p:spPr>
      </p:pic>
    </p:spTree>
    <p:extLst>
      <p:ext uri="{BB962C8B-B14F-4D97-AF65-F5344CB8AC3E}">
        <p14:creationId xmlns:p14="http://schemas.microsoft.com/office/powerpoint/2010/main" val="196223856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372A7AA3-01BA-9C44-B3BC-D70C897764A7}"/>
              </a:ext>
            </a:extLst>
          </p:cNvPr>
          <p:cNvSpPr/>
          <p:nvPr/>
        </p:nvSpPr>
        <p:spPr>
          <a:xfrm>
            <a:off x="6567759" y="4464838"/>
            <a:ext cx="4289899" cy="486698"/>
          </a:xfrm>
          <a:prstGeom prst="roundRect">
            <a:avLst>
              <a:gd name="adj" fmla="val 7392"/>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en-US">
              <a:solidFill>
                <a:srgbClr val="000000"/>
              </a:solidFill>
              <a:latin typeface="+mj-lt"/>
              <a:ea typeface="+mj-ea"/>
              <a:cs typeface="+mj-cs"/>
              <a:sym typeface="Arial"/>
            </a:endParaRPr>
          </a:p>
        </p:txBody>
      </p:sp>
      <p:sp>
        <p:nvSpPr>
          <p:cNvPr id="746" name="Slide number"/>
          <p:cNvSpPr txBox="1">
            <a:spLocks noGrp="1"/>
          </p:cNvSpPr>
          <p:nvPr>
            <p:ph type="sldNum" sz="quarter" idx="2"/>
          </p:nvPr>
        </p:nvSpPr>
        <p:spPr>
          <a:xfrm>
            <a:off x="11541289" y="6536751"/>
            <a:ext cx="150777"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748" name="Title"/>
          <p:cNvSpPr txBox="1"/>
          <p:nvPr/>
        </p:nvSpPr>
        <p:spPr>
          <a:xfrm>
            <a:off x="505587" y="802823"/>
            <a:ext cx="11186478"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defTabSz="1088557">
              <a:defRPr sz="3000" cap="all">
                <a:solidFill>
                  <a:srgbClr val="FFFFFF"/>
                </a:solidFill>
                <a:latin typeface="BentonSans Bold"/>
                <a:ea typeface="BentonSans Bold"/>
                <a:cs typeface="BentonSans Bold"/>
                <a:sym typeface="BentonSans Bold"/>
              </a:defRPr>
            </a:pPr>
            <a:r>
              <a:rPr lang="en-GB" sz="3000"/>
              <a:t>WE ARE one of the key capabilities making SAP a leader is the Gartner </a:t>
            </a:r>
            <a:r>
              <a:rPr lang="en-US" sz="3000" noProof="1"/>
              <a:t>2020 MQ for Multiexperience Development Platforms</a:t>
            </a:r>
            <a:endParaRPr sz="3000" b="1">
              <a:latin typeface="+mj-lt"/>
              <a:ea typeface="+mj-ea"/>
              <a:cs typeface="+mj-cs"/>
              <a:sym typeface="Arial"/>
            </a:endParaRPr>
          </a:p>
        </p:txBody>
      </p:sp>
      <p:sp>
        <p:nvSpPr>
          <p:cNvPr id="755"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759" name="Secondary Motion Band"/>
          <p:cNvGrpSpPr/>
          <p:nvPr/>
        </p:nvGrpSpPr>
        <p:grpSpPr>
          <a:xfrm>
            <a:off x="10721814" y="-3"/>
            <a:ext cx="1513051" cy="251947"/>
            <a:chOff x="0" y="-1"/>
            <a:chExt cx="1513050" cy="251946"/>
          </a:xfrm>
        </p:grpSpPr>
        <p:sp>
          <p:nvSpPr>
            <p:cNvPr id="756"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757"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758"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pic>
        <p:nvPicPr>
          <p:cNvPr id="4" name="Image 3">
            <a:extLst>
              <a:ext uri="{FF2B5EF4-FFF2-40B4-BE49-F238E27FC236}">
                <a16:creationId xmlns:a16="http://schemas.microsoft.com/office/drawing/2014/main" id="{B43F9DAB-8710-1945-B665-065A0124E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229" y="2681432"/>
            <a:ext cx="4146701" cy="4044998"/>
          </a:xfrm>
          <a:prstGeom prst="roundRect">
            <a:avLst>
              <a:gd name="adj" fmla="val 7048"/>
            </a:avLst>
          </a:prstGeom>
        </p:spPr>
      </p:pic>
      <p:sp>
        <p:nvSpPr>
          <p:cNvPr id="24" name="Rectangle 12">
            <a:extLst>
              <a:ext uri="{FF2B5EF4-FFF2-40B4-BE49-F238E27FC236}">
                <a16:creationId xmlns:a16="http://schemas.microsoft.com/office/drawing/2014/main" id="{F1A39717-BD0D-C747-AD4A-A27914057578}"/>
              </a:ext>
            </a:extLst>
          </p:cNvPr>
          <p:cNvSpPr txBox="1"/>
          <p:nvPr/>
        </p:nvSpPr>
        <p:spPr>
          <a:xfrm>
            <a:off x="505587" y="2737158"/>
            <a:ext cx="5592000" cy="33592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07" tIns="45707" rIns="45707" bIns="45707" anchor="ctr">
            <a:normAutofit/>
          </a:bodyPr>
          <a:lstStyle/>
          <a:p>
            <a:pPr defTabSz="1088448">
              <a:lnSpc>
                <a:spcPct val="90000"/>
              </a:lnSpc>
              <a:defRPr sz="2000">
                <a:solidFill>
                  <a:srgbClr val="FFFFFF"/>
                </a:solidFill>
                <a:latin typeface="BentonSans Light"/>
                <a:ea typeface="BentonSans Light"/>
                <a:cs typeface="BentonSans Light"/>
                <a:sym typeface="BentonSans Light"/>
              </a:defRPr>
            </a:pPr>
            <a:br>
              <a:rPr lang="en-US" sz="2000" noProof="1"/>
            </a:br>
            <a:r>
              <a:rPr lang="fr-FR" sz="2000" noProof="1"/>
              <a:t>SAP Conversational AI </a:t>
            </a:r>
            <a:r>
              <a:rPr lang="fr-FR" sz="2000" dirty="0" err="1"/>
              <a:t>facilitates</a:t>
            </a:r>
            <a:r>
              <a:rPr lang="fr-FR" sz="2000" dirty="0"/>
              <a:t> </a:t>
            </a:r>
            <a:r>
              <a:rPr lang="fr-FR" sz="2000" dirty="0" err="1"/>
              <a:t>multiexperience</a:t>
            </a:r>
            <a:r>
              <a:rPr lang="fr-FR" sz="2000" dirty="0"/>
              <a:t> </a:t>
            </a:r>
            <a:r>
              <a:rPr lang="fr-FR" sz="2000" dirty="0" err="1"/>
              <a:t>development</a:t>
            </a:r>
            <a:r>
              <a:rPr lang="fr-FR" sz="2000" dirty="0"/>
              <a:t> by </a:t>
            </a:r>
            <a:r>
              <a:rPr lang="fr-FR" sz="2000" dirty="0" err="1"/>
              <a:t>providing</a:t>
            </a:r>
            <a:r>
              <a:rPr lang="fr-FR" sz="2000" dirty="0"/>
              <a:t> </a:t>
            </a:r>
            <a:br>
              <a:rPr lang="fr-FR" sz="2000" dirty="0"/>
            </a:br>
            <a:r>
              <a:rPr lang="fr-FR" sz="2000" dirty="0" err="1"/>
              <a:t>low</a:t>
            </a:r>
            <a:r>
              <a:rPr lang="fr-FR" sz="2000" dirty="0"/>
              <a:t>-code </a:t>
            </a:r>
            <a:r>
              <a:rPr lang="fr-FR" sz="2000" dirty="0" err="1"/>
              <a:t>development</a:t>
            </a:r>
            <a:r>
              <a:rPr lang="fr-FR" sz="2000" dirty="0"/>
              <a:t> </a:t>
            </a:r>
            <a:r>
              <a:rPr lang="fr-FR" sz="2000" dirty="0" err="1"/>
              <a:t>tools</a:t>
            </a:r>
            <a:r>
              <a:rPr lang="fr-FR" sz="2000" dirty="0"/>
              <a:t>, </a:t>
            </a:r>
            <a:r>
              <a:rPr lang="fr-FR" sz="2000" dirty="0" err="1"/>
              <a:t>enabling</a:t>
            </a:r>
            <a:r>
              <a:rPr lang="fr-FR" sz="2000" dirty="0"/>
              <a:t> </a:t>
            </a:r>
            <a:r>
              <a:rPr lang="fr-FR" sz="2000" dirty="0" err="1"/>
              <a:t>companies</a:t>
            </a:r>
            <a:r>
              <a:rPr lang="fr-FR" sz="2000" dirty="0"/>
              <a:t> to </a:t>
            </a:r>
            <a:r>
              <a:rPr lang="fr-FR" sz="2000" dirty="0" err="1"/>
              <a:t>revolutionize</a:t>
            </a:r>
            <a:r>
              <a:rPr lang="fr-FR" sz="2000" dirty="0"/>
              <a:t> user </a:t>
            </a:r>
            <a:r>
              <a:rPr lang="fr-FR" sz="2000" dirty="0" err="1"/>
              <a:t>experiences</a:t>
            </a:r>
            <a:r>
              <a:rPr lang="fr-FR" sz="2000" dirty="0"/>
              <a:t> </a:t>
            </a:r>
            <a:r>
              <a:rPr lang="fr-FR" sz="2000" dirty="0" err="1"/>
              <a:t>with</a:t>
            </a:r>
            <a:r>
              <a:rPr lang="fr-FR" sz="2000" dirty="0"/>
              <a:t> </a:t>
            </a:r>
            <a:r>
              <a:rPr lang="fr-FR" sz="2000" dirty="0" err="1"/>
              <a:t>chatbots</a:t>
            </a:r>
            <a:r>
              <a:rPr lang="fr-FR" sz="2000" dirty="0"/>
              <a:t>.</a:t>
            </a:r>
            <a:br>
              <a:rPr lang="en-US" sz="2000" noProof="1"/>
            </a:br>
            <a:endParaRPr sz="2000" dirty="0"/>
          </a:p>
          <a:p>
            <a:pPr defTabSz="1088448">
              <a:lnSpc>
                <a:spcPct val="90000"/>
              </a:lnSpc>
              <a:defRPr sz="2400" u="sng">
                <a:solidFill>
                  <a:srgbClr val="E6AE3C"/>
                </a:solidFill>
                <a:latin typeface="BentonSans Light"/>
                <a:ea typeface="BentonSans Light"/>
                <a:cs typeface="BentonSans Light"/>
                <a:sym typeface="BentonSans Light"/>
              </a:defRPr>
            </a:pPr>
            <a:r>
              <a:rPr lang="fr-FR" sz="2000" u="sng" dirty="0">
                <a:solidFill>
                  <a:srgbClr val="00B0F0"/>
                </a:solidFill>
                <a:uFill>
                  <a:solidFill>
                    <a:schemeClr val="accent3"/>
                  </a:solidFill>
                </a:uFill>
                <a:latin typeface="BentonSans Regular"/>
                <a:hlinkClick r:id="rId4">
                  <a:extLst>
                    <a:ext uri="{A12FA001-AC4F-418D-AE19-62706E023703}">
                      <ahyp:hlinkClr xmlns:ahyp="http://schemas.microsoft.com/office/drawing/2018/hyperlinkcolor" val="tx"/>
                    </a:ext>
                  </a:extLst>
                </a:hlinkClick>
              </a:rPr>
              <a:t>Get the free Gartner report &gt;</a:t>
            </a:r>
            <a:endParaRPr sz="2000" u="sng" dirty="0">
              <a:solidFill>
                <a:srgbClr val="00B0F0"/>
              </a:solidFill>
              <a:uFill>
                <a:solidFill>
                  <a:schemeClr val="accent3"/>
                </a:solidFill>
              </a:uFill>
              <a:latin typeface="BentonSans Regular"/>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66653670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lide number"/>
          <p:cNvSpPr txBox="1">
            <a:spLocks noGrp="1"/>
          </p:cNvSpPr>
          <p:nvPr>
            <p:ph type="sldNum" sz="quarter" idx="2"/>
          </p:nvPr>
        </p:nvSpPr>
        <p:spPr>
          <a:xfrm>
            <a:off x="11562051" y="6536751"/>
            <a:ext cx="130015" cy="1524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16</a:t>
            </a:fld>
            <a:endParaRPr/>
          </a:p>
        </p:txBody>
      </p:sp>
      <p:sp>
        <p:nvSpPr>
          <p:cNvPr id="532" name="Rectangle 7"/>
          <p:cNvSpPr txBox="1"/>
          <p:nvPr/>
        </p:nvSpPr>
        <p:spPr>
          <a:xfrm>
            <a:off x="1090731" y="4550487"/>
            <a:ext cx="3033131" cy="7015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07" tIns="45707" rIns="45707" bIns="45707" anchor="ctr">
            <a:normAutofit/>
          </a:bodyPr>
          <a:lstStyle>
            <a:lvl1pPr algn="ctr" defTabSz="1088448">
              <a:lnSpc>
                <a:spcPct val="90000"/>
              </a:lnSpc>
              <a:defRPr sz="1800">
                <a:solidFill>
                  <a:srgbClr val="FFFFFF"/>
                </a:solidFill>
                <a:latin typeface="BentonSans Light"/>
                <a:ea typeface="BentonSans Light"/>
                <a:cs typeface="BentonSans Light"/>
                <a:sym typeface="BentonSans Light"/>
              </a:defRPr>
            </a:lvl1pPr>
          </a:lstStyle>
          <a:p>
            <a:r>
              <a:rPr dirty="0"/>
              <a:t>More productive</a:t>
            </a:r>
          </a:p>
        </p:txBody>
      </p:sp>
      <p:sp>
        <p:nvSpPr>
          <p:cNvPr id="533" name="Rectangle 8"/>
          <p:cNvSpPr txBox="1"/>
          <p:nvPr/>
        </p:nvSpPr>
        <p:spPr>
          <a:xfrm>
            <a:off x="4581023" y="4553187"/>
            <a:ext cx="3033131" cy="7015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07" tIns="45707" rIns="45707" bIns="45707" anchor="ctr">
            <a:normAutofit/>
          </a:bodyPr>
          <a:lstStyle>
            <a:lvl1pPr algn="ctr" defTabSz="1088448">
              <a:lnSpc>
                <a:spcPct val="90000"/>
              </a:lnSpc>
              <a:defRPr sz="1800">
                <a:solidFill>
                  <a:srgbClr val="FFFFFF"/>
                </a:solidFill>
                <a:latin typeface="BentonSans Light"/>
                <a:ea typeface="BentonSans Light"/>
                <a:cs typeface="BentonSans Light"/>
                <a:sym typeface="BentonSans Light"/>
              </a:defRPr>
            </a:lvl1pPr>
          </a:lstStyle>
          <a:p>
            <a:r>
              <a:t>More committed</a:t>
            </a:r>
          </a:p>
        </p:txBody>
      </p:sp>
      <p:sp>
        <p:nvSpPr>
          <p:cNvPr id="534" name="Rectangle 9"/>
          <p:cNvSpPr txBox="1"/>
          <p:nvPr/>
        </p:nvSpPr>
        <p:spPr>
          <a:xfrm>
            <a:off x="7413295" y="4550487"/>
            <a:ext cx="4270176" cy="7015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07" tIns="45707" rIns="45707" bIns="45707" anchor="ctr">
            <a:normAutofit/>
          </a:bodyPr>
          <a:lstStyle>
            <a:lvl1pPr algn="ctr" defTabSz="1088448">
              <a:lnSpc>
                <a:spcPct val="90000"/>
              </a:lnSpc>
              <a:defRPr sz="1800">
                <a:solidFill>
                  <a:srgbClr val="FFFFFF"/>
                </a:solidFill>
                <a:latin typeface="BentonSans Light"/>
                <a:ea typeface="BentonSans Light"/>
                <a:cs typeface="BentonSans Light"/>
                <a:sym typeface="BentonSans Light"/>
              </a:defRPr>
            </a:lvl1pPr>
          </a:lstStyle>
          <a:p>
            <a:r>
              <a:t>In a innovative company</a:t>
            </a:r>
          </a:p>
        </p:txBody>
      </p:sp>
      <p:pic>
        <p:nvPicPr>
          <p:cNvPr id="535" name="Picture 6" descr="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0259" y="2796986"/>
            <a:ext cx="1616244" cy="1616244"/>
          </a:xfrm>
          <a:prstGeom prst="rect">
            <a:avLst/>
          </a:prstGeom>
          <a:ln w="12700">
            <a:miter lim="400000"/>
          </a:ln>
        </p:spPr>
      </p:pic>
      <p:pic>
        <p:nvPicPr>
          <p:cNvPr id="536" name="Picture 11" descr="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0272" y="2716174"/>
            <a:ext cx="1777868" cy="1777868"/>
          </a:xfrm>
          <a:prstGeom prst="rect">
            <a:avLst/>
          </a:prstGeom>
          <a:ln w="12700">
            <a:miter lim="400000"/>
          </a:ln>
        </p:spPr>
      </p:pic>
      <p:pic>
        <p:nvPicPr>
          <p:cNvPr id="537" name="Picture 14" descr="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37330" y="2829971"/>
            <a:ext cx="1720517" cy="1720516"/>
          </a:xfrm>
          <a:prstGeom prst="rect">
            <a:avLst/>
          </a:prstGeom>
          <a:ln w="12700">
            <a:miter lim="400000"/>
          </a:ln>
        </p:spPr>
      </p:pic>
      <p:sp>
        <p:nvSpPr>
          <p:cNvPr id="538" name="With conversational interfaces in their workflows, your employees are"/>
          <p:cNvSpPr txBox="1"/>
          <p:nvPr/>
        </p:nvSpPr>
        <p:spPr>
          <a:xfrm>
            <a:off x="1838622" y="795601"/>
            <a:ext cx="8517930" cy="13849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ctr" defTabSz="1088230">
              <a:defRPr sz="3000" cap="all">
                <a:solidFill>
                  <a:srgbClr val="FFFFFF"/>
                </a:solidFill>
                <a:latin typeface="BentonSans Bold"/>
                <a:ea typeface="BentonSans Bold"/>
                <a:cs typeface="BentonSans Bold"/>
                <a:sym typeface="BentonSans Bold"/>
              </a:defRPr>
            </a:lvl1pPr>
          </a:lstStyle>
          <a:p>
            <a:r>
              <a:t>With conversational interfaces in their workflows, your employees are</a:t>
            </a:r>
          </a:p>
        </p:txBody>
      </p:sp>
      <p:sp>
        <p:nvSpPr>
          <p:cNvPr id="539"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543" name="Secondary Motion Band"/>
          <p:cNvGrpSpPr/>
          <p:nvPr/>
        </p:nvGrpSpPr>
        <p:grpSpPr>
          <a:xfrm>
            <a:off x="10721814" y="-3"/>
            <a:ext cx="1513051" cy="251947"/>
            <a:chOff x="0" y="-1"/>
            <a:chExt cx="1513050" cy="251946"/>
          </a:xfrm>
        </p:grpSpPr>
        <p:sp>
          <p:nvSpPr>
            <p:cNvPr id="540"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541"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542"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spTree>
    <p:extLst>
      <p:ext uri="{BB962C8B-B14F-4D97-AF65-F5344CB8AC3E}">
        <p14:creationId xmlns:p14="http://schemas.microsoft.com/office/powerpoint/2010/main" val="259998531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lide number"/>
          <p:cNvSpPr txBox="1">
            <a:spLocks noGrp="1"/>
          </p:cNvSpPr>
          <p:nvPr>
            <p:ph type="sldNum" sz="quarter" idx="2"/>
          </p:nvPr>
        </p:nvSpPr>
        <p:spPr>
          <a:xfrm>
            <a:off x="11562943" y="6536751"/>
            <a:ext cx="129122" cy="1524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t>17</a:t>
            </a:fld>
            <a:endParaRPr/>
          </a:p>
        </p:txBody>
      </p:sp>
      <p:pic>
        <p:nvPicPr>
          <p:cNvPr id="548" name="Picture 4" descr="Picture 4"/>
          <p:cNvPicPr>
            <a:picLocks noChangeAspect="1"/>
          </p:cNvPicPr>
          <p:nvPr/>
        </p:nvPicPr>
        <p:blipFill>
          <a:blip r:embed="rId3"/>
          <a:stretch>
            <a:fillRect/>
          </a:stretch>
        </p:blipFill>
        <p:spPr>
          <a:xfrm>
            <a:off x="3215675" y="2705981"/>
            <a:ext cx="5763824" cy="689153"/>
          </a:xfrm>
          <a:prstGeom prst="rect">
            <a:avLst/>
          </a:prstGeom>
          <a:ln w="12700">
            <a:miter lim="400000"/>
          </a:ln>
        </p:spPr>
      </p:pic>
      <p:pic>
        <p:nvPicPr>
          <p:cNvPr id="549" name="Picture 7" descr="Picture 7"/>
          <p:cNvPicPr>
            <a:picLocks noChangeAspect="1"/>
          </p:cNvPicPr>
          <p:nvPr/>
        </p:nvPicPr>
        <p:blipFill>
          <a:blip r:embed="rId4"/>
          <a:stretch>
            <a:fillRect/>
          </a:stretch>
        </p:blipFill>
        <p:spPr>
          <a:xfrm>
            <a:off x="4391704" y="4173366"/>
            <a:ext cx="3411766" cy="611275"/>
          </a:xfrm>
          <a:prstGeom prst="rect">
            <a:avLst/>
          </a:prstGeom>
          <a:ln w="12700">
            <a:miter lim="400000"/>
          </a:ln>
        </p:spPr>
      </p:pic>
      <p:sp>
        <p:nvSpPr>
          <p:cNvPr id="550" name="Straight Connector 2"/>
          <p:cNvSpPr/>
          <p:nvPr/>
        </p:nvSpPr>
        <p:spPr>
          <a:xfrm>
            <a:off x="5624893" y="3770489"/>
            <a:ext cx="945389" cy="1"/>
          </a:xfrm>
          <a:prstGeom prst="line">
            <a:avLst/>
          </a:prstGeom>
          <a:ln w="76200">
            <a:solidFill>
              <a:schemeClr val="accent1"/>
            </a:solidFill>
          </a:ln>
        </p:spPr>
        <p:txBody>
          <a:bodyPr lIns="45719" rIns="45719"/>
          <a:lstStyle/>
          <a:p>
            <a:pPr>
              <a:defRPr>
                <a:solidFill>
                  <a:srgbClr val="FFFFFF"/>
                </a:solidFill>
              </a:defRPr>
            </a:pPr>
            <a:endParaRPr/>
          </a:p>
        </p:txBody>
      </p:sp>
      <p:sp>
        <p:nvSpPr>
          <p:cNvPr id="551" name="Here a few examples!"/>
          <p:cNvSpPr txBox="1"/>
          <p:nvPr/>
        </p:nvSpPr>
        <p:spPr>
          <a:xfrm>
            <a:off x="2323702" y="723168"/>
            <a:ext cx="7547770" cy="4616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ctr" defTabSz="1088230">
              <a:defRPr sz="3000" cap="all">
                <a:solidFill>
                  <a:srgbClr val="FFFFFF"/>
                </a:solidFill>
                <a:latin typeface="BentonSans Bold"/>
                <a:ea typeface="BentonSans Bold"/>
                <a:cs typeface="BentonSans Bold"/>
                <a:sym typeface="BentonSans Bold"/>
              </a:defRPr>
            </a:lvl1pPr>
          </a:lstStyle>
          <a:p>
            <a:r>
              <a:t>Here a few examples!</a:t>
            </a:r>
          </a:p>
        </p:txBody>
      </p:sp>
      <p:sp>
        <p:nvSpPr>
          <p:cNvPr id="552"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556" name="Secondary Motion Band"/>
          <p:cNvGrpSpPr/>
          <p:nvPr/>
        </p:nvGrpSpPr>
        <p:grpSpPr>
          <a:xfrm>
            <a:off x="10721814" y="-3"/>
            <a:ext cx="1513051" cy="251947"/>
            <a:chOff x="0" y="-1"/>
            <a:chExt cx="1513050" cy="251946"/>
          </a:xfrm>
        </p:grpSpPr>
        <p:sp>
          <p:nvSpPr>
            <p:cNvPr id="553"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554"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555"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Slide number"/>
          <p:cNvSpPr txBox="1">
            <a:spLocks noGrp="1"/>
          </p:cNvSpPr>
          <p:nvPr>
            <p:ph type="sldNum" sz="quarter" idx="2"/>
          </p:nvPr>
        </p:nvSpPr>
        <p:spPr>
          <a:xfrm>
            <a:off x="11562329" y="6536751"/>
            <a:ext cx="129736" cy="1524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18</a:t>
            </a:fld>
            <a:endParaRPr/>
          </a:p>
        </p:txBody>
      </p:sp>
      <p:sp>
        <p:nvSpPr>
          <p:cNvPr id="561" name="Rectangle 3"/>
          <p:cNvSpPr txBox="1"/>
          <p:nvPr/>
        </p:nvSpPr>
        <p:spPr>
          <a:xfrm>
            <a:off x="5192788" y="1850635"/>
            <a:ext cx="6156401" cy="47089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defRPr sz="2000" cap="all">
                <a:solidFill>
                  <a:srgbClr val="E6AE3C"/>
                </a:solidFill>
                <a:latin typeface="BentonSans Bold"/>
                <a:ea typeface="BentonSans Bold"/>
                <a:cs typeface="BentonSans Bold"/>
                <a:sym typeface="BentonSans Bold"/>
              </a:defRPr>
            </a:pPr>
            <a:r>
              <a:rPr sz="2000"/>
              <a:t>Challenge</a:t>
            </a:r>
            <a:endParaRPr sz="1600">
              <a:solidFill>
                <a:srgbClr val="FFFFFF"/>
              </a:solidFill>
            </a:endParaRPr>
          </a:p>
          <a:p>
            <a:pPr>
              <a:defRPr sz="1600">
                <a:solidFill>
                  <a:srgbClr val="FFFFFF"/>
                </a:solidFill>
                <a:latin typeface="BentonSans Light"/>
                <a:ea typeface="BentonSans Light"/>
                <a:cs typeface="BentonSans Light"/>
                <a:sym typeface="BentonSans Light"/>
              </a:defRPr>
            </a:pPr>
            <a:r>
              <a:rPr sz="1600"/>
              <a:t>The average SuccessFactors user does not execute HR tasks as a primary function and do not use the solution every day. Because the solution is so rich, sometimes people forget how to do things! </a:t>
            </a:r>
            <a:br>
              <a:rPr sz="1600"/>
            </a:br>
            <a:br>
              <a:rPr sz="1600"/>
            </a:br>
            <a:r>
              <a:rPr sz="2000" cap="all">
                <a:solidFill>
                  <a:srgbClr val="E6AE3C"/>
                </a:solidFill>
                <a:latin typeface="BentonSans Bold"/>
                <a:ea typeface="BentonSans Bold"/>
                <a:cs typeface="BentonSans Bold"/>
                <a:sym typeface="BentonSans Bold"/>
              </a:rPr>
              <a:t>Solution</a:t>
            </a:r>
          </a:p>
          <a:p>
            <a:pPr>
              <a:defRPr sz="1600">
                <a:solidFill>
                  <a:srgbClr val="FFFFFF"/>
                </a:solidFill>
                <a:latin typeface="BentonSans Light"/>
                <a:ea typeface="BentonSans Light"/>
                <a:cs typeface="BentonSans Light"/>
                <a:sym typeface="BentonSans Light"/>
              </a:defRPr>
            </a:pPr>
            <a:r>
              <a:rPr sz="1600"/>
              <a:t>Provide a conversational interface (chatbot) that can help complete simple HR tasks, answer HR knowledge-based questions and navigate the user to the correct spot within SuccessFactors</a:t>
            </a:r>
            <a:br>
              <a:rPr sz="1600"/>
            </a:br>
            <a:br>
              <a:rPr sz="1600"/>
            </a:br>
            <a:r>
              <a:rPr sz="2000" cap="all">
                <a:solidFill>
                  <a:srgbClr val="E6AE3C"/>
                </a:solidFill>
                <a:latin typeface="BentonSans Bold"/>
                <a:ea typeface="BentonSans Bold"/>
                <a:cs typeface="BentonSans Bold"/>
                <a:sym typeface="BentonSans Bold"/>
              </a:rPr>
              <a:t>Goal</a:t>
            </a:r>
          </a:p>
          <a:p>
            <a:pPr>
              <a:defRPr sz="1600">
                <a:solidFill>
                  <a:srgbClr val="FFFFFF"/>
                </a:solidFill>
                <a:latin typeface="BentonSans Light"/>
                <a:ea typeface="BentonSans Light"/>
                <a:cs typeface="BentonSans Light"/>
                <a:sym typeface="BentonSans Light"/>
              </a:defRPr>
            </a:pPr>
            <a:r>
              <a:rPr sz="1600"/>
              <a:t>The digital assistant ultimately leads to an improved employee engagement score, a reduction in HR admin time spent answering questions, and a better user experience.</a:t>
            </a:r>
          </a:p>
          <a:p>
            <a:pPr>
              <a:defRPr sz="1600">
                <a:solidFill>
                  <a:srgbClr val="FFFFFF"/>
                </a:solidFill>
                <a:latin typeface="BentonSans Light"/>
                <a:ea typeface="BentonSans Light"/>
                <a:cs typeface="BentonSans Light"/>
                <a:sym typeface="BentonSans Light"/>
              </a:defRPr>
            </a:pPr>
            <a:endParaRPr sz="1600"/>
          </a:p>
          <a:p>
            <a:pPr>
              <a:defRPr sz="1600">
                <a:solidFill>
                  <a:srgbClr val="FFFFFF"/>
                </a:solidFill>
                <a:latin typeface="BentonSans Light"/>
                <a:ea typeface="BentonSans Light"/>
                <a:cs typeface="BentonSans Light"/>
                <a:sym typeface="BentonSans Light"/>
              </a:defRPr>
            </a:pPr>
            <a:br>
              <a:rPr sz="1600"/>
            </a:br>
            <a:endParaRPr sz="1600"/>
          </a:p>
        </p:txBody>
      </p:sp>
      <p:grpSp>
        <p:nvGrpSpPr>
          <p:cNvPr id="573" name="Group 4"/>
          <p:cNvGrpSpPr/>
          <p:nvPr/>
        </p:nvGrpSpPr>
        <p:grpSpPr>
          <a:xfrm>
            <a:off x="1218231" y="1327484"/>
            <a:ext cx="2913229" cy="6185197"/>
            <a:chOff x="0" y="0"/>
            <a:chExt cx="2913228" cy="6185195"/>
          </a:xfrm>
        </p:grpSpPr>
        <p:grpSp>
          <p:nvGrpSpPr>
            <p:cNvPr id="566" name="Group 8"/>
            <p:cNvGrpSpPr/>
            <p:nvPr/>
          </p:nvGrpSpPr>
          <p:grpSpPr>
            <a:xfrm>
              <a:off x="0" y="0"/>
              <a:ext cx="2913228" cy="6185195"/>
              <a:chOff x="0" y="0"/>
              <a:chExt cx="2913227" cy="6185193"/>
            </a:xfrm>
          </p:grpSpPr>
          <p:grpSp>
            <p:nvGrpSpPr>
              <p:cNvPr id="564" name="Group 9"/>
              <p:cNvGrpSpPr/>
              <p:nvPr/>
            </p:nvGrpSpPr>
            <p:grpSpPr>
              <a:xfrm>
                <a:off x="0" y="242702"/>
                <a:ext cx="2913228" cy="5942493"/>
                <a:chOff x="0" y="0"/>
                <a:chExt cx="2913227" cy="5942491"/>
              </a:xfrm>
            </p:grpSpPr>
            <p:sp>
              <p:nvSpPr>
                <p:cNvPr id="562" name="Rounded Rectangle 12"/>
                <p:cNvSpPr/>
                <p:nvPr/>
              </p:nvSpPr>
              <p:spPr>
                <a:xfrm>
                  <a:off x="0" y="60462"/>
                  <a:ext cx="2913228" cy="5882030"/>
                </a:xfrm>
                <a:prstGeom prst="roundRect">
                  <a:avLst>
                    <a:gd name="adj" fmla="val 12258"/>
                  </a:avLst>
                </a:prstGeom>
                <a:solidFill>
                  <a:srgbClr val="3D526D"/>
                </a:solidFill>
                <a:ln w="127000" cap="flat">
                  <a:solidFill>
                    <a:srgbClr val="FFFFFF"/>
                  </a:solidFill>
                  <a:prstDash val="solid"/>
                  <a:miter lim="800000"/>
                </a:ln>
                <a:effectLst/>
              </p:spPr>
              <p:txBody>
                <a:bodyPr wrap="square" lIns="72000" tIns="72000" rIns="72000" bIns="72000" numCol="1" anchor="ctr">
                  <a:noAutofit/>
                </a:bodyPr>
                <a:lstStyle/>
                <a:p>
                  <a:pPr algn="ctr" defTabSz="914400">
                    <a:spcBef>
                      <a:spcPts val="1200"/>
                    </a:spcBef>
                    <a:defRPr sz="1800">
                      <a:solidFill>
                        <a:srgbClr val="FFFFFF"/>
                      </a:solidFill>
                    </a:defRPr>
                  </a:pPr>
                  <a:endParaRPr sz="1800"/>
                </a:p>
              </p:txBody>
            </p:sp>
            <p:sp>
              <p:nvSpPr>
                <p:cNvPr id="563" name="Rounded Rectangle 13"/>
                <p:cNvSpPr/>
                <p:nvPr/>
              </p:nvSpPr>
              <p:spPr>
                <a:xfrm>
                  <a:off x="717738" y="0"/>
                  <a:ext cx="1492261" cy="280449"/>
                </a:xfrm>
                <a:prstGeom prst="roundRect">
                  <a:avLst>
                    <a:gd name="adj" fmla="val 50000"/>
                  </a:avLst>
                </a:prstGeom>
                <a:solidFill>
                  <a:srgbClr val="FFFFFF"/>
                </a:solidFill>
                <a:ln w="127000" cap="flat">
                  <a:solidFill>
                    <a:srgbClr val="FFFFFF"/>
                  </a:solidFill>
                  <a:prstDash val="solid"/>
                  <a:miter lim="800000"/>
                </a:ln>
                <a:effectLst/>
              </p:spPr>
              <p:txBody>
                <a:bodyPr wrap="square" lIns="72000" tIns="72000" rIns="72000" bIns="72000" numCol="1" anchor="ctr">
                  <a:noAutofit/>
                </a:bodyPr>
                <a:lstStyle/>
                <a:p>
                  <a:pPr algn="ctr" defTabSz="914400">
                    <a:spcBef>
                      <a:spcPts val="1200"/>
                    </a:spcBef>
                    <a:defRPr sz="1800">
                      <a:solidFill>
                        <a:srgbClr val="FFFFFF"/>
                      </a:solidFill>
                    </a:defRPr>
                  </a:pPr>
                  <a:endParaRPr sz="1800"/>
                </a:p>
              </p:txBody>
            </p:sp>
          </p:grpSp>
          <p:sp>
            <p:nvSpPr>
              <p:cNvPr id="565" name="Rectangle 10"/>
              <p:cNvSpPr/>
              <p:nvPr/>
            </p:nvSpPr>
            <p:spPr>
              <a:xfrm>
                <a:off x="462153" y="0"/>
                <a:ext cx="1988921" cy="245642"/>
              </a:xfrm>
              <a:prstGeom prst="rect">
                <a:avLst/>
              </a:prstGeom>
              <a:solidFill>
                <a:srgbClr val="000000"/>
              </a:solidFill>
              <a:ln w="12700" cap="flat">
                <a:noFill/>
                <a:miter lim="400000"/>
              </a:ln>
              <a:effectLst/>
            </p:spPr>
            <p:txBody>
              <a:bodyPr wrap="square" lIns="72000" tIns="72000" rIns="72000" bIns="72000" numCol="1" anchor="ctr">
                <a:noAutofit/>
              </a:bodyPr>
              <a:lstStyle/>
              <a:p>
                <a:pPr algn="ctr" defTabSz="914400">
                  <a:spcBef>
                    <a:spcPts val="1200"/>
                  </a:spcBef>
                  <a:defRPr sz="1800">
                    <a:solidFill>
                      <a:srgbClr val="FFFFFF"/>
                    </a:solidFill>
                  </a:defRPr>
                </a:pPr>
                <a:endParaRPr sz="1800"/>
              </a:p>
            </p:txBody>
          </p:sp>
        </p:grpSp>
        <p:sp>
          <p:nvSpPr>
            <p:cNvPr id="568" name="Rectangle 1"/>
            <p:cNvSpPr/>
            <p:nvPr/>
          </p:nvSpPr>
          <p:spPr>
            <a:xfrm>
              <a:off x="1358114" y="596236"/>
              <a:ext cx="197319" cy="66967"/>
            </a:xfrm>
            <a:prstGeom prst="rect">
              <a:avLst/>
            </a:prstGeom>
            <a:solidFill>
              <a:srgbClr val="344861"/>
            </a:solidFill>
            <a:ln w="12700" cap="flat">
              <a:noFill/>
              <a:miter lim="400000"/>
            </a:ln>
            <a:effectLst/>
          </p:spPr>
          <p:txBody>
            <a:bodyPr wrap="square" lIns="72000" tIns="72000" rIns="72000" bIns="72000" numCol="1" anchor="ctr">
              <a:noAutofit/>
            </a:bodyPr>
            <a:lstStyle/>
            <a:p>
              <a:pPr algn="ctr" defTabSz="914400">
                <a:spcBef>
                  <a:spcPts val="1200"/>
                </a:spcBef>
                <a:defRPr sz="1800">
                  <a:solidFill>
                    <a:srgbClr val="FFFFFF"/>
                  </a:solidFill>
                </a:defRPr>
              </a:pPr>
              <a:endParaRPr sz="1800"/>
            </a:p>
          </p:txBody>
        </p:sp>
        <p:sp>
          <p:nvSpPr>
            <p:cNvPr id="569" name="Rectangle 14"/>
            <p:cNvSpPr/>
            <p:nvPr/>
          </p:nvSpPr>
          <p:spPr>
            <a:xfrm>
              <a:off x="71487" y="593299"/>
              <a:ext cx="197319" cy="66967"/>
            </a:xfrm>
            <a:prstGeom prst="rect">
              <a:avLst/>
            </a:prstGeom>
            <a:solidFill>
              <a:srgbClr val="3D526D"/>
            </a:solidFill>
            <a:ln w="12700" cap="flat">
              <a:noFill/>
              <a:miter lim="400000"/>
            </a:ln>
            <a:effectLst/>
          </p:spPr>
          <p:txBody>
            <a:bodyPr wrap="square" lIns="72000" tIns="72000" rIns="72000" bIns="72000" numCol="1" anchor="ctr">
              <a:noAutofit/>
            </a:bodyPr>
            <a:lstStyle/>
            <a:p>
              <a:pPr algn="ctr" defTabSz="914400">
                <a:spcBef>
                  <a:spcPts val="1200"/>
                </a:spcBef>
                <a:defRPr sz="1800">
                  <a:solidFill>
                    <a:srgbClr val="FFFFFF"/>
                  </a:solidFill>
                </a:defRPr>
              </a:pPr>
              <a:endParaRPr sz="1800"/>
            </a:p>
          </p:txBody>
        </p:sp>
        <p:sp>
          <p:nvSpPr>
            <p:cNvPr id="570" name="Rectangle 15"/>
            <p:cNvSpPr/>
            <p:nvPr/>
          </p:nvSpPr>
          <p:spPr>
            <a:xfrm>
              <a:off x="2804710" y="637405"/>
              <a:ext cx="45720" cy="45720"/>
            </a:xfrm>
            <a:prstGeom prst="rect">
              <a:avLst/>
            </a:prstGeom>
            <a:solidFill>
              <a:srgbClr val="344861"/>
            </a:solidFill>
            <a:ln w="12700" cap="flat">
              <a:noFill/>
              <a:miter lim="400000"/>
            </a:ln>
            <a:effectLst/>
          </p:spPr>
          <p:txBody>
            <a:bodyPr wrap="square" lIns="72000" tIns="72000" rIns="72000" bIns="72000" numCol="1" anchor="ctr">
              <a:noAutofit/>
            </a:bodyPr>
            <a:lstStyle/>
            <a:p>
              <a:pPr algn="ctr" defTabSz="914400">
                <a:spcBef>
                  <a:spcPts val="1200"/>
                </a:spcBef>
                <a:defRPr sz="1800">
                  <a:solidFill>
                    <a:srgbClr val="FFFFFF"/>
                  </a:solidFill>
                </a:defRPr>
              </a:pPr>
              <a:endParaRPr sz="1800"/>
            </a:p>
          </p:txBody>
        </p:sp>
        <p:pic>
          <p:nvPicPr>
            <p:cNvPr id="571" name="Picture 17" descr="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811617" y="2905689"/>
              <a:ext cx="45720" cy="500753"/>
            </a:xfrm>
            <a:prstGeom prst="rect">
              <a:avLst/>
            </a:prstGeom>
            <a:ln w="12700" cap="flat">
              <a:noFill/>
              <a:miter lim="400000"/>
            </a:ln>
            <a:effectLst/>
          </p:spPr>
        </p:pic>
        <p:pic>
          <p:nvPicPr>
            <p:cNvPr id="572" name="Picture 18" descr="Picture 1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0800000">
              <a:off x="66090" y="2952230"/>
              <a:ext cx="45720" cy="500753"/>
            </a:xfrm>
            <a:prstGeom prst="rect">
              <a:avLst/>
            </a:prstGeom>
            <a:ln w="12700" cap="flat">
              <a:noFill/>
              <a:miter lim="400000"/>
            </a:ln>
            <a:effectLst/>
          </p:spPr>
        </p:pic>
      </p:grpSp>
      <p:sp>
        <p:nvSpPr>
          <p:cNvPr id="574" name="Understanding SuccessFactors’ bot"/>
          <p:cNvSpPr txBox="1"/>
          <p:nvPr/>
        </p:nvSpPr>
        <p:spPr>
          <a:xfrm>
            <a:off x="1423057" y="792734"/>
            <a:ext cx="9349061"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defTabSz="1088230">
              <a:defRPr sz="3000" cap="all">
                <a:solidFill>
                  <a:srgbClr val="FFFFFF"/>
                </a:solidFill>
                <a:latin typeface="BentonSans Bold"/>
                <a:ea typeface="BentonSans Bold"/>
                <a:cs typeface="BentonSans Bold"/>
                <a:sym typeface="BentonSans Bold"/>
              </a:defRPr>
            </a:pPr>
            <a:r>
              <a:rPr sz="3000"/>
              <a:t>Understanding </a:t>
            </a:r>
            <a:r>
              <a:rPr lang="fr-FR" sz="3000" cap="all">
                <a:solidFill>
                  <a:srgbClr val="E6AE3C"/>
                </a:solidFill>
                <a:latin typeface="BentonSans Bold"/>
              </a:rPr>
              <a:t>SAP</a:t>
            </a:r>
            <a:r>
              <a:rPr lang="fr-FR" sz="3000"/>
              <a:t> </a:t>
            </a:r>
            <a:r>
              <a:rPr sz="3000">
                <a:solidFill>
                  <a:srgbClr val="E6AE3C"/>
                </a:solidFill>
              </a:rPr>
              <a:t>SuccessFactors</a:t>
            </a:r>
            <a:r>
              <a:rPr sz="3000"/>
              <a:t>’ bot</a:t>
            </a:r>
          </a:p>
        </p:txBody>
      </p:sp>
      <p:sp>
        <p:nvSpPr>
          <p:cNvPr id="575"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579" name="Secondary Motion Band"/>
          <p:cNvGrpSpPr/>
          <p:nvPr/>
        </p:nvGrpSpPr>
        <p:grpSpPr>
          <a:xfrm>
            <a:off x="10721814" y="-3"/>
            <a:ext cx="1513051" cy="251947"/>
            <a:chOff x="0" y="-1"/>
            <a:chExt cx="1513050" cy="251946"/>
          </a:xfrm>
        </p:grpSpPr>
        <p:sp>
          <p:nvSpPr>
            <p:cNvPr id="576"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577"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578"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pic>
        <p:nvPicPr>
          <p:cNvPr id="2" name="Picture 1">
            <a:extLst>
              <a:ext uri="{FF2B5EF4-FFF2-40B4-BE49-F238E27FC236}">
                <a16:creationId xmlns:a16="http://schemas.microsoft.com/office/drawing/2014/main" id="{04E1533D-E78D-6843-9DA4-9C0A0E781C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9528" y="1960575"/>
            <a:ext cx="2784778" cy="4897425"/>
          </a:xfrm>
          <a:prstGeom prst="rect">
            <a:avLst/>
          </a:prstGeom>
        </p:spPr>
      </p:pic>
    </p:spTree>
    <p:extLst>
      <p:ext uri="{BB962C8B-B14F-4D97-AF65-F5344CB8AC3E}">
        <p14:creationId xmlns:p14="http://schemas.microsoft.com/office/powerpoint/2010/main" val="87711446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lide number"/>
          <p:cNvSpPr txBox="1">
            <a:spLocks noGrp="1"/>
          </p:cNvSpPr>
          <p:nvPr>
            <p:ph type="sldNum" sz="quarter" idx="2"/>
          </p:nvPr>
        </p:nvSpPr>
        <p:spPr>
          <a:xfrm>
            <a:off x="11559763" y="6536751"/>
            <a:ext cx="132303" cy="1524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19</a:t>
            </a:fld>
            <a:endParaRPr/>
          </a:p>
        </p:txBody>
      </p:sp>
      <p:grpSp>
        <p:nvGrpSpPr>
          <p:cNvPr id="589" name="Group 1"/>
          <p:cNvGrpSpPr/>
          <p:nvPr/>
        </p:nvGrpSpPr>
        <p:grpSpPr>
          <a:xfrm>
            <a:off x="1218230" y="1318519"/>
            <a:ext cx="2913228" cy="6194160"/>
            <a:chOff x="0" y="0"/>
            <a:chExt cx="2913227" cy="6194159"/>
          </a:xfrm>
        </p:grpSpPr>
        <p:grpSp>
          <p:nvGrpSpPr>
            <p:cNvPr id="586" name="Group 10"/>
            <p:cNvGrpSpPr/>
            <p:nvPr/>
          </p:nvGrpSpPr>
          <p:grpSpPr>
            <a:xfrm>
              <a:off x="0" y="251667"/>
              <a:ext cx="2913228" cy="5942493"/>
              <a:chOff x="0" y="0"/>
              <a:chExt cx="2913227" cy="5942491"/>
            </a:xfrm>
          </p:grpSpPr>
          <p:sp>
            <p:nvSpPr>
              <p:cNvPr id="584" name="Rounded Rectangle 31"/>
              <p:cNvSpPr/>
              <p:nvPr/>
            </p:nvSpPr>
            <p:spPr>
              <a:xfrm>
                <a:off x="0" y="60462"/>
                <a:ext cx="2913228" cy="5882030"/>
              </a:xfrm>
              <a:prstGeom prst="roundRect">
                <a:avLst>
                  <a:gd name="adj" fmla="val 12258"/>
                </a:avLst>
              </a:prstGeom>
              <a:solidFill>
                <a:srgbClr val="0577C8"/>
              </a:solidFill>
              <a:ln w="127000" cap="flat">
                <a:solidFill>
                  <a:srgbClr val="FFFFFF"/>
                </a:solidFill>
                <a:prstDash val="solid"/>
                <a:miter lim="800000"/>
              </a:ln>
              <a:effectLst/>
            </p:spPr>
            <p:txBody>
              <a:bodyPr wrap="square" lIns="72000" tIns="72000" rIns="72000" bIns="72000" numCol="1" anchor="ctr">
                <a:noAutofit/>
              </a:bodyPr>
              <a:lstStyle/>
              <a:p>
                <a:pPr algn="ctr" defTabSz="914400">
                  <a:spcBef>
                    <a:spcPts val="1200"/>
                  </a:spcBef>
                  <a:defRPr sz="1800">
                    <a:solidFill>
                      <a:srgbClr val="FFFFFF"/>
                    </a:solidFill>
                  </a:defRPr>
                </a:pPr>
                <a:endParaRPr sz="1800"/>
              </a:p>
            </p:txBody>
          </p:sp>
          <p:sp>
            <p:nvSpPr>
              <p:cNvPr id="585" name="Rounded Rectangle 32"/>
              <p:cNvSpPr/>
              <p:nvPr/>
            </p:nvSpPr>
            <p:spPr>
              <a:xfrm>
                <a:off x="717738" y="0"/>
                <a:ext cx="1492261" cy="280449"/>
              </a:xfrm>
              <a:prstGeom prst="roundRect">
                <a:avLst>
                  <a:gd name="adj" fmla="val 50000"/>
                </a:avLst>
              </a:prstGeom>
              <a:solidFill>
                <a:srgbClr val="FFFFFF"/>
              </a:solidFill>
              <a:ln w="127000" cap="flat">
                <a:solidFill>
                  <a:srgbClr val="FFFFFF"/>
                </a:solidFill>
                <a:prstDash val="solid"/>
                <a:miter lim="800000"/>
              </a:ln>
              <a:effectLst/>
            </p:spPr>
            <p:txBody>
              <a:bodyPr wrap="square" lIns="72000" tIns="72000" rIns="72000" bIns="72000" numCol="1" anchor="ctr">
                <a:noAutofit/>
              </a:bodyPr>
              <a:lstStyle/>
              <a:p>
                <a:pPr algn="ctr" defTabSz="914400">
                  <a:spcBef>
                    <a:spcPts val="1200"/>
                  </a:spcBef>
                  <a:defRPr sz="1800">
                    <a:solidFill>
                      <a:srgbClr val="FFFFFF"/>
                    </a:solidFill>
                  </a:defRPr>
                </a:pPr>
                <a:endParaRPr sz="1800"/>
              </a:p>
            </p:txBody>
          </p:sp>
        </p:grpSp>
        <p:sp>
          <p:nvSpPr>
            <p:cNvPr id="587" name="Rectangle 9"/>
            <p:cNvSpPr/>
            <p:nvPr/>
          </p:nvSpPr>
          <p:spPr>
            <a:xfrm>
              <a:off x="462153" y="0"/>
              <a:ext cx="1988921" cy="245642"/>
            </a:xfrm>
            <a:prstGeom prst="rect">
              <a:avLst/>
            </a:prstGeom>
            <a:solidFill>
              <a:srgbClr val="000000"/>
            </a:solidFill>
            <a:ln w="12700" cap="flat">
              <a:noFill/>
              <a:miter lim="400000"/>
            </a:ln>
            <a:effectLst/>
          </p:spPr>
          <p:txBody>
            <a:bodyPr wrap="square" lIns="72000" tIns="72000" rIns="72000" bIns="72000" numCol="1" anchor="ctr">
              <a:noAutofit/>
            </a:bodyPr>
            <a:lstStyle/>
            <a:p>
              <a:pPr algn="ctr" defTabSz="914400">
                <a:spcBef>
                  <a:spcPts val="1200"/>
                </a:spcBef>
                <a:defRPr sz="1800">
                  <a:solidFill>
                    <a:srgbClr val="FFFFFF"/>
                  </a:solidFill>
                </a:defRPr>
              </a:pPr>
              <a:endParaRPr sz="1800"/>
            </a:p>
          </p:txBody>
        </p:sp>
        <p:pic>
          <p:nvPicPr>
            <p:cNvPr id="588" name="Picture 2" descr="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8680" y="770423"/>
              <a:ext cx="2774423" cy="5007135"/>
            </a:xfrm>
            <a:prstGeom prst="rect">
              <a:avLst/>
            </a:prstGeom>
            <a:ln w="12700" cap="flat">
              <a:noFill/>
              <a:miter lim="400000"/>
            </a:ln>
            <a:effectLst/>
          </p:spPr>
        </p:pic>
      </p:grpSp>
      <p:sp>
        <p:nvSpPr>
          <p:cNvPr id="590" name="Understanding Concur’s bot"/>
          <p:cNvSpPr txBox="1"/>
          <p:nvPr/>
        </p:nvSpPr>
        <p:spPr>
          <a:xfrm>
            <a:off x="2323702" y="818998"/>
            <a:ext cx="7547770"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gn="ctr" defTabSz="1088230">
              <a:defRPr sz="3000" cap="all">
                <a:solidFill>
                  <a:srgbClr val="FFFFFF"/>
                </a:solidFill>
                <a:latin typeface="BentonSans Bold"/>
                <a:ea typeface="BentonSans Bold"/>
                <a:cs typeface="BentonSans Bold"/>
                <a:sym typeface="BentonSans Bold"/>
              </a:defRPr>
            </a:pPr>
            <a:r>
              <a:rPr sz="3000"/>
              <a:t>Understanding </a:t>
            </a:r>
            <a:r>
              <a:rPr lang="fr-FR" sz="3000" cap="all">
                <a:solidFill>
                  <a:srgbClr val="E6AE3C"/>
                </a:solidFill>
                <a:latin typeface="BentonSans Bold"/>
              </a:rPr>
              <a:t>SAP</a:t>
            </a:r>
            <a:r>
              <a:rPr lang="fr-FR" sz="3000"/>
              <a:t> </a:t>
            </a:r>
            <a:r>
              <a:rPr sz="3000" err="1">
                <a:solidFill>
                  <a:srgbClr val="E6AE3C"/>
                </a:solidFill>
              </a:rPr>
              <a:t>Concur</a:t>
            </a:r>
            <a:r>
              <a:rPr sz="3000" err="1"/>
              <a:t>’s</a:t>
            </a:r>
            <a:r>
              <a:rPr sz="3000"/>
              <a:t> bot</a:t>
            </a:r>
          </a:p>
        </p:txBody>
      </p:sp>
      <p:sp>
        <p:nvSpPr>
          <p:cNvPr id="591" name="Rectangle 3"/>
          <p:cNvSpPr txBox="1"/>
          <p:nvPr/>
        </p:nvSpPr>
        <p:spPr>
          <a:xfrm>
            <a:off x="5193238" y="1850401"/>
            <a:ext cx="6032576" cy="52984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defRPr sz="2000" cap="all">
                <a:solidFill>
                  <a:srgbClr val="E6AE3C"/>
                </a:solidFill>
                <a:latin typeface="BentonSans Bold"/>
                <a:ea typeface="BentonSans Bold"/>
                <a:cs typeface="BentonSans Bold"/>
                <a:sym typeface="BentonSans Bold"/>
              </a:defRPr>
            </a:pPr>
            <a:r>
              <a:rPr sz="2000"/>
              <a:t>Challenge</a:t>
            </a:r>
            <a:endParaRPr sz="1600">
              <a:solidFill>
                <a:srgbClr val="FFFFFF"/>
              </a:solidFill>
            </a:endParaRPr>
          </a:p>
          <a:p>
            <a:pPr>
              <a:defRPr sz="1600">
                <a:solidFill>
                  <a:srgbClr val="FFFFFF"/>
                </a:solidFill>
                <a:latin typeface="BentonSans Light"/>
                <a:ea typeface="BentonSans Light"/>
                <a:cs typeface="BentonSans Light"/>
                <a:sym typeface="BentonSans Light"/>
              </a:defRPr>
            </a:pPr>
            <a:r>
              <a:rPr sz="1600"/>
              <a:t>Travel policy is often tough to understand and difficult to find, leaving business travelers confused and sometimes “out of compliance”</a:t>
            </a:r>
            <a:r>
              <a:rPr lang="fr-FR" sz="1600"/>
              <a:t>.</a:t>
            </a:r>
            <a:r>
              <a:rPr sz="1600"/>
              <a:t> </a:t>
            </a:r>
            <a:br>
              <a:rPr lang="fr-FR" sz="1600"/>
            </a:br>
            <a:r>
              <a:rPr sz="1600"/>
              <a:t>To provide greater clarity, travel admins spend countless hours answering questions, and we need to optimize that.</a:t>
            </a:r>
            <a:br>
              <a:rPr sz="1600"/>
            </a:br>
            <a:br>
              <a:rPr sz="1600"/>
            </a:br>
            <a:r>
              <a:rPr sz="2000">
                <a:solidFill>
                  <a:srgbClr val="E6AE3C"/>
                </a:solidFill>
                <a:latin typeface="BentonSans Bold"/>
                <a:ea typeface="BentonSans Bold"/>
                <a:cs typeface="BentonSans Bold"/>
                <a:sym typeface="BentonSans Bold"/>
              </a:rPr>
              <a:t>S</a:t>
            </a:r>
            <a:r>
              <a:rPr lang="fr-FR" sz="2000">
                <a:solidFill>
                  <a:srgbClr val="E6AE3C"/>
                </a:solidFill>
                <a:latin typeface="BentonSans Bold"/>
                <a:ea typeface="BentonSans Bold"/>
                <a:cs typeface="BentonSans Bold"/>
                <a:sym typeface="BentonSans Bold"/>
              </a:rPr>
              <a:t>OLUTION</a:t>
            </a:r>
            <a:endParaRPr sz="2000">
              <a:solidFill>
                <a:srgbClr val="E6AE3C"/>
              </a:solidFill>
              <a:latin typeface="BentonSans Bold"/>
              <a:ea typeface="BentonSans Bold"/>
              <a:cs typeface="BentonSans Bold"/>
              <a:sym typeface="BentonSans Bold"/>
            </a:endParaRPr>
          </a:p>
          <a:p>
            <a:pPr>
              <a:defRPr sz="1600">
                <a:solidFill>
                  <a:srgbClr val="FFFFFF"/>
                </a:solidFill>
                <a:latin typeface="BentonSans Light"/>
                <a:ea typeface="BentonSans Light"/>
                <a:cs typeface="BentonSans Light"/>
                <a:sym typeface="BentonSans Light"/>
              </a:defRPr>
            </a:pPr>
            <a:r>
              <a:rPr sz="1600"/>
              <a:t>Provide a Concur Policy bot that helps users get answers about SAP travel policies through an efficient and easy interface. </a:t>
            </a:r>
            <a:br>
              <a:rPr sz="1600"/>
            </a:br>
            <a:br>
              <a:rPr sz="1600"/>
            </a:br>
            <a:r>
              <a:rPr lang="fr-FR" sz="2000">
                <a:solidFill>
                  <a:srgbClr val="E6AE3C"/>
                </a:solidFill>
                <a:latin typeface="BentonSans Bold"/>
                <a:ea typeface="BentonSans Bold"/>
                <a:cs typeface="BentonSans Bold"/>
                <a:sym typeface="BentonSans Bold"/>
              </a:rPr>
              <a:t>OUTCOME</a:t>
            </a:r>
            <a:endParaRPr sz="2000">
              <a:solidFill>
                <a:srgbClr val="E6AE3C"/>
              </a:solidFill>
              <a:latin typeface="BentonSans Bold"/>
              <a:ea typeface="BentonSans Bold"/>
              <a:cs typeface="BentonSans Bold"/>
              <a:sym typeface="BentonSans Bold"/>
            </a:endParaRPr>
          </a:p>
          <a:p>
            <a:pPr>
              <a:defRPr sz="1600">
                <a:solidFill>
                  <a:srgbClr val="FFFFFF"/>
                </a:solidFill>
                <a:latin typeface="BentonSans Light"/>
                <a:ea typeface="BentonSans Light"/>
                <a:cs typeface="BentonSans Light"/>
                <a:sym typeface="BentonSans Light"/>
              </a:defRPr>
            </a:pPr>
            <a:r>
              <a:rPr sz="1600"/>
              <a:t>By providing critical information to end users, the policy bot will reduce compliance errors resulting in reduced company spend and greater employee satisfaction. The bot will also reduce the workload of travel admins, allowing them to focus on topics with higher value. </a:t>
            </a:r>
          </a:p>
          <a:p>
            <a:pPr>
              <a:defRPr sz="1600">
                <a:solidFill>
                  <a:srgbClr val="FFFFFF"/>
                </a:solidFill>
                <a:latin typeface="BentonSans Light"/>
                <a:ea typeface="BentonSans Light"/>
                <a:cs typeface="BentonSans Light"/>
                <a:sym typeface="BentonSans Light"/>
              </a:defRPr>
            </a:pPr>
            <a:endParaRPr sz="1600"/>
          </a:p>
          <a:p>
            <a:pPr>
              <a:defRPr sz="1600">
                <a:solidFill>
                  <a:srgbClr val="FFFFFF"/>
                </a:solidFill>
                <a:latin typeface="BentonSans Light"/>
                <a:ea typeface="BentonSans Light"/>
                <a:cs typeface="BentonSans Light"/>
                <a:sym typeface="BentonSans Light"/>
              </a:defRPr>
            </a:pPr>
            <a:br>
              <a:rPr sz="1600"/>
            </a:br>
            <a:endParaRPr sz="1600"/>
          </a:p>
        </p:txBody>
      </p:sp>
      <p:sp>
        <p:nvSpPr>
          <p:cNvPr id="592"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596" name="Secondary Motion Band"/>
          <p:cNvGrpSpPr/>
          <p:nvPr/>
        </p:nvGrpSpPr>
        <p:grpSpPr>
          <a:xfrm>
            <a:off x="10721814" y="-3"/>
            <a:ext cx="1513051" cy="251947"/>
            <a:chOff x="0" y="-1"/>
            <a:chExt cx="1513050" cy="251946"/>
          </a:xfrm>
        </p:grpSpPr>
        <p:sp>
          <p:nvSpPr>
            <p:cNvPr id="593"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594"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595"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spTree>
    <p:extLst>
      <p:ext uri="{BB962C8B-B14F-4D97-AF65-F5344CB8AC3E}">
        <p14:creationId xmlns:p14="http://schemas.microsoft.com/office/powerpoint/2010/main" val="182905696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Picture Placeholder 10" descr="Picture Placeholder 10"/>
          <p:cNvPicPr>
            <a:picLocks noGrp="1" noChangeAspect="1"/>
          </p:cNvPicPr>
          <p:nvPr>
            <p:ph type="pic" idx="13"/>
          </p:nvPr>
        </p:nvPicPr>
        <p:blipFill>
          <a:blip r:embed="rId3" cstate="email">
            <a:extLst>
              <a:ext uri="{28A0092B-C50C-407E-A947-70E740481C1C}">
                <a14:useLocalDpi xmlns:a14="http://schemas.microsoft.com/office/drawing/2010/main"/>
              </a:ext>
            </a:extLst>
          </a:blip>
          <a:srcRect/>
          <a:stretch>
            <a:fillRect/>
          </a:stretch>
        </p:blipFill>
        <p:spPr>
          <a:xfrm>
            <a:off x="1588" y="25401"/>
            <a:ext cx="12193200" cy="3430007"/>
          </a:xfrm>
          <a:prstGeom prst="rect">
            <a:avLst/>
          </a:prstGeom>
        </p:spPr>
      </p:pic>
      <p:sp>
        <p:nvSpPr>
          <p:cNvPr id="317" name="Presentation Title"/>
          <p:cNvSpPr txBox="1">
            <a:spLocks noGrp="1"/>
          </p:cNvSpPr>
          <p:nvPr>
            <p:ph type="ctrTitle"/>
          </p:nvPr>
        </p:nvSpPr>
        <p:spPr>
          <a:xfrm>
            <a:off x="204928" y="3750816"/>
            <a:ext cx="11628002" cy="997197"/>
          </a:xfrm>
          <a:prstGeom prst="rect">
            <a:avLst/>
          </a:prstGeom>
        </p:spPr>
        <p:txBody>
          <a:bodyPr/>
          <a:lstStyle/>
          <a:p>
            <a:r>
              <a:rPr lang="fr-FR" dirty="0" err="1"/>
              <a:t>Build</a:t>
            </a:r>
            <a:r>
              <a:rPr lang="fr-FR" dirty="0"/>
              <a:t> </a:t>
            </a:r>
            <a:r>
              <a:rPr lang="fr-FR" dirty="0" err="1"/>
              <a:t>Powerful</a:t>
            </a:r>
            <a:r>
              <a:rPr lang="fr-FR" dirty="0"/>
              <a:t> </a:t>
            </a:r>
            <a:r>
              <a:rPr lang="fr-FR" dirty="0" err="1"/>
              <a:t>Conversational</a:t>
            </a:r>
            <a:r>
              <a:rPr lang="fr-FR" dirty="0"/>
              <a:t> Interfaces </a:t>
            </a:r>
            <a:r>
              <a:rPr lang="fr-FR" dirty="0" err="1"/>
              <a:t>With</a:t>
            </a:r>
            <a:r>
              <a:rPr lang="fr-FR" dirty="0"/>
              <a:t> </a:t>
            </a:r>
            <a:br>
              <a:rPr lang="fr-FR" dirty="0"/>
            </a:br>
            <a:r>
              <a:rPr lang="fr-FR" dirty="0">
                <a:solidFill>
                  <a:schemeClr val="accent1"/>
                </a:solidFill>
              </a:rPr>
              <a:t>SAP </a:t>
            </a:r>
            <a:r>
              <a:rPr lang="fr-FR" dirty="0" err="1">
                <a:solidFill>
                  <a:schemeClr val="accent1"/>
                </a:solidFill>
              </a:rPr>
              <a:t>Conversational</a:t>
            </a:r>
            <a:r>
              <a:rPr lang="fr-FR" dirty="0">
                <a:solidFill>
                  <a:schemeClr val="accent1"/>
                </a:solidFill>
              </a:rPr>
              <a:t> AI</a:t>
            </a:r>
          </a:p>
        </p:txBody>
      </p:sp>
      <p:sp>
        <p:nvSpPr>
          <p:cNvPr id="8" name="Speaker">
            <a:extLst>
              <a:ext uri="{FF2B5EF4-FFF2-40B4-BE49-F238E27FC236}">
                <a16:creationId xmlns:a16="http://schemas.microsoft.com/office/drawing/2014/main" id="{F6E9E6D9-9B18-E148-ABAE-33BD6821A97F}"/>
              </a:ext>
            </a:extLst>
          </p:cNvPr>
          <p:cNvSpPr txBox="1">
            <a:spLocks/>
          </p:cNvSpPr>
          <p:nvPr/>
        </p:nvSpPr>
        <p:spPr>
          <a:xfrm>
            <a:off x="289587" y="5130490"/>
            <a:ext cx="10899174"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1088557" latinLnBrk="0">
              <a:lnSpc>
                <a:spcPct val="100000"/>
              </a:lnSpc>
              <a:spcBef>
                <a:spcPts val="0"/>
              </a:spcBef>
              <a:spcAft>
                <a:spcPts val="0"/>
              </a:spcAft>
              <a:buClrTx/>
              <a:buSzTx/>
              <a:buFontTx/>
              <a:buNone/>
              <a:tabLst/>
              <a:defRPr sz="1400" b="0" i="0" u="none" strike="noStrike" cap="none" spc="0" baseline="0">
                <a:ln>
                  <a:noFill/>
                </a:ln>
                <a:solidFill>
                  <a:srgbClr val="FFFFFF"/>
                </a:solidFill>
                <a:uFillTx/>
                <a:latin typeface="BentonSans Regular"/>
                <a:ea typeface="BentonSans Regular"/>
                <a:cs typeface="BentonSans Regular"/>
                <a:sym typeface="BentonSans Regular"/>
              </a:defRPr>
            </a:lvl1pPr>
            <a:lvl2pPr marL="0" marR="0" indent="544278" algn="l" defTabSz="1088557" latinLnBrk="0">
              <a:lnSpc>
                <a:spcPct val="100000"/>
              </a:lnSpc>
              <a:spcBef>
                <a:spcPts val="0"/>
              </a:spcBef>
              <a:spcAft>
                <a:spcPts val="0"/>
              </a:spcAft>
              <a:buClrTx/>
              <a:buSzTx/>
              <a:buFontTx/>
              <a:buNone/>
              <a:tabLst/>
              <a:defRPr sz="1400" b="0" i="0" u="none" strike="noStrike" cap="none" spc="0" baseline="0">
                <a:ln>
                  <a:noFill/>
                </a:ln>
                <a:solidFill>
                  <a:srgbClr val="FFFFFF"/>
                </a:solidFill>
                <a:uFillTx/>
                <a:latin typeface="BentonSans Regular"/>
                <a:ea typeface="BentonSans Regular"/>
                <a:cs typeface="BentonSans Regular"/>
                <a:sym typeface="BentonSans Regular"/>
              </a:defRPr>
            </a:lvl2pPr>
            <a:lvl3pPr marL="0" marR="0" indent="1088557" algn="l" defTabSz="1088557" latinLnBrk="0">
              <a:lnSpc>
                <a:spcPct val="100000"/>
              </a:lnSpc>
              <a:spcBef>
                <a:spcPts val="0"/>
              </a:spcBef>
              <a:spcAft>
                <a:spcPts val="0"/>
              </a:spcAft>
              <a:buClrTx/>
              <a:buSzTx/>
              <a:buFontTx/>
              <a:buNone/>
              <a:tabLst/>
              <a:defRPr sz="1400" b="0" i="0" u="none" strike="noStrike" cap="none" spc="0" baseline="0">
                <a:ln>
                  <a:noFill/>
                </a:ln>
                <a:solidFill>
                  <a:srgbClr val="FFFFFF"/>
                </a:solidFill>
                <a:uFillTx/>
                <a:latin typeface="BentonSans Regular"/>
                <a:ea typeface="BentonSans Regular"/>
                <a:cs typeface="BentonSans Regular"/>
                <a:sym typeface="BentonSans Regular"/>
              </a:defRPr>
            </a:lvl3pPr>
            <a:lvl4pPr marL="0" marR="0" indent="1632836" algn="l" defTabSz="1088557" latinLnBrk="0">
              <a:lnSpc>
                <a:spcPct val="100000"/>
              </a:lnSpc>
              <a:spcBef>
                <a:spcPts val="0"/>
              </a:spcBef>
              <a:spcAft>
                <a:spcPts val="0"/>
              </a:spcAft>
              <a:buClrTx/>
              <a:buSzTx/>
              <a:buFontTx/>
              <a:buNone/>
              <a:tabLst/>
              <a:defRPr sz="1400" b="0" i="0" u="none" strike="noStrike" cap="none" spc="0" baseline="0">
                <a:ln>
                  <a:noFill/>
                </a:ln>
                <a:solidFill>
                  <a:srgbClr val="FFFFFF"/>
                </a:solidFill>
                <a:uFillTx/>
                <a:latin typeface="BentonSans Regular"/>
                <a:ea typeface="BentonSans Regular"/>
                <a:cs typeface="BentonSans Regular"/>
                <a:sym typeface="BentonSans Regular"/>
              </a:defRPr>
            </a:lvl4pPr>
            <a:lvl5pPr marL="0" marR="0" indent="2177115" algn="l" defTabSz="1088557" latinLnBrk="0">
              <a:lnSpc>
                <a:spcPct val="100000"/>
              </a:lnSpc>
              <a:spcBef>
                <a:spcPts val="0"/>
              </a:spcBef>
              <a:spcAft>
                <a:spcPts val="0"/>
              </a:spcAft>
              <a:buClrTx/>
              <a:buSzTx/>
              <a:buFontTx/>
              <a:buNone/>
              <a:tabLst/>
              <a:defRPr sz="1400" b="0" i="0" u="none" strike="noStrike" cap="none" spc="0" baseline="0">
                <a:ln>
                  <a:noFill/>
                </a:ln>
                <a:solidFill>
                  <a:srgbClr val="FFFFFF"/>
                </a:solidFill>
                <a:uFillTx/>
                <a:latin typeface="BentonSans Regular"/>
                <a:ea typeface="BentonSans Regular"/>
                <a:cs typeface="BentonSans Regular"/>
                <a:sym typeface="BentonSans Regular"/>
              </a:defRPr>
            </a:lvl5pPr>
            <a:lvl6pPr marL="2948178" marR="0" indent="-226783" algn="l" defTabSz="1088557" latinLnBrk="0">
              <a:lnSpc>
                <a:spcPct val="100000"/>
              </a:lnSpc>
              <a:spcBef>
                <a:spcPts val="3000"/>
              </a:spcBef>
              <a:spcAft>
                <a:spcPts val="0"/>
              </a:spcAft>
              <a:buClrTx/>
              <a:buSzPct val="100000"/>
              <a:buFontTx/>
              <a:buChar char="•"/>
              <a:tabLst/>
              <a:defRPr sz="2000" b="0" i="0" u="none" strike="noStrike" cap="none" spc="0" baseline="0">
                <a:ln>
                  <a:noFill/>
                </a:ln>
                <a:solidFill>
                  <a:srgbClr val="FFFFFF"/>
                </a:solidFill>
                <a:uFillTx/>
                <a:latin typeface="BentonSans Regular"/>
                <a:ea typeface="BentonSans Regular"/>
                <a:cs typeface="BentonSans Regular"/>
                <a:sym typeface="BentonSans Regular"/>
              </a:defRPr>
            </a:lvl6pPr>
            <a:lvl7pPr marL="3492457" marR="0" indent="-226783" algn="l" defTabSz="1088557" latinLnBrk="0">
              <a:lnSpc>
                <a:spcPct val="100000"/>
              </a:lnSpc>
              <a:spcBef>
                <a:spcPts val="3000"/>
              </a:spcBef>
              <a:spcAft>
                <a:spcPts val="0"/>
              </a:spcAft>
              <a:buClrTx/>
              <a:buSzPct val="100000"/>
              <a:buFontTx/>
              <a:buChar char="•"/>
              <a:tabLst/>
              <a:defRPr sz="2000" b="0" i="0" u="none" strike="noStrike" cap="none" spc="0" baseline="0">
                <a:ln>
                  <a:noFill/>
                </a:ln>
                <a:solidFill>
                  <a:srgbClr val="FFFFFF"/>
                </a:solidFill>
                <a:uFillTx/>
                <a:latin typeface="BentonSans Regular"/>
                <a:ea typeface="BentonSans Regular"/>
                <a:cs typeface="BentonSans Regular"/>
                <a:sym typeface="BentonSans Regular"/>
              </a:defRPr>
            </a:lvl7pPr>
            <a:lvl8pPr marL="4036736" marR="0" indent="-226783" algn="l" defTabSz="1088557" latinLnBrk="0">
              <a:lnSpc>
                <a:spcPct val="100000"/>
              </a:lnSpc>
              <a:spcBef>
                <a:spcPts val="3000"/>
              </a:spcBef>
              <a:spcAft>
                <a:spcPts val="0"/>
              </a:spcAft>
              <a:buClrTx/>
              <a:buSzPct val="100000"/>
              <a:buFontTx/>
              <a:buChar char="•"/>
              <a:tabLst/>
              <a:defRPr sz="2000" b="0" i="0" u="none" strike="noStrike" cap="none" spc="0" baseline="0">
                <a:ln>
                  <a:noFill/>
                </a:ln>
                <a:solidFill>
                  <a:srgbClr val="FFFFFF"/>
                </a:solidFill>
                <a:uFillTx/>
                <a:latin typeface="BentonSans Regular"/>
                <a:ea typeface="BentonSans Regular"/>
                <a:cs typeface="BentonSans Regular"/>
                <a:sym typeface="BentonSans Regular"/>
              </a:defRPr>
            </a:lvl8pPr>
            <a:lvl9pPr marL="4581016" marR="0" indent="-226783" algn="l" defTabSz="1088557" latinLnBrk="0">
              <a:lnSpc>
                <a:spcPct val="100000"/>
              </a:lnSpc>
              <a:spcBef>
                <a:spcPts val="3000"/>
              </a:spcBef>
              <a:spcAft>
                <a:spcPts val="0"/>
              </a:spcAft>
              <a:buClrTx/>
              <a:buSzPct val="100000"/>
              <a:buFontTx/>
              <a:buChar char="•"/>
              <a:tabLst/>
              <a:defRPr sz="2000" b="0" i="0" u="none" strike="noStrike" cap="none" spc="0" baseline="0">
                <a:ln>
                  <a:noFill/>
                </a:ln>
                <a:solidFill>
                  <a:srgbClr val="FFFFFF"/>
                </a:solidFill>
                <a:uFillTx/>
                <a:latin typeface="BentonSans Regular"/>
                <a:ea typeface="BentonSans Regular"/>
                <a:cs typeface="BentonSans Regular"/>
                <a:sym typeface="BentonSans Regular"/>
              </a:defRPr>
            </a:lvl9pPr>
          </a:lstStyle>
          <a:p>
            <a:pPr hangingPunct="1"/>
            <a:r>
              <a:rPr lang="en-US" dirty="0"/>
              <a:t>Speaker’s Name, SAP</a:t>
            </a:r>
          </a:p>
          <a:p>
            <a:pPr hangingPunct="1"/>
            <a:r>
              <a:rPr lang="en-US" dirty="0"/>
              <a:t>Month 00, 2020</a:t>
            </a:r>
          </a:p>
        </p:txBody>
      </p:sp>
    </p:spTree>
    <p:extLst>
      <p:ext uri="{BB962C8B-B14F-4D97-AF65-F5344CB8AC3E}">
        <p14:creationId xmlns:p14="http://schemas.microsoft.com/office/powerpoint/2010/main" val="44529870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lide number"/>
          <p:cNvSpPr txBox="1">
            <a:spLocks noGrp="1"/>
          </p:cNvSpPr>
          <p:nvPr>
            <p:ph type="sldNum" sz="quarter" idx="2"/>
          </p:nvPr>
        </p:nvSpPr>
        <p:spPr>
          <a:xfrm>
            <a:off x="11565065" y="6536751"/>
            <a:ext cx="127001" cy="1524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t>20</a:t>
            </a:fld>
            <a:endParaRPr/>
          </a:p>
        </p:txBody>
      </p:sp>
      <p:sp>
        <p:nvSpPr>
          <p:cNvPr id="601" name="Rectangle 1"/>
          <p:cNvSpPr txBox="1"/>
          <p:nvPr/>
        </p:nvSpPr>
        <p:spPr>
          <a:xfrm>
            <a:off x="288416" y="5041919"/>
            <a:ext cx="11621514" cy="7078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lgn="ctr">
              <a:defRPr sz="2000">
                <a:solidFill>
                  <a:srgbClr val="FFFFFF"/>
                </a:solidFill>
                <a:latin typeface="BentonSans Bold"/>
                <a:ea typeface="BentonSans Bold"/>
                <a:cs typeface="BentonSans Bold"/>
                <a:sym typeface="BentonSans Bold"/>
              </a:defRPr>
            </a:pPr>
            <a:r>
              <a:rPr sz="2000">
                <a:latin typeface="BentonSans Regular" panose="02000503000000020004" pitchFamily="2" charset="0"/>
              </a:rPr>
              <a:t>Change the </a:t>
            </a:r>
            <a:r>
              <a:rPr sz="2000">
                <a:solidFill>
                  <a:schemeClr val="accent1"/>
                </a:solidFill>
                <a:latin typeface="BentonSans Regular" panose="02000503000000020004" pitchFamily="2" charset="0"/>
              </a:rPr>
              <a:t>work life of your employees </a:t>
            </a:r>
            <a:br>
              <a:rPr sz="2000">
                <a:solidFill>
                  <a:schemeClr val="accent1"/>
                </a:solidFill>
                <a:latin typeface="BentonSans Regular" panose="02000503000000020004" pitchFamily="2" charset="0"/>
              </a:rPr>
            </a:br>
            <a:r>
              <a:rPr sz="2000">
                <a:latin typeface="BentonSans Regular" panose="02000503000000020004" pitchFamily="2" charset="0"/>
              </a:rPr>
              <a:t>and become the </a:t>
            </a:r>
            <a:r>
              <a:rPr sz="2000">
                <a:solidFill>
                  <a:schemeClr val="accent1"/>
                </a:solidFill>
                <a:latin typeface="BentonSans Regular" panose="02000503000000020004" pitchFamily="2" charset="0"/>
              </a:rPr>
              <a:t>ultimate intelligent enterprise</a:t>
            </a:r>
          </a:p>
        </p:txBody>
      </p:sp>
      <p:sp>
        <p:nvSpPr>
          <p:cNvPr id="602" name="Rectangle 7"/>
          <p:cNvSpPr txBox="1"/>
          <p:nvPr/>
        </p:nvSpPr>
        <p:spPr>
          <a:xfrm>
            <a:off x="1208954" y="3542081"/>
            <a:ext cx="3033131" cy="87227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07" tIns="45707" rIns="45707" bIns="45707">
            <a:normAutofit/>
          </a:bodyPr>
          <a:lstStyle>
            <a:lvl1pPr algn="ctr" defTabSz="1088448">
              <a:lnSpc>
                <a:spcPct val="90000"/>
              </a:lnSpc>
              <a:defRPr sz="1800">
                <a:solidFill>
                  <a:srgbClr val="FFFFFF"/>
                </a:solidFill>
                <a:latin typeface="BentonSans Light"/>
                <a:ea typeface="BentonSans Light"/>
                <a:cs typeface="BentonSans Light"/>
                <a:sym typeface="BentonSans Light"/>
              </a:defRPr>
            </a:lvl1pPr>
          </a:lstStyle>
          <a:p>
            <a:r>
              <a:t>Leverage conversational interfaces from each SAP solutions</a:t>
            </a:r>
          </a:p>
        </p:txBody>
      </p:sp>
      <p:sp>
        <p:nvSpPr>
          <p:cNvPr id="603" name="Rectangle 8"/>
          <p:cNvSpPr txBox="1"/>
          <p:nvPr/>
        </p:nvSpPr>
        <p:spPr>
          <a:xfrm>
            <a:off x="4582609" y="3542081"/>
            <a:ext cx="3033131" cy="87227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07" tIns="45707" rIns="45707" bIns="45707">
            <a:normAutofit/>
          </a:bodyPr>
          <a:lstStyle>
            <a:lvl1pPr algn="ctr" defTabSz="1088448">
              <a:lnSpc>
                <a:spcPct val="90000"/>
              </a:lnSpc>
              <a:defRPr sz="1800">
                <a:solidFill>
                  <a:srgbClr val="FFFFFF"/>
                </a:solidFill>
                <a:latin typeface="BentonSans Light"/>
                <a:ea typeface="BentonSans Light"/>
                <a:cs typeface="BentonSans Light"/>
                <a:sym typeface="BentonSans Light"/>
              </a:defRPr>
            </a:lvl1pPr>
          </a:lstStyle>
          <a:p>
            <a:r>
              <a:t>Simplify the experience with one unique SAP Digital Assistant</a:t>
            </a:r>
          </a:p>
        </p:txBody>
      </p:sp>
      <p:sp>
        <p:nvSpPr>
          <p:cNvPr id="604" name="Rectangle 9"/>
          <p:cNvSpPr txBox="1"/>
          <p:nvPr/>
        </p:nvSpPr>
        <p:spPr>
          <a:xfrm>
            <a:off x="7956265" y="3542081"/>
            <a:ext cx="3033131" cy="87227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07" tIns="45707" rIns="45707" bIns="45707">
            <a:normAutofit/>
          </a:bodyPr>
          <a:lstStyle>
            <a:lvl1pPr algn="ctr" defTabSz="1088448">
              <a:lnSpc>
                <a:spcPct val="90000"/>
              </a:lnSpc>
              <a:defRPr sz="1800">
                <a:solidFill>
                  <a:srgbClr val="FFFFFF"/>
                </a:solidFill>
                <a:latin typeface="BentonSans Light"/>
                <a:ea typeface="BentonSans Light"/>
                <a:cs typeface="BentonSans Light"/>
                <a:sym typeface="BentonSans Light"/>
              </a:defRPr>
            </a:lvl1pPr>
          </a:lstStyle>
          <a:p>
            <a:r>
              <a:t>Customize SAP chatbots and build your own</a:t>
            </a:r>
            <a:r>
              <a:rPr lang="fr-FR"/>
              <a:t> </a:t>
            </a:r>
            <a:r>
              <a:rPr lang="fr-FR" err="1"/>
              <a:t>now</a:t>
            </a:r>
            <a:endParaRPr/>
          </a:p>
        </p:txBody>
      </p:sp>
      <p:pic>
        <p:nvPicPr>
          <p:cNvPr id="605" name="Picture 6" descr="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1052" y="1833328"/>
            <a:ext cx="1616244" cy="1616244"/>
          </a:xfrm>
          <a:prstGeom prst="rect">
            <a:avLst/>
          </a:prstGeom>
          <a:ln w="12700">
            <a:miter lim="400000"/>
          </a:ln>
        </p:spPr>
      </p:pic>
      <p:pic>
        <p:nvPicPr>
          <p:cNvPr id="606" name="Picture 3" descr="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38174" y="1952680"/>
            <a:ext cx="1469313" cy="1469313"/>
          </a:xfrm>
          <a:prstGeom prst="rect">
            <a:avLst/>
          </a:prstGeom>
          <a:ln w="12700">
            <a:miter lim="400000"/>
          </a:ln>
        </p:spPr>
      </p:pic>
      <p:pic>
        <p:nvPicPr>
          <p:cNvPr id="607" name="Picture 5" descr="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8260" y="1930493"/>
            <a:ext cx="1421915" cy="1421915"/>
          </a:xfrm>
          <a:prstGeom prst="rect">
            <a:avLst/>
          </a:prstGeom>
          <a:ln w="12700">
            <a:miter lim="400000"/>
          </a:ln>
        </p:spPr>
      </p:pic>
      <p:sp>
        <p:nvSpPr>
          <p:cNvPr id="608" name="To sum up:"/>
          <p:cNvSpPr txBox="1"/>
          <p:nvPr/>
        </p:nvSpPr>
        <p:spPr>
          <a:xfrm>
            <a:off x="2323702" y="795601"/>
            <a:ext cx="7547770" cy="4616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ctr" defTabSz="1088230">
              <a:defRPr sz="3000" cap="all">
                <a:solidFill>
                  <a:srgbClr val="FFFFFF"/>
                </a:solidFill>
                <a:latin typeface="BentonSans Bold"/>
                <a:ea typeface="BentonSans Bold"/>
                <a:cs typeface="BentonSans Bold"/>
                <a:sym typeface="BentonSans Bold"/>
              </a:defRPr>
            </a:lvl1pPr>
          </a:lstStyle>
          <a:p>
            <a:r>
              <a:t>To sum up:</a:t>
            </a:r>
          </a:p>
        </p:txBody>
      </p:sp>
      <p:sp>
        <p:nvSpPr>
          <p:cNvPr id="609"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613" name="Secondary Motion Band"/>
          <p:cNvGrpSpPr/>
          <p:nvPr/>
        </p:nvGrpSpPr>
        <p:grpSpPr>
          <a:xfrm>
            <a:off x="10721814" y="-3"/>
            <a:ext cx="1513051" cy="251947"/>
            <a:chOff x="0" y="-1"/>
            <a:chExt cx="1513050" cy="251946"/>
          </a:xfrm>
        </p:grpSpPr>
        <p:sp>
          <p:nvSpPr>
            <p:cNvPr id="610"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611"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612"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spTree>
    <p:extLst>
      <p:ext uri="{BB962C8B-B14F-4D97-AF65-F5344CB8AC3E}">
        <p14:creationId xmlns:p14="http://schemas.microsoft.com/office/powerpoint/2010/main" val="244726956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5321560-AD27-E141-8063-2E7B601C86D3}"/>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1587" y="252920"/>
            <a:ext cx="12192000" cy="8124974"/>
          </a:xfrm>
          <a:prstGeom prst="rect">
            <a:avLst/>
          </a:prstGeom>
        </p:spPr>
      </p:pic>
      <p:sp>
        <p:nvSpPr>
          <p:cNvPr id="617" name="Slide number"/>
          <p:cNvSpPr txBox="1">
            <a:spLocks noGrp="1"/>
          </p:cNvSpPr>
          <p:nvPr>
            <p:ph type="sldNum" sz="quarter" idx="2"/>
          </p:nvPr>
        </p:nvSpPr>
        <p:spPr>
          <a:xfrm>
            <a:off x="11559371" y="6536751"/>
            <a:ext cx="132694" cy="1524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t>21</a:t>
            </a:fld>
            <a:endParaRPr/>
          </a:p>
        </p:txBody>
      </p:sp>
      <p:sp>
        <p:nvSpPr>
          <p:cNvPr id="618" name="Chapter 2…"/>
          <p:cNvSpPr txBox="1">
            <a:spLocks noGrp="1"/>
          </p:cNvSpPr>
          <p:nvPr>
            <p:ph type="title"/>
          </p:nvPr>
        </p:nvSpPr>
        <p:spPr>
          <a:xfrm>
            <a:off x="283586" y="3781743"/>
            <a:ext cx="11628002" cy="997197"/>
          </a:xfrm>
          <a:prstGeom prst="rect">
            <a:avLst/>
          </a:prstGeom>
        </p:spPr>
        <p:txBody>
          <a:bodyPr>
            <a:normAutofit fontScale="90000"/>
          </a:bodyPr>
          <a:lstStyle/>
          <a:p>
            <a:pPr>
              <a:lnSpc>
                <a:spcPct val="90000"/>
              </a:lnSpc>
              <a:defRPr sz="3000" b="1" cap="all">
                <a:latin typeface="+mj-lt"/>
                <a:ea typeface="+mj-ea"/>
                <a:cs typeface="+mj-cs"/>
                <a:sym typeface="Arial"/>
              </a:defRPr>
            </a:pPr>
            <a:r>
              <a:rPr lang="en-US">
                <a:solidFill>
                  <a:schemeClr val="accent1"/>
                </a:solidFill>
              </a:rPr>
              <a:t>Customer experience</a:t>
            </a:r>
          </a:p>
          <a:p>
            <a:pPr>
              <a:lnSpc>
                <a:spcPct val="90000"/>
              </a:lnSpc>
              <a:defRPr sz="3600" b="1">
                <a:latin typeface="+mj-lt"/>
                <a:ea typeface="+mj-ea"/>
                <a:cs typeface="+mj-cs"/>
                <a:sym typeface="Arial"/>
              </a:defRPr>
            </a:pPr>
            <a:r>
              <a:rPr lang="en-US"/>
              <a:t>Augment productivity, customer retention and revenue</a:t>
            </a:r>
          </a:p>
        </p:txBody>
      </p:sp>
    </p:spTree>
    <p:extLst>
      <p:ext uri="{BB962C8B-B14F-4D97-AF65-F5344CB8AC3E}">
        <p14:creationId xmlns:p14="http://schemas.microsoft.com/office/powerpoint/2010/main" val="249078094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lide number"/>
          <p:cNvSpPr txBox="1">
            <a:spLocks noGrp="1"/>
          </p:cNvSpPr>
          <p:nvPr>
            <p:ph type="sldNum" sz="quarter" idx="2"/>
          </p:nvPr>
        </p:nvSpPr>
        <p:spPr>
          <a:xfrm>
            <a:off x="11558981" y="6536751"/>
            <a:ext cx="133085" cy="1524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t>22</a:t>
            </a:fld>
            <a:endParaRPr/>
          </a:p>
        </p:txBody>
      </p:sp>
      <p:pic>
        <p:nvPicPr>
          <p:cNvPr id="62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87" y="1"/>
            <a:ext cx="12195176" cy="6858001"/>
          </a:xfrm>
          <a:prstGeom prst="rect">
            <a:avLst/>
          </a:prstGeom>
          <a:ln w="12700">
            <a:miter lim="400000"/>
          </a:ln>
        </p:spPr>
      </p:pic>
      <p:sp>
        <p:nvSpPr>
          <p:cNvPr id="624" name="Rectangle 5"/>
          <p:cNvSpPr/>
          <p:nvPr/>
        </p:nvSpPr>
        <p:spPr>
          <a:xfrm>
            <a:off x="4761" y="0"/>
            <a:ext cx="12190414" cy="6858000"/>
          </a:xfrm>
          <a:prstGeom prst="rect">
            <a:avLst/>
          </a:prstGeom>
          <a:solidFill>
            <a:srgbClr val="000000">
              <a:alpha val="63137"/>
            </a:srgbClr>
          </a:solidFill>
          <a:ln w="12700">
            <a:miter lim="400000"/>
          </a:ln>
        </p:spPr>
        <p:txBody>
          <a:bodyPr lIns="72000" tIns="72000" rIns="72000" bIns="72000" anchor="ctr"/>
          <a:lstStyle/>
          <a:p>
            <a:pPr algn="ctr">
              <a:defRPr>
                <a:solidFill>
                  <a:srgbClr val="FFFFFF"/>
                </a:solidFill>
                <a:latin typeface="BentonSans Regular"/>
                <a:ea typeface="BentonSans Regular"/>
                <a:cs typeface="BentonSans Regular"/>
                <a:sym typeface="BentonSans Regular"/>
              </a:defRPr>
            </a:pPr>
            <a:endParaRPr/>
          </a:p>
        </p:txBody>
      </p:sp>
      <p:sp>
        <p:nvSpPr>
          <p:cNvPr id="626" name="Your customers expect instant reaction  from your brand to their requests"/>
          <p:cNvSpPr txBox="1"/>
          <p:nvPr/>
        </p:nvSpPr>
        <p:spPr>
          <a:xfrm>
            <a:off x="1341482" y="798789"/>
            <a:ext cx="9512219" cy="9233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p>
            <a:pPr algn="ctr" defTabSz="1088230">
              <a:defRPr sz="3000" cap="all">
                <a:solidFill>
                  <a:srgbClr val="FFFFFF"/>
                </a:solidFill>
                <a:latin typeface="BentonSans Bold"/>
                <a:ea typeface="BentonSans Bold"/>
                <a:cs typeface="BentonSans Bold"/>
                <a:sym typeface="BentonSans Bold"/>
              </a:defRPr>
            </a:pPr>
            <a:r>
              <a:rPr sz="3000" err="1"/>
              <a:t>Your</a:t>
            </a:r>
            <a:r>
              <a:rPr sz="3000"/>
              <a:t> </a:t>
            </a:r>
            <a:r>
              <a:rPr sz="3000" err="1"/>
              <a:t>customers</a:t>
            </a:r>
            <a:r>
              <a:rPr sz="3000"/>
              <a:t> </a:t>
            </a:r>
            <a:r>
              <a:rPr sz="3000" err="1"/>
              <a:t>expect</a:t>
            </a:r>
            <a:r>
              <a:rPr sz="3000"/>
              <a:t> </a:t>
            </a:r>
            <a:r>
              <a:rPr lang="fr-FR" sz="3000">
                <a:solidFill>
                  <a:srgbClr val="E6AE3C"/>
                </a:solidFill>
              </a:rPr>
              <a:t>THE BEST SUPPORT </a:t>
            </a:r>
            <a:br>
              <a:rPr lang="fr-FR" sz="3000">
                <a:solidFill>
                  <a:srgbClr val="E6AE3C"/>
                </a:solidFill>
              </a:rPr>
            </a:br>
            <a:r>
              <a:rPr lang="fr-FR" sz="3000">
                <a:solidFill>
                  <a:srgbClr val="E6AE3C"/>
                </a:solidFill>
              </a:rPr>
              <a:t>and instant </a:t>
            </a:r>
            <a:r>
              <a:rPr lang="fr-FR" sz="3000" err="1">
                <a:solidFill>
                  <a:srgbClr val="E6AE3C"/>
                </a:solidFill>
              </a:rPr>
              <a:t>reaction</a:t>
            </a:r>
            <a:r>
              <a:rPr lang="fr-FR" sz="3000">
                <a:solidFill>
                  <a:srgbClr val="E6AE3C"/>
                </a:solidFill>
              </a:rPr>
              <a:t> </a:t>
            </a:r>
            <a:r>
              <a:rPr sz="3000"/>
              <a:t>from </a:t>
            </a:r>
            <a:r>
              <a:rPr sz="3000" err="1"/>
              <a:t>your</a:t>
            </a:r>
            <a:r>
              <a:rPr sz="3000"/>
              <a:t> </a:t>
            </a:r>
            <a:r>
              <a:rPr sz="3000" err="1"/>
              <a:t>bran</a:t>
            </a:r>
            <a:r>
              <a:rPr lang="fr-FR" sz="3000"/>
              <a:t>d</a:t>
            </a:r>
            <a:endParaRPr sz="3000"/>
          </a:p>
        </p:txBody>
      </p:sp>
      <p:sp>
        <p:nvSpPr>
          <p:cNvPr id="627"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631" name="Secondary Motion Band"/>
          <p:cNvGrpSpPr/>
          <p:nvPr/>
        </p:nvGrpSpPr>
        <p:grpSpPr>
          <a:xfrm>
            <a:off x="10721814" y="-3"/>
            <a:ext cx="1513051" cy="251947"/>
            <a:chOff x="0" y="-1"/>
            <a:chExt cx="1513050" cy="251946"/>
          </a:xfrm>
        </p:grpSpPr>
        <p:sp>
          <p:nvSpPr>
            <p:cNvPr id="628"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629"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630"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pic>
        <p:nvPicPr>
          <p:cNvPr id="3" name="Picture 2">
            <a:extLst>
              <a:ext uri="{FF2B5EF4-FFF2-40B4-BE49-F238E27FC236}">
                <a16:creationId xmlns:a16="http://schemas.microsoft.com/office/drawing/2014/main" id="{AF076195-AE32-D24D-9125-50A63C4DBC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2583" y="2651861"/>
            <a:ext cx="2290007" cy="2290007"/>
          </a:xfrm>
          <a:prstGeom prst="rect">
            <a:avLst/>
          </a:prstGeom>
        </p:spPr>
      </p:pic>
    </p:spTree>
    <p:extLst>
      <p:ext uri="{BB962C8B-B14F-4D97-AF65-F5344CB8AC3E}">
        <p14:creationId xmlns:p14="http://schemas.microsoft.com/office/powerpoint/2010/main" val="181571349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1ACCF3E-8D2D-3244-9E6E-498222922478}"/>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7187" y="251944"/>
            <a:ext cx="12186400" cy="8125854"/>
          </a:xfrm>
          <a:prstGeom prst="rect">
            <a:avLst/>
          </a:prstGeom>
        </p:spPr>
      </p:pic>
      <p:sp>
        <p:nvSpPr>
          <p:cNvPr id="635" name="Slide number"/>
          <p:cNvSpPr txBox="1">
            <a:spLocks noGrp="1"/>
          </p:cNvSpPr>
          <p:nvPr>
            <p:ph type="sldNum" sz="quarter" idx="2"/>
          </p:nvPr>
        </p:nvSpPr>
        <p:spPr>
          <a:xfrm>
            <a:off x="11552259" y="6536750"/>
            <a:ext cx="138219" cy="1524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088775"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FFFFFF"/>
                </a:solidFill>
                <a:effectLst/>
                <a:uFillTx/>
                <a:latin typeface="BentonSans Regular"/>
                <a:ea typeface="BentonSans Regular"/>
                <a:cs typeface="BentonSans Regular"/>
                <a:sym typeface="BentonSans Regular"/>
              </a:defRPr>
            </a:lvl1pPr>
            <a:lvl2pPr marL="544387" marR="0" indent="0" algn="l" defTabSz="1088775" rtl="0" fontAlgn="auto" latinLnBrk="0" hangingPunct="0">
              <a:lnSpc>
                <a:spcPct val="100000"/>
              </a:lnSpc>
              <a:spcBef>
                <a:spcPts val="0"/>
              </a:spcBef>
              <a:spcAft>
                <a:spcPts val="0"/>
              </a:spcAft>
              <a:buClrTx/>
              <a:buSzPct val="10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2pPr>
            <a:lvl3pPr marL="1088775" marR="0" indent="0" algn="l" defTabSz="1088775" rtl="0" fontAlgn="auto" latinLnBrk="0" hangingPunct="0">
              <a:lnSpc>
                <a:spcPct val="100000"/>
              </a:lnSpc>
              <a:spcBef>
                <a:spcPts val="0"/>
              </a:spcBef>
              <a:spcAft>
                <a:spcPts val="0"/>
              </a:spcAft>
              <a:buClrTx/>
              <a:buSzPct val="8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3pPr>
            <a:lvl4pPr marL="1633164" marR="0" indent="0" algn="l" defTabSz="1088775" rtl="0" fontAlgn="auto" latinLnBrk="0" hangingPunct="0">
              <a:lnSpc>
                <a:spcPct val="100000"/>
              </a:lnSpc>
              <a:spcBef>
                <a:spcPts val="0"/>
              </a:spcBef>
              <a:spcAft>
                <a:spcPts val="0"/>
              </a:spcAft>
              <a:buClrTx/>
              <a:buSzPct val="8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4pPr>
            <a:lvl5pPr marL="2177551" marR="0" indent="0" algn="l" defTabSz="1088775" rtl="0" fontAlgn="auto" latinLnBrk="0" hangingPunct="0">
              <a:lnSpc>
                <a:spcPct val="100000"/>
              </a:lnSpc>
              <a:spcBef>
                <a:spcPts val="0"/>
              </a:spcBef>
              <a:spcAft>
                <a:spcPts val="0"/>
              </a:spcAft>
              <a:buClrTx/>
              <a:buSzPct val="8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5pPr>
            <a:lvl6pPr marL="0" marR="0" indent="2721940"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6pPr>
            <a:lvl7pPr marL="0" marR="0" indent="3266328"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7pPr>
            <a:lvl8pPr marL="0" marR="0" indent="3810715"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8pPr>
            <a:lvl9pPr marL="0" marR="0" indent="4355103"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9pPr>
          </a:lstStyle>
          <a:p>
            <a:fld id="{86CB4B4D-7CA3-9044-876B-883B54F8677D}" type="slidenum">
              <a:rPr lang="fr-FR" smtClean="0"/>
              <a:pPr/>
              <a:t>23</a:t>
            </a:fld>
            <a:endParaRPr/>
          </a:p>
        </p:txBody>
      </p:sp>
      <p:sp>
        <p:nvSpPr>
          <p:cNvPr id="638" name="Title"/>
          <p:cNvSpPr txBox="1">
            <a:spLocks noGrp="1"/>
          </p:cNvSpPr>
          <p:nvPr>
            <p:ph type="title"/>
          </p:nvPr>
        </p:nvSpPr>
        <p:spPr>
          <a:xfrm>
            <a:off x="504348" y="797692"/>
            <a:ext cx="11186478" cy="1384995"/>
          </a:xfrm>
          <a:prstGeom prst="rect">
            <a:avLst/>
          </a:prstGeom>
        </p:spPr>
        <p:txBody>
          <a:bodyPr/>
          <a:lstStyle/>
          <a:p>
            <a:pPr algn="ctr">
              <a:defRPr sz="3000" cap="all"/>
            </a:pPr>
            <a:r>
              <a:t>Because the number of customer requests </a:t>
            </a:r>
            <a:r>
              <a:rPr>
                <a:solidFill>
                  <a:srgbClr val="F0AC00"/>
                </a:solidFill>
              </a:rPr>
              <a:t>increases</a:t>
            </a:r>
            <a:r>
              <a:t> drastically, customer support services are maxed out</a:t>
            </a:r>
          </a:p>
        </p:txBody>
      </p:sp>
      <p:sp>
        <p:nvSpPr>
          <p:cNvPr id="639" name="Text Placeholder"/>
          <p:cNvSpPr txBox="1"/>
          <p:nvPr/>
        </p:nvSpPr>
        <p:spPr>
          <a:xfrm>
            <a:off x="3700606" y="3194910"/>
            <a:ext cx="6441900" cy="10156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1088557">
              <a:spcBef>
                <a:spcPts val="1800"/>
              </a:spcBef>
              <a:defRPr sz="2200">
                <a:solidFill>
                  <a:srgbClr val="F0AC00"/>
                </a:solidFill>
                <a:latin typeface="BentonSans Light"/>
                <a:ea typeface="BentonSans Light"/>
                <a:cs typeface="BentonSans Light"/>
                <a:sym typeface="BentonSans Light"/>
              </a:defRPr>
            </a:pPr>
            <a:r>
              <a:rPr sz="2200">
                <a:latin typeface="BentonSans Bold"/>
                <a:ea typeface="BentonSans Bold"/>
                <a:cs typeface="BentonSans Bold"/>
                <a:sym typeface="BentonSans Bold"/>
              </a:rPr>
              <a:t>72%</a:t>
            </a:r>
            <a:r>
              <a:rPr sz="2200"/>
              <a:t> </a:t>
            </a:r>
            <a:r>
              <a:rPr sz="2200">
                <a:solidFill>
                  <a:srgbClr val="FFFFFF"/>
                </a:solidFill>
              </a:rPr>
              <a:t>of consumers see having to explain their problem to multiple people as poor customer service - </a:t>
            </a:r>
            <a:r>
              <a:rPr sz="2200" i="1" err="1">
                <a:solidFill>
                  <a:srgbClr val="FFFFFF"/>
                </a:solidFill>
              </a:rPr>
              <a:t>GMinder</a:t>
            </a:r>
            <a:endParaRPr sz="2200" i="1">
              <a:solidFill>
                <a:srgbClr val="FFFFFF"/>
              </a:solidFill>
            </a:endParaRPr>
          </a:p>
        </p:txBody>
      </p:sp>
      <p:sp>
        <p:nvSpPr>
          <p:cNvPr id="640" name="Rectangle 1"/>
          <p:cNvSpPr txBox="1"/>
          <p:nvPr/>
        </p:nvSpPr>
        <p:spPr>
          <a:xfrm>
            <a:off x="3578305" y="4429310"/>
            <a:ext cx="7131030" cy="11387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sz="2400">
                <a:solidFill>
                  <a:srgbClr val="F0AC00"/>
                </a:solidFill>
                <a:latin typeface="BentonSans Light"/>
                <a:ea typeface="BentonSans Light"/>
                <a:cs typeface="BentonSans Light"/>
                <a:sym typeface="BentonSans Light"/>
              </a:defRPr>
            </a:pPr>
            <a:r>
              <a:rPr sz="2400">
                <a:latin typeface="BentonSans Bold"/>
                <a:ea typeface="BentonSans Bold"/>
                <a:cs typeface="BentonSans Bold"/>
                <a:sym typeface="BentonSans Bold"/>
              </a:rPr>
              <a:t>67%</a:t>
            </a:r>
            <a:r>
              <a:rPr sz="2400"/>
              <a:t> </a:t>
            </a:r>
            <a:r>
              <a:rPr sz="2200">
                <a:solidFill>
                  <a:srgbClr val="FFFFFF"/>
                </a:solidFill>
              </a:rPr>
              <a:t>of customers hang up the phone in frustration when they cannot reach a customer service representative - </a:t>
            </a:r>
            <a:r>
              <a:rPr sz="2200" i="1">
                <a:solidFill>
                  <a:srgbClr val="FFFFFF"/>
                </a:solidFill>
              </a:rPr>
              <a:t>Nextiva</a:t>
            </a:r>
          </a:p>
        </p:txBody>
      </p:sp>
      <p:pic>
        <p:nvPicPr>
          <p:cNvPr id="641" name="Image 2" descr="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86828" y="4372913"/>
            <a:ext cx="816017" cy="816017"/>
          </a:xfrm>
          <a:prstGeom prst="rect">
            <a:avLst/>
          </a:prstGeom>
          <a:ln w="12700">
            <a:miter lim="400000"/>
          </a:ln>
        </p:spPr>
      </p:pic>
      <p:pic>
        <p:nvPicPr>
          <p:cNvPr id="642" name="Image 5" descr="Imag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86827" y="3167518"/>
            <a:ext cx="756294" cy="756294"/>
          </a:xfrm>
          <a:prstGeom prst="rect">
            <a:avLst/>
          </a:prstGeom>
          <a:ln w="12700">
            <a:miter lim="400000"/>
          </a:ln>
        </p:spPr>
      </p:pic>
      <p:sp>
        <p:nvSpPr>
          <p:cNvPr id="643"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647" name="Secondary Motion Band"/>
          <p:cNvGrpSpPr/>
          <p:nvPr/>
        </p:nvGrpSpPr>
        <p:grpSpPr>
          <a:xfrm>
            <a:off x="10721814" y="-3"/>
            <a:ext cx="1513051" cy="251947"/>
            <a:chOff x="0" y="-1"/>
            <a:chExt cx="1513050" cy="251946"/>
          </a:xfrm>
        </p:grpSpPr>
        <p:sp>
          <p:nvSpPr>
            <p:cNvPr id="644"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645"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646"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spTree>
    <p:extLst>
      <p:ext uri="{BB962C8B-B14F-4D97-AF65-F5344CB8AC3E}">
        <p14:creationId xmlns:p14="http://schemas.microsoft.com/office/powerpoint/2010/main" val="2659860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Slide number"/>
          <p:cNvSpPr txBox="1">
            <a:spLocks noGrp="1"/>
          </p:cNvSpPr>
          <p:nvPr>
            <p:ph type="sldNum" sz="quarter" idx="2"/>
          </p:nvPr>
        </p:nvSpPr>
        <p:spPr>
          <a:xfrm>
            <a:off x="11552259" y="6536750"/>
            <a:ext cx="138219" cy="1524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088775"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FFFFFF"/>
                </a:solidFill>
                <a:effectLst/>
                <a:uFillTx/>
                <a:latin typeface="BentonSans Regular"/>
                <a:ea typeface="BentonSans Regular"/>
                <a:cs typeface="BentonSans Regular"/>
                <a:sym typeface="BentonSans Regular"/>
              </a:defRPr>
            </a:lvl1pPr>
            <a:lvl2pPr marL="544387" marR="0" indent="0" algn="l" defTabSz="1088775" rtl="0" fontAlgn="auto" latinLnBrk="0" hangingPunct="0">
              <a:lnSpc>
                <a:spcPct val="100000"/>
              </a:lnSpc>
              <a:spcBef>
                <a:spcPts val="0"/>
              </a:spcBef>
              <a:spcAft>
                <a:spcPts val="0"/>
              </a:spcAft>
              <a:buClrTx/>
              <a:buSzPct val="10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2pPr>
            <a:lvl3pPr marL="1088775" marR="0" indent="0" algn="l" defTabSz="1088775" rtl="0" fontAlgn="auto" latinLnBrk="0" hangingPunct="0">
              <a:lnSpc>
                <a:spcPct val="100000"/>
              </a:lnSpc>
              <a:spcBef>
                <a:spcPts val="0"/>
              </a:spcBef>
              <a:spcAft>
                <a:spcPts val="0"/>
              </a:spcAft>
              <a:buClrTx/>
              <a:buSzPct val="8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3pPr>
            <a:lvl4pPr marL="1633164" marR="0" indent="0" algn="l" defTabSz="1088775" rtl="0" fontAlgn="auto" latinLnBrk="0" hangingPunct="0">
              <a:lnSpc>
                <a:spcPct val="100000"/>
              </a:lnSpc>
              <a:spcBef>
                <a:spcPts val="0"/>
              </a:spcBef>
              <a:spcAft>
                <a:spcPts val="0"/>
              </a:spcAft>
              <a:buClrTx/>
              <a:buSzPct val="8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4pPr>
            <a:lvl5pPr marL="2177551" marR="0" indent="0" algn="l" defTabSz="1088775" rtl="0" fontAlgn="auto" latinLnBrk="0" hangingPunct="0">
              <a:lnSpc>
                <a:spcPct val="100000"/>
              </a:lnSpc>
              <a:spcBef>
                <a:spcPts val="0"/>
              </a:spcBef>
              <a:spcAft>
                <a:spcPts val="0"/>
              </a:spcAft>
              <a:buClrTx/>
              <a:buSzPct val="8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5pPr>
            <a:lvl6pPr marL="0" marR="0" indent="2721940"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6pPr>
            <a:lvl7pPr marL="0" marR="0" indent="3266328"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7pPr>
            <a:lvl8pPr marL="0" marR="0" indent="3810715"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8pPr>
            <a:lvl9pPr marL="0" marR="0" indent="4355103"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9pPr>
          </a:lstStyle>
          <a:p>
            <a:fld id="{86CB4B4D-7CA3-9044-876B-883B54F8677D}" type="slidenum">
              <a:rPr lang="fr-FR" smtClean="0"/>
              <a:pPr/>
              <a:t>24</a:t>
            </a:fld>
            <a:endParaRPr/>
          </a:p>
        </p:txBody>
      </p:sp>
      <p:grpSp>
        <p:nvGrpSpPr>
          <p:cNvPr id="654" name="Image 2"/>
          <p:cNvGrpSpPr/>
          <p:nvPr/>
        </p:nvGrpSpPr>
        <p:grpSpPr>
          <a:xfrm>
            <a:off x="1588" y="0"/>
            <a:ext cx="12195175" cy="6858000"/>
            <a:chOff x="0" y="0"/>
            <a:chExt cx="12195175" cy="6858000"/>
          </a:xfrm>
        </p:grpSpPr>
        <p:sp>
          <p:nvSpPr>
            <p:cNvPr id="652" name="Rectangle"/>
            <p:cNvSpPr/>
            <p:nvPr/>
          </p:nvSpPr>
          <p:spPr>
            <a:xfrm>
              <a:off x="0" y="0"/>
              <a:ext cx="12195175" cy="6858000"/>
            </a:xfrm>
            <a:prstGeom prst="rect">
              <a:avLst/>
            </a:prstGeom>
            <a:solidFill>
              <a:srgbClr val="000000">
                <a:alpha val="45882"/>
              </a:srgbClr>
            </a:solidFill>
            <a:ln w="12700" cap="flat">
              <a:noFill/>
              <a:miter lim="400000"/>
            </a:ln>
            <a:effectLst/>
          </p:spPr>
          <p:txBody>
            <a:bodyPr wrap="square" lIns="72000" tIns="72000" rIns="72000" bIns="72000" numCol="1" anchor="ctr">
              <a:noAutofit/>
            </a:bodyPr>
            <a:lstStyle/>
            <a:p>
              <a:endParaRPr/>
            </a:p>
          </p:txBody>
        </p:sp>
        <p:pic>
          <p:nvPicPr>
            <p:cNvPr id="653" name="image38.png" descr="image38.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5175" cy="6858000"/>
            </a:xfrm>
            <a:prstGeom prst="rect">
              <a:avLst/>
            </a:prstGeom>
            <a:ln w="12700" cap="flat">
              <a:noFill/>
              <a:miter lim="400000"/>
            </a:ln>
            <a:effectLst/>
          </p:spPr>
        </p:pic>
      </p:grpSp>
      <p:sp>
        <p:nvSpPr>
          <p:cNvPr id="655" name="Rectangle 5"/>
          <p:cNvSpPr/>
          <p:nvPr/>
        </p:nvSpPr>
        <p:spPr>
          <a:xfrm>
            <a:off x="-3815" y="7151"/>
            <a:ext cx="12260901" cy="6858000"/>
          </a:xfrm>
          <a:prstGeom prst="rect">
            <a:avLst/>
          </a:prstGeom>
          <a:solidFill>
            <a:srgbClr val="000000">
              <a:alpha val="72157"/>
            </a:srgbClr>
          </a:solidFill>
          <a:ln w="12700">
            <a:miter lim="400000"/>
          </a:ln>
        </p:spPr>
        <p:txBody>
          <a:bodyPr lIns="72000" tIns="72000" rIns="72000" bIns="72000" anchor="ctr"/>
          <a:lstStyle/>
          <a:p>
            <a:pPr algn="ctr">
              <a:defRPr>
                <a:solidFill>
                  <a:srgbClr val="FFFFFF"/>
                </a:solidFill>
                <a:latin typeface="BentonSans Regular"/>
                <a:ea typeface="BentonSans Regular"/>
                <a:cs typeface="BentonSans Regular"/>
                <a:sym typeface="BentonSans Regular"/>
              </a:defRPr>
            </a:pPr>
            <a:endParaRPr/>
          </a:p>
        </p:txBody>
      </p:sp>
      <p:sp>
        <p:nvSpPr>
          <p:cNvPr id="656" name="Title"/>
          <p:cNvSpPr txBox="1">
            <a:spLocks noGrp="1"/>
          </p:cNvSpPr>
          <p:nvPr>
            <p:ph type="title"/>
          </p:nvPr>
        </p:nvSpPr>
        <p:spPr>
          <a:xfrm>
            <a:off x="535495" y="796857"/>
            <a:ext cx="11127359" cy="923330"/>
          </a:xfrm>
          <a:prstGeom prst="rect">
            <a:avLst/>
          </a:prstGeom>
        </p:spPr>
        <p:txBody>
          <a:bodyPr/>
          <a:lstStyle/>
          <a:p>
            <a:pPr algn="ctr">
              <a:defRPr sz="3000" cap="all"/>
            </a:pPr>
            <a:r>
              <a:t>If you don’t </a:t>
            </a:r>
            <a:r>
              <a:rPr>
                <a:solidFill>
                  <a:srgbClr val="F0AC00"/>
                </a:solidFill>
              </a:rPr>
              <a:t>scale up </a:t>
            </a:r>
            <a:r>
              <a:t>your support service, </a:t>
            </a:r>
            <a:br>
              <a:rPr/>
            </a:br>
            <a:r>
              <a:t>you’ll lose valuable business</a:t>
            </a:r>
          </a:p>
        </p:txBody>
      </p:sp>
      <p:sp>
        <p:nvSpPr>
          <p:cNvPr id="657" name="Text Placeholder"/>
          <p:cNvSpPr txBox="1"/>
          <p:nvPr/>
        </p:nvSpPr>
        <p:spPr>
          <a:xfrm>
            <a:off x="1283355" y="3407984"/>
            <a:ext cx="9571512" cy="18949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p>
            <a:pPr algn="ctr" defTabSz="1088557">
              <a:defRPr sz="2800">
                <a:solidFill>
                  <a:srgbClr val="FFFFFF"/>
                </a:solidFill>
                <a:latin typeface="BentonSans Light"/>
                <a:ea typeface="BentonSans Light"/>
                <a:cs typeface="BentonSans Light"/>
                <a:sym typeface="BentonSans Light"/>
              </a:defRPr>
            </a:pPr>
            <a:r>
              <a:rPr sz="2800"/>
              <a:t>Bad customer support amounts to </a:t>
            </a:r>
            <a:r>
              <a:rPr sz="2800">
                <a:solidFill>
                  <a:srgbClr val="F0AC00"/>
                </a:solidFill>
              </a:rPr>
              <a:t>$1,6tr </a:t>
            </a:r>
            <a:r>
              <a:rPr sz="2800"/>
              <a:t>business </a:t>
            </a:r>
            <a:r>
              <a:rPr sz="2800">
                <a:solidFill>
                  <a:srgbClr val="F0AC00"/>
                </a:solidFill>
              </a:rPr>
              <a:t>annual losses</a:t>
            </a:r>
            <a:r>
              <a:rPr sz="2800"/>
              <a:t> due to poor customer service in the US </a:t>
            </a:r>
            <a:r>
              <a:rPr sz="2800" i="1"/>
              <a:t>- Accenture</a:t>
            </a:r>
          </a:p>
        </p:txBody>
      </p:sp>
      <p:sp>
        <p:nvSpPr>
          <p:cNvPr id="658"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662" name="Secondary Motion Band"/>
          <p:cNvGrpSpPr/>
          <p:nvPr/>
        </p:nvGrpSpPr>
        <p:grpSpPr>
          <a:xfrm>
            <a:off x="10721814" y="-3"/>
            <a:ext cx="1513051" cy="251947"/>
            <a:chOff x="0" y="-1"/>
            <a:chExt cx="1513050" cy="251946"/>
          </a:xfrm>
        </p:grpSpPr>
        <p:sp>
          <p:nvSpPr>
            <p:cNvPr id="659"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660"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661"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spTree>
    <p:extLst>
      <p:ext uri="{BB962C8B-B14F-4D97-AF65-F5344CB8AC3E}">
        <p14:creationId xmlns:p14="http://schemas.microsoft.com/office/powerpoint/2010/main" val="560929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11552259" y="6536750"/>
            <a:ext cx="138219" cy="1524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088775"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FFFFFF"/>
                </a:solidFill>
                <a:effectLst/>
                <a:uFillTx/>
                <a:latin typeface="BentonSans Regular"/>
                <a:ea typeface="BentonSans Regular"/>
                <a:cs typeface="BentonSans Regular"/>
                <a:sym typeface="BentonSans Regular"/>
              </a:defRPr>
            </a:lvl1pPr>
            <a:lvl2pPr marL="544387" marR="0" indent="0" algn="l" defTabSz="1088775" rtl="0" fontAlgn="auto" latinLnBrk="0" hangingPunct="0">
              <a:lnSpc>
                <a:spcPct val="100000"/>
              </a:lnSpc>
              <a:spcBef>
                <a:spcPts val="0"/>
              </a:spcBef>
              <a:spcAft>
                <a:spcPts val="0"/>
              </a:spcAft>
              <a:buClrTx/>
              <a:buSzPct val="10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2pPr>
            <a:lvl3pPr marL="1088775" marR="0" indent="0" algn="l" defTabSz="1088775" rtl="0" fontAlgn="auto" latinLnBrk="0" hangingPunct="0">
              <a:lnSpc>
                <a:spcPct val="100000"/>
              </a:lnSpc>
              <a:spcBef>
                <a:spcPts val="0"/>
              </a:spcBef>
              <a:spcAft>
                <a:spcPts val="0"/>
              </a:spcAft>
              <a:buClrTx/>
              <a:buSzPct val="8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3pPr>
            <a:lvl4pPr marL="1633164" marR="0" indent="0" algn="l" defTabSz="1088775" rtl="0" fontAlgn="auto" latinLnBrk="0" hangingPunct="0">
              <a:lnSpc>
                <a:spcPct val="100000"/>
              </a:lnSpc>
              <a:spcBef>
                <a:spcPts val="0"/>
              </a:spcBef>
              <a:spcAft>
                <a:spcPts val="0"/>
              </a:spcAft>
              <a:buClrTx/>
              <a:buSzPct val="8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4pPr>
            <a:lvl5pPr marL="2177551" marR="0" indent="0" algn="l" defTabSz="1088775" rtl="0" fontAlgn="auto" latinLnBrk="0" hangingPunct="0">
              <a:lnSpc>
                <a:spcPct val="100000"/>
              </a:lnSpc>
              <a:spcBef>
                <a:spcPts val="0"/>
              </a:spcBef>
              <a:spcAft>
                <a:spcPts val="0"/>
              </a:spcAft>
              <a:buClrTx/>
              <a:buSzPct val="8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5pPr>
            <a:lvl6pPr marL="0" marR="0" indent="2721940"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6pPr>
            <a:lvl7pPr marL="0" marR="0" indent="3266328"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7pPr>
            <a:lvl8pPr marL="0" marR="0" indent="3810715"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8pPr>
            <a:lvl9pPr marL="0" marR="0" indent="4355103"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9pPr>
          </a:lstStyle>
          <a:p>
            <a:fld id="{86CB4B4D-7CA3-9044-876B-883B54F8677D}" type="slidenum">
              <a:rPr lang="fr-FR" smtClean="0"/>
              <a:pPr/>
              <a:t>25</a:t>
            </a:fld>
            <a:endParaRPr/>
          </a:p>
        </p:txBody>
      </p:sp>
      <p:pic>
        <p:nvPicPr>
          <p:cNvPr id="667" name="Image 3" descr="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8" y="2248514"/>
            <a:ext cx="12195175" cy="4609487"/>
          </a:xfrm>
          <a:prstGeom prst="rect">
            <a:avLst/>
          </a:prstGeom>
          <a:ln w="12700">
            <a:miter lim="400000"/>
          </a:ln>
        </p:spPr>
      </p:pic>
      <p:pic>
        <p:nvPicPr>
          <p:cNvPr id="668" name="Image 2" descr="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88" y="0"/>
            <a:ext cx="12195175" cy="6858000"/>
          </a:xfrm>
          <a:prstGeom prst="rect">
            <a:avLst/>
          </a:prstGeom>
          <a:ln w="12700">
            <a:miter lim="400000"/>
          </a:ln>
        </p:spPr>
      </p:pic>
      <p:sp>
        <p:nvSpPr>
          <p:cNvPr id="669" name="Title"/>
          <p:cNvSpPr txBox="1">
            <a:spLocks noGrp="1"/>
          </p:cNvSpPr>
          <p:nvPr>
            <p:ph type="title"/>
          </p:nvPr>
        </p:nvSpPr>
        <p:spPr>
          <a:xfrm>
            <a:off x="535495" y="797316"/>
            <a:ext cx="11127359" cy="923330"/>
          </a:xfrm>
          <a:prstGeom prst="rect">
            <a:avLst/>
          </a:prstGeom>
        </p:spPr>
        <p:txBody>
          <a:bodyPr/>
          <a:lstStyle/>
          <a:p>
            <a:pPr algn="ctr">
              <a:defRPr sz="3000" cap="all"/>
            </a:pPr>
            <a:r>
              <a:t>Scaling with human agents is not feasible, </a:t>
            </a:r>
            <a:br/>
            <a:r>
              <a:t>but scaling with chatbots is!</a:t>
            </a:r>
          </a:p>
        </p:txBody>
      </p:sp>
      <p:sp>
        <p:nvSpPr>
          <p:cNvPr id="670" name="Rounded Rectangle 7"/>
          <p:cNvSpPr/>
          <p:nvPr/>
        </p:nvSpPr>
        <p:spPr>
          <a:xfrm>
            <a:off x="808516" y="2754715"/>
            <a:ext cx="2672737" cy="5188282"/>
          </a:xfrm>
          <a:prstGeom prst="roundRect">
            <a:avLst>
              <a:gd name="adj" fmla="val 12258"/>
            </a:avLst>
          </a:prstGeom>
          <a:solidFill>
            <a:srgbClr val="F2F2F2"/>
          </a:solidFill>
          <a:ln w="127000">
            <a:solidFill>
              <a:srgbClr val="FFFFFF"/>
            </a:solidFill>
            <a:miter/>
          </a:ln>
        </p:spPr>
        <p:txBody>
          <a:bodyPr lIns="72000" tIns="72000" rIns="72000" bIns="72000" anchor="ctr"/>
          <a:lstStyle/>
          <a:p>
            <a:pPr algn="ctr" defTabSz="914400">
              <a:spcBef>
                <a:spcPts val="1200"/>
              </a:spcBef>
              <a:defRPr sz="1800">
                <a:solidFill>
                  <a:srgbClr val="FFFFFF"/>
                </a:solidFill>
              </a:defRPr>
            </a:pPr>
            <a:endParaRPr sz="1800"/>
          </a:p>
        </p:txBody>
      </p:sp>
      <p:grpSp>
        <p:nvGrpSpPr>
          <p:cNvPr id="673" name="Rounded Rectangle 1"/>
          <p:cNvGrpSpPr/>
          <p:nvPr/>
        </p:nvGrpSpPr>
        <p:grpSpPr>
          <a:xfrm>
            <a:off x="1026755" y="3224595"/>
            <a:ext cx="3302760" cy="846163"/>
            <a:chOff x="0" y="0"/>
            <a:chExt cx="3302759" cy="846162"/>
          </a:xfrm>
        </p:grpSpPr>
        <p:sp>
          <p:nvSpPr>
            <p:cNvPr id="671" name="Rectangle aux angles arrondis"/>
            <p:cNvSpPr/>
            <p:nvPr/>
          </p:nvSpPr>
          <p:spPr>
            <a:xfrm>
              <a:off x="0" y="0"/>
              <a:ext cx="3302759" cy="846162"/>
            </a:xfrm>
            <a:prstGeom prst="roundRect">
              <a:avLst>
                <a:gd name="adj" fmla="val 50000"/>
              </a:avLst>
            </a:prstGeom>
            <a:solidFill>
              <a:schemeClr val="accent1"/>
            </a:solidFill>
            <a:ln w="12700" cap="flat">
              <a:noFill/>
              <a:miter lim="400000"/>
            </a:ln>
            <a:effectLst/>
          </p:spPr>
          <p:txBody>
            <a:bodyPr wrap="square" lIns="72000" tIns="72000" rIns="72000" bIns="72000" numCol="1" anchor="ctr">
              <a:noAutofit/>
            </a:bodyPr>
            <a:lstStyle/>
            <a:p>
              <a:pPr algn="ctr" defTabSz="914400">
                <a:spcBef>
                  <a:spcPts val="1200"/>
                </a:spcBef>
                <a:defRPr>
                  <a:solidFill>
                    <a:srgbClr val="FFFFFF"/>
                  </a:solidFill>
                </a:defRPr>
              </a:pPr>
              <a:endParaRPr/>
            </a:p>
          </p:txBody>
        </p:sp>
        <p:sp>
          <p:nvSpPr>
            <p:cNvPr id="672" name="I’d like to get a copy of  my last invoice"/>
            <p:cNvSpPr txBox="1"/>
            <p:nvPr/>
          </p:nvSpPr>
          <p:spPr>
            <a:xfrm>
              <a:off x="123915" y="46280"/>
              <a:ext cx="3054928" cy="7536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2000" tIns="72000" rIns="72000" bIns="72000" numCol="1" anchor="ctr">
              <a:spAutoFit/>
            </a:bodyPr>
            <a:lstStyle/>
            <a:p>
              <a:pPr algn="ctr" defTabSz="914400">
                <a:spcBef>
                  <a:spcPts val="1200"/>
                </a:spcBef>
                <a:defRPr sz="2000">
                  <a:solidFill>
                    <a:srgbClr val="FFFFFF"/>
                  </a:solidFill>
                  <a:latin typeface="BentonSans Light"/>
                  <a:ea typeface="BentonSans Light"/>
                  <a:cs typeface="BentonSans Light"/>
                  <a:sym typeface="BentonSans Light"/>
                </a:defRPr>
              </a:pPr>
              <a:r>
                <a:rPr sz="2000"/>
                <a:t>I’d like to get a copy of </a:t>
              </a:r>
              <a:br>
                <a:rPr sz="2000"/>
              </a:br>
              <a:r>
                <a:rPr sz="2000"/>
                <a:t>my last invoice</a:t>
              </a:r>
            </a:p>
          </p:txBody>
        </p:sp>
      </p:grpSp>
      <p:sp>
        <p:nvSpPr>
          <p:cNvPr id="674" name="Rounded Rectangle 8"/>
          <p:cNvSpPr/>
          <p:nvPr/>
        </p:nvSpPr>
        <p:spPr>
          <a:xfrm>
            <a:off x="4762807" y="2754715"/>
            <a:ext cx="2672737" cy="5188282"/>
          </a:xfrm>
          <a:prstGeom prst="roundRect">
            <a:avLst>
              <a:gd name="adj" fmla="val 12258"/>
            </a:avLst>
          </a:prstGeom>
          <a:solidFill>
            <a:srgbClr val="F2F2F2"/>
          </a:solidFill>
          <a:ln w="127000">
            <a:solidFill>
              <a:srgbClr val="FFFFFF"/>
            </a:solidFill>
            <a:miter/>
          </a:ln>
        </p:spPr>
        <p:txBody>
          <a:bodyPr lIns="72000" tIns="72000" rIns="72000" bIns="72000" anchor="ctr"/>
          <a:lstStyle/>
          <a:p>
            <a:pPr algn="ctr" defTabSz="914400">
              <a:spcBef>
                <a:spcPts val="1200"/>
              </a:spcBef>
              <a:defRPr sz="1800">
                <a:solidFill>
                  <a:srgbClr val="FFFFFF"/>
                </a:solidFill>
              </a:defRPr>
            </a:pPr>
            <a:endParaRPr sz="1800"/>
          </a:p>
        </p:txBody>
      </p:sp>
      <p:grpSp>
        <p:nvGrpSpPr>
          <p:cNvPr id="677" name="Rounded Rectangle 9"/>
          <p:cNvGrpSpPr/>
          <p:nvPr/>
        </p:nvGrpSpPr>
        <p:grpSpPr>
          <a:xfrm>
            <a:off x="4292604" y="4362499"/>
            <a:ext cx="3543354" cy="1375233"/>
            <a:chOff x="0" y="0"/>
            <a:chExt cx="3543352" cy="1375231"/>
          </a:xfrm>
        </p:grpSpPr>
        <p:sp>
          <p:nvSpPr>
            <p:cNvPr id="675" name="Rectangle aux angles arrondis"/>
            <p:cNvSpPr/>
            <p:nvPr/>
          </p:nvSpPr>
          <p:spPr>
            <a:xfrm>
              <a:off x="0" y="0"/>
              <a:ext cx="3543352" cy="1375231"/>
            </a:xfrm>
            <a:prstGeom prst="roundRect">
              <a:avLst>
                <a:gd name="adj" fmla="val 30152"/>
              </a:avLst>
            </a:prstGeom>
            <a:solidFill>
              <a:schemeClr val="accent1"/>
            </a:solidFill>
            <a:ln w="12700" cap="flat">
              <a:noFill/>
              <a:miter lim="400000"/>
            </a:ln>
            <a:effectLst/>
          </p:spPr>
          <p:txBody>
            <a:bodyPr wrap="square" lIns="72000" tIns="72000" rIns="72000" bIns="72000" numCol="1" anchor="ctr">
              <a:noAutofit/>
            </a:bodyPr>
            <a:lstStyle/>
            <a:p>
              <a:pPr defTabSz="914400">
                <a:spcBef>
                  <a:spcPts val="1200"/>
                </a:spcBef>
                <a:defRPr>
                  <a:solidFill>
                    <a:srgbClr val="FFFFFF"/>
                  </a:solidFill>
                </a:defRPr>
              </a:pPr>
              <a:endParaRPr/>
            </a:p>
          </p:txBody>
        </p:sp>
        <p:sp>
          <p:nvSpPr>
            <p:cNvPr id="676" name="How do I add the « unlimited data » option to my phone?"/>
            <p:cNvSpPr txBox="1"/>
            <p:nvPr/>
          </p:nvSpPr>
          <p:spPr>
            <a:xfrm>
              <a:off x="121449" y="158415"/>
              <a:ext cx="3300454" cy="10584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2000" tIns="72000" rIns="72000" bIns="72000" numCol="1" anchor="ctr">
              <a:spAutoFit/>
            </a:bodyPr>
            <a:lstStyle>
              <a:lvl1pPr defTabSz="914400">
                <a:spcBef>
                  <a:spcPts val="1200"/>
                </a:spcBef>
                <a:defRPr sz="2000">
                  <a:solidFill>
                    <a:srgbClr val="FFFFFF"/>
                  </a:solidFill>
                  <a:latin typeface="BentonSans Light"/>
                  <a:ea typeface="BentonSans Light"/>
                  <a:cs typeface="BentonSans Light"/>
                  <a:sym typeface="BentonSans Light"/>
                </a:defRPr>
              </a:lvl1pPr>
            </a:lstStyle>
            <a:p>
              <a:r>
                <a:t>How do I add the « unlimited data » option to my phone?</a:t>
              </a:r>
            </a:p>
          </p:txBody>
        </p:sp>
      </p:grpSp>
      <p:sp>
        <p:nvSpPr>
          <p:cNvPr id="678" name="Rounded Rectangle 10"/>
          <p:cNvSpPr/>
          <p:nvPr/>
        </p:nvSpPr>
        <p:spPr>
          <a:xfrm>
            <a:off x="8647781" y="2754715"/>
            <a:ext cx="2672737" cy="5188282"/>
          </a:xfrm>
          <a:prstGeom prst="roundRect">
            <a:avLst>
              <a:gd name="adj" fmla="val 12258"/>
            </a:avLst>
          </a:prstGeom>
          <a:solidFill>
            <a:srgbClr val="F2F2F2"/>
          </a:solidFill>
          <a:ln w="127000">
            <a:solidFill>
              <a:srgbClr val="FFFFFF"/>
            </a:solidFill>
            <a:miter/>
          </a:ln>
        </p:spPr>
        <p:txBody>
          <a:bodyPr lIns="72000" tIns="72000" rIns="72000" bIns="72000" anchor="ctr"/>
          <a:lstStyle/>
          <a:p>
            <a:pPr algn="ctr" defTabSz="914400">
              <a:spcBef>
                <a:spcPts val="1200"/>
              </a:spcBef>
              <a:defRPr sz="1800">
                <a:solidFill>
                  <a:srgbClr val="FFFFFF"/>
                </a:solidFill>
              </a:defRPr>
            </a:pPr>
            <a:endParaRPr sz="1800"/>
          </a:p>
        </p:txBody>
      </p:sp>
      <p:grpSp>
        <p:nvGrpSpPr>
          <p:cNvPr id="681" name="Rounded Rectangle 11"/>
          <p:cNvGrpSpPr/>
          <p:nvPr/>
        </p:nvGrpSpPr>
        <p:grpSpPr>
          <a:xfrm>
            <a:off x="7973877" y="3227786"/>
            <a:ext cx="3302760" cy="846163"/>
            <a:chOff x="0" y="0"/>
            <a:chExt cx="3302759" cy="846162"/>
          </a:xfrm>
        </p:grpSpPr>
        <p:sp>
          <p:nvSpPr>
            <p:cNvPr id="679" name="Rectangle aux angles arrondis"/>
            <p:cNvSpPr/>
            <p:nvPr/>
          </p:nvSpPr>
          <p:spPr>
            <a:xfrm>
              <a:off x="0" y="0"/>
              <a:ext cx="3302759" cy="846162"/>
            </a:xfrm>
            <a:prstGeom prst="roundRect">
              <a:avLst>
                <a:gd name="adj" fmla="val 50000"/>
              </a:avLst>
            </a:prstGeom>
            <a:solidFill>
              <a:schemeClr val="accent1"/>
            </a:solidFill>
            <a:ln w="12700" cap="flat">
              <a:noFill/>
              <a:miter lim="400000"/>
            </a:ln>
            <a:effectLst/>
          </p:spPr>
          <p:txBody>
            <a:bodyPr wrap="square" lIns="72000" tIns="72000" rIns="72000" bIns="72000" numCol="1" anchor="ctr">
              <a:noAutofit/>
            </a:bodyPr>
            <a:lstStyle/>
            <a:p>
              <a:pPr algn="ctr" defTabSz="914400">
                <a:spcBef>
                  <a:spcPts val="1200"/>
                </a:spcBef>
                <a:defRPr>
                  <a:solidFill>
                    <a:srgbClr val="FFFFFF"/>
                  </a:solidFill>
                </a:defRPr>
              </a:pPr>
              <a:endParaRPr/>
            </a:p>
          </p:txBody>
        </p:sp>
        <p:sp>
          <p:nvSpPr>
            <p:cNvPr id="680" name="I didn’t make the SIM card I ordered last week"/>
            <p:cNvSpPr txBox="1"/>
            <p:nvPr/>
          </p:nvSpPr>
          <p:spPr>
            <a:xfrm>
              <a:off x="123915" y="46280"/>
              <a:ext cx="3054928" cy="7536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2000" tIns="72000" rIns="72000" bIns="72000" numCol="1" anchor="ctr">
              <a:spAutoFit/>
            </a:bodyPr>
            <a:lstStyle>
              <a:lvl1pPr algn="ctr" defTabSz="914400">
                <a:spcBef>
                  <a:spcPts val="1200"/>
                </a:spcBef>
                <a:defRPr sz="2000">
                  <a:solidFill>
                    <a:srgbClr val="FFFFFF"/>
                  </a:solidFill>
                  <a:latin typeface="BentonSans Light"/>
                  <a:ea typeface="BentonSans Light"/>
                  <a:cs typeface="BentonSans Light"/>
                  <a:sym typeface="BentonSans Light"/>
                </a:defRPr>
              </a:lvl1pPr>
            </a:lstStyle>
            <a:p>
              <a:r>
                <a:t>I didn’t </a:t>
              </a:r>
              <a:r>
                <a:rPr lang="en-US"/>
                <a:t>get</a:t>
              </a:r>
              <a:r>
                <a:t> the SIM card I ordered last week</a:t>
              </a:r>
            </a:p>
          </p:txBody>
        </p:sp>
      </p:grpSp>
      <p:sp>
        <p:nvSpPr>
          <p:cNvPr id="682"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686" name="Secondary Motion Band"/>
          <p:cNvGrpSpPr/>
          <p:nvPr/>
        </p:nvGrpSpPr>
        <p:grpSpPr>
          <a:xfrm>
            <a:off x="10721814" y="-3"/>
            <a:ext cx="1513051" cy="251947"/>
            <a:chOff x="0" y="-1"/>
            <a:chExt cx="1513050" cy="251946"/>
          </a:xfrm>
        </p:grpSpPr>
        <p:sp>
          <p:nvSpPr>
            <p:cNvPr id="683"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684"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685"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spTree>
    <p:extLst>
      <p:ext uri="{BB962C8B-B14F-4D97-AF65-F5344CB8AC3E}">
        <p14:creationId xmlns:p14="http://schemas.microsoft.com/office/powerpoint/2010/main" val="1799416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lide number"/>
          <p:cNvSpPr txBox="1">
            <a:spLocks noGrp="1"/>
          </p:cNvSpPr>
          <p:nvPr>
            <p:ph type="sldNum" sz="quarter" idx="2"/>
          </p:nvPr>
        </p:nvSpPr>
        <p:spPr>
          <a:xfrm>
            <a:off x="11552259" y="6536750"/>
            <a:ext cx="138219" cy="152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088775"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FFFFFF"/>
                </a:solidFill>
                <a:effectLst/>
                <a:uFillTx/>
                <a:latin typeface="BentonSans Regular"/>
                <a:ea typeface="BentonSans Regular"/>
                <a:cs typeface="BentonSans Regular"/>
                <a:sym typeface="BentonSans Regular"/>
              </a:defRPr>
            </a:lvl1pPr>
            <a:lvl2pPr marL="544387" marR="0" indent="0" algn="l" defTabSz="1088775" rtl="0" fontAlgn="auto" latinLnBrk="0" hangingPunct="0">
              <a:lnSpc>
                <a:spcPct val="100000"/>
              </a:lnSpc>
              <a:spcBef>
                <a:spcPts val="0"/>
              </a:spcBef>
              <a:spcAft>
                <a:spcPts val="0"/>
              </a:spcAft>
              <a:buClrTx/>
              <a:buSzPct val="10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2pPr>
            <a:lvl3pPr marL="1088775" marR="0" indent="0" algn="l" defTabSz="1088775" rtl="0" fontAlgn="auto" latinLnBrk="0" hangingPunct="0">
              <a:lnSpc>
                <a:spcPct val="100000"/>
              </a:lnSpc>
              <a:spcBef>
                <a:spcPts val="0"/>
              </a:spcBef>
              <a:spcAft>
                <a:spcPts val="0"/>
              </a:spcAft>
              <a:buClrTx/>
              <a:buSzPct val="8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3pPr>
            <a:lvl4pPr marL="1633164" marR="0" indent="0" algn="l" defTabSz="1088775" rtl="0" fontAlgn="auto" latinLnBrk="0" hangingPunct="0">
              <a:lnSpc>
                <a:spcPct val="100000"/>
              </a:lnSpc>
              <a:spcBef>
                <a:spcPts val="0"/>
              </a:spcBef>
              <a:spcAft>
                <a:spcPts val="0"/>
              </a:spcAft>
              <a:buClrTx/>
              <a:buSzPct val="8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4pPr>
            <a:lvl5pPr marL="2177551" marR="0" indent="0" algn="l" defTabSz="1088775" rtl="0" fontAlgn="auto" latinLnBrk="0" hangingPunct="0">
              <a:lnSpc>
                <a:spcPct val="100000"/>
              </a:lnSpc>
              <a:spcBef>
                <a:spcPts val="0"/>
              </a:spcBef>
              <a:spcAft>
                <a:spcPts val="0"/>
              </a:spcAft>
              <a:buClrTx/>
              <a:buSzPct val="8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5pPr>
            <a:lvl6pPr marL="0" marR="0" indent="2721940"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6pPr>
            <a:lvl7pPr marL="0" marR="0" indent="3266328"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7pPr>
            <a:lvl8pPr marL="0" marR="0" indent="3810715"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8pPr>
            <a:lvl9pPr marL="0" marR="0" indent="4355103"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9pPr>
          </a:lstStyle>
          <a:p>
            <a:fld id="{86CB4B4D-7CA3-9044-876B-883B54F8677D}" type="slidenum">
              <a:rPr lang="fr-FR" smtClean="0"/>
              <a:pPr/>
              <a:t>26</a:t>
            </a:fld>
            <a:endParaRPr/>
          </a:p>
        </p:txBody>
      </p:sp>
      <p:sp>
        <p:nvSpPr>
          <p:cNvPr id="691" name="Title"/>
          <p:cNvSpPr txBox="1">
            <a:spLocks noGrp="1"/>
          </p:cNvSpPr>
          <p:nvPr>
            <p:ph type="title"/>
          </p:nvPr>
        </p:nvSpPr>
        <p:spPr>
          <a:xfrm>
            <a:off x="504348" y="795007"/>
            <a:ext cx="11186478" cy="923330"/>
          </a:xfrm>
          <a:prstGeom prst="rect">
            <a:avLst/>
          </a:prstGeom>
        </p:spPr>
        <p:txBody>
          <a:bodyPr/>
          <a:lstStyle/>
          <a:p>
            <a:pPr algn="ctr">
              <a:defRPr sz="3000" cap="all"/>
            </a:pPr>
            <a:r>
              <a:t>We provide a powerful bot building platform </a:t>
            </a:r>
            <a:br>
              <a:rPr/>
            </a:br>
            <a:r>
              <a:t>to make </a:t>
            </a:r>
            <a:r>
              <a:rPr lang="fr-FR">
                <a:solidFill>
                  <a:schemeClr val="accent1"/>
                </a:solidFill>
              </a:rPr>
              <a:t>chatbot building easy</a:t>
            </a:r>
          </a:p>
        </p:txBody>
      </p:sp>
      <p:sp>
        <p:nvSpPr>
          <p:cNvPr id="692" name="Rectangle 12"/>
          <p:cNvSpPr txBox="1"/>
          <p:nvPr/>
        </p:nvSpPr>
        <p:spPr>
          <a:xfrm>
            <a:off x="7908457" y="2943454"/>
            <a:ext cx="4003862" cy="33592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07" tIns="45707" rIns="45707" bIns="45707" anchor="ctr">
            <a:normAutofit/>
          </a:bodyPr>
          <a:lstStyle/>
          <a:p>
            <a:pPr defTabSz="1088448">
              <a:lnSpc>
                <a:spcPct val="90000"/>
              </a:lnSpc>
              <a:defRPr sz="2000">
                <a:solidFill>
                  <a:srgbClr val="FFFFFF"/>
                </a:solidFill>
                <a:latin typeface="BentonSans Light"/>
                <a:ea typeface="BentonSans Light"/>
                <a:cs typeface="BentonSans Light"/>
                <a:sym typeface="BentonSans Light"/>
              </a:defRPr>
            </a:pPr>
            <a:r>
              <a:rPr sz="2000"/>
              <a:t>Our Bot Building </a:t>
            </a:r>
            <a:r>
              <a:rPr lang="fr-FR" sz="2000"/>
              <a:t>p</a:t>
            </a:r>
            <a:r>
              <a:rPr sz="2000" err="1"/>
              <a:t>latform</a:t>
            </a:r>
            <a:r>
              <a:rPr sz="2000"/>
              <a:t> allows you to train, build, connect and monitor powerful chatbots in one single SAP tool.</a:t>
            </a:r>
          </a:p>
          <a:p>
            <a:pPr defTabSz="1088448">
              <a:lnSpc>
                <a:spcPct val="90000"/>
              </a:lnSpc>
              <a:defRPr sz="2400">
                <a:solidFill>
                  <a:srgbClr val="FFFFFF"/>
                </a:solidFill>
                <a:latin typeface="BentonSans Light"/>
                <a:ea typeface="BentonSans Light"/>
                <a:cs typeface="BentonSans Light"/>
                <a:sym typeface="BentonSans Light"/>
              </a:defRPr>
            </a:pPr>
            <a:endParaRPr sz="2400"/>
          </a:p>
          <a:p>
            <a:pPr defTabSz="1088448">
              <a:lnSpc>
                <a:spcPct val="90000"/>
              </a:lnSpc>
              <a:defRPr sz="2400" u="sng">
                <a:solidFill>
                  <a:srgbClr val="E6AE3C"/>
                </a:solidFill>
                <a:latin typeface="BentonSans Light"/>
                <a:ea typeface="BentonSans Light"/>
                <a:cs typeface="BentonSans Light"/>
                <a:sym typeface="BentonSans Light"/>
              </a:defRPr>
            </a:pPr>
            <a:r>
              <a:rPr sz="2000" u="sng">
                <a:solidFill>
                  <a:srgbClr val="00B0F0"/>
                </a:solidFill>
                <a:uFill>
                  <a:solidFill>
                    <a:schemeClr val="accent3"/>
                  </a:solidFill>
                </a:uFill>
                <a:latin typeface="BentonSans Regular"/>
                <a:hlinkClick r:id="rId2">
                  <a:extLst>
                    <a:ext uri="{A12FA001-AC4F-418D-AE19-62706E023703}">
                      <ahyp:hlinkClr xmlns:ahyp="http://schemas.microsoft.com/office/drawing/2018/hyperlinkcolor" val="tx"/>
                    </a:ext>
                  </a:extLst>
                </a:hlinkClick>
              </a:rPr>
              <a:t>See full product demo &gt;</a:t>
            </a:r>
            <a:endParaRPr sz="2000" u="sng">
              <a:solidFill>
                <a:srgbClr val="00B0F0"/>
              </a:solidFill>
              <a:uFill>
                <a:solidFill>
                  <a:schemeClr val="accent3"/>
                </a:solidFill>
              </a:uFill>
              <a:latin typeface="BentonSans Regular"/>
              <a:hlinkClick r:id="rId3">
                <a:extLst>
                  <a:ext uri="{A12FA001-AC4F-418D-AE19-62706E023703}">
                    <ahyp:hlinkClr xmlns:ahyp="http://schemas.microsoft.com/office/drawing/2018/hyperlinkcolor" val="tx"/>
                  </a:ext>
                </a:extLst>
              </a:hlinkClick>
            </a:endParaRPr>
          </a:p>
        </p:txBody>
      </p:sp>
      <p:grpSp>
        <p:nvGrpSpPr>
          <p:cNvPr id="700" name="Group 8"/>
          <p:cNvGrpSpPr/>
          <p:nvPr/>
        </p:nvGrpSpPr>
        <p:grpSpPr>
          <a:xfrm>
            <a:off x="500778" y="2943454"/>
            <a:ext cx="6940812" cy="309711"/>
            <a:chOff x="0" y="0"/>
            <a:chExt cx="6937241" cy="309711"/>
          </a:xfrm>
        </p:grpSpPr>
        <p:sp>
          <p:nvSpPr>
            <p:cNvPr id="693" name="Rectangle 3"/>
            <p:cNvSpPr/>
            <p:nvPr/>
          </p:nvSpPr>
          <p:spPr>
            <a:xfrm>
              <a:off x="0" y="86150"/>
              <a:ext cx="6937241" cy="223561"/>
            </a:xfrm>
            <a:prstGeom prst="rect">
              <a:avLst/>
            </a:prstGeom>
            <a:solidFill>
              <a:srgbClr val="F5F5F5"/>
            </a:solidFill>
            <a:ln w="12700" cap="flat">
              <a:noFill/>
              <a:miter lim="400000"/>
            </a:ln>
            <a:effectLst/>
          </p:spPr>
          <p:txBody>
            <a:bodyPr wrap="square" lIns="72000" tIns="72000" rIns="72000" bIns="72000" numCol="1" anchor="ctr">
              <a:noAutofit/>
            </a:bodyPr>
            <a:lstStyle/>
            <a:p>
              <a:pPr algn="ctr" defTabSz="914400">
                <a:spcBef>
                  <a:spcPts val="1200"/>
                </a:spcBef>
                <a:defRPr sz="1800">
                  <a:solidFill>
                    <a:srgbClr val="FFFFFF"/>
                  </a:solidFill>
                </a:defRPr>
              </a:pPr>
              <a:endParaRPr sz="1800"/>
            </a:p>
          </p:txBody>
        </p:sp>
        <p:grpSp>
          <p:nvGrpSpPr>
            <p:cNvPr id="699" name="Group 2"/>
            <p:cNvGrpSpPr/>
            <p:nvPr/>
          </p:nvGrpSpPr>
          <p:grpSpPr>
            <a:xfrm>
              <a:off x="0" y="0"/>
              <a:ext cx="6937241" cy="195998"/>
              <a:chOff x="0" y="0"/>
              <a:chExt cx="6937240" cy="195996"/>
            </a:xfrm>
          </p:grpSpPr>
          <p:sp>
            <p:nvSpPr>
              <p:cNvPr id="695" name="Rectangle 4"/>
              <p:cNvSpPr/>
              <p:nvPr/>
            </p:nvSpPr>
            <p:spPr>
              <a:xfrm>
                <a:off x="0" y="-1"/>
                <a:ext cx="6937241" cy="195998"/>
              </a:xfrm>
              <a:prstGeom prst="rect">
                <a:avLst/>
              </a:prstGeom>
              <a:solidFill>
                <a:srgbClr val="404040"/>
              </a:solidFill>
              <a:ln w="12700" cap="flat">
                <a:noFill/>
                <a:miter lim="400000"/>
              </a:ln>
              <a:effectLst/>
            </p:spPr>
            <p:txBody>
              <a:bodyPr wrap="square" lIns="72000" tIns="72000" rIns="72000" bIns="72000" numCol="1" anchor="ctr">
                <a:noAutofit/>
              </a:bodyPr>
              <a:lstStyle/>
              <a:p>
                <a:pPr algn="ctr" defTabSz="914400">
                  <a:spcBef>
                    <a:spcPts val="1200"/>
                  </a:spcBef>
                  <a:defRPr sz="1800">
                    <a:solidFill>
                      <a:srgbClr val="FFFFFF"/>
                    </a:solidFill>
                  </a:defRPr>
                </a:pPr>
                <a:endParaRPr sz="1800"/>
              </a:p>
            </p:txBody>
          </p:sp>
          <p:sp>
            <p:nvSpPr>
              <p:cNvPr id="696" name="Oval 5"/>
              <p:cNvSpPr/>
              <p:nvPr/>
            </p:nvSpPr>
            <p:spPr>
              <a:xfrm>
                <a:off x="6452453" y="54597"/>
                <a:ext cx="95581" cy="95579"/>
              </a:xfrm>
              <a:prstGeom prst="ellipse">
                <a:avLst/>
              </a:prstGeom>
              <a:solidFill>
                <a:srgbClr val="E54D33"/>
              </a:solidFill>
              <a:ln w="12700" cap="flat">
                <a:noFill/>
                <a:miter lim="400000"/>
              </a:ln>
              <a:effectLst/>
            </p:spPr>
            <p:txBody>
              <a:bodyPr wrap="square" lIns="72000" tIns="72000" rIns="72000" bIns="72000" numCol="1" anchor="ctr">
                <a:noAutofit/>
              </a:bodyPr>
              <a:lstStyle/>
              <a:p>
                <a:pPr algn="ctr" defTabSz="914400">
                  <a:spcBef>
                    <a:spcPts val="1200"/>
                  </a:spcBef>
                  <a:defRPr sz="1800">
                    <a:solidFill>
                      <a:srgbClr val="FFFFFF"/>
                    </a:solidFill>
                  </a:defRPr>
                </a:pPr>
                <a:endParaRPr sz="1800"/>
              </a:p>
            </p:txBody>
          </p:sp>
          <p:sp>
            <p:nvSpPr>
              <p:cNvPr id="697" name="Oval 6"/>
              <p:cNvSpPr/>
              <p:nvPr/>
            </p:nvSpPr>
            <p:spPr>
              <a:xfrm>
                <a:off x="6608255" y="51160"/>
                <a:ext cx="95581" cy="95579"/>
              </a:xfrm>
              <a:prstGeom prst="ellipse">
                <a:avLst/>
              </a:prstGeom>
              <a:solidFill>
                <a:schemeClr val="accent1"/>
              </a:solidFill>
              <a:ln w="12700" cap="flat">
                <a:noFill/>
                <a:miter lim="400000"/>
              </a:ln>
              <a:effectLst/>
            </p:spPr>
            <p:txBody>
              <a:bodyPr wrap="square" lIns="72000" tIns="72000" rIns="72000" bIns="72000" numCol="1" anchor="ctr">
                <a:noAutofit/>
              </a:bodyPr>
              <a:lstStyle/>
              <a:p>
                <a:pPr algn="ctr" defTabSz="914400">
                  <a:spcBef>
                    <a:spcPts val="1200"/>
                  </a:spcBef>
                  <a:defRPr sz="1800">
                    <a:solidFill>
                      <a:srgbClr val="FFFFFF"/>
                    </a:solidFill>
                  </a:defRPr>
                </a:pPr>
                <a:endParaRPr sz="1800"/>
              </a:p>
            </p:txBody>
          </p:sp>
          <p:sp>
            <p:nvSpPr>
              <p:cNvPr id="698" name="Oval 7"/>
              <p:cNvSpPr/>
              <p:nvPr/>
            </p:nvSpPr>
            <p:spPr>
              <a:xfrm>
                <a:off x="6757996" y="52702"/>
                <a:ext cx="95581" cy="95579"/>
              </a:xfrm>
              <a:prstGeom prst="ellipse">
                <a:avLst/>
              </a:prstGeom>
              <a:solidFill>
                <a:srgbClr val="47B800"/>
              </a:solidFill>
              <a:ln w="12700" cap="flat">
                <a:noFill/>
                <a:miter lim="400000"/>
              </a:ln>
              <a:effectLst/>
            </p:spPr>
            <p:txBody>
              <a:bodyPr wrap="square" lIns="72000" tIns="72000" rIns="72000" bIns="72000" numCol="1" anchor="ctr">
                <a:noAutofit/>
              </a:bodyPr>
              <a:lstStyle/>
              <a:p>
                <a:pPr algn="ctr" defTabSz="914400">
                  <a:spcBef>
                    <a:spcPts val="1200"/>
                  </a:spcBef>
                  <a:defRPr sz="1800">
                    <a:solidFill>
                      <a:srgbClr val="FFFFFF"/>
                    </a:solidFill>
                  </a:defRPr>
                </a:pPr>
                <a:endParaRPr sz="1800"/>
              </a:p>
            </p:txBody>
          </p:sp>
        </p:grpSp>
      </p:grpSp>
      <p:sp>
        <p:nvSpPr>
          <p:cNvPr id="701"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705" name="Secondary Motion Band"/>
          <p:cNvGrpSpPr/>
          <p:nvPr/>
        </p:nvGrpSpPr>
        <p:grpSpPr>
          <a:xfrm>
            <a:off x="10721814" y="-3"/>
            <a:ext cx="1513051" cy="251947"/>
            <a:chOff x="0" y="-1"/>
            <a:chExt cx="1513050" cy="251946"/>
          </a:xfrm>
        </p:grpSpPr>
        <p:sp>
          <p:nvSpPr>
            <p:cNvPr id="702"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703"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704"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pic>
        <p:nvPicPr>
          <p:cNvPr id="3" name="Image 2">
            <a:extLst>
              <a:ext uri="{FF2B5EF4-FFF2-40B4-BE49-F238E27FC236}">
                <a16:creationId xmlns:a16="http://schemas.microsoft.com/office/drawing/2014/main" id="{B13AF46A-715A-7F4E-AA8F-5BC1F4CECB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79" y="3240113"/>
            <a:ext cx="6937243" cy="2440299"/>
          </a:xfrm>
          <a:prstGeom prst="rect">
            <a:avLst/>
          </a:prstGeom>
        </p:spPr>
      </p:pic>
    </p:spTree>
    <p:extLst>
      <p:ext uri="{BB962C8B-B14F-4D97-AF65-F5344CB8AC3E}">
        <p14:creationId xmlns:p14="http://schemas.microsoft.com/office/powerpoint/2010/main" val="4195533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genda"/>
          <p:cNvSpPr>
            <a:spLocks noGrp="1"/>
          </p:cNvSpPr>
          <p:nvPr>
            <p:ph type="title"/>
          </p:nvPr>
        </p:nvSpPr>
        <p:spPr>
          <a:xfrm>
            <a:off x="504001" y="504000"/>
            <a:ext cx="11186476" cy="369332"/>
          </a:xfrm>
        </p:spPr>
        <p:txBody>
          <a:bodyPr/>
          <a:lstStyle/>
          <a:p>
            <a:r>
              <a:rPr lang="en-US">
                <a:ea typeface="+mj-lt"/>
                <a:cs typeface="+mj-lt"/>
              </a:rPr>
              <a:t>SAP CONVERSATIONAL IS AN </a:t>
            </a:r>
            <a:r>
              <a:rPr lang="en-US">
                <a:solidFill>
                  <a:schemeClr val="accent1"/>
                </a:solidFill>
                <a:ea typeface="+mj-lt"/>
                <a:cs typeface="+mj-lt"/>
              </a:rPr>
              <a:t>END-TO-END BOT BUILDING PLATFORM</a:t>
            </a:r>
            <a:endParaRPr lang="en-US">
              <a:solidFill>
                <a:schemeClr val="accent1"/>
              </a:solidFill>
            </a:endParaRPr>
          </a:p>
        </p:txBody>
      </p:sp>
      <p:sp>
        <p:nvSpPr>
          <p:cNvPr id="8" name="Shape 293">
            <a:extLst>
              <a:ext uri="{FF2B5EF4-FFF2-40B4-BE49-F238E27FC236}">
                <a16:creationId xmlns:a16="http://schemas.microsoft.com/office/drawing/2014/main" id="{8D232F0D-A73A-1943-8CCD-5E9E9E56A827}"/>
              </a:ext>
            </a:extLst>
          </p:cNvPr>
          <p:cNvSpPr txBox="1"/>
          <p:nvPr/>
        </p:nvSpPr>
        <p:spPr>
          <a:xfrm>
            <a:off x="1236869" y="1963498"/>
            <a:ext cx="2693600" cy="512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2000" b="1" kern="0">
                <a:solidFill>
                  <a:schemeClr val="tx1">
                    <a:lumMod val="50000"/>
                    <a:lumOff val="50000"/>
                  </a:schemeClr>
                </a:solidFill>
                <a:latin typeface="+mn-lt"/>
                <a:ea typeface="Consolas"/>
                <a:cs typeface="Consolas"/>
                <a:sym typeface="Consolas"/>
              </a:rPr>
              <a:t>TRAIN</a:t>
            </a:r>
          </a:p>
        </p:txBody>
      </p:sp>
      <p:sp>
        <p:nvSpPr>
          <p:cNvPr id="9" name="Shape 294">
            <a:extLst>
              <a:ext uri="{FF2B5EF4-FFF2-40B4-BE49-F238E27FC236}">
                <a16:creationId xmlns:a16="http://schemas.microsoft.com/office/drawing/2014/main" id="{6E78311E-182B-7E48-8A9D-A3B33C06FD56}"/>
              </a:ext>
            </a:extLst>
          </p:cNvPr>
          <p:cNvSpPr txBox="1"/>
          <p:nvPr/>
        </p:nvSpPr>
        <p:spPr>
          <a:xfrm>
            <a:off x="5877995" y="1954317"/>
            <a:ext cx="2312000" cy="512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2000" b="1" kern="0">
                <a:solidFill>
                  <a:schemeClr val="tx1">
                    <a:lumMod val="50000"/>
                    <a:lumOff val="50000"/>
                  </a:schemeClr>
                </a:solidFill>
                <a:latin typeface="+mn-lt"/>
                <a:ea typeface="Consolas"/>
                <a:cs typeface="Consolas"/>
                <a:sym typeface="Consolas"/>
              </a:rPr>
              <a:t>CONNECT</a:t>
            </a:r>
          </a:p>
        </p:txBody>
      </p:sp>
      <p:sp>
        <p:nvSpPr>
          <p:cNvPr id="10" name="Shape 295">
            <a:extLst>
              <a:ext uri="{FF2B5EF4-FFF2-40B4-BE49-F238E27FC236}">
                <a16:creationId xmlns:a16="http://schemas.microsoft.com/office/drawing/2014/main" id="{F9062EC6-1ADB-8A4A-9DC7-F4E7460F8D80}"/>
              </a:ext>
            </a:extLst>
          </p:cNvPr>
          <p:cNvSpPr txBox="1"/>
          <p:nvPr/>
        </p:nvSpPr>
        <p:spPr>
          <a:xfrm>
            <a:off x="8118874" y="1954317"/>
            <a:ext cx="2312000" cy="512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2000" b="1" kern="0">
                <a:solidFill>
                  <a:schemeClr val="tx1">
                    <a:lumMod val="50000"/>
                    <a:lumOff val="50000"/>
                  </a:schemeClr>
                </a:solidFill>
                <a:latin typeface="+mn-lt"/>
                <a:ea typeface="Consolas"/>
                <a:cs typeface="Consolas"/>
                <a:sym typeface="Consolas"/>
              </a:rPr>
              <a:t>MONITOR</a:t>
            </a:r>
          </a:p>
        </p:txBody>
      </p:sp>
      <p:sp>
        <p:nvSpPr>
          <p:cNvPr id="11" name="Shape 296">
            <a:extLst>
              <a:ext uri="{FF2B5EF4-FFF2-40B4-BE49-F238E27FC236}">
                <a16:creationId xmlns:a16="http://schemas.microsoft.com/office/drawing/2014/main" id="{291CA59C-669D-7544-BD32-03B07E9833C9}"/>
              </a:ext>
            </a:extLst>
          </p:cNvPr>
          <p:cNvSpPr txBox="1"/>
          <p:nvPr/>
        </p:nvSpPr>
        <p:spPr>
          <a:xfrm>
            <a:off x="3447082" y="1963498"/>
            <a:ext cx="2693600" cy="512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2000" b="1" kern="0">
                <a:solidFill>
                  <a:schemeClr val="tx1">
                    <a:lumMod val="50000"/>
                    <a:lumOff val="50000"/>
                  </a:schemeClr>
                </a:solidFill>
                <a:latin typeface="+mn-lt"/>
                <a:ea typeface="Consolas"/>
                <a:cs typeface="Consolas"/>
                <a:sym typeface="Consolas"/>
              </a:rPr>
              <a:t>BUILD</a:t>
            </a:r>
          </a:p>
        </p:txBody>
      </p:sp>
      <p:sp>
        <p:nvSpPr>
          <p:cNvPr id="13" name="Shape 300">
            <a:extLst>
              <a:ext uri="{FF2B5EF4-FFF2-40B4-BE49-F238E27FC236}">
                <a16:creationId xmlns:a16="http://schemas.microsoft.com/office/drawing/2014/main" id="{A392FF41-854E-EA4F-B0C1-D31D965967D2}"/>
              </a:ext>
            </a:extLst>
          </p:cNvPr>
          <p:cNvSpPr/>
          <p:nvPr/>
        </p:nvSpPr>
        <p:spPr>
          <a:xfrm>
            <a:off x="1840318" y="4296466"/>
            <a:ext cx="1951251" cy="1301600"/>
          </a:xfrm>
          <a:prstGeom prst="roundRect">
            <a:avLst>
              <a:gd name="adj" fmla="val 3017"/>
            </a:avLst>
          </a:prstGeom>
          <a:solidFill>
            <a:schemeClr val="bg1"/>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US" sz="1600" kern="0">
                <a:solidFill>
                  <a:schemeClr val="tx1">
                    <a:lumMod val="50000"/>
                    <a:lumOff val="50000"/>
                  </a:schemeClr>
                </a:solidFill>
                <a:latin typeface="+mj-lt"/>
                <a:ea typeface="Roboto Light"/>
                <a:cs typeface="Roboto Light"/>
                <a:sym typeface="Roboto Light"/>
              </a:rPr>
              <a:t>Train your bot with intents to understand human language.</a:t>
            </a:r>
          </a:p>
        </p:txBody>
      </p:sp>
      <p:sp>
        <p:nvSpPr>
          <p:cNvPr id="14" name="Shape 302">
            <a:extLst>
              <a:ext uri="{FF2B5EF4-FFF2-40B4-BE49-F238E27FC236}">
                <a16:creationId xmlns:a16="http://schemas.microsoft.com/office/drawing/2014/main" id="{DE00F815-0970-244C-B8CF-8542F0354BA9}"/>
              </a:ext>
            </a:extLst>
          </p:cNvPr>
          <p:cNvSpPr/>
          <p:nvPr/>
        </p:nvSpPr>
        <p:spPr>
          <a:xfrm>
            <a:off x="6210467" y="4391684"/>
            <a:ext cx="1818000" cy="1301600"/>
          </a:xfrm>
          <a:prstGeom prst="roundRect">
            <a:avLst>
              <a:gd name="adj" fmla="val 3017"/>
            </a:avLst>
          </a:prstGeom>
          <a:solidFill>
            <a:schemeClr val="bg1"/>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US" sz="1600" kern="0">
                <a:solidFill>
                  <a:schemeClr val="tx1">
                    <a:lumMod val="50000"/>
                    <a:lumOff val="50000"/>
                  </a:schemeClr>
                </a:solidFill>
                <a:latin typeface="+mj-lt"/>
                <a:ea typeface="Roboto Light"/>
                <a:cs typeface="Roboto Light"/>
                <a:sym typeface="Roboto Light"/>
              </a:rPr>
              <a:t>Connect your bot to multiple messaging or fallback channels. </a:t>
            </a:r>
          </a:p>
        </p:txBody>
      </p:sp>
      <p:sp>
        <p:nvSpPr>
          <p:cNvPr id="15" name="Shape 304">
            <a:extLst>
              <a:ext uri="{FF2B5EF4-FFF2-40B4-BE49-F238E27FC236}">
                <a16:creationId xmlns:a16="http://schemas.microsoft.com/office/drawing/2014/main" id="{ADDF96D9-B5CB-824B-B2B2-D8C1834DD880}"/>
              </a:ext>
            </a:extLst>
          </p:cNvPr>
          <p:cNvSpPr/>
          <p:nvPr/>
        </p:nvSpPr>
        <p:spPr>
          <a:xfrm>
            <a:off x="8383615" y="4391684"/>
            <a:ext cx="1818000" cy="1301600"/>
          </a:xfrm>
          <a:prstGeom prst="roundRect">
            <a:avLst>
              <a:gd name="adj" fmla="val 3017"/>
            </a:avLst>
          </a:prstGeom>
          <a:solidFill>
            <a:schemeClr val="bg1"/>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US" sz="1600" kern="0">
                <a:solidFill>
                  <a:schemeClr val="tx1">
                    <a:lumMod val="50000"/>
                    <a:lumOff val="50000"/>
                  </a:schemeClr>
                </a:solidFill>
                <a:latin typeface="+mj-lt"/>
                <a:ea typeface="Roboto Light"/>
                <a:cs typeface="Roboto Light"/>
                <a:sym typeface="Roboto Light"/>
              </a:rPr>
              <a:t>Monitor through logs and usage analytics to improve your bot.</a:t>
            </a:r>
          </a:p>
        </p:txBody>
      </p:sp>
      <p:sp>
        <p:nvSpPr>
          <p:cNvPr id="20" name="Shape 298">
            <a:extLst>
              <a:ext uri="{FF2B5EF4-FFF2-40B4-BE49-F238E27FC236}">
                <a16:creationId xmlns:a16="http://schemas.microsoft.com/office/drawing/2014/main" id="{5A5D4F85-DC6C-804E-BE25-5C795AA7A978}"/>
              </a:ext>
            </a:extLst>
          </p:cNvPr>
          <p:cNvSpPr/>
          <p:nvPr/>
        </p:nvSpPr>
        <p:spPr>
          <a:xfrm>
            <a:off x="4037319" y="4293750"/>
            <a:ext cx="1818000" cy="1301600"/>
          </a:xfrm>
          <a:prstGeom prst="roundRect">
            <a:avLst>
              <a:gd name="adj" fmla="val 3017"/>
            </a:avLst>
          </a:prstGeom>
          <a:solidFill>
            <a:schemeClr val="bg1"/>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US" sz="1600" kern="0">
                <a:solidFill>
                  <a:schemeClr val="tx1">
                    <a:lumMod val="50000"/>
                    <a:lumOff val="50000"/>
                  </a:schemeClr>
                </a:solidFill>
                <a:latin typeface="+mj-lt"/>
                <a:ea typeface="Roboto Light"/>
                <a:cs typeface="Roboto Light"/>
                <a:sym typeface="Roboto Light"/>
              </a:rPr>
              <a:t>Build complex conversations, skills, and powerful logic.</a:t>
            </a:r>
          </a:p>
        </p:txBody>
      </p:sp>
      <p:sp>
        <p:nvSpPr>
          <p:cNvPr id="29" name="Flowchart: Magnetic Disk 31">
            <a:extLst>
              <a:ext uri="{FF2B5EF4-FFF2-40B4-BE49-F238E27FC236}">
                <a16:creationId xmlns:a16="http://schemas.microsoft.com/office/drawing/2014/main" id="{50C10253-9EE2-054C-903A-460C174063AD}"/>
              </a:ext>
            </a:extLst>
          </p:cNvPr>
          <p:cNvSpPr/>
          <p:nvPr/>
        </p:nvSpPr>
        <p:spPr bwMode="gray">
          <a:xfrm>
            <a:off x="6289652" y="3103098"/>
            <a:ext cx="342900" cy="241410"/>
          </a:xfrm>
          <a:prstGeom prst="flowChartMagneticDisk">
            <a:avLst/>
          </a:prstGeom>
          <a:solidFill>
            <a:schemeClr val="bg1"/>
          </a:solidFill>
          <a:ln w="9525" algn="ctr">
            <a:solidFill>
              <a:schemeClr val="bg1">
                <a:lumMod val="5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35" name="Image 34">
            <a:extLst>
              <a:ext uri="{FF2B5EF4-FFF2-40B4-BE49-F238E27FC236}">
                <a16:creationId xmlns:a16="http://schemas.microsoft.com/office/drawing/2014/main" id="{2134FFC5-FD1F-5E43-A41F-7E12BB3F36C3}"/>
              </a:ext>
            </a:extLst>
          </p:cNvPr>
          <p:cNvPicPr>
            <a:picLocks noChangeAspect="1"/>
          </p:cNvPicPr>
          <p:nvPr/>
        </p:nvPicPr>
        <p:blipFill>
          <a:blip r:embed="rId3"/>
          <a:stretch>
            <a:fillRect/>
          </a:stretch>
        </p:blipFill>
        <p:spPr>
          <a:xfrm>
            <a:off x="4003239" y="2614473"/>
            <a:ext cx="1707983" cy="1707983"/>
          </a:xfrm>
          <a:prstGeom prst="rect">
            <a:avLst/>
          </a:prstGeom>
        </p:spPr>
      </p:pic>
      <p:pic>
        <p:nvPicPr>
          <p:cNvPr id="39" name="Image 38">
            <a:extLst>
              <a:ext uri="{FF2B5EF4-FFF2-40B4-BE49-F238E27FC236}">
                <a16:creationId xmlns:a16="http://schemas.microsoft.com/office/drawing/2014/main" id="{A3108615-9D3C-D54D-A83E-7B4674A5AE84}"/>
              </a:ext>
            </a:extLst>
          </p:cNvPr>
          <p:cNvPicPr>
            <a:picLocks noChangeAspect="1"/>
          </p:cNvPicPr>
          <p:nvPr/>
        </p:nvPicPr>
        <p:blipFill>
          <a:blip r:embed="rId4"/>
          <a:stretch>
            <a:fillRect/>
          </a:stretch>
        </p:blipFill>
        <p:spPr>
          <a:xfrm>
            <a:off x="8358553" y="2614304"/>
            <a:ext cx="1689947" cy="1689947"/>
          </a:xfrm>
          <a:prstGeom prst="rect">
            <a:avLst/>
          </a:prstGeom>
        </p:spPr>
      </p:pic>
      <p:pic>
        <p:nvPicPr>
          <p:cNvPr id="41" name="Image 40">
            <a:extLst>
              <a:ext uri="{FF2B5EF4-FFF2-40B4-BE49-F238E27FC236}">
                <a16:creationId xmlns:a16="http://schemas.microsoft.com/office/drawing/2014/main" id="{B6D91024-8EC1-1140-8259-33E35989B00E}"/>
              </a:ext>
            </a:extLst>
          </p:cNvPr>
          <p:cNvPicPr>
            <a:picLocks noChangeAspect="1"/>
          </p:cNvPicPr>
          <p:nvPr/>
        </p:nvPicPr>
        <p:blipFill>
          <a:blip r:embed="rId5"/>
          <a:stretch>
            <a:fillRect/>
          </a:stretch>
        </p:blipFill>
        <p:spPr>
          <a:xfrm>
            <a:off x="6124573" y="2551640"/>
            <a:ext cx="1818000" cy="1818000"/>
          </a:xfrm>
          <a:prstGeom prst="rect">
            <a:avLst/>
          </a:prstGeom>
        </p:spPr>
      </p:pic>
      <p:pic>
        <p:nvPicPr>
          <p:cNvPr id="43" name="Image 42">
            <a:extLst>
              <a:ext uri="{FF2B5EF4-FFF2-40B4-BE49-F238E27FC236}">
                <a16:creationId xmlns:a16="http://schemas.microsoft.com/office/drawing/2014/main" id="{AE4BFE29-63DA-4045-A873-3F07ACE53F21}"/>
              </a:ext>
            </a:extLst>
          </p:cNvPr>
          <p:cNvPicPr>
            <a:picLocks noChangeAspect="1"/>
          </p:cNvPicPr>
          <p:nvPr/>
        </p:nvPicPr>
        <p:blipFill>
          <a:blip r:embed="rId6"/>
          <a:stretch>
            <a:fillRect/>
          </a:stretch>
        </p:blipFill>
        <p:spPr>
          <a:xfrm>
            <a:off x="1729677" y="2616509"/>
            <a:ext cx="1707983" cy="1707983"/>
          </a:xfrm>
          <a:prstGeom prst="rect">
            <a:avLst/>
          </a:prstGeom>
        </p:spPr>
      </p:pic>
    </p:spTree>
    <p:extLst>
      <p:ext uri="{BB962C8B-B14F-4D97-AF65-F5344CB8AC3E}">
        <p14:creationId xmlns:p14="http://schemas.microsoft.com/office/powerpoint/2010/main" val="3380406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WHY US? SAP INTEGRATION8"/>
          <p:cNvSpPr txBox="1">
            <a:spLocks noGrp="1"/>
          </p:cNvSpPr>
          <p:nvPr>
            <p:ph type="title"/>
          </p:nvPr>
        </p:nvSpPr>
        <p:spPr>
          <a:xfrm>
            <a:off x="535495" y="797316"/>
            <a:ext cx="11127359" cy="461665"/>
          </a:xfrm>
          <a:prstGeom prst="rect">
            <a:avLst/>
          </a:prstGeom>
        </p:spPr>
        <p:txBody>
          <a:bodyPr/>
          <a:lstStyle/>
          <a:p>
            <a:pPr algn="ctr">
              <a:defRPr sz="3000" cap="all"/>
            </a:pPr>
            <a:r>
              <a:rPr lang="fr-FR" sz="3000" cap="all"/>
              <a:t>WHY US? </a:t>
            </a:r>
            <a:r>
              <a:rPr lang="fr-FR" sz="3000" cap="all">
                <a:solidFill>
                  <a:schemeClr val="accent1"/>
                </a:solidFill>
              </a:rPr>
              <a:t>SAP NATIVENESS</a:t>
            </a:r>
            <a:r>
              <a:rPr lang="fr-FR" sz="3000" cap="all"/>
              <a:t>!</a:t>
            </a:r>
            <a:endParaRPr lang="fr-FR" sz="3000" cap="all">
              <a:solidFill>
                <a:schemeClr val="accent1"/>
              </a:solidFill>
            </a:endParaRPr>
          </a:p>
        </p:txBody>
      </p:sp>
      <p:sp>
        <p:nvSpPr>
          <p:cNvPr id="719"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723" name="Secondary Motion Band"/>
          <p:cNvGrpSpPr/>
          <p:nvPr/>
        </p:nvGrpSpPr>
        <p:grpSpPr>
          <a:xfrm>
            <a:off x="10721814" y="-3"/>
            <a:ext cx="1513051" cy="251947"/>
            <a:chOff x="0" y="-1"/>
            <a:chExt cx="1513050" cy="251946"/>
          </a:xfrm>
        </p:grpSpPr>
        <p:sp>
          <p:nvSpPr>
            <p:cNvPr id="720"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721"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722"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pic>
        <p:nvPicPr>
          <p:cNvPr id="3" name="Image 2">
            <a:extLst>
              <a:ext uri="{FF2B5EF4-FFF2-40B4-BE49-F238E27FC236}">
                <a16:creationId xmlns:a16="http://schemas.microsoft.com/office/drawing/2014/main" id="{3369A7CD-96AC-3C45-A57F-D75EC1A0ED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019" y="2349383"/>
            <a:ext cx="1410348" cy="1410348"/>
          </a:xfrm>
          <a:prstGeom prst="rect">
            <a:avLst/>
          </a:prstGeom>
        </p:spPr>
      </p:pic>
      <p:sp>
        <p:nvSpPr>
          <p:cNvPr id="21" name="Rectangle 6">
            <a:extLst>
              <a:ext uri="{FF2B5EF4-FFF2-40B4-BE49-F238E27FC236}">
                <a16:creationId xmlns:a16="http://schemas.microsoft.com/office/drawing/2014/main" id="{442AB3A5-95DD-9B47-ACF3-5955BC2CDC7B}"/>
              </a:ext>
            </a:extLst>
          </p:cNvPr>
          <p:cNvSpPr txBox="1"/>
          <p:nvPr/>
        </p:nvSpPr>
        <p:spPr>
          <a:xfrm>
            <a:off x="1358043" y="3909155"/>
            <a:ext cx="9056303" cy="12557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lgn="ctr">
              <a:lnSpc>
                <a:spcPct val="90000"/>
              </a:lnSpc>
              <a:defRPr sz="1800">
                <a:solidFill>
                  <a:srgbClr val="FFFFFF"/>
                </a:solidFill>
                <a:latin typeface="BentonSans Light"/>
                <a:ea typeface="BentonSans Light"/>
                <a:cs typeface="BentonSans Light"/>
                <a:sym typeface="BentonSans Light"/>
              </a:defRPr>
            </a:lvl1pPr>
          </a:lstStyle>
          <a:p>
            <a:r>
              <a:rPr lang="en-US" sz="2800" b="1">
                <a:solidFill>
                  <a:schemeClr val="accent1"/>
                </a:solidFill>
                <a:latin typeface="BentonSans Bold" panose="02000503000000020004" pitchFamily="2" charset="0"/>
              </a:rPr>
              <a:t>Native low-code connections</a:t>
            </a:r>
            <a:br>
              <a:rPr lang="en-US" sz="2800">
                <a:latin typeface="BentonSans Light" panose="02000503000000020004" pitchFamily="2" charset="0"/>
                <a:sym typeface="Arial"/>
              </a:rPr>
            </a:br>
            <a:r>
              <a:rPr lang="en-US" sz="2800">
                <a:latin typeface="BentonSans Light" panose="02000503000000020004" pitchFamily="2" charset="0"/>
                <a:sym typeface="Arial"/>
              </a:rPr>
              <a:t>SAP Conversational AI is native to the SAP ecosystem and can be easily connected to other SAP solutions </a:t>
            </a:r>
          </a:p>
        </p:txBody>
      </p:sp>
    </p:spTree>
    <p:extLst>
      <p:ext uri="{BB962C8B-B14F-4D97-AF65-F5344CB8AC3E}">
        <p14:creationId xmlns:p14="http://schemas.microsoft.com/office/powerpoint/2010/main" val="116095329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a:extLst>
              <a:ext uri="{FF2B5EF4-FFF2-40B4-BE49-F238E27FC236}">
                <a16:creationId xmlns:a16="http://schemas.microsoft.com/office/drawing/2014/main" id="{BB4BFE12-71E7-B64E-8DE7-5F04AE146258}"/>
              </a:ext>
            </a:extLst>
          </p:cNvPr>
          <p:cNvSpPr txBox="1"/>
          <p:nvPr/>
        </p:nvSpPr>
        <p:spPr>
          <a:xfrm>
            <a:off x="591000" y="3240538"/>
            <a:ext cx="3017518" cy="646163"/>
          </a:xfrm>
          <a:prstGeom prst="rect">
            <a:avLst/>
          </a:prstGeom>
          <a:noFill/>
        </p:spPr>
        <p:txBody>
          <a:bodyPr wrap="square" lIns="0" tIns="0" rIns="0" bIns="0" rtlCol="0">
            <a:spAutoFit/>
          </a:bodyPr>
          <a:lstStyle/>
          <a:p>
            <a:pPr algn="ctr" defTabSz="914126"/>
            <a:r>
              <a:rPr lang="en-US" sz="1400" b="1" dirty="0">
                <a:solidFill>
                  <a:srgbClr val="F0AB00"/>
                </a:solidFill>
                <a:ea typeface="Arial Unicode MS" pitchFamily="34" charset="-128"/>
                <a:cs typeface="Arial Unicode MS" pitchFamily="34" charset="-128"/>
              </a:rPr>
              <a:t>Telecommunications chatbot</a:t>
            </a:r>
            <a:br>
              <a:rPr lang="en-US" sz="1400" i="1" dirty="0">
                <a:ea typeface="Arial Unicode MS" pitchFamily="34" charset="-128"/>
                <a:cs typeface="Arial Unicode MS" pitchFamily="34" charset="-128"/>
              </a:rPr>
            </a:br>
            <a:r>
              <a:rPr lang="en-US" sz="1400" dirty="0">
                <a:solidFill>
                  <a:srgbClr val="FFFFFF"/>
                </a:solidFill>
                <a:ea typeface="Arial Unicode MS" pitchFamily="34" charset="-128"/>
                <a:cs typeface="Arial Unicode MS" pitchFamily="34" charset="-128"/>
              </a:rPr>
              <a:t>To provide 24x7 instant support while reducing the support desk workload</a:t>
            </a:r>
          </a:p>
        </p:txBody>
      </p:sp>
      <p:sp>
        <p:nvSpPr>
          <p:cNvPr id="11" name="TextBox 37">
            <a:extLst>
              <a:ext uri="{FF2B5EF4-FFF2-40B4-BE49-F238E27FC236}">
                <a16:creationId xmlns:a16="http://schemas.microsoft.com/office/drawing/2014/main" id="{29CD7431-0E3D-9149-BEDB-F29AE8806587}"/>
              </a:ext>
            </a:extLst>
          </p:cNvPr>
          <p:cNvSpPr txBox="1"/>
          <p:nvPr/>
        </p:nvSpPr>
        <p:spPr>
          <a:xfrm>
            <a:off x="4388368" y="3240537"/>
            <a:ext cx="2911508" cy="861550"/>
          </a:xfrm>
          <a:prstGeom prst="rect">
            <a:avLst/>
          </a:prstGeom>
          <a:noFill/>
        </p:spPr>
        <p:txBody>
          <a:bodyPr wrap="square" lIns="0" tIns="0" rIns="0" bIns="0" rtlCol="0">
            <a:spAutoFit/>
          </a:bodyPr>
          <a:lstStyle/>
          <a:p>
            <a:pPr algn="ctr"/>
            <a:r>
              <a:rPr lang="en-CA" sz="1400" b="1" dirty="0">
                <a:solidFill>
                  <a:srgbClr val="F0AB00"/>
                </a:solidFill>
                <a:ea typeface="Arial Unicode MS" pitchFamily="34" charset="-128"/>
                <a:cs typeface="Arial Unicode MS" pitchFamily="34" charset="-128"/>
              </a:rPr>
              <a:t>Insurance chatbot </a:t>
            </a:r>
            <a:br>
              <a:rPr lang="en-CA" sz="1400" i="1" dirty="0">
                <a:ea typeface="Arial Unicode MS" pitchFamily="34" charset="-128"/>
                <a:cs typeface="Arial Unicode MS" pitchFamily="34" charset="-128"/>
              </a:rPr>
            </a:br>
            <a:r>
              <a:rPr lang="en-CA" sz="1400" dirty="0">
                <a:solidFill>
                  <a:srgbClr val="FFFFFF"/>
                </a:solidFill>
                <a:ea typeface="Arial Unicode MS" pitchFamily="34" charset="-128"/>
                <a:cs typeface="Arial Unicode MS" pitchFamily="34" charset="-128"/>
              </a:rPr>
              <a:t>To automate tedious processes and provide answers to product-related questions</a:t>
            </a:r>
          </a:p>
        </p:txBody>
      </p:sp>
      <p:pic>
        <p:nvPicPr>
          <p:cNvPr id="12" name="Picture 2" descr="Picture 2">
            <a:extLst>
              <a:ext uri="{FF2B5EF4-FFF2-40B4-BE49-F238E27FC236}">
                <a16:creationId xmlns:a16="http://schemas.microsoft.com/office/drawing/2014/main" id="{FA4BBE69-F311-0746-A6A0-16F5793C0A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3458" y="1968468"/>
            <a:ext cx="1132604" cy="1132604"/>
          </a:xfrm>
          <a:prstGeom prst="rect">
            <a:avLst/>
          </a:prstGeom>
          <a:ln w="130175">
            <a:solidFill>
              <a:schemeClr val="bg1"/>
            </a:solidFill>
          </a:ln>
        </p:spPr>
      </p:pic>
      <p:sp>
        <p:nvSpPr>
          <p:cNvPr id="27" name="TextBox 54">
            <a:extLst>
              <a:ext uri="{FF2B5EF4-FFF2-40B4-BE49-F238E27FC236}">
                <a16:creationId xmlns:a16="http://schemas.microsoft.com/office/drawing/2014/main" id="{151AD751-086F-1E43-B80C-819ACA130E76}"/>
              </a:ext>
            </a:extLst>
          </p:cNvPr>
          <p:cNvSpPr txBox="1"/>
          <p:nvPr/>
        </p:nvSpPr>
        <p:spPr>
          <a:xfrm>
            <a:off x="8309248" y="3241977"/>
            <a:ext cx="3017517" cy="861550"/>
          </a:xfrm>
          <a:prstGeom prst="rect">
            <a:avLst/>
          </a:prstGeom>
          <a:noFill/>
        </p:spPr>
        <p:txBody>
          <a:bodyPr wrap="square" lIns="0" tIns="0" rIns="0" bIns="0" rtlCol="0">
            <a:spAutoFit/>
          </a:bodyPr>
          <a:lstStyle/>
          <a:p>
            <a:pPr algn="ctr" defTabSz="914126"/>
            <a:r>
              <a:rPr lang="en-US" sz="1400" b="1" dirty="0">
                <a:solidFill>
                  <a:srgbClr val="F0AB00"/>
                </a:solidFill>
                <a:ea typeface="Arial Unicode MS" pitchFamily="34" charset="-128"/>
                <a:cs typeface="Arial Unicode MS" pitchFamily="34" charset="-128"/>
              </a:rPr>
              <a:t>Luxury retail chatbot </a:t>
            </a:r>
            <a:br>
              <a:rPr lang="en-US" sz="1400" b="1" dirty="0">
                <a:solidFill>
                  <a:srgbClr val="F0AB00"/>
                </a:solidFill>
                <a:ea typeface="Arial Unicode MS" pitchFamily="34" charset="-128"/>
                <a:cs typeface="Arial Unicode MS" pitchFamily="34" charset="-128"/>
              </a:rPr>
            </a:br>
            <a:r>
              <a:rPr lang="en-US" sz="1400" dirty="0">
                <a:solidFill>
                  <a:srgbClr val="FFFFFF"/>
                </a:solidFill>
                <a:ea typeface="Arial Unicode MS" pitchFamily="34" charset="-128"/>
                <a:cs typeface="Arial Unicode MS" pitchFamily="34" charset="-128"/>
              </a:rPr>
              <a:t>To guide customers through the different products and FAQs to generate more online sales</a:t>
            </a:r>
          </a:p>
        </p:txBody>
      </p:sp>
      <p:sp>
        <p:nvSpPr>
          <p:cNvPr id="30" name="TextBox 55">
            <a:extLst>
              <a:ext uri="{FF2B5EF4-FFF2-40B4-BE49-F238E27FC236}">
                <a16:creationId xmlns:a16="http://schemas.microsoft.com/office/drawing/2014/main" id="{BF0CF260-32F2-AA42-9441-BFBE4A6FB617}"/>
              </a:ext>
            </a:extLst>
          </p:cNvPr>
          <p:cNvSpPr txBox="1"/>
          <p:nvPr/>
        </p:nvSpPr>
        <p:spPr>
          <a:xfrm>
            <a:off x="701361" y="5453531"/>
            <a:ext cx="2796796" cy="861550"/>
          </a:xfrm>
          <a:prstGeom prst="rect">
            <a:avLst/>
          </a:prstGeom>
          <a:noFill/>
        </p:spPr>
        <p:txBody>
          <a:bodyPr wrap="square" lIns="0" tIns="0" rIns="0" bIns="0" rtlCol="0">
            <a:spAutoFit/>
          </a:bodyPr>
          <a:lstStyle/>
          <a:p>
            <a:pPr algn="ctr" defTabSz="914126"/>
            <a:r>
              <a:rPr lang="en-US" sz="1400" b="1" dirty="0">
                <a:solidFill>
                  <a:srgbClr val="F0AB00"/>
                </a:solidFill>
                <a:ea typeface="Arial Unicode MS" pitchFamily="34" charset="-128"/>
                <a:cs typeface="Arial Unicode MS" pitchFamily="34" charset="-128"/>
              </a:rPr>
              <a:t>IT chatbot</a:t>
            </a:r>
            <a:br>
              <a:rPr lang="en-US" sz="1400" i="1" dirty="0">
                <a:ea typeface="Arial Unicode MS" pitchFamily="34" charset="-128"/>
                <a:cs typeface="Arial Unicode MS" pitchFamily="34" charset="-128"/>
              </a:rPr>
            </a:br>
            <a:r>
              <a:rPr lang="en-US" sz="1400" dirty="0">
                <a:solidFill>
                  <a:srgbClr val="FFFFFF"/>
                </a:solidFill>
                <a:ea typeface="Arial Unicode MS" pitchFamily="34" charset="-128"/>
                <a:cs typeface="Arial Unicode MS" pitchFamily="34" charset="-128"/>
              </a:rPr>
              <a:t>To answer FAQs from customers, partners, and employees across 10 lines of businesses</a:t>
            </a:r>
          </a:p>
        </p:txBody>
      </p:sp>
      <p:sp>
        <p:nvSpPr>
          <p:cNvPr id="31" name="TextBox 56">
            <a:extLst>
              <a:ext uri="{FF2B5EF4-FFF2-40B4-BE49-F238E27FC236}">
                <a16:creationId xmlns:a16="http://schemas.microsoft.com/office/drawing/2014/main" id="{8D0F7902-3EAA-2543-86E7-E2D86A2118A3}"/>
              </a:ext>
            </a:extLst>
          </p:cNvPr>
          <p:cNvSpPr txBox="1"/>
          <p:nvPr/>
        </p:nvSpPr>
        <p:spPr>
          <a:xfrm>
            <a:off x="4268436" y="5462661"/>
            <a:ext cx="3151375" cy="861550"/>
          </a:xfrm>
          <a:prstGeom prst="rect">
            <a:avLst/>
          </a:prstGeom>
          <a:noFill/>
        </p:spPr>
        <p:txBody>
          <a:bodyPr wrap="square" lIns="0" tIns="0" rIns="0" bIns="0" rtlCol="0">
            <a:spAutoFit/>
          </a:bodyPr>
          <a:lstStyle/>
          <a:p>
            <a:pPr algn="ctr" defTabSz="914126"/>
            <a:r>
              <a:rPr lang="en-US" sz="1400" b="1" dirty="0">
                <a:solidFill>
                  <a:srgbClr val="F0AB00"/>
                </a:solidFill>
                <a:ea typeface="Arial Unicode MS" pitchFamily="34" charset="-128"/>
                <a:cs typeface="Arial Unicode MS" pitchFamily="34" charset="-128"/>
              </a:rPr>
              <a:t>HR chatbot </a:t>
            </a:r>
            <a:br>
              <a:rPr lang="en-US" sz="1400" i="1" dirty="0">
                <a:ea typeface="Arial Unicode MS" pitchFamily="34" charset="-128"/>
                <a:cs typeface="Arial Unicode MS" pitchFamily="34" charset="-128"/>
              </a:rPr>
            </a:br>
            <a:r>
              <a:rPr lang="en-US" sz="1400" dirty="0">
                <a:solidFill>
                  <a:srgbClr val="FFFFFF"/>
                </a:solidFill>
                <a:ea typeface="Arial Unicode MS" pitchFamily="34" charset="-128"/>
                <a:cs typeface="Arial Unicode MS" pitchFamily="34" charset="-128"/>
              </a:rPr>
              <a:t>To </a:t>
            </a:r>
            <a:r>
              <a:rPr lang="en-GB" sz="1400" dirty="0">
                <a:solidFill>
                  <a:srgbClr val="FFFFFF"/>
                </a:solidFill>
                <a:ea typeface="Arial Unicode MS" pitchFamily="34" charset="-128"/>
                <a:cs typeface="Arial Unicode MS" pitchFamily="34" charset="-128"/>
              </a:rPr>
              <a:t>transform the user navigation and improve efficiency and productivity of employees</a:t>
            </a:r>
            <a:endParaRPr lang="en-US" sz="1400" dirty="0">
              <a:solidFill>
                <a:srgbClr val="FFFFFF"/>
              </a:solidFill>
              <a:ea typeface="Arial Unicode MS" pitchFamily="34" charset="-128"/>
              <a:cs typeface="Arial Unicode MS" pitchFamily="34" charset="-128"/>
            </a:endParaRPr>
          </a:p>
        </p:txBody>
      </p:sp>
      <p:sp>
        <p:nvSpPr>
          <p:cNvPr id="32" name="TextBox 57">
            <a:extLst>
              <a:ext uri="{FF2B5EF4-FFF2-40B4-BE49-F238E27FC236}">
                <a16:creationId xmlns:a16="http://schemas.microsoft.com/office/drawing/2014/main" id="{F78E6688-0108-BD4E-B517-247E8DC63F22}"/>
              </a:ext>
            </a:extLst>
          </p:cNvPr>
          <p:cNvSpPr txBox="1"/>
          <p:nvPr/>
        </p:nvSpPr>
        <p:spPr>
          <a:xfrm>
            <a:off x="8309248" y="5461223"/>
            <a:ext cx="3017517" cy="646163"/>
          </a:xfrm>
          <a:prstGeom prst="rect">
            <a:avLst/>
          </a:prstGeom>
          <a:noFill/>
        </p:spPr>
        <p:txBody>
          <a:bodyPr wrap="square" lIns="0" tIns="0" rIns="0" bIns="0" rtlCol="0">
            <a:spAutoFit/>
          </a:bodyPr>
          <a:lstStyle/>
          <a:p>
            <a:pPr algn="ctr" defTabSz="914126"/>
            <a:r>
              <a:rPr lang="en-US" sz="1400" b="1" dirty="0">
                <a:solidFill>
                  <a:srgbClr val="F0AB00"/>
                </a:solidFill>
                <a:ea typeface="Arial Unicode MS" pitchFamily="34" charset="-128"/>
                <a:cs typeface="Arial Unicode MS" pitchFamily="34" charset="-128"/>
              </a:rPr>
              <a:t>Procurement and finance chatbots</a:t>
            </a:r>
            <a:br>
              <a:rPr lang="en-US" sz="1400" i="1" dirty="0">
                <a:ea typeface="Arial Unicode MS" pitchFamily="34" charset="-128"/>
                <a:cs typeface="Arial Unicode MS" pitchFamily="34" charset="-128"/>
              </a:rPr>
            </a:br>
            <a:r>
              <a:rPr lang="en-GB" sz="1400" dirty="0">
                <a:solidFill>
                  <a:srgbClr val="FFFFFF"/>
                </a:solidFill>
                <a:ea typeface="Arial Unicode MS" pitchFamily="34" charset="-128"/>
                <a:cs typeface="Arial Unicode MS" pitchFamily="34" charset="-128"/>
              </a:rPr>
              <a:t>To redirect users to the right page and quickly execute low-value tasks</a:t>
            </a:r>
            <a:endParaRPr lang="en-US" sz="1400" dirty="0">
              <a:solidFill>
                <a:srgbClr val="FFFFFF"/>
              </a:solidFill>
              <a:ea typeface="Arial Unicode MS" pitchFamily="34" charset="-128"/>
              <a:cs typeface="Arial Unicode MS" pitchFamily="34" charset="-128"/>
            </a:endParaRPr>
          </a:p>
        </p:txBody>
      </p:sp>
      <p:pic>
        <p:nvPicPr>
          <p:cNvPr id="33" name="Picture 6">
            <a:extLst>
              <a:ext uri="{FF2B5EF4-FFF2-40B4-BE49-F238E27FC236}">
                <a16:creationId xmlns:a16="http://schemas.microsoft.com/office/drawing/2014/main" id="{8057D4F4-E15F-A64B-AA7E-33E1AC638663}"/>
              </a:ext>
            </a:extLst>
          </p:cNvPr>
          <p:cNvPicPr>
            <a:picLocks noChangeAspect="1"/>
          </p:cNvPicPr>
          <p:nvPr/>
        </p:nvPicPr>
        <p:blipFill>
          <a:blip r:embed="rId4"/>
          <a:stretch>
            <a:fillRect/>
          </a:stretch>
        </p:blipFill>
        <p:spPr>
          <a:xfrm>
            <a:off x="1450667" y="4452216"/>
            <a:ext cx="1466625" cy="747978"/>
          </a:xfrm>
          <a:prstGeom prst="rect">
            <a:avLst/>
          </a:prstGeom>
        </p:spPr>
      </p:pic>
      <p:pic>
        <p:nvPicPr>
          <p:cNvPr id="34" name="Picture 12">
            <a:extLst>
              <a:ext uri="{FF2B5EF4-FFF2-40B4-BE49-F238E27FC236}">
                <a16:creationId xmlns:a16="http://schemas.microsoft.com/office/drawing/2014/main" id="{38778FC8-8568-1847-A68E-D3E4FAEAC033}"/>
              </a:ext>
            </a:extLst>
          </p:cNvPr>
          <p:cNvPicPr>
            <a:picLocks noChangeAspect="1"/>
          </p:cNvPicPr>
          <p:nvPr/>
        </p:nvPicPr>
        <p:blipFill>
          <a:blip r:embed="rId5"/>
          <a:stretch>
            <a:fillRect/>
          </a:stretch>
        </p:blipFill>
        <p:spPr>
          <a:xfrm>
            <a:off x="4545415" y="4667288"/>
            <a:ext cx="2677254" cy="320713"/>
          </a:xfrm>
          <a:prstGeom prst="rect">
            <a:avLst/>
          </a:prstGeom>
        </p:spPr>
      </p:pic>
      <p:sp>
        <p:nvSpPr>
          <p:cNvPr id="2" name="ZoneTexte 1">
            <a:extLst>
              <a:ext uri="{FF2B5EF4-FFF2-40B4-BE49-F238E27FC236}">
                <a16:creationId xmlns:a16="http://schemas.microsoft.com/office/drawing/2014/main" id="{85DAD696-98F4-FB47-896F-977CBD0D7FFD}"/>
              </a:ext>
            </a:extLst>
          </p:cNvPr>
          <p:cNvSpPr txBox="1"/>
          <p:nvPr/>
        </p:nvSpPr>
        <p:spPr>
          <a:xfrm>
            <a:off x="11314" y="4941259"/>
            <a:ext cx="65" cy="276927"/>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endParaRPr lang="en-US" sz="1799" err="1">
              <a:ea typeface="Arial Unicode MS" pitchFamily="34" charset="-128"/>
              <a:cs typeface="Arial Unicode MS" pitchFamily="34" charset="-128"/>
            </a:endParaRPr>
          </a:p>
        </p:txBody>
      </p:sp>
      <p:pic>
        <p:nvPicPr>
          <p:cNvPr id="20" name="Picture 10">
            <a:extLst>
              <a:ext uri="{FF2B5EF4-FFF2-40B4-BE49-F238E27FC236}">
                <a16:creationId xmlns:a16="http://schemas.microsoft.com/office/drawing/2014/main" id="{73FD7043-A6B7-774D-B3F8-F46E06D348F8}"/>
              </a:ext>
            </a:extLst>
          </p:cNvPr>
          <p:cNvPicPr>
            <a:picLocks noChangeAspect="1"/>
          </p:cNvPicPr>
          <p:nvPr/>
        </p:nvPicPr>
        <p:blipFill>
          <a:blip r:embed="rId6">
            <a:lum bright="70000" contrast="-70000"/>
          </a:blip>
          <a:stretch>
            <a:fillRect/>
          </a:stretch>
        </p:blipFill>
        <p:spPr>
          <a:xfrm>
            <a:off x="8721008" y="4712586"/>
            <a:ext cx="2023502" cy="227239"/>
          </a:xfrm>
          <a:prstGeom prst="rect">
            <a:avLst/>
          </a:prstGeom>
        </p:spPr>
      </p:pic>
      <p:sp>
        <p:nvSpPr>
          <p:cNvPr id="3" name="Titel 2">
            <a:extLst>
              <a:ext uri="{FF2B5EF4-FFF2-40B4-BE49-F238E27FC236}">
                <a16:creationId xmlns:a16="http://schemas.microsoft.com/office/drawing/2014/main" id="{272A14D4-51CE-5A4D-BDFF-257D9567811C}"/>
              </a:ext>
            </a:extLst>
          </p:cNvPr>
          <p:cNvSpPr>
            <a:spLocks noGrp="1"/>
          </p:cNvSpPr>
          <p:nvPr>
            <p:ph type="title"/>
          </p:nvPr>
        </p:nvSpPr>
        <p:spPr>
          <a:xfrm>
            <a:off x="505457" y="504761"/>
            <a:ext cx="11183564" cy="738472"/>
          </a:xfrm>
        </p:spPr>
        <p:txBody>
          <a:bodyPr/>
          <a:lstStyle/>
          <a:p>
            <a:r>
              <a:rPr lang="en-US" dirty="0">
                <a:solidFill>
                  <a:schemeClr val="accent1"/>
                </a:solidFill>
                <a:sym typeface="BentonSans Bold"/>
              </a:rPr>
              <a:t>150+ customers </a:t>
            </a:r>
            <a:r>
              <a:rPr lang="en-US" dirty="0">
                <a:sym typeface="BentonSans Bold"/>
              </a:rPr>
              <a:t>have improved employee and customer experiences with </a:t>
            </a:r>
            <a:r>
              <a:rPr lang="en-US" dirty="0">
                <a:solidFill>
                  <a:schemeClr val="accent1"/>
                </a:solidFill>
                <a:sym typeface="BentonSans Bold"/>
              </a:rPr>
              <a:t>chatbots</a:t>
            </a:r>
            <a:endParaRPr lang="de-DE" dirty="0">
              <a:solidFill>
                <a:schemeClr val="accent1"/>
              </a:solidFill>
            </a:endParaRPr>
          </a:p>
        </p:txBody>
      </p:sp>
      <p:pic>
        <p:nvPicPr>
          <p:cNvPr id="2052" name="Picture 4" descr="Groupe mutuel — Wikipédia">
            <a:extLst>
              <a:ext uri="{FF2B5EF4-FFF2-40B4-BE49-F238E27FC236}">
                <a16:creationId xmlns:a16="http://schemas.microsoft.com/office/drawing/2014/main" id="{C954573C-04B7-014C-BF6F-F3CDC2CFF6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1117" y="1880298"/>
            <a:ext cx="2245850" cy="140446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46D7EB24-F518-EA4E-AAC3-57D0DDCF65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8750" y="1852291"/>
            <a:ext cx="948019" cy="1151166"/>
          </a:xfrm>
          <a:prstGeom prst="rect">
            <a:avLst/>
          </a:prstGeom>
        </p:spPr>
      </p:pic>
    </p:spTree>
    <p:extLst>
      <p:ext uri="{BB962C8B-B14F-4D97-AF65-F5344CB8AC3E}">
        <p14:creationId xmlns:p14="http://schemas.microsoft.com/office/powerpoint/2010/main" val="2419298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 name="Slide number"/>
          <p:cNvSpPr txBox="1">
            <a:spLocks noGrp="1"/>
          </p:cNvSpPr>
          <p:nvPr>
            <p:ph type="sldNum" sz="quarter" idx="2"/>
          </p:nvPr>
        </p:nvSpPr>
        <p:spPr>
          <a:xfrm>
            <a:off x="11552259" y="6536750"/>
            <a:ext cx="138219" cy="152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088775"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FFFFFF"/>
                </a:solidFill>
                <a:effectLst/>
                <a:uFillTx/>
                <a:latin typeface="BentonSans Regular"/>
                <a:ea typeface="BentonSans Regular"/>
                <a:cs typeface="BentonSans Regular"/>
                <a:sym typeface="BentonSans Regular"/>
              </a:defRPr>
            </a:lvl1pPr>
            <a:lvl2pPr marL="544387" marR="0" indent="0" algn="l" defTabSz="1088775" rtl="0" fontAlgn="auto" latinLnBrk="0" hangingPunct="0">
              <a:lnSpc>
                <a:spcPct val="100000"/>
              </a:lnSpc>
              <a:spcBef>
                <a:spcPts val="0"/>
              </a:spcBef>
              <a:spcAft>
                <a:spcPts val="0"/>
              </a:spcAft>
              <a:buClrTx/>
              <a:buSzPct val="10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2pPr>
            <a:lvl3pPr marL="1088775" marR="0" indent="0" algn="l" defTabSz="1088775" rtl="0" fontAlgn="auto" latinLnBrk="0" hangingPunct="0">
              <a:lnSpc>
                <a:spcPct val="100000"/>
              </a:lnSpc>
              <a:spcBef>
                <a:spcPts val="0"/>
              </a:spcBef>
              <a:spcAft>
                <a:spcPts val="0"/>
              </a:spcAft>
              <a:buClrTx/>
              <a:buSzPct val="8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3pPr>
            <a:lvl4pPr marL="1633164" marR="0" indent="0" algn="l" defTabSz="1088775" rtl="0" fontAlgn="auto" latinLnBrk="0" hangingPunct="0">
              <a:lnSpc>
                <a:spcPct val="100000"/>
              </a:lnSpc>
              <a:spcBef>
                <a:spcPts val="0"/>
              </a:spcBef>
              <a:spcAft>
                <a:spcPts val="0"/>
              </a:spcAft>
              <a:buClrTx/>
              <a:buSzPct val="8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4pPr>
            <a:lvl5pPr marL="2177551" marR="0" indent="0" algn="l" defTabSz="1088775" rtl="0" fontAlgn="auto" latinLnBrk="0" hangingPunct="0">
              <a:lnSpc>
                <a:spcPct val="100000"/>
              </a:lnSpc>
              <a:spcBef>
                <a:spcPts val="0"/>
              </a:spcBef>
              <a:spcAft>
                <a:spcPts val="0"/>
              </a:spcAft>
              <a:buClrTx/>
              <a:buSzPct val="80000"/>
              <a:buFontTx/>
              <a:buChar char=""/>
              <a:tabLst/>
              <a:defRPr kumimoji="0" sz="2100" b="0" i="0" u="none" strike="noStrike" cap="none" spc="0" normalizeH="0" baseline="0">
                <a:ln>
                  <a:noFill/>
                </a:ln>
                <a:solidFill>
                  <a:srgbClr val="000000"/>
                </a:solidFill>
                <a:effectLst/>
                <a:uFillTx/>
                <a:latin typeface="+mj-lt"/>
                <a:ea typeface="+mj-ea"/>
                <a:cs typeface="+mj-cs"/>
                <a:sym typeface="Arial"/>
              </a:defRPr>
            </a:lvl5pPr>
            <a:lvl6pPr marL="0" marR="0" indent="2721940"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6pPr>
            <a:lvl7pPr marL="0" marR="0" indent="3266328"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7pPr>
            <a:lvl8pPr marL="0" marR="0" indent="3810715"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8pPr>
            <a:lvl9pPr marL="0" marR="0" indent="4355103"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lvl9pPr>
          </a:lstStyle>
          <a:p>
            <a:fld id="{86CB4B4D-7CA3-9044-876B-883B54F8677D}" type="slidenum">
              <a:rPr lang="fr-FR" smtClean="0"/>
              <a:pPr/>
              <a:t>3</a:t>
            </a:fld>
            <a:endParaRPr/>
          </a:p>
        </p:txBody>
      </p:sp>
    </p:spTree>
    <p:extLst>
      <p:ext uri="{BB962C8B-B14F-4D97-AF65-F5344CB8AC3E}">
        <p14:creationId xmlns:p14="http://schemas.microsoft.com/office/powerpoint/2010/main" val="428083515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Slide number"/>
          <p:cNvSpPr txBox="1">
            <a:spLocks noGrp="1"/>
          </p:cNvSpPr>
          <p:nvPr>
            <p:ph type="sldNum" sz="quarter" idx="2"/>
          </p:nvPr>
        </p:nvSpPr>
        <p:spPr>
          <a:xfrm>
            <a:off x="11541289" y="6536751"/>
            <a:ext cx="150777"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748" name="Title"/>
          <p:cNvSpPr txBox="1"/>
          <p:nvPr/>
        </p:nvSpPr>
        <p:spPr>
          <a:xfrm>
            <a:off x="505587" y="802822"/>
            <a:ext cx="11186478" cy="67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defTabSz="1088557">
              <a:defRPr sz="3000" cap="all">
                <a:solidFill>
                  <a:srgbClr val="FFFFFF"/>
                </a:solidFill>
                <a:latin typeface="BentonSans Bold"/>
                <a:ea typeface="BentonSans Bold"/>
                <a:cs typeface="BentonSans Bold"/>
                <a:sym typeface="BentonSans Bold"/>
              </a:defRPr>
            </a:pPr>
            <a:r>
              <a:rPr sz="3000"/>
              <a:t>Understanding </a:t>
            </a:r>
            <a:r>
              <a:rPr sz="3000">
                <a:solidFill>
                  <a:schemeClr val="accent1"/>
                </a:solidFill>
              </a:rPr>
              <a:t>RED by SFR</a:t>
            </a:r>
            <a:endParaRPr sz="3000" b="1">
              <a:latin typeface="+mj-lt"/>
              <a:ea typeface="+mj-ea"/>
              <a:cs typeface="+mj-cs"/>
              <a:sym typeface="Arial"/>
            </a:endParaRPr>
          </a:p>
          <a:p>
            <a:pPr algn="ctr" defTabSz="1088557">
              <a:defRPr sz="1100">
                <a:solidFill>
                  <a:srgbClr val="FFFFFF"/>
                </a:solidFill>
                <a:latin typeface="BentonSans Regular"/>
                <a:ea typeface="BentonSans Regular"/>
                <a:cs typeface="BentonSans Regular"/>
                <a:sym typeface="BentonSans Regular"/>
              </a:defRPr>
            </a:pPr>
            <a:r>
              <a:rPr sz="1400"/>
              <a:t>Leading telecommunication company in France –</a:t>
            </a:r>
            <a:r>
              <a:rPr lang="fr-FR" sz="1400"/>
              <a:t> €</a:t>
            </a:r>
            <a:r>
              <a:rPr sz="1400"/>
              <a:t>14bn revenue in 2017 – 7000 employees</a:t>
            </a:r>
          </a:p>
        </p:txBody>
      </p:sp>
      <p:grpSp>
        <p:nvGrpSpPr>
          <p:cNvPr id="6" name="Group 5">
            <a:extLst>
              <a:ext uri="{FF2B5EF4-FFF2-40B4-BE49-F238E27FC236}">
                <a16:creationId xmlns:a16="http://schemas.microsoft.com/office/drawing/2014/main" id="{9631C851-494F-3C4A-B6B9-4113FE301071}"/>
              </a:ext>
            </a:extLst>
          </p:cNvPr>
          <p:cNvGrpSpPr/>
          <p:nvPr/>
        </p:nvGrpSpPr>
        <p:grpSpPr>
          <a:xfrm>
            <a:off x="3900013" y="2119845"/>
            <a:ext cx="3949646" cy="3833370"/>
            <a:chOff x="-53165" y="1954818"/>
            <a:chExt cx="5031582" cy="4935083"/>
          </a:xfrm>
        </p:grpSpPr>
        <p:pic>
          <p:nvPicPr>
            <p:cNvPr id="749" name="Image 2" descr="Imag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65" y="1954818"/>
              <a:ext cx="5031582" cy="4935083"/>
            </a:xfrm>
            <a:custGeom>
              <a:avLst/>
              <a:gdLst/>
              <a:ahLst/>
              <a:cxnLst>
                <a:cxn ang="0">
                  <a:pos x="wd2" y="hd2"/>
                </a:cxn>
                <a:cxn ang="5400000">
                  <a:pos x="wd2" y="hd2"/>
                </a:cxn>
                <a:cxn ang="10800000">
                  <a:pos x="wd2" y="hd2"/>
                </a:cxn>
                <a:cxn ang="16200000">
                  <a:pos x="wd2" y="hd2"/>
                </a:cxn>
              </a:cxnLst>
              <a:rect l="0" t="0" r="r" b="b"/>
              <a:pathLst>
                <a:path w="21600" h="21600" extrusionOk="0">
                  <a:moveTo>
                    <a:pt x="204" y="0"/>
                  </a:moveTo>
                  <a:cubicBezTo>
                    <a:pt x="92" y="0"/>
                    <a:pt x="0" y="93"/>
                    <a:pt x="0" y="208"/>
                  </a:cubicBezTo>
                  <a:lnTo>
                    <a:pt x="0" y="21392"/>
                  </a:lnTo>
                  <a:cubicBezTo>
                    <a:pt x="0" y="21507"/>
                    <a:pt x="92" y="21600"/>
                    <a:pt x="204" y="21600"/>
                  </a:cubicBezTo>
                  <a:lnTo>
                    <a:pt x="21396" y="21600"/>
                  </a:lnTo>
                  <a:cubicBezTo>
                    <a:pt x="21508" y="21600"/>
                    <a:pt x="21600" y="21507"/>
                    <a:pt x="21600" y="21392"/>
                  </a:cubicBezTo>
                  <a:lnTo>
                    <a:pt x="21600" y="208"/>
                  </a:lnTo>
                  <a:cubicBezTo>
                    <a:pt x="21600" y="93"/>
                    <a:pt x="21508" y="0"/>
                    <a:pt x="21396" y="0"/>
                  </a:cubicBezTo>
                  <a:lnTo>
                    <a:pt x="204" y="0"/>
                  </a:lnTo>
                  <a:close/>
                </a:path>
              </a:pathLst>
            </a:custGeom>
            <a:ln w="12700">
              <a:miter lim="400000"/>
            </a:ln>
          </p:spPr>
        </p:pic>
        <p:grpSp>
          <p:nvGrpSpPr>
            <p:cNvPr id="5" name="Group 4">
              <a:extLst>
                <a:ext uri="{FF2B5EF4-FFF2-40B4-BE49-F238E27FC236}">
                  <a16:creationId xmlns:a16="http://schemas.microsoft.com/office/drawing/2014/main" id="{991AE834-5ED2-3341-AFF5-2B12D74FD26D}"/>
                </a:ext>
              </a:extLst>
            </p:cNvPr>
            <p:cNvGrpSpPr/>
            <p:nvPr/>
          </p:nvGrpSpPr>
          <p:grpSpPr>
            <a:xfrm>
              <a:off x="1405197" y="2049703"/>
              <a:ext cx="3477243" cy="1229586"/>
              <a:chOff x="1405197" y="2049703"/>
              <a:chExt cx="3477243" cy="1229586"/>
            </a:xfrm>
          </p:grpSpPr>
          <p:sp>
            <p:nvSpPr>
              <p:cNvPr id="750" name="Rectangle 4"/>
              <p:cNvSpPr/>
              <p:nvPr/>
            </p:nvSpPr>
            <p:spPr>
              <a:xfrm>
                <a:off x="2236344" y="2709400"/>
                <a:ext cx="1350636" cy="349564"/>
              </a:xfrm>
              <a:prstGeom prst="rect">
                <a:avLst/>
              </a:prstGeom>
              <a:solidFill>
                <a:srgbClr val="E31B0D"/>
              </a:solidFill>
              <a:ln w="12700">
                <a:miter lim="400000"/>
              </a:ln>
            </p:spPr>
            <p:txBody>
              <a:bodyPr lIns="72000" tIns="72000" rIns="72000" bIns="72000" anchor="ctr"/>
              <a:lstStyle/>
              <a:p>
                <a:pPr algn="ctr" defTabSz="914400">
                  <a:spcBef>
                    <a:spcPts val="1200"/>
                  </a:spcBef>
                  <a:defRPr sz="1800">
                    <a:solidFill>
                      <a:srgbClr val="FFFFFF"/>
                    </a:solidFill>
                  </a:defRPr>
                </a:pPr>
                <a:endParaRPr sz="1800"/>
              </a:p>
            </p:txBody>
          </p:sp>
          <p:pic>
            <p:nvPicPr>
              <p:cNvPr id="751" name="Picture 2" descr="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5197" y="2489075"/>
                <a:ext cx="790214" cy="790214"/>
              </a:xfrm>
              <a:prstGeom prst="rect">
                <a:avLst/>
              </a:prstGeom>
              <a:ln w="76200">
                <a:solidFill>
                  <a:srgbClr val="FFFFFF"/>
                </a:solidFill>
              </a:ln>
            </p:spPr>
          </p:pic>
          <p:sp>
            <p:nvSpPr>
              <p:cNvPr id="752" name="Oval 7"/>
              <p:cNvSpPr/>
              <p:nvPr/>
            </p:nvSpPr>
            <p:spPr>
              <a:xfrm>
                <a:off x="4502787" y="2052955"/>
                <a:ext cx="90465" cy="90465"/>
              </a:xfrm>
              <a:prstGeom prst="ellipse">
                <a:avLst/>
              </a:prstGeom>
              <a:solidFill>
                <a:srgbClr val="E54D33"/>
              </a:solidFill>
              <a:ln w="12700">
                <a:miter lim="400000"/>
              </a:ln>
            </p:spPr>
            <p:txBody>
              <a:bodyPr lIns="72000" tIns="72000" rIns="72000" bIns="72000" anchor="ctr"/>
              <a:lstStyle/>
              <a:p>
                <a:pPr algn="ctr" defTabSz="914400">
                  <a:spcBef>
                    <a:spcPts val="1200"/>
                  </a:spcBef>
                  <a:defRPr sz="1800">
                    <a:solidFill>
                      <a:srgbClr val="FFFFFF"/>
                    </a:solidFill>
                  </a:defRPr>
                </a:pPr>
                <a:endParaRPr sz="1800"/>
              </a:p>
            </p:txBody>
          </p:sp>
          <p:sp>
            <p:nvSpPr>
              <p:cNvPr id="753" name="Oval 8"/>
              <p:cNvSpPr/>
              <p:nvPr/>
            </p:nvSpPr>
            <p:spPr>
              <a:xfrm>
                <a:off x="4650251" y="2049703"/>
                <a:ext cx="90464" cy="90465"/>
              </a:xfrm>
              <a:prstGeom prst="ellipse">
                <a:avLst/>
              </a:prstGeom>
              <a:solidFill>
                <a:schemeClr val="accent1"/>
              </a:solidFill>
              <a:ln w="12700">
                <a:miter lim="400000"/>
              </a:ln>
            </p:spPr>
            <p:txBody>
              <a:bodyPr lIns="72000" tIns="72000" rIns="72000" bIns="72000" anchor="ctr"/>
              <a:lstStyle/>
              <a:p>
                <a:pPr algn="ctr" defTabSz="914400">
                  <a:spcBef>
                    <a:spcPts val="1200"/>
                  </a:spcBef>
                  <a:defRPr sz="1800">
                    <a:solidFill>
                      <a:srgbClr val="FFFFFF"/>
                    </a:solidFill>
                  </a:defRPr>
                </a:pPr>
                <a:endParaRPr sz="1800"/>
              </a:p>
            </p:txBody>
          </p:sp>
          <p:sp>
            <p:nvSpPr>
              <p:cNvPr id="754" name="Oval 9"/>
              <p:cNvSpPr/>
              <p:nvPr/>
            </p:nvSpPr>
            <p:spPr>
              <a:xfrm>
                <a:off x="4791975" y="2051161"/>
                <a:ext cx="90465" cy="90465"/>
              </a:xfrm>
              <a:prstGeom prst="ellipse">
                <a:avLst/>
              </a:prstGeom>
              <a:solidFill>
                <a:srgbClr val="47B800"/>
              </a:solidFill>
              <a:ln w="12700">
                <a:miter lim="400000"/>
              </a:ln>
            </p:spPr>
            <p:txBody>
              <a:bodyPr lIns="72000" tIns="72000" rIns="72000" bIns="72000" anchor="ctr"/>
              <a:lstStyle/>
              <a:p>
                <a:pPr algn="ctr" defTabSz="914400">
                  <a:spcBef>
                    <a:spcPts val="1200"/>
                  </a:spcBef>
                  <a:defRPr sz="1800">
                    <a:solidFill>
                      <a:srgbClr val="FFFFFF"/>
                    </a:solidFill>
                  </a:defRPr>
                </a:pPr>
                <a:endParaRPr sz="1800"/>
              </a:p>
            </p:txBody>
          </p:sp>
        </p:grpSp>
      </p:grpSp>
      <p:sp>
        <p:nvSpPr>
          <p:cNvPr id="755"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759" name="Secondary Motion Band"/>
          <p:cNvGrpSpPr/>
          <p:nvPr/>
        </p:nvGrpSpPr>
        <p:grpSpPr>
          <a:xfrm>
            <a:off x="10721814" y="-3"/>
            <a:ext cx="1513051" cy="251947"/>
            <a:chOff x="0" y="-1"/>
            <a:chExt cx="1513050" cy="251946"/>
          </a:xfrm>
        </p:grpSpPr>
        <p:sp>
          <p:nvSpPr>
            <p:cNvPr id="756"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757"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758"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sp>
        <p:nvSpPr>
          <p:cNvPr id="11" name="Rectangle 10">
            <a:extLst>
              <a:ext uri="{FF2B5EF4-FFF2-40B4-BE49-F238E27FC236}">
                <a16:creationId xmlns:a16="http://schemas.microsoft.com/office/drawing/2014/main" id="{65C2142F-CE8D-544E-BEE2-145C7B3F3E33}"/>
              </a:ext>
            </a:extLst>
          </p:cNvPr>
          <p:cNvSpPr/>
          <p:nvPr/>
        </p:nvSpPr>
        <p:spPr>
          <a:xfrm>
            <a:off x="9079327" y="4041978"/>
            <a:ext cx="2175603" cy="1077218"/>
          </a:xfrm>
          <a:prstGeom prst="rect">
            <a:avLst/>
          </a:prstGeom>
        </p:spPr>
        <p:txBody>
          <a:bodyPr wrap="square">
            <a:spAutoFit/>
          </a:bodyPr>
          <a:lstStyle/>
          <a:p>
            <a:r>
              <a:rPr lang="en-US" sz="1600" b="1">
                <a:solidFill>
                  <a:schemeClr val="accent1"/>
                </a:solidFill>
                <a:latin typeface="BentonSans Bold" panose="02000503000000020004" pitchFamily="2" charset="0"/>
              </a:rPr>
              <a:t>90% </a:t>
            </a:r>
            <a:r>
              <a:rPr lang="en-US" sz="1600">
                <a:solidFill>
                  <a:srgbClr val="FFFFFF"/>
                </a:solidFill>
                <a:latin typeface="BentonSans Light"/>
              </a:rPr>
              <a:t>SFR customers are talking to the correct agent the 1st time</a:t>
            </a:r>
          </a:p>
        </p:txBody>
      </p:sp>
      <p:sp>
        <p:nvSpPr>
          <p:cNvPr id="34" name="Rectangle 33">
            <a:extLst>
              <a:ext uri="{FF2B5EF4-FFF2-40B4-BE49-F238E27FC236}">
                <a16:creationId xmlns:a16="http://schemas.microsoft.com/office/drawing/2014/main" id="{FAD45333-58AB-4445-B3CC-A577C00DA654}"/>
              </a:ext>
            </a:extLst>
          </p:cNvPr>
          <p:cNvSpPr/>
          <p:nvPr/>
        </p:nvSpPr>
        <p:spPr>
          <a:xfrm>
            <a:off x="9079327" y="5433796"/>
            <a:ext cx="2175603" cy="830997"/>
          </a:xfrm>
          <a:prstGeom prst="rect">
            <a:avLst/>
          </a:prstGeom>
        </p:spPr>
        <p:txBody>
          <a:bodyPr wrap="square">
            <a:spAutoFit/>
          </a:bodyPr>
          <a:lstStyle/>
          <a:p>
            <a:r>
              <a:rPr lang="en-US" sz="1600" b="1">
                <a:solidFill>
                  <a:schemeClr val="accent1"/>
                </a:solidFill>
                <a:latin typeface="BentonSans Bold" panose="02000503000000020004" pitchFamily="2" charset="0"/>
              </a:rPr>
              <a:t>22%</a:t>
            </a:r>
            <a:r>
              <a:rPr lang="en-US" sz="1600" b="1">
                <a:solidFill>
                  <a:srgbClr val="FFFFFF"/>
                </a:solidFill>
                <a:latin typeface="BentonSans Bold" panose="02000503000000020004" pitchFamily="2" charset="0"/>
              </a:rPr>
              <a:t> </a:t>
            </a:r>
            <a:r>
              <a:rPr lang="en-US" sz="1600">
                <a:solidFill>
                  <a:srgbClr val="FFFFFF"/>
                </a:solidFill>
                <a:latin typeface="BentonSans Light"/>
              </a:rPr>
              <a:t>Conversations are fully managed by the bot</a:t>
            </a:r>
          </a:p>
        </p:txBody>
      </p:sp>
      <p:sp>
        <p:nvSpPr>
          <p:cNvPr id="12" name="Rectangle 11">
            <a:extLst>
              <a:ext uri="{FF2B5EF4-FFF2-40B4-BE49-F238E27FC236}">
                <a16:creationId xmlns:a16="http://schemas.microsoft.com/office/drawing/2014/main" id="{88769545-3660-054D-BDFB-E24B8AD9B51B}"/>
              </a:ext>
            </a:extLst>
          </p:cNvPr>
          <p:cNvSpPr/>
          <p:nvPr/>
        </p:nvSpPr>
        <p:spPr>
          <a:xfrm>
            <a:off x="499716" y="2657423"/>
            <a:ext cx="2780092" cy="1323439"/>
          </a:xfrm>
          <a:prstGeom prst="rect">
            <a:avLst/>
          </a:prstGeom>
        </p:spPr>
        <p:txBody>
          <a:bodyPr wrap="square">
            <a:spAutoFit/>
          </a:bodyPr>
          <a:lstStyle/>
          <a:p>
            <a:pPr>
              <a:defRPr sz="1600">
                <a:solidFill>
                  <a:srgbClr val="FFFFFF"/>
                </a:solidFill>
                <a:latin typeface="BentonSans Light"/>
                <a:ea typeface="BentonSans Light"/>
                <a:cs typeface="BentonSans Light"/>
                <a:sym typeface="BentonSans Light"/>
              </a:defRPr>
            </a:pPr>
            <a:r>
              <a:rPr lang="en-US" sz="1600"/>
              <a:t>Increasing number of demands to handle, overpowering an already maxed-out customer support service. </a:t>
            </a:r>
          </a:p>
        </p:txBody>
      </p:sp>
      <p:sp>
        <p:nvSpPr>
          <p:cNvPr id="13" name="Rectangle 12">
            <a:extLst>
              <a:ext uri="{FF2B5EF4-FFF2-40B4-BE49-F238E27FC236}">
                <a16:creationId xmlns:a16="http://schemas.microsoft.com/office/drawing/2014/main" id="{024CA2DE-4B95-8A4D-B936-BE2D46F3B23D}"/>
              </a:ext>
            </a:extLst>
          </p:cNvPr>
          <p:cNvSpPr/>
          <p:nvPr/>
        </p:nvSpPr>
        <p:spPr>
          <a:xfrm>
            <a:off x="499717" y="4695093"/>
            <a:ext cx="2907957" cy="1323439"/>
          </a:xfrm>
          <a:prstGeom prst="rect">
            <a:avLst/>
          </a:prstGeom>
        </p:spPr>
        <p:txBody>
          <a:bodyPr wrap="square">
            <a:spAutoFit/>
          </a:bodyPr>
          <a:lstStyle/>
          <a:p>
            <a:pPr>
              <a:defRPr sz="1600">
                <a:solidFill>
                  <a:srgbClr val="FFFFFF"/>
                </a:solidFill>
                <a:latin typeface="BentonSans Light"/>
                <a:ea typeface="BentonSans Light"/>
                <a:cs typeface="BentonSans Light"/>
                <a:sym typeface="BentonSans Light"/>
              </a:defRPr>
            </a:pPr>
            <a:r>
              <a:rPr lang="en-US" sz="1600"/>
              <a:t>Automate customer service with a chatbot to provide instant 24/7 support while reducing the support desk workload.</a:t>
            </a:r>
          </a:p>
        </p:txBody>
      </p:sp>
      <p:sp>
        <p:nvSpPr>
          <p:cNvPr id="14" name="Rectangle 13">
            <a:extLst>
              <a:ext uri="{FF2B5EF4-FFF2-40B4-BE49-F238E27FC236}">
                <a16:creationId xmlns:a16="http://schemas.microsoft.com/office/drawing/2014/main" id="{A5E08489-023F-6F41-91CE-74AFDDAC3A5E}"/>
              </a:ext>
            </a:extLst>
          </p:cNvPr>
          <p:cNvSpPr/>
          <p:nvPr/>
        </p:nvSpPr>
        <p:spPr>
          <a:xfrm>
            <a:off x="9079327" y="2650161"/>
            <a:ext cx="2907957" cy="1077218"/>
          </a:xfrm>
          <a:prstGeom prst="rect">
            <a:avLst/>
          </a:prstGeom>
        </p:spPr>
        <p:txBody>
          <a:bodyPr wrap="square">
            <a:spAutoFit/>
          </a:bodyPr>
          <a:lstStyle/>
          <a:p>
            <a:pPr>
              <a:defRPr sz="1600">
                <a:solidFill>
                  <a:srgbClr val="FFFFFF"/>
                </a:solidFill>
                <a:latin typeface="BentonSans Light"/>
                <a:ea typeface="BentonSans Light"/>
                <a:cs typeface="BentonSans Light"/>
                <a:sym typeface="BentonSans Light"/>
              </a:defRPr>
            </a:pPr>
            <a:r>
              <a:rPr lang="en-US" sz="1600"/>
              <a:t>Conversation duration is reduced by </a:t>
            </a:r>
            <a:r>
              <a:rPr lang="en-US" sz="1600" b="1">
                <a:solidFill>
                  <a:schemeClr val="accent1"/>
                </a:solidFill>
                <a:latin typeface="BentonSans Bold" panose="02000503000000020004" pitchFamily="2" charset="0"/>
              </a:rPr>
              <a:t>half</a:t>
            </a:r>
            <a:r>
              <a:rPr lang="en-US" sz="1600" b="1">
                <a:solidFill>
                  <a:schemeClr val="accent1"/>
                </a:solidFill>
              </a:rPr>
              <a:t> </a:t>
            </a:r>
            <a:r>
              <a:rPr lang="en-US" sz="1600"/>
              <a:t>because clients have direct access to all relevant information. </a:t>
            </a:r>
          </a:p>
        </p:txBody>
      </p:sp>
      <p:sp>
        <p:nvSpPr>
          <p:cNvPr id="15" name="Rectangle 14">
            <a:extLst>
              <a:ext uri="{FF2B5EF4-FFF2-40B4-BE49-F238E27FC236}">
                <a16:creationId xmlns:a16="http://schemas.microsoft.com/office/drawing/2014/main" id="{69DC4CEF-A698-7B49-BC79-A64AF921E931}"/>
              </a:ext>
            </a:extLst>
          </p:cNvPr>
          <p:cNvSpPr/>
          <p:nvPr/>
        </p:nvSpPr>
        <p:spPr>
          <a:xfrm>
            <a:off x="5248687" y="6173587"/>
            <a:ext cx="1319592" cy="338554"/>
          </a:xfrm>
          <a:prstGeom prst="rect">
            <a:avLst/>
          </a:prstGeom>
        </p:spPr>
        <p:txBody>
          <a:bodyPr wrap="none">
            <a:spAutoFit/>
          </a:bodyPr>
          <a:lstStyle/>
          <a:p>
            <a:pPr>
              <a:defRPr sz="2000">
                <a:solidFill>
                  <a:srgbClr val="E6AE3C"/>
                </a:solidFill>
                <a:latin typeface="BentonSans Light"/>
                <a:ea typeface="BentonSans Light"/>
                <a:cs typeface="BentonSans Light"/>
                <a:sym typeface="BentonSans Light"/>
              </a:defRPr>
            </a:pPr>
            <a:r>
              <a:rPr lang="en-US" sz="1600" b="1" u="sng">
                <a:solidFill>
                  <a:srgbClr val="00B0F0"/>
                </a:solidFill>
                <a:uFill>
                  <a:solidFill>
                    <a:schemeClr val="accent3"/>
                  </a:solidFill>
                </a:uFill>
                <a:latin typeface="BentonSans Regular"/>
                <a:hlinkClick r:id="rId5">
                  <a:extLst>
                    <a:ext uri="{A12FA001-AC4F-418D-AE19-62706E023703}">
                      <ahyp:hlinkClr xmlns:ahyp="http://schemas.microsoft.com/office/drawing/2018/hyperlinkcolor" val="tx"/>
                    </a:ext>
                  </a:extLst>
                </a:hlinkClick>
              </a:rPr>
              <a:t>See demo &gt;</a:t>
            </a:r>
            <a:endParaRPr lang="en-US" sz="1600" b="1" u="sng">
              <a:solidFill>
                <a:srgbClr val="00B0F0"/>
              </a:solidFill>
              <a:uFill>
                <a:solidFill>
                  <a:schemeClr val="accent3"/>
                </a:solidFill>
              </a:uFill>
              <a:latin typeface="BentonSans Regular"/>
            </a:endParaRPr>
          </a:p>
        </p:txBody>
      </p:sp>
      <p:pic>
        <p:nvPicPr>
          <p:cNvPr id="17" name="Picture 16">
            <a:extLst>
              <a:ext uri="{FF2B5EF4-FFF2-40B4-BE49-F238E27FC236}">
                <a16:creationId xmlns:a16="http://schemas.microsoft.com/office/drawing/2014/main" id="{CECEF92E-9F62-284F-AAB7-1C4A39B1DE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4512" y="2813569"/>
            <a:ext cx="790038" cy="790038"/>
          </a:xfrm>
          <a:prstGeom prst="rect">
            <a:avLst/>
          </a:prstGeom>
        </p:spPr>
      </p:pic>
      <p:sp>
        <p:nvSpPr>
          <p:cNvPr id="18" name="Rectangle 17">
            <a:extLst>
              <a:ext uri="{FF2B5EF4-FFF2-40B4-BE49-F238E27FC236}">
                <a16:creationId xmlns:a16="http://schemas.microsoft.com/office/drawing/2014/main" id="{9421E85C-124B-A94A-AF53-7D7393E27D2D}"/>
              </a:ext>
            </a:extLst>
          </p:cNvPr>
          <p:cNvSpPr/>
          <p:nvPr/>
        </p:nvSpPr>
        <p:spPr>
          <a:xfrm>
            <a:off x="8551622" y="2123058"/>
            <a:ext cx="1697901" cy="400110"/>
          </a:xfrm>
          <a:prstGeom prst="rect">
            <a:avLst/>
          </a:prstGeom>
        </p:spPr>
        <p:txBody>
          <a:bodyPr wrap="none">
            <a:spAutoFit/>
          </a:bodyPr>
          <a:lstStyle/>
          <a:p>
            <a:pPr>
              <a:defRPr sz="2000" cap="all">
                <a:solidFill>
                  <a:srgbClr val="E6AE3C"/>
                </a:solidFill>
                <a:latin typeface="BentonSans Bold"/>
                <a:ea typeface="BentonSans Bold"/>
                <a:cs typeface="BentonSans Bold"/>
                <a:sym typeface="BentonSans Bold"/>
              </a:defRPr>
            </a:pPr>
            <a:r>
              <a:rPr lang="en-US" sz="2000" cap="all" err="1">
                <a:solidFill>
                  <a:srgbClr val="E6AE3C"/>
                </a:solidFill>
                <a:latin typeface="BentonSans Bold"/>
                <a:sym typeface="BentonSans Bold"/>
              </a:rPr>
              <a:t>OutcomeS</a:t>
            </a:r>
            <a:endParaRPr lang="en-US" sz="2000" cap="all">
              <a:solidFill>
                <a:srgbClr val="E6AE3C"/>
              </a:solidFill>
              <a:latin typeface="BentonSans Bold"/>
            </a:endParaRPr>
          </a:p>
        </p:txBody>
      </p:sp>
      <p:pic>
        <p:nvPicPr>
          <p:cNvPr id="22" name="Picture 21">
            <a:extLst>
              <a:ext uri="{FF2B5EF4-FFF2-40B4-BE49-F238E27FC236}">
                <a16:creationId xmlns:a16="http://schemas.microsoft.com/office/drawing/2014/main" id="{F29AA79E-E938-1C42-BC0E-0AC6942F690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94774" y="5474754"/>
            <a:ext cx="790038" cy="790038"/>
          </a:xfrm>
          <a:prstGeom prst="rect">
            <a:avLst/>
          </a:prstGeom>
        </p:spPr>
      </p:pic>
      <p:pic>
        <p:nvPicPr>
          <p:cNvPr id="46" name="Picture 45">
            <a:extLst>
              <a:ext uri="{FF2B5EF4-FFF2-40B4-BE49-F238E27FC236}">
                <a16:creationId xmlns:a16="http://schemas.microsoft.com/office/drawing/2014/main" id="{AD05D250-C776-1C44-B453-1D530E3321E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54807" y="4144161"/>
            <a:ext cx="790038" cy="790038"/>
          </a:xfrm>
          <a:prstGeom prst="rect">
            <a:avLst/>
          </a:prstGeom>
        </p:spPr>
      </p:pic>
      <p:sp>
        <p:nvSpPr>
          <p:cNvPr id="23" name="Rectangle 22">
            <a:extLst>
              <a:ext uri="{FF2B5EF4-FFF2-40B4-BE49-F238E27FC236}">
                <a16:creationId xmlns:a16="http://schemas.microsoft.com/office/drawing/2014/main" id="{A8296551-0B5C-FE4C-BA22-5684EE0E535E}"/>
              </a:ext>
            </a:extLst>
          </p:cNvPr>
          <p:cNvSpPr/>
          <p:nvPr/>
        </p:nvSpPr>
        <p:spPr>
          <a:xfrm>
            <a:off x="479195" y="2119845"/>
            <a:ext cx="1771639" cy="400110"/>
          </a:xfrm>
          <a:prstGeom prst="rect">
            <a:avLst/>
          </a:prstGeom>
        </p:spPr>
        <p:txBody>
          <a:bodyPr wrap="none">
            <a:spAutoFit/>
          </a:bodyPr>
          <a:lstStyle/>
          <a:p>
            <a:pPr>
              <a:defRPr sz="2000" cap="all">
                <a:solidFill>
                  <a:srgbClr val="E6AE3C"/>
                </a:solidFill>
                <a:latin typeface="BentonSans Bold"/>
                <a:ea typeface="BentonSans Bold"/>
                <a:cs typeface="BentonSans Bold"/>
                <a:sym typeface="BentonSans Bold"/>
              </a:defRPr>
            </a:pPr>
            <a:r>
              <a:rPr lang="en-US" sz="2000"/>
              <a:t>Challenge</a:t>
            </a:r>
            <a:endParaRPr lang="en-US" sz="2800">
              <a:solidFill>
                <a:srgbClr val="FFFFFF"/>
              </a:solidFill>
            </a:endParaRPr>
          </a:p>
        </p:txBody>
      </p:sp>
      <p:sp>
        <p:nvSpPr>
          <p:cNvPr id="32" name="Rectangle 31">
            <a:extLst>
              <a:ext uri="{FF2B5EF4-FFF2-40B4-BE49-F238E27FC236}">
                <a16:creationId xmlns:a16="http://schemas.microsoft.com/office/drawing/2014/main" id="{1377B48D-547D-AB4C-904E-1A5037C4AB0D}"/>
              </a:ext>
            </a:extLst>
          </p:cNvPr>
          <p:cNvSpPr/>
          <p:nvPr/>
        </p:nvSpPr>
        <p:spPr>
          <a:xfrm>
            <a:off x="499716" y="4248263"/>
            <a:ext cx="1550424" cy="400110"/>
          </a:xfrm>
          <a:prstGeom prst="rect">
            <a:avLst/>
          </a:prstGeom>
        </p:spPr>
        <p:txBody>
          <a:bodyPr wrap="none">
            <a:spAutoFit/>
          </a:bodyPr>
          <a:lstStyle/>
          <a:p>
            <a:pPr>
              <a:defRPr sz="2000" cap="all">
                <a:solidFill>
                  <a:srgbClr val="E6AE3C"/>
                </a:solidFill>
                <a:latin typeface="BentonSans Bold"/>
                <a:ea typeface="BentonSans Bold"/>
                <a:cs typeface="BentonSans Bold"/>
                <a:sym typeface="BentonSans Bold"/>
              </a:defRPr>
            </a:pPr>
            <a:r>
              <a:rPr lang="en-US" sz="2000" cap="all">
                <a:solidFill>
                  <a:srgbClr val="E6AE3C"/>
                </a:solidFill>
                <a:latin typeface="BentonSans Bold"/>
                <a:sym typeface="BentonSans Bold"/>
              </a:rPr>
              <a:t>Solution</a:t>
            </a:r>
            <a:endParaRPr lang="en-US" sz="2000" cap="all">
              <a:solidFill>
                <a:srgbClr val="E6AE3C"/>
              </a:solidFill>
              <a:latin typeface="BentonSans Bold"/>
            </a:endParaRPr>
          </a:p>
        </p:txBody>
      </p:sp>
      <p:sp>
        <p:nvSpPr>
          <p:cNvPr id="29" name="Rectangle: Rounded Corners 17">
            <a:extLst>
              <a:ext uri="{FF2B5EF4-FFF2-40B4-BE49-F238E27FC236}">
                <a16:creationId xmlns:a16="http://schemas.microsoft.com/office/drawing/2014/main" id="{5C28E381-E1C5-FD46-8CBC-37E02DEA2D8D}"/>
              </a:ext>
            </a:extLst>
          </p:cNvPr>
          <p:cNvSpPr/>
          <p:nvPr/>
        </p:nvSpPr>
        <p:spPr bwMode="gray">
          <a:xfrm>
            <a:off x="10683688" y="396255"/>
            <a:ext cx="1411941" cy="1077218"/>
          </a:xfrm>
          <a:prstGeom prst="roundRect">
            <a:avLst/>
          </a:prstGeom>
          <a:solidFill>
            <a:srgbClr val="FFC000"/>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de-DE" sz="18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Do not send </a:t>
            </a:r>
            <a:r>
              <a:rPr kumimoji="0" lang="de-DE"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rPr>
              <a:t>to</a:t>
            </a:r>
            <a:r>
              <a:rPr kumimoji="0" lang="de-DE" sz="18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 </a:t>
            </a:r>
            <a:r>
              <a:rPr kumimoji="0" lang="de-DE"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rPr>
              <a:t>customers</a:t>
            </a:r>
            <a:r>
              <a:rPr kumimoji="0" lang="de-DE" sz="18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 </a:t>
            </a:r>
          </a:p>
        </p:txBody>
      </p:sp>
    </p:spTree>
    <p:extLst>
      <p:ext uri="{BB962C8B-B14F-4D97-AF65-F5344CB8AC3E}">
        <p14:creationId xmlns:p14="http://schemas.microsoft.com/office/powerpoint/2010/main" val="329721429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Slide number"/>
          <p:cNvSpPr txBox="1">
            <a:spLocks noGrp="1"/>
          </p:cNvSpPr>
          <p:nvPr>
            <p:ph type="sldNum" sz="quarter" idx="2"/>
          </p:nvPr>
        </p:nvSpPr>
        <p:spPr>
          <a:xfrm>
            <a:off x="11541289" y="6536751"/>
            <a:ext cx="150777"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748" name="Title"/>
          <p:cNvSpPr txBox="1"/>
          <p:nvPr/>
        </p:nvSpPr>
        <p:spPr>
          <a:xfrm>
            <a:off x="505587" y="802822"/>
            <a:ext cx="11186478" cy="67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defTabSz="1088557">
              <a:defRPr sz="3000" cap="all">
                <a:solidFill>
                  <a:srgbClr val="FFFFFF"/>
                </a:solidFill>
                <a:latin typeface="BentonSans Bold"/>
                <a:ea typeface="BentonSans Bold"/>
                <a:cs typeface="BentonSans Bold"/>
                <a:sym typeface="BentonSans Bold"/>
              </a:defRPr>
            </a:pPr>
            <a:r>
              <a:rPr sz="3000"/>
              <a:t>Understanding </a:t>
            </a:r>
            <a:r>
              <a:rPr lang="fr-FR" sz="3000">
                <a:solidFill>
                  <a:schemeClr val="accent1"/>
                </a:solidFill>
              </a:rPr>
              <a:t>BOUYGUES TELECOM</a:t>
            </a:r>
            <a:endParaRPr sz="3000" b="1">
              <a:latin typeface="+mj-lt"/>
              <a:ea typeface="+mj-ea"/>
              <a:cs typeface="+mj-cs"/>
              <a:sym typeface="Arial"/>
            </a:endParaRPr>
          </a:p>
          <a:p>
            <a:pPr algn="ctr" defTabSz="1088557">
              <a:defRPr sz="1400">
                <a:solidFill>
                  <a:srgbClr val="FFFFFF"/>
                </a:solidFill>
                <a:latin typeface="BentonSans Regular"/>
                <a:ea typeface="BentonSans Regular"/>
                <a:cs typeface="BentonSans Regular"/>
                <a:sym typeface="BentonSans Regular"/>
              </a:defRPr>
            </a:pPr>
            <a:r>
              <a:rPr lang="en-US" sz="1400"/>
              <a:t>Leading telecommunication company in France – €5bn revenue in 2017 – 8000 employees</a:t>
            </a:r>
            <a:endParaRPr lang="en-US" sz="2400" b="1"/>
          </a:p>
        </p:txBody>
      </p:sp>
      <p:sp>
        <p:nvSpPr>
          <p:cNvPr id="755"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759" name="Secondary Motion Band"/>
          <p:cNvGrpSpPr/>
          <p:nvPr/>
        </p:nvGrpSpPr>
        <p:grpSpPr>
          <a:xfrm>
            <a:off x="10721814" y="-3"/>
            <a:ext cx="1513051" cy="251947"/>
            <a:chOff x="0" y="-1"/>
            <a:chExt cx="1513050" cy="251946"/>
          </a:xfrm>
        </p:grpSpPr>
        <p:sp>
          <p:nvSpPr>
            <p:cNvPr id="756"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757"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758"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sp>
        <p:nvSpPr>
          <p:cNvPr id="11" name="Rectangle 10">
            <a:extLst>
              <a:ext uri="{FF2B5EF4-FFF2-40B4-BE49-F238E27FC236}">
                <a16:creationId xmlns:a16="http://schemas.microsoft.com/office/drawing/2014/main" id="{65C2142F-CE8D-544E-BEE2-145C7B3F3E33}"/>
              </a:ext>
            </a:extLst>
          </p:cNvPr>
          <p:cNvSpPr/>
          <p:nvPr/>
        </p:nvSpPr>
        <p:spPr>
          <a:xfrm>
            <a:off x="9072393" y="4123682"/>
            <a:ext cx="2175603" cy="830997"/>
          </a:xfrm>
          <a:prstGeom prst="rect">
            <a:avLst/>
          </a:prstGeom>
        </p:spPr>
        <p:txBody>
          <a:bodyPr wrap="square">
            <a:spAutoFit/>
          </a:bodyPr>
          <a:lstStyle/>
          <a:p>
            <a:r>
              <a:rPr lang="en-US" sz="1600" b="1">
                <a:solidFill>
                  <a:schemeClr val="accent1"/>
                </a:solidFill>
                <a:latin typeface="BentonSans Bold" panose="02000503000000020004" pitchFamily="2" charset="0"/>
              </a:rPr>
              <a:t>30% </a:t>
            </a:r>
            <a:r>
              <a:rPr lang="en-US" sz="1600">
                <a:solidFill>
                  <a:srgbClr val="FFFFFF"/>
                </a:solidFill>
                <a:latin typeface="BentonSans Light"/>
              </a:rPr>
              <a:t>of all customer questions are automated.</a:t>
            </a:r>
          </a:p>
        </p:txBody>
      </p:sp>
      <p:sp>
        <p:nvSpPr>
          <p:cNvPr id="34" name="Rectangle 33">
            <a:extLst>
              <a:ext uri="{FF2B5EF4-FFF2-40B4-BE49-F238E27FC236}">
                <a16:creationId xmlns:a16="http://schemas.microsoft.com/office/drawing/2014/main" id="{FAD45333-58AB-4445-B3CC-A577C00DA654}"/>
              </a:ext>
            </a:extLst>
          </p:cNvPr>
          <p:cNvSpPr/>
          <p:nvPr/>
        </p:nvSpPr>
        <p:spPr>
          <a:xfrm>
            <a:off x="9064551" y="2912826"/>
            <a:ext cx="2627515" cy="584775"/>
          </a:xfrm>
          <a:prstGeom prst="rect">
            <a:avLst/>
          </a:prstGeom>
        </p:spPr>
        <p:txBody>
          <a:bodyPr wrap="square">
            <a:spAutoFit/>
          </a:bodyPr>
          <a:lstStyle/>
          <a:p>
            <a:r>
              <a:rPr lang="en-US" sz="1600">
                <a:solidFill>
                  <a:srgbClr val="FFFFFF"/>
                </a:solidFill>
                <a:latin typeface="BentonSans Light"/>
              </a:rPr>
              <a:t>The conversation duration has been reduced by </a:t>
            </a:r>
            <a:r>
              <a:rPr lang="en-US" sz="1600" b="1">
                <a:solidFill>
                  <a:schemeClr val="accent1"/>
                </a:solidFill>
                <a:latin typeface="BentonSans Bold" panose="02000503000000020004" pitchFamily="2" charset="0"/>
              </a:rPr>
              <a:t>15%</a:t>
            </a:r>
            <a:r>
              <a:rPr lang="en-US" sz="1600">
                <a:solidFill>
                  <a:srgbClr val="FFFFFF"/>
                </a:solidFill>
                <a:latin typeface="BentonSans Light"/>
              </a:rPr>
              <a:t>.</a:t>
            </a:r>
          </a:p>
        </p:txBody>
      </p:sp>
      <p:sp>
        <p:nvSpPr>
          <p:cNvPr id="12" name="Rectangle 11">
            <a:extLst>
              <a:ext uri="{FF2B5EF4-FFF2-40B4-BE49-F238E27FC236}">
                <a16:creationId xmlns:a16="http://schemas.microsoft.com/office/drawing/2014/main" id="{88769545-3660-054D-BDFB-E24B8AD9B51B}"/>
              </a:ext>
            </a:extLst>
          </p:cNvPr>
          <p:cNvSpPr/>
          <p:nvPr/>
        </p:nvSpPr>
        <p:spPr>
          <a:xfrm>
            <a:off x="499716" y="2657422"/>
            <a:ext cx="2780092" cy="1077218"/>
          </a:xfrm>
          <a:prstGeom prst="rect">
            <a:avLst/>
          </a:prstGeom>
        </p:spPr>
        <p:txBody>
          <a:bodyPr wrap="square">
            <a:spAutoFit/>
          </a:bodyPr>
          <a:lstStyle/>
          <a:p>
            <a:pPr>
              <a:defRPr sz="1600">
                <a:solidFill>
                  <a:srgbClr val="FFFFFF"/>
                </a:solidFill>
                <a:latin typeface="BentonSans Light"/>
                <a:ea typeface="BentonSans Light"/>
                <a:cs typeface="BentonSans Light"/>
                <a:sym typeface="BentonSans Light"/>
              </a:defRPr>
            </a:pPr>
            <a:r>
              <a:rPr lang="en-US" sz="1600"/>
              <a:t>Treating the increasing number of customer requests while improving customer experience.</a:t>
            </a:r>
          </a:p>
        </p:txBody>
      </p:sp>
      <p:sp>
        <p:nvSpPr>
          <p:cNvPr id="13" name="Rectangle 12">
            <a:extLst>
              <a:ext uri="{FF2B5EF4-FFF2-40B4-BE49-F238E27FC236}">
                <a16:creationId xmlns:a16="http://schemas.microsoft.com/office/drawing/2014/main" id="{024CA2DE-4B95-8A4D-B936-BE2D46F3B23D}"/>
              </a:ext>
            </a:extLst>
          </p:cNvPr>
          <p:cNvSpPr/>
          <p:nvPr/>
        </p:nvSpPr>
        <p:spPr>
          <a:xfrm>
            <a:off x="499717" y="4695093"/>
            <a:ext cx="2907957" cy="1323439"/>
          </a:xfrm>
          <a:prstGeom prst="rect">
            <a:avLst/>
          </a:prstGeom>
        </p:spPr>
        <p:txBody>
          <a:bodyPr wrap="square">
            <a:spAutoFit/>
          </a:bodyPr>
          <a:lstStyle/>
          <a:p>
            <a:pPr>
              <a:defRPr sz="1600">
                <a:solidFill>
                  <a:srgbClr val="FFFFFF"/>
                </a:solidFill>
                <a:latin typeface="BentonSans Light"/>
                <a:ea typeface="BentonSans Light"/>
                <a:cs typeface="BentonSans Light"/>
                <a:sym typeface="BentonSans Light"/>
              </a:defRPr>
            </a:pPr>
            <a:r>
              <a:rPr lang="en-US" sz="1600"/>
              <a:t>Integrate a chatbot on the web site and the mobile app to manage simple issues on internet and mobile subscriptions.</a:t>
            </a:r>
          </a:p>
        </p:txBody>
      </p:sp>
      <p:sp>
        <p:nvSpPr>
          <p:cNvPr id="14" name="Rectangle 13">
            <a:extLst>
              <a:ext uri="{FF2B5EF4-FFF2-40B4-BE49-F238E27FC236}">
                <a16:creationId xmlns:a16="http://schemas.microsoft.com/office/drawing/2014/main" id="{A5E08489-023F-6F41-91CE-74AFDDAC3A5E}"/>
              </a:ext>
            </a:extLst>
          </p:cNvPr>
          <p:cNvSpPr/>
          <p:nvPr/>
        </p:nvSpPr>
        <p:spPr>
          <a:xfrm>
            <a:off x="9074907" y="5454275"/>
            <a:ext cx="2907957" cy="830997"/>
          </a:xfrm>
          <a:prstGeom prst="rect">
            <a:avLst/>
          </a:prstGeom>
        </p:spPr>
        <p:txBody>
          <a:bodyPr wrap="square">
            <a:spAutoFit/>
          </a:bodyPr>
          <a:lstStyle/>
          <a:p>
            <a:pPr>
              <a:defRPr sz="1600">
                <a:solidFill>
                  <a:srgbClr val="FFFFFF"/>
                </a:solidFill>
                <a:latin typeface="BentonSans Light"/>
                <a:ea typeface="BentonSans Light"/>
                <a:cs typeface="BentonSans Light"/>
                <a:sym typeface="BentonSans Light"/>
              </a:defRPr>
            </a:pPr>
            <a:r>
              <a:rPr lang="fr-FR" sz="1600"/>
              <a:t>15% of “</a:t>
            </a:r>
            <a:r>
              <a:rPr lang="fr-FR" sz="1600" i="1" err="1"/>
              <a:t>aborted</a:t>
            </a:r>
            <a:r>
              <a:rPr lang="fr-FR" sz="1600" i="1"/>
              <a:t> by user</a:t>
            </a:r>
            <a:r>
              <a:rPr lang="fr-FR" sz="1600"/>
              <a:t>” conversations to </a:t>
            </a:r>
            <a:r>
              <a:rPr lang="fr-FR" sz="1600" b="1">
                <a:solidFill>
                  <a:schemeClr val="accent1"/>
                </a:solidFill>
                <a:latin typeface="BentonSans Bold" panose="02000503000000020004" pitchFamily="2" charset="0"/>
              </a:rPr>
              <a:t>0%</a:t>
            </a:r>
            <a:r>
              <a:rPr lang="fr-FR" sz="1600" b="1">
                <a:solidFill>
                  <a:schemeClr val="accent1"/>
                </a:solidFill>
              </a:rPr>
              <a:t>, </a:t>
            </a:r>
            <a:br>
              <a:rPr lang="fr-FR" sz="1600" b="1">
                <a:solidFill>
                  <a:schemeClr val="accent1"/>
                </a:solidFill>
              </a:rPr>
            </a:br>
            <a:r>
              <a:rPr lang="fr-FR" sz="1600" err="1"/>
              <a:t>gaining</a:t>
            </a:r>
            <a:r>
              <a:rPr lang="fr-FR" sz="1600"/>
              <a:t> time and money.</a:t>
            </a:r>
            <a:endParaRPr lang="en-US" sz="1600"/>
          </a:p>
        </p:txBody>
      </p:sp>
      <p:sp>
        <p:nvSpPr>
          <p:cNvPr id="15" name="Rectangle 14">
            <a:extLst>
              <a:ext uri="{FF2B5EF4-FFF2-40B4-BE49-F238E27FC236}">
                <a16:creationId xmlns:a16="http://schemas.microsoft.com/office/drawing/2014/main" id="{69DC4CEF-A698-7B49-BC79-A64AF921E931}"/>
              </a:ext>
            </a:extLst>
          </p:cNvPr>
          <p:cNvSpPr/>
          <p:nvPr/>
        </p:nvSpPr>
        <p:spPr>
          <a:xfrm>
            <a:off x="5248687" y="6173587"/>
            <a:ext cx="1319592" cy="338554"/>
          </a:xfrm>
          <a:prstGeom prst="rect">
            <a:avLst/>
          </a:prstGeom>
        </p:spPr>
        <p:txBody>
          <a:bodyPr wrap="none">
            <a:spAutoFit/>
          </a:bodyPr>
          <a:lstStyle/>
          <a:p>
            <a:pPr>
              <a:defRPr sz="2000">
                <a:solidFill>
                  <a:srgbClr val="E6AE3C"/>
                </a:solidFill>
                <a:latin typeface="BentonSans Light"/>
                <a:ea typeface="BentonSans Light"/>
                <a:cs typeface="BentonSans Light"/>
                <a:sym typeface="BentonSans Light"/>
              </a:defRPr>
            </a:pPr>
            <a:r>
              <a:rPr lang="fr-FR" sz="1600" b="1" u="sng">
                <a:solidFill>
                  <a:srgbClr val="00B0F0"/>
                </a:solidFill>
                <a:uFill>
                  <a:solidFill>
                    <a:schemeClr val="accent3"/>
                  </a:solidFill>
                </a:uFill>
                <a:latin typeface="BentonSans Regular"/>
                <a:hlinkClick r:id="rId3">
                  <a:extLst>
                    <a:ext uri="{A12FA001-AC4F-418D-AE19-62706E023703}">
                      <ahyp:hlinkClr xmlns:ahyp="http://schemas.microsoft.com/office/drawing/2018/hyperlinkcolor" val="tx"/>
                    </a:ext>
                  </a:extLst>
                </a:hlinkClick>
              </a:rPr>
              <a:t>See demo &gt;</a:t>
            </a:r>
          </a:p>
        </p:txBody>
      </p:sp>
      <p:pic>
        <p:nvPicPr>
          <p:cNvPr id="17" name="Picture 16">
            <a:extLst>
              <a:ext uri="{FF2B5EF4-FFF2-40B4-BE49-F238E27FC236}">
                <a16:creationId xmlns:a16="http://schemas.microsoft.com/office/drawing/2014/main" id="{CECEF92E-9F62-284F-AAB7-1C4A39B1DE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4512" y="2813569"/>
            <a:ext cx="790038" cy="790038"/>
          </a:xfrm>
          <a:prstGeom prst="rect">
            <a:avLst/>
          </a:prstGeom>
        </p:spPr>
      </p:pic>
      <p:sp>
        <p:nvSpPr>
          <p:cNvPr id="18" name="Rectangle 17">
            <a:extLst>
              <a:ext uri="{FF2B5EF4-FFF2-40B4-BE49-F238E27FC236}">
                <a16:creationId xmlns:a16="http://schemas.microsoft.com/office/drawing/2014/main" id="{9421E85C-124B-A94A-AF53-7D7393E27D2D}"/>
              </a:ext>
            </a:extLst>
          </p:cNvPr>
          <p:cNvSpPr/>
          <p:nvPr/>
        </p:nvSpPr>
        <p:spPr>
          <a:xfrm>
            <a:off x="8551622" y="2123058"/>
            <a:ext cx="1697901" cy="400110"/>
          </a:xfrm>
          <a:prstGeom prst="rect">
            <a:avLst/>
          </a:prstGeom>
        </p:spPr>
        <p:txBody>
          <a:bodyPr wrap="none">
            <a:spAutoFit/>
          </a:bodyPr>
          <a:lstStyle/>
          <a:p>
            <a:pPr>
              <a:defRPr sz="2000" cap="all">
                <a:solidFill>
                  <a:srgbClr val="E6AE3C"/>
                </a:solidFill>
                <a:latin typeface="BentonSans Bold"/>
                <a:ea typeface="BentonSans Bold"/>
                <a:cs typeface="BentonSans Bold"/>
                <a:sym typeface="BentonSans Bold"/>
              </a:defRPr>
            </a:pPr>
            <a:r>
              <a:rPr lang="en-US" sz="2000" cap="all" err="1">
                <a:solidFill>
                  <a:srgbClr val="E6AE3C"/>
                </a:solidFill>
                <a:latin typeface="BentonSans Bold"/>
                <a:sym typeface="BentonSans Bold"/>
              </a:rPr>
              <a:t>OutcomeS</a:t>
            </a:r>
            <a:endParaRPr lang="en-US" sz="2000" cap="all">
              <a:solidFill>
                <a:srgbClr val="E6AE3C"/>
              </a:solidFill>
              <a:latin typeface="BentonSans Bold"/>
            </a:endParaRPr>
          </a:p>
        </p:txBody>
      </p:sp>
      <p:pic>
        <p:nvPicPr>
          <p:cNvPr id="22" name="Picture 21">
            <a:extLst>
              <a:ext uri="{FF2B5EF4-FFF2-40B4-BE49-F238E27FC236}">
                <a16:creationId xmlns:a16="http://schemas.microsoft.com/office/drawing/2014/main" id="{F29AA79E-E938-1C42-BC0E-0AC6942F69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94774" y="5474754"/>
            <a:ext cx="790038" cy="790038"/>
          </a:xfrm>
          <a:prstGeom prst="rect">
            <a:avLst/>
          </a:prstGeom>
        </p:spPr>
      </p:pic>
      <p:pic>
        <p:nvPicPr>
          <p:cNvPr id="46" name="Picture 45">
            <a:extLst>
              <a:ext uri="{FF2B5EF4-FFF2-40B4-BE49-F238E27FC236}">
                <a16:creationId xmlns:a16="http://schemas.microsoft.com/office/drawing/2014/main" id="{AD05D250-C776-1C44-B453-1D530E3321E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254807" y="4144161"/>
            <a:ext cx="790038" cy="790038"/>
          </a:xfrm>
          <a:prstGeom prst="rect">
            <a:avLst/>
          </a:prstGeom>
        </p:spPr>
      </p:pic>
      <p:sp>
        <p:nvSpPr>
          <p:cNvPr id="23" name="Rectangle 22">
            <a:extLst>
              <a:ext uri="{FF2B5EF4-FFF2-40B4-BE49-F238E27FC236}">
                <a16:creationId xmlns:a16="http://schemas.microsoft.com/office/drawing/2014/main" id="{A8296551-0B5C-FE4C-BA22-5684EE0E535E}"/>
              </a:ext>
            </a:extLst>
          </p:cNvPr>
          <p:cNvSpPr/>
          <p:nvPr/>
        </p:nvSpPr>
        <p:spPr>
          <a:xfrm>
            <a:off x="479195" y="2119845"/>
            <a:ext cx="1771639" cy="400110"/>
          </a:xfrm>
          <a:prstGeom prst="rect">
            <a:avLst/>
          </a:prstGeom>
        </p:spPr>
        <p:txBody>
          <a:bodyPr wrap="none">
            <a:spAutoFit/>
          </a:bodyPr>
          <a:lstStyle/>
          <a:p>
            <a:pPr>
              <a:defRPr sz="2000" cap="all">
                <a:solidFill>
                  <a:srgbClr val="E6AE3C"/>
                </a:solidFill>
                <a:latin typeface="BentonSans Bold"/>
                <a:ea typeface="BentonSans Bold"/>
                <a:cs typeface="BentonSans Bold"/>
                <a:sym typeface="BentonSans Bold"/>
              </a:defRPr>
            </a:pPr>
            <a:r>
              <a:rPr lang="en-US" sz="2000"/>
              <a:t>Challenge</a:t>
            </a:r>
            <a:endParaRPr lang="en-US" sz="2800">
              <a:solidFill>
                <a:srgbClr val="FFFFFF"/>
              </a:solidFill>
            </a:endParaRPr>
          </a:p>
        </p:txBody>
      </p:sp>
      <p:sp>
        <p:nvSpPr>
          <p:cNvPr id="32" name="Rectangle 31">
            <a:extLst>
              <a:ext uri="{FF2B5EF4-FFF2-40B4-BE49-F238E27FC236}">
                <a16:creationId xmlns:a16="http://schemas.microsoft.com/office/drawing/2014/main" id="{1377B48D-547D-AB4C-904E-1A5037C4AB0D}"/>
              </a:ext>
            </a:extLst>
          </p:cNvPr>
          <p:cNvSpPr/>
          <p:nvPr/>
        </p:nvSpPr>
        <p:spPr>
          <a:xfrm>
            <a:off x="499716" y="4248263"/>
            <a:ext cx="1550424" cy="400110"/>
          </a:xfrm>
          <a:prstGeom prst="rect">
            <a:avLst/>
          </a:prstGeom>
        </p:spPr>
        <p:txBody>
          <a:bodyPr wrap="none">
            <a:spAutoFit/>
          </a:bodyPr>
          <a:lstStyle/>
          <a:p>
            <a:pPr>
              <a:defRPr sz="2000" cap="all">
                <a:solidFill>
                  <a:srgbClr val="E6AE3C"/>
                </a:solidFill>
                <a:latin typeface="BentonSans Bold"/>
                <a:ea typeface="BentonSans Bold"/>
                <a:cs typeface="BentonSans Bold"/>
                <a:sym typeface="BentonSans Bold"/>
              </a:defRPr>
            </a:pPr>
            <a:r>
              <a:rPr lang="en-US" sz="2000" cap="all">
                <a:solidFill>
                  <a:srgbClr val="E6AE3C"/>
                </a:solidFill>
                <a:latin typeface="BentonSans Bold"/>
                <a:sym typeface="BentonSans Bold"/>
              </a:rPr>
              <a:t>Solution</a:t>
            </a:r>
            <a:endParaRPr lang="en-US" sz="2000" cap="all">
              <a:solidFill>
                <a:srgbClr val="E6AE3C"/>
              </a:solidFill>
              <a:latin typeface="BentonSans Bold"/>
            </a:endParaRPr>
          </a:p>
        </p:txBody>
      </p:sp>
      <p:pic>
        <p:nvPicPr>
          <p:cNvPr id="3" name="Image 2">
            <a:extLst>
              <a:ext uri="{FF2B5EF4-FFF2-40B4-BE49-F238E27FC236}">
                <a16:creationId xmlns:a16="http://schemas.microsoft.com/office/drawing/2014/main" id="{62A7499D-0C77-1443-87C3-A699F2AB78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6404" y="2121897"/>
            <a:ext cx="3920062" cy="3896635"/>
          </a:xfrm>
          <a:prstGeom prst="roundRect">
            <a:avLst>
              <a:gd name="adj" fmla="val 3557"/>
            </a:avLst>
          </a:prstGeom>
        </p:spPr>
      </p:pic>
      <p:sp>
        <p:nvSpPr>
          <p:cNvPr id="24" name="Rectangle: Rounded Corners 17">
            <a:extLst>
              <a:ext uri="{FF2B5EF4-FFF2-40B4-BE49-F238E27FC236}">
                <a16:creationId xmlns:a16="http://schemas.microsoft.com/office/drawing/2014/main" id="{2A31F50C-B957-564B-9BA5-25F52C62861A}"/>
              </a:ext>
            </a:extLst>
          </p:cNvPr>
          <p:cNvSpPr/>
          <p:nvPr/>
        </p:nvSpPr>
        <p:spPr bwMode="gray">
          <a:xfrm>
            <a:off x="10683688" y="396255"/>
            <a:ext cx="1411941" cy="1077218"/>
          </a:xfrm>
          <a:prstGeom prst="roundRect">
            <a:avLst/>
          </a:prstGeom>
          <a:solidFill>
            <a:srgbClr val="FFC000"/>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de-DE" sz="18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Do not send </a:t>
            </a:r>
            <a:r>
              <a:rPr kumimoji="0" lang="de-DE"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rPr>
              <a:t>to</a:t>
            </a:r>
            <a:r>
              <a:rPr kumimoji="0" lang="de-DE" sz="18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 </a:t>
            </a:r>
            <a:r>
              <a:rPr kumimoji="0" lang="de-DE"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rPr>
              <a:t>customers</a:t>
            </a:r>
            <a:r>
              <a:rPr kumimoji="0" lang="de-DE" sz="18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 </a:t>
            </a:r>
          </a:p>
        </p:txBody>
      </p:sp>
    </p:spTree>
    <p:extLst>
      <p:ext uri="{BB962C8B-B14F-4D97-AF65-F5344CB8AC3E}">
        <p14:creationId xmlns:p14="http://schemas.microsoft.com/office/powerpoint/2010/main" val="359031386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Slide number"/>
          <p:cNvSpPr txBox="1">
            <a:spLocks noGrp="1"/>
          </p:cNvSpPr>
          <p:nvPr>
            <p:ph type="sldNum" sz="quarter" idx="2"/>
          </p:nvPr>
        </p:nvSpPr>
        <p:spPr>
          <a:xfrm>
            <a:off x="11541289" y="6536751"/>
            <a:ext cx="150777"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748" name="Title"/>
          <p:cNvSpPr txBox="1"/>
          <p:nvPr/>
        </p:nvSpPr>
        <p:spPr>
          <a:xfrm>
            <a:off x="505587" y="802822"/>
            <a:ext cx="11186478" cy="67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defTabSz="1088557">
              <a:defRPr sz="3000" cap="all">
                <a:solidFill>
                  <a:srgbClr val="FFFFFF"/>
                </a:solidFill>
                <a:latin typeface="BentonSans Bold"/>
                <a:ea typeface="BentonSans Bold"/>
                <a:cs typeface="BentonSans Bold"/>
                <a:sym typeface="BentonSans Bold"/>
              </a:defRPr>
            </a:pPr>
            <a:r>
              <a:rPr sz="3000"/>
              <a:t>Understanding </a:t>
            </a:r>
            <a:r>
              <a:rPr lang="fr-FR" sz="3000">
                <a:solidFill>
                  <a:schemeClr val="accent1"/>
                </a:solidFill>
              </a:rPr>
              <a:t>GROUPE MUTUEL</a:t>
            </a:r>
            <a:endParaRPr sz="3000" b="1">
              <a:latin typeface="+mj-lt"/>
              <a:ea typeface="+mj-ea"/>
              <a:cs typeface="+mj-cs"/>
              <a:sym typeface="Arial"/>
            </a:endParaRPr>
          </a:p>
          <a:p>
            <a:pPr algn="ctr" defTabSz="1088557">
              <a:defRPr sz="1100">
                <a:solidFill>
                  <a:srgbClr val="FFFFFF"/>
                </a:solidFill>
                <a:latin typeface="BentonSans Regular"/>
                <a:ea typeface="BentonSans Regular"/>
                <a:cs typeface="BentonSans Regular"/>
                <a:sym typeface="BentonSans Regular"/>
              </a:defRPr>
            </a:pPr>
            <a:r>
              <a:rPr lang="fr-FR" sz="1400" err="1"/>
              <a:t>Leading</a:t>
            </a:r>
            <a:r>
              <a:rPr lang="fr-FR" sz="1400"/>
              <a:t> </a:t>
            </a:r>
            <a:r>
              <a:rPr lang="fr-FR" sz="1400" err="1"/>
              <a:t>insurance</a:t>
            </a:r>
            <a:r>
              <a:rPr lang="fr-FR" sz="1400"/>
              <a:t> in </a:t>
            </a:r>
            <a:r>
              <a:rPr lang="fr-FR" sz="1400" err="1"/>
              <a:t>Switzerland</a:t>
            </a:r>
            <a:r>
              <a:rPr lang="fr-FR" sz="1400"/>
              <a:t> – €308 millions revenue in 2018 – 2,260 </a:t>
            </a:r>
            <a:r>
              <a:rPr lang="fr-FR" sz="1400" err="1"/>
              <a:t>employees</a:t>
            </a:r>
            <a:endParaRPr lang="fr-FR" sz="1400"/>
          </a:p>
        </p:txBody>
      </p:sp>
      <p:sp>
        <p:nvSpPr>
          <p:cNvPr id="755"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759" name="Secondary Motion Band"/>
          <p:cNvGrpSpPr/>
          <p:nvPr/>
        </p:nvGrpSpPr>
        <p:grpSpPr>
          <a:xfrm>
            <a:off x="10721814" y="-3"/>
            <a:ext cx="1513051" cy="251947"/>
            <a:chOff x="0" y="-1"/>
            <a:chExt cx="1513050" cy="251946"/>
          </a:xfrm>
        </p:grpSpPr>
        <p:sp>
          <p:nvSpPr>
            <p:cNvPr id="756"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757"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758"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sp>
        <p:nvSpPr>
          <p:cNvPr id="11" name="Rectangle 10">
            <a:extLst>
              <a:ext uri="{FF2B5EF4-FFF2-40B4-BE49-F238E27FC236}">
                <a16:creationId xmlns:a16="http://schemas.microsoft.com/office/drawing/2014/main" id="{65C2142F-CE8D-544E-BEE2-145C7B3F3E33}"/>
              </a:ext>
            </a:extLst>
          </p:cNvPr>
          <p:cNvSpPr/>
          <p:nvPr/>
        </p:nvSpPr>
        <p:spPr>
          <a:xfrm>
            <a:off x="9074907" y="3887258"/>
            <a:ext cx="2617159" cy="1323439"/>
          </a:xfrm>
          <a:prstGeom prst="rect">
            <a:avLst/>
          </a:prstGeom>
        </p:spPr>
        <p:txBody>
          <a:bodyPr wrap="square">
            <a:spAutoFit/>
          </a:bodyPr>
          <a:lstStyle/>
          <a:p>
            <a:pPr>
              <a:defRPr sz="1600">
                <a:solidFill>
                  <a:srgbClr val="FFFFFF"/>
                </a:solidFill>
                <a:latin typeface="BentonSans Light"/>
                <a:ea typeface="BentonSans Light"/>
                <a:cs typeface="BentonSans Light"/>
                <a:sym typeface="BentonSans Light"/>
              </a:defRPr>
            </a:pPr>
            <a:r>
              <a:rPr lang="fr-FR" sz="1600"/>
              <a:t>The team </a:t>
            </a:r>
            <a:r>
              <a:rPr lang="fr-FR" sz="1600" err="1"/>
              <a:t>now</a:t>
            </a:r>
            <a:r>
              <a:rPr lang="fr-FR" sz="1600"/>
              <a:t> manages the </a:t>
            </a:r>
            <a:r>
              <a:rPr lang="fr-FR" sz="1600" b="1">
                <a:solidFill>
                  <a:schemeClr val="accent1"/>
                </a:solidFill>
                <a:latin typeface="BentonSans Bold" panose="02000503000000020004" pitchFamily="2" charset="0"/>
              </a:rPr>
              <a:t>2 </a:t>
            </a:r>
            <a:r>
              <a:rPr lang="fr-FR" sz="1600" b="1" err="1">
                <a:solidFill>
                  <a:schemeClr val="accent1"/>
                </a:solidFill>
                <a:latin typeface="BentonSans Bold" panose="02000503000000020004" pitchFamily="2" charset="0"/>
              </a:rPr>
              <a:t>months</a:t>
            </a:r>
            <a:r>
              <a:rPr lang="fr-FR" sz="1600" b="1">
                <a:solidFill>
                  <a:schemeClr val="accent1"/>
                </a:solidFill>
                <a:latin typeface="BentonSans Bold" panose="02000503000000020004" pitchFamily="2" charset="0"/>
              </a:rPr>
              <a:t> of rush </a:t>
            </a:r>
            <a:r>
              <a:rPr lang="fr-FR" sz="1600"/>
              <a:t>of the </a:t>
            </a:r>
            <a:r>
              <a:rPr lang="fr-FR" sz="1600" err="1"/>
              <a:t>year</a:t>
            </a:r>
            <a:r>
              <a:rPr lang="fr-FR" sz="1600"/>
              <a:t> </a:t>
            </a:r>
            <a:r>
              <a:rPr lang="fr-FR" sz="1600" err="1"/>
              <a:t>with</a:t>
            </a:r>
            <a:r>
              <a:rPr lang="fr-FR" sz="1600"/>
              <a:t> 100 people and the bot, </a:t>
            </a:r>
            <a:r>
              <a:rPr lang="fr-FR" sz="1600" err="1"/>
              <a:t>instead</a:t>
            </a:r>
            <a:r>
              <a:rPr lang="fr-FR" sz="1600"/>
              <a:t> of 400 people </a:t>
            </a:r>
            <a:r>
              <a:rPr lang="fr-FR" sz="1600" err="1"/>
              <a:t>without</a:t>
            </a:r>
            <a:r>
              <a:rPr lang="fr-FR" sz="1600"/>
              <a:t> </a:t>
            </a:r>
            <a:r>
              <a:rPr lang="fr-FR" sz="1600" err="1"/>
              <a:t>it</a:t>
            </a:r>
            <a:r>
              <a:rPr lang="fr-FR" sz="1600"/>
              <a:t>.</a:t>
            </a:r>
          </a:p>
        </p:txBody>
      </p:sp>
      <p:sp>
        <p:nvSpPr>
          <p:cNvPr id="34" name="Rectangle 33">
            <a:extLst>
              <a:ext uri="{FF2B5EF4-FFF2-40B4-BE49-F238E27FC236}">
                <a16:creationId xmlns:a16="http://schemas.microsoft.com/office/drawing/2014/main" id="{FAD45333-58AB-4445-B3CC-A577C00DA654}"/>
              </a:ext>
            </a:extLst>
          </p:cNvPr>
          <p:cNvSpPr/>
          <p:nvPr/>
        </p:nvSpPr>
        <p:spPr>
          <a:xfrm>
            <a:off x="9064551" y="2912826"/>
            <a:ext cx="2627515" cy="584775"/>
          </a:xfrm>
          <a:prstGeom prst="rect">
            <a:avLst/>
          </a:prstGeom>
        </p:spPr>
        <p:txBody>
          <a:bodyPr wrap="square">
            <a:spAutoFit/>
          </a:bodyPr>
          <a:lstStyle/>
          <a:p>
            <a:r>
              <a:rPr lang="en-US" sz="1600" b="1">
                <a:solidFill>
                  <a:schemeClr val="accent1"/>
                </a:solidFill>
                <a:latin typeface="BentonSans Bold" panose="02000503000000020004" pitchFamily="2" charset="0"/>
              </a:rPr>
              <a:t>75%</a:t>
            </a:r>
            <a:r>
              <a:rPr lang="en-US" sz="1600" b="1">
                <a:solidFill>
                  <a:srgbClr val="FFFFFF"/>
                </a:solidFill>
                <a:latin typeface="BentonSans Light Italic"/>
              </a:rPr>
              <a:t> </a:t>
            </a:r>
            <a:r>
              <a:rPr lang="en-US" sz="1600">
                <a:solidFill>
                  <a:srgbClr val="FFFFFF"/>
                </a:solidFill>
                <a:latin typeface="BentonSans Light"/>
              </a:rPr>
              <a:t>of questions can be answered right away.</a:t>
            </a:r>
          </a:p>
        </p:txBody>
      </p:sp>
      <p:sp>
        <p:nvSpPr>
          <p:cNvPr id="12" name="Rectangle 11">
            <a:extLst>
              <a:ext uri="{FF2B5EF4-FFF2-40B4-BE49-F238E27FC236}">
                <a16:creationId xmlns:a16="http://schemas.microsoft.com/office/drawing/2014/main" id="{88769545-3660-054D-BDFB-E24B8AD9B51B}"/>
              </a:ext>
            </a:extLst>
          </p:cNvPr>
          <p:cNvSpPr/>
          <p:nvPr/>
        </p:nvSpPr>
        <p:spPr>
          <a:xfrm>
            <a:off x="499716" y="2657422"/>
            <a:ext cx="2780092" cy="1077218"/>
          </a:xfrm>
          <a:prstGeom prst="rect">
            <a:avLst/>
          </a:prstGeom>
        </p:spPr>
        <p:txBody>
          <a:bodyPr wrap="square">
            <a:spAutoFit/>
          </a:bodyPr>
          <a:lstStyle/>
          <a:p>
            <a:pPr>
              <a:defRPr sz="1600">
                <a:solidFill>
                  <a:srgbClr val="FFFFFF"/>
                </a:solidFill>
                <a:latin typeface="BentonSans Light"/>
                <a:ea typeface="BentonSans Light"/>
                <a:cs typeface="BentonSans Light"/>
                <a:sym typeface="BentonSans Light"/>
              </a:defRPr>
            </a:pPr>
            <a:r>
              <a:rPr lang="fr-FR" sz="1600" err="1"/>
              <a:t>Reduce</a:t>
            </a:r>
            <a:r>
              <a:rPr lang="fr-FR" sz="1600"/>
              <a:t> the </a:t>
            </a:r>
            <a:r>
              <a:rPr lang="fr-FR" sz="1600" err="1"/>
              <a:t>number</a:t>
            </a:r>
            <a:r>
              <a:rPr lang="fr-FR" sz="1600"/>
              <a:t> of calls to the </a:t>
            </a:r>
            <a:r>
              <a:rPr lang="fr-FR" sz="1600" err="1"/>
              <a:t>client’s</a:t>
            </a:r>
            <a:r>
              <a:rPr lang="fr-FR" sz="1600"/>
              <a:t> call center </a:t>
            </a:r>
            <a:r>
              <a:rPr lang="fr-FR" sz="1600" err="1"/>
              <a:t>while</a:t>
            </a:r>
            <a:r>
              <a:rPr lang="fr-FR" sz="1600"/>
              <a:t> </a:t>
            </a:r>
            <a:r>
              <a:rPr lang="fr-FR" sz="1600" err="1"/>
              <a:t>still</a:t>
            </a:r>
            <a:r>
              <a:rPr lang="fr-FR" sz="1600"/>
              <a:t> </a:t>
            </a:r>
            <a:r>
              <a:rPr lang="fr-FR" sz="1600" err="1"/>
              <a:t>providing</a:t>
            </a:r>
            <a:r>
              <a:rPr lang="fr-FR" sz="1600"/>
              <a:t> </a:t>
            </a:r>
            <a:r>
              <a:rPr lang="fr-FR" sz="1600" err="1"/>
              <a:t>outstanding</a:t>
            </a:r>
            <a:r>
              <a:rPr lang="fr-FR" sz="1600"/>
              <a:t> support.</a:t>
            </a:r>
          </a:p>
        </p:txBody>
      </p:sp>
      <p:sp>
        <p:nvSpPr>
          <p:cNvPr id="13" name="Rectangle 12">
            <a:extLst>
              <a:ext uri="{FF2B5EF4-FFF2-40B4-BE49-F238E27FC236}">
                <a16:creationId xmlns:a16="http://schemas.microsoft.com/office/drawing/2014/main" id="{024CA2DE-4B95-8A4D-B936-BE2D46F3B23D}"/>
              </a:ext>
            </a:extLst>
          </p:cNvPr>
          <p:cNvSpPr/>
          <p:nvPr/>
        </p:nvSpPr>
        <p:spPr>
          <a:xfrm>
            <a:off x="499717" y="4695092"/>
            <a:ext cx="2907957" cy="1077218"/>
          </a:xfrm>
          <a:prstGeom prst="rect">
            <a:avLst/>
          </a:prstGeom>
        </p:spPr>
        <p:txBody>
          <a:bodyPr wrap="square">
            <a:spAutoFit/>
          </a:bodyPr>
          <a:lstStyle/>
          <a:p>
            <a:pPr>
              <a:defRPr sz="1600">
                <a:solidFill>
                  <a:srgbClr val="FFFFFF"/>
                </a:solidFill>
                <a:latin typeface="BentonSans Light"/>
                <a:ea typeface="BentonSans Light"/>
                <a:cs typeface="BentonSans Light"/>
                <a:sym typeface="BentonSans Light"/>
              </a:defRPr>
            </a:pPr>
            <a:r>
              <a:rPr lang="fr-FR" sz="1600"/>
              <a:t>Automate the </a:t>
            </a:r>
            <a:r>
              <a:rPr lang="fr-FR" sz="1600" err="1"/>
              <a:t>process</a:t>
            </a:r>
            <a:r>
              <a:rPr lang="fr-FR" sz="1600"/>
              <a:t> of </a:t>
            </a:r>
            <a:r>
              <a:rPr lang="fr-FR" sz="1600" err="1"/>
              <a:t>modifying</a:t>
            </a:r>
            <a:r>
              <a:rPr lang="fr-FR" sz="1600"/>
              <a:t>, </a:t>
            </a:r>
            <a:r>
              <a:rPr lang="fr-FR" sz="1600" err="1"/>
              <a:t>cancelling</a:t>
            </a:r>
            <a:r>
              <a:rPr lang="fr-FR" sz="1600"/>
              <a:t> or </a:t>
            </a:r>
            <a:r>
              <a:rPr lang="fr-FR" sz="1600" err="1"/>
              <a:t>suspending</a:t>
            </a:r>
            <a:r>
              <a:rPr lang="fr-FR" sz="1600"/>
              <a:t> </a:t>
            </a:r>
            <a:r>
              <a:rPr lang="fr-FR" sz="1600" err="1"/>
              <a:t>insurance</a:t>
            </a:r>
            <a:r>
              <a:rPr lang="fr-FR" sz="1600"/>
              <a:t> </a:t>
            </a:r>
            <a:r>
              <a:rPr lang="fr-FR" sz="1600" err="1"/>
              <a:t>contracts</a:t>
            </a:r>
            <a:r>
              <a:rPr lang="fr-FR" sz="1600"/>
              <a:t> </a:t>
            </a:r>
            <a:r>
              <a:rPr lang="fr-FR" sz="1600" err="1"/>
              <a:t>with</a:t>
            </a:r>
            <a:r>
              <a:rPr lang="fr-FR" sz="1600"/>
              <a:t> a </a:t>
            </a:r>
            <a:r>
              <a:rPr lang="fr-FR" sz="1600" err="1"/>
              <a:t>chatbot</a:t>
            </a:r>
            <a:r>
              <a:rPr lang="fr-FR" sz="1600"/>
              <a:t>.</a:t>
            </a:r>
          </a:p>
        </p:txBody>
      </p:sp>
      <p:sp>
        <p:nvSpPr>
          <p:cNvPr id="15" name="Rectangle 14">
            <a:extLst>
              <a:ext uri="{FF2B5EF4-FFF2-40B4-BE49-F238E27FC236}">
                <a16:creationId xmlns:a16="http://schemas.microsoft.com/office/drawing/2014/main" id="{69DC4CEF-A698-7B49-BC79-A64AF921E931}"/>
              </a:ext>
            </a:extLst>
          </p:cNvPr>
          <p:cNvSpPr/>
          <p:nvPr/>
        </p:nvSpPr>
        <p:spPr>
          <a:xfrm>
            <a:off x="5248687" y="6173588"/>
            <a:ext cx="1856598" cy="584775"/>
          </a:xfrm>
          <a:prstGeom prst="rect">
            <a:avLst/>
          </a:prstGeom>
        </p:spPr>
        <p:txBody>
          <a:bodyPr wrap="none">
            <a:spAutoFit/>
          </a:bodyPr>
          <a:lstStyle/>
          <a:p>
            <a:pPr>
              <a:defRPr sz="2000">
                <a:solidFill>
                  <a:srgbClr val="E6AE3C"/>
                </a:solidFill>
                <a:latin typeface="BentonSans Light"/>
                <a:ea typeface="BentonSans Light"/>
                <a:cs typeface="BentonSans Light"/>
                <a:sym typeface="BentonSans Light"/>
              </a:defRPr>
            </a:pPr>
            <a:r>
              <a:rPr lang="fr-FR" sz="1600" b="1" u="sng">
                <a:solidFill>
                  <a:srgbClr val="00B0F0"/>
                </a:solidFill>
                <a:uFill>
                  <a:solidFill>
                    <a:schemeClr val="accent3"/>
                  </a:solidFill>
                </a:uFill>
                <a:latin typeface="BentonSans Regular"/>
                <a:hlinkClick r:id="rId3">
                  <a:extLst>
                    <a:ext uri="{A12FA001-AC4F-418D-AE19-62706E023703}">
                      <ahyp:hlinkClr xmlns:ahyp="http://schemas.microsoft.com/office/drawing/2018/hyperlinkcolor" val="tx"/>
                    </a:ext>
                  </a:extLst>
                </a:hlinkClick>
              </a:rPr>
              <a:t>See demo &gt;</a:t>
            </a:r>
            <a:endParaRPr lang="fr-FR" sz="1600" b="1" u="sng">
              <a:solidFill>
                <a:srgbClr val="00B0F0"/>
              </a:solidFill>
              <a:uFill>
                <a:solidFill>
                  <a:schemeClr val="accent3"/>
                </a:solidFill>
              </a:uFill>
              <a:latin typeface="BentonSans Regular"/>
            </a:endParaRPr>
          </a:p>
          <a:p>
            <a:pPr>
              <a:defRPr sz="2000">
                <a:solidFill>
                  <a:srgbClr val="E6AE3C"/>
                </a:solidFill>
                <a:latin typeface="BentonSans Light"/>
                <a:ea typeface="BentonSans Light"/>
                <a:cs typeface="BentonSans Light"/>
                <a:sym typeface="BentonSans Light"/>
              </a:defRPr>
            </a:pPr>
            <a:r>
              <a:rPr lang="fr-FR" sz="1600" b="1" u="sng">
                <a:solidFill>
                  <a:srgbClr val="00B0F0"/>
                </a:solidFill>
                <a:uFill>
                  <a:solidFill>
                    <a:schemeClr val="accent3"/>
                  </a:solidFill>
                </a:uFill>
                <a:latin typeface="BentonSans Regular"/>
                <a:hlinkClick r:id="rId4">
                  <a:extLst>
                    <a:ext uri="{A12FA001-AC4F-418D-AE19-62706E023703}">
                      <ahyp:hlinkClr xmlns:ahyp="http://schemas.microsoft.com/office/drawing/2018/hyperlinkcolor" val="tx"/>
                    </a:ext>
                  </a:extLst>
                </a:hlinkClick>
              </a:rPr>
              <a:t>Customer story &gt;</a:t>
            </a:r>
            <a:endParaRPr lang="fr-FR" sz="1600" b="1" u="sng">
              <a:solidFill>
                <a:srgbClr val="00B0F0"/>
              </a:solidFill>
              <a:uFill>
                <a:solidFill>
                  <a:schemeClr val="accent3"/>
                </a:solidFill>
              </a:uFill>
              <a:latin typeface="BentonSans Regular"/>
            </a:endParaRPr>
          </a:p>
        </p:txBody>
      </p:sp>
      <p:pic>
        <p:nvPicPr>
          <p:cNvPr id="17" name="Picture 16">
            <a:extLst>
              <a:ext uri="{FF2B5EF4-FFF2-40B4-BE49-F238E27FC236}">
                <a16:creationId xmlns:a16="http://schemas.microsoft.com/office/drawing/2014/main" id="{CECEF92E-9F62-284F-AAB7-1C4A39B1DE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4512" y="2813569"/>
            <a:ext cx="790038" cy="790038"/>
          </a:xfrm>
          <a:prstGeom prst="rect">
            <a:avLst/>
          </a:prstGeom>
        </p:spPr>
      </p:pic>
      <p:sp>
        <p:nvSpPr>
          <p:cNvPr id="18" name="Rectangle 17">
            <a:extLst>
              <a:ext uri="{FF2B5EF4-FFF2-40B4-BE49-F238E27FC236}">
                <a16:creationId xmlns:a16="http://schemas.microsoft.com/office/drawing/2014/main" id="{9421E85C-124B-A94A-AF53-7D7393E27D2D}"/>
              </a:ext>
            </a:extLst>
          </p:cNvPr>
          <p:cNvSpPr/>
          <p:nvPr/>
        </p:nvSpPr>
        <p:spPr>
          <a:xfrm>
            <a:off x="8551622" y="2123058"/>
            <a:ext cx="1697901" cy="400110"/>
          </a:xfrm>
          <a:prstGeom prst="rect">
            <a:avLst/>
          </a:prstGeom>
        </p:spPr>
        <p:txBody>
          <a:bodyPr wrap="none">
            <a:spAutoFit/>
          </a:bodyPr>
          <a:lstStyle/>
          <a:p>
            <a:pPr>
              <a:defRPr sz="2000" cap="all">
                <a:solidFill>
                  <a:srgbClr val="E6AE3C"/>
                </a:solidFill>
                <a:latin typeface="BentonSans Bold"/>
                <a:ea typeface="BentonSans Bold"/>
                <a:cs typeface="BentonSans Bold"/>
                <a:sym typeface="BentonSans Bold"/>
              </a:defRPr>
            </a:pPr>
            <a:r>
              <a:rPr lang="en-US" sz="2000" cap="all" err="1">
                <a:solidFill>
                  <a:srgbClr val="E6AE3C"/>
                </a:solidFill>
                <a:latin typeface="BentonSans Bold"/>
                <a:sym typeface="BentonSans Bold"/>
              </a:rPr>
              <a:t>OutcomeS</a:t>
            </a:r>
            <a:endParaRPr lang="en-US" sz="2000" cap="all">
              <a:solidFill>
                <a:srgbClr val="E6AE3C"/>
              </a:solidFill>
              <a:latin typeface="BentonSans Bold"/>
            </a:endParaRPr>
          </a:p>
        </p:txBody>
      </p:sp>
      <p:pic>
        <p:nvPicPr>
          <p:cNvPr id="46" name="Picture 45">
            <a:extLst>
              <a:ext uri="{FF2B5EF4-FFF2-40B4-BE49-F238E27FC236}">
                <a16:creationId xmlns:a16="http://schemas.microsoft.com/office/drawing/2014/main" id="{AD05D250-C776-1C44-B453-1D530E3321E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254807" y="4144161"/>
            <a:ext cx="790038" cy="790038"/>
          </a:xfrm>
          <a:prstGeom prst="rect">
            <a:avLst/>
          </a:prstGeom>
        </p:spPr>
      </p:pic>
      <p:sp>
        <p:nvSpPr>
          <p:cNvPr id="23" name="Rectangle 22">
            <a:extLst>
              <a:ext uri="{FF2B5EF4-FFF2-40B4-BE49-F238E27FC236}">
                <a16:creationId xmlns:a16="http://schemas.microsoft.com/office/drawing/2014/main" id="{A8296551-0B5C-FE4C-BA22-5684EE0E535E}"/>
              </a:ext>
            </a:extLst>
          </p:cNvPr>
          <p:cNvSpPr/>
          <p:nvPr/>
        </p:nvSpPr>
        <p:spPr>
          <a:xfrm>
            <a:off x="479195" y="2119845"/>
            <a:ext cx="1771639" cy="400110"/>
          </a:xfrm>
          <a:prstGeom prst="rect">
            <a:avLst/>
          </a:prstGeom>
        </p:spPr>
        <p:txBody>
          <a:bodyPr wrap="none">
            <a:spAutoFit/>
          </a:bodyPr>
          <a:lstStyle/>
          <a:p>
            <a:pPr>
              <a:defRPr sz="2000" cap="all">
                <a:solidFill>
                  <a:srgbClr val="E6AE3C"/>
                </a:solidFill>
                <a:latin typeface="BentonSans Bold"/>
                <a:ea typeface="BentonSans Bold"/>
                <a:cs typeface="BentonSans Bold"/>
                <a:sym typeface="BentonSans Bold"/>
              </a:defRPr>
            </a:pPr>
            <a:r>
              <a:rPr lang="en-US" sz="2000"/>
              <a:t>Challenge</a:t>
            </a:r>
            <a:endParaRPr lang="en-US" sz="2800">
              <a:solidFill>
                <a:srgbClr val="FFFFFF"/>
              </a:solidFill>
            </a:endParaRPr>
          </a:p>
        </p:txBody>
      </p:sp>
      <p:sp>
        <p:nvSpPr>
          <p:cNvPr id="32" name="Rectangle 31">
            <a:extLst>
              <a:ext uri="{FF2B5EF4-FFF2-40B4-BE49-F238E27FC236}">
                <a16:creationId xmlns:a16="http://schemas.microsoft.com/office/drawing/2014/main" id="{1377B48D-547D-AB4C-904E-1A5037C4AB0D}"/>
              </a:ext>
            </a:extLst>
          </p:cNvPr>
          <p:cNvSpPr/>
          <p:nvPr/>
        </p:nvSpPr>
        <p:spPr>
          <a:xfrm>
            <a:off x="499716" y="4248263"/>
            <a:ext cx="1550424" cy="400110"/>
          </a:xfrm>
          <a:prstGeom prst="rect">
            <a:avLst/>
          </a:prstGeom>
        </p:spPr>
        <p:txBody>
          <a:bodyPr wrap="none">
            <a:spAutoFit/>
          </a:bodyPr>
          <a:lstStyle/>
          <a:p>
            <a:pPr>
              <a:defRPr sz="2000" cap="all">
                <a:solidFill>
                  <a:srgbClr val="E6AE3C"/>
                </a:solidFill>
                <a:latin typeface="BentonSans Bold"/>
                <a:ea typeface="BentonSans Bold"/>
                <a:cs typeface="BentonSans Bold"/>
                <a:sym typeface="BentonSans Bold"/>
              </a:defRPr>
            </a:pPr>
            <a:r>
              <a:rPr lang="en-US" sz="2000" cap="all">
                <a:solidFill>
                  <a:srgbClr val="E6AE3C"/>
                </a:solidFill>
                <a:latin typeface="BentonSans Bold"/>
                <a:sym typeface="BentonSans Bold"/>
              </a:rPr>
              <a:t>Solution</a:t>
            </a:r>
            <a:endParaRPr lang="en-US" sz="2000" cap="all">
              <a:solidFill>
                <a:srgbClr val="E6AE3C"/>
              </a:solidFill>
              <a:latin typeface="BentonSans Bold"/>
            </a:endParaRPr>
          </a:p>
        </p:txBody>
      </p:sp>
      <p:grpSp>
        <p:nvGrpSpPr>
          <p:cNvPr id="24" name="Group 1">
            <a:extLst>
              <a:ext uri="{FF2B5EF4-FFF2-40B4-BE49-F238E27FC236}">
                <a16:creationId xmlns:a16="http://schemas.microsoft.com/office/drawing/2014/main" id="{1D88D4C5-C355-3844-BAB5-E23A92D65E09}"/>
              </a:ext>
            </a:extLst>
          </p:cNvPr>
          <p:cNvGrpSpPr/>
          <p:nvPr/>
        </p:nvGrpSpPr>
        <p:grpSpPr>
          <a:xfrm>
            <a:off x="3778560" y="2119846"/>
            <a:ext cx="3997403" cy="3884991"/>
            <a:chOff x="-287081" y="2184447"/>
            <a:chExt cx="5059564" cy="4917282"/>
          </a:xfrm>
        </p:grpSpPr>
        <p:pic>
          <p:nvPicPr>
            <p:cNvPr id="25" name="Image 2" descr="Image 2">
              <a:extLst>
                <a:ext uri="{FF2B5EF4-FFF2-40B4-BE49-F238E27FC236}">
                  <a16:creationId xmlns:a16="http://schemas.microsoft.com/office/drawing/2014/main" id="{3DDF794D-B4CE-0446-9EFA-CBB805C9287B}"/>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87081" y="2184447"/>
              <a:ext cx="5059564" cy="4917282"/>
            </a:xfrm>
            <a:custGeom>
              <a:avLst/>
              <a:gdLst/>
              <a:ahLst/>
              <a:cxnLst>
                <a:cxn ang="0">
                  <a:pos x="wd2" y="hd2"/>
                </a:cxn>
                <a:cxn ang="5400000">
                  <a:pos x="wd2" y="hd2"/>
                </a:cxn>
                <a:cxn ang="10800000">
                  <a:pos x="wd2" y="hd2"/>
                </a:cxn>
                <a:cxn ang="16200000">
                  <a:pos x="wd2" y="hd2"/>
                </a:cxn>
              </a:cxnLst>
              <a:rect l="0" t="0" r="r" b="b"/>
              <a:pathLst>
                <a:path w="21600" h="21600" extrusionOk="0">
                  <a:moveTo>
                    <a:pt x="115" y="0"/>
                  </a:moveTo>
                  <a:cubicBezTo>
                    <a:pt x="51" y="0"/>
                    <a:pt x="0" y="53"/>
                    <a:pt x="0" y="119"/>
                  </a:cubicBezTo>
                  <a:lnTo>
                    <a:pt x="0" y="21481"/>
                  </a:lnTo>
                  <a:cubicBezTo>
                    <a:pt x="0" y="21547"/>
                    <a:pt x="51" y="21600"/>
                    <a:pt x="115" y="21600"/>
                  </a:cubicBezTo>
                  <a:lnTo>
                    <a:pt x="21483" y="21600"/>
                  </a:lnTo>
                  <a:cubicBezTo>
                    <a:pt x="21547" y="21600"/>
                    <a:pt x="21600" y="21547"/>
                    <a:pt x="21600" y="21481"/>
                  </a:cubicBezTo>
                  <a:lnTo>
                    <a:pt x="21600" y="119"/>
                  </a:lnTo>
                  <a:cubicBezTo>
                    <a:pt x="21600" y="53"/>
                    <a:pt x="21547" y="0"/>
                    <a:pt x="21483" y="0"/>
                  </a:cubicBezTo>
                  <a:lnTo>
                    <a:pt x="115" y="0"/>
                  </a:lnTo>
                  <a:close/>
                </a:path>
              </a:pathLst>
            </a:custGeom>
            <a:ln w="12700">
              <a:miter lim="400000"/>
            </a:ln>
          </p:spPr>
        </p:pic>
        <p:sp>
          <p:nvSpPr>
            <p:cNvPr id="26" name="Rectangle 12">
              <a:extLst>
                <a:ext uri="{FF2B5EF4-FFF2-40B4-BE49-F238E27FC236}">
                  <a16:creationId xmlns:a16="http://schemas.microsoft.com/office/drawing/2014/main" id="{A6186582-AFE8-3241-B25D-8A773464F21E}"/>
                </a:ext>
              </a:extLst>
            </p:cNvPr>
            <p:cNvSpPr/>
            <p:nvPr/>
          </p:nvSpPr>
          <p:spPr>
            <a:xfrm>
              <a:off x="2131312" y="2882165"/>
              <a:ext cx="1300873" cy="336684"/>
            </a:xfrm>
            <a:prstGeom prst="rect">
              <a:avLst/>
            </a:prstGeom>
            <a:solidFill>
              <a:srgbClr val="F00036"/>
            </a:solidFill>
            <a:ln w="12700">
              <a:miter lim="400000"/>
            </a:ln>
          </p:spPr>
          <p:txBody>
            <a:bodyPr lIns="72000" tIns="72000" rIns="72000" bIns="72000" anchor="ctr"/>
            <a:lstStyle/>
            <a:p>
              <a:pPr algn="ctr" defTabSz="914400">
                <a:spcBef>
                  <a:spcPts val="1200"/>
                </a:spcBef>
                <a:defRPr sz="1800">
                  <a:solidFill>
                    <a:srgbClr val="FFFFFF"/>
                  </a:solidFill>
                </a:defRPr>
              </a:pPr>
              <a:endParaRPr sz="1800"/>
            </a:p>
          </p:txBody>
        </p:sp>
        <p:grpSp>
          <p:nvGrpSpPr>
            <p:cNvPr id="27" name="Groupe 1">
              <a:extLst>
                <a:ext uri="{FF2B5EF4-FFF2-40B4-BE49-F238E27FC236}">
                  <a16:creationId xmlns:a16="http://schemas.microsoft.com/office/drawing/2014/main" id="{C43F4108-1888-EE4D-8CA9-813F3075DF5F}"/>
                </a:ext>
              </a:extLst>
            </p:cNvPr>
            <p:cNvGrpSpPr/>
            <p:nvPr/>
          </p:nvGrpSpPr>
          <p:grpSpPr>
            <a:xfrm>
              <a:off x="1021230" y="2612379"/>
              <a:ext cx="1428138" cy="876799"/>
              <a:chOff x="0" y="0"/>
              <a:chExt cx="1428137" cy="876798"/>
            </a:xfrm>
          </p:grpSpPr>
          <p:sp>
            <p:nvSpPr>
              <p:cNvPr id="31" name="Rectangle à coins arrondis 9">
                <a:extLst>
                  <a:ext uri="{FF2B5EF4-FFF2-40B4-BE49-F238E27FC236}">
                    <a16:creationId xmlns:a16="http://schemas.microsoft.com/office/drawing/2014/main" id="{313AEE53-3CDD-1442-B68C-647FBD1BBE7A}"/>
                  </a:ext>
                </a:extLst>
              </p:cNvPr>
              <p:cNvSpPr/>
              <p:nvPr/>
            </p:nvSpPr>
            <p:spPr>
              <a:xfrm>
                <a:off x="25260" y="61431"/>
                <a:ext cx="1402878" cy="735504"/>
              </a:xfrm>
              <a:prstGeom prst="roundRect">
                <a:avLst>
                  <a:gd name="adj" fmla="val 5556"/>
                </a:avLst>
              </a:prstGeom>
              <a:solidFill>
                <a:srgbClr val="FFFFFF"/>
              </a:solidFill>
              <a:ln w="25400" cap="flat">
                <a:solidFill>
                  <a:srgbClr val="FFFFFF"/>
                </a:solidFill>
                <a:prstDash val="solid"/>
                <a:miter lim="800000"/>
              </a:ln>
              <a:effectLst/>
            </p:spPr>
            <p:txBody>
              <a:bodyPr wrap="square" lIns="72000" tIns="72000" rIns="72000" bIns="72000" numCol="1" anchor="ctr">
                <a:noAutofit/>
              </a:bodyPr>
              <a:lstStyle/>
              <a:p>
                <a:pPr algn="ctr" defTabSz="914400">
                  <a:spcBef>
                    <a:spcPts val="1200"/>
                  </a:spcBef>
                  <a:defRPr sz="1800">
                    <a:solidFill>
                      <a:srgbClr val="FFFFFF"/>
                    </a:solidFill>
                  </a:defRPr>
                </a:pPr>
                <a:endParaRPr sz="1800"/>
              </a:p>
            </p:txBody>
          </p:sp>
          <p:pic>
            <p:nvPicPr>
              <p:cNvPr id="33" name="Image 5" descr="Image 5">
                <a:extLst>
                  <a:ext uri="{FF2B5EF4-FFF2-40B4-BE49-F238E27FC236}">
                    <a16:creationId xmlns:a16="http://schemas.microsoft.com/office/drawing/2014/main" id="{8CE09875-7E46-AA4F-A1D7-BB7F9797C16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1402877" cy="876799"/>
              </a:xfrm>
              <a:prstGeom prst="rect">
                <a:avLst/>
              </a:prstGeom>
              <a:ln w="12700" cap="flat">
                <a:noFill/>
                <a:miter lim="400000"/>
              </a:ln>
              <a:effectLst/>
            </p:spPr>
          </p:pic>
        </p:grpSp>
        <p:sp>
          <p:nvSpPr>
            <p:cNvPr id="28" name="Oval 8">
              <a:extLst>
                <a:ext uri="{FF2B5EF4-FFF2-40B4-BE49-F238E27FC236}">
                  <a16:creationId xmlns:a16="http://schemas.microsoft.com/office/drawing/2014/main" id="{8702F514-368F-4B45-B46F-9FD88C408E9F}"/>
                </a:ext>
              </a:extLst>
            </p:cNvPr>
            <p:cNvSpPr/>
            <p:nvPr/>
          </p:nvSpPr>
          <p:spPr>
            <a:xfrm>
              <a:off x="4314250" y="2266251"/>
              <a:ext cx="87132" cy="87131"/>
            </a:xfrm>
            <a:prstGeom prst="ellipse">
              <a:avLst/>
            </a:prstGeom>
            <a:solidFill>
              <a:srgbClr val="E54D33"/>
            </a:solidFill>
            <a:ln w="12700">
              <a:miter lim="400000"/>
            </a:ln>
          </p:spPr>
          <p:txBody>
            <a:bodyPr lIns="72000" tIns="72000" rIns="72000" bIns="72000" anchor="ctr"/>
            <a:lstStyle/>
            <a:p>
              <a:pPr algn="ctr" defTabSz="914400">
                <a:spcBef>
                  <a:spcPts val="1200"/>
                </a:spcBef>
                <a:defRPr sz="1800">
                  <a:solidFill>
                    <a:srgbClr val="FFFFFF"/>
                  </a:solidFill>
                </a:defRPr>
              </a:pPr>
              <a:endParaRPr sz="1800"/>
            </a:p>
          </p:txBody>
        </p:sp>
        <p:sp>
          <p:nvSpPr>
            <p:cNvPr id="29" name="Oval 11">
              <a:extLst>
                <a:ext uri="{FF2B5EF4-FFF2-40B4-BE49-F238E27FC236}">
                  <a16:creationId xmlns:a16="http://schemas.microsoft.com/office/drawing/2014/main" id="{1FDF519B-40A0-1840-9E8D-4F4373AD18F2}"/>
                </a:ext>
              </a:extLst>
            </p:cNvPr>
            <p:cNvSpPr/>
            <p:nvPr/>
          </p:nvSpPr>
          <p:spPr>
            <a:xfrm>
              <a:off x="4456280" y="2263118"/>
              <a:ext cx="87132" cy="87132"/>
            </a:xfrm>
            <a:prstGeom prst="ellipse">
              <a:avLst/>
            </a:prstGeom>
            <a:solidFill>
              <a:schemeClr val="accent1"/>
            </a:solidFill>
            <a:ln w="12700">
              <a:miter lim="400000"/>
            </a:ln>
          </p:spPr>
          <p:txBody>
            <a:bodyPr lIns="72000" tIns="72000" rIns="72000" bIns="72000" anchor="ctr"/>
            <a:lstStyle/>
            <a:p>
              <a:pPr algn="ctr" defTabSz="914400">
                <a:spcBef>
                  <a:spcPts val="1200"/>
                </a:spcBef>
                <a:defRPr sz="1800">
                  <a:solidFill>
                    <a:srgbClr val="FFFFFF"/>
                  </a:solidFill>
                </a:defRPr>
              </a:pPr>
              <a:endParaRPr sz="1800"/>
            </a:p>
          </p:txBody>
        </p:sp>
        <p:sp>
          <p:nvSpPr>
            <p:cNvPr id="30" name="Oval 13">
              <a:extLst>
                <a:ext uri="{FF2B5EF4-FFF2-40B4-BE49-F238E27FC236}">
                  <a16:creationId xmlns:a16="http://schemas.microsoft.com/office/drawing/2014/main" id="{0726A869-909F-1247-A013-E5AD9557C33E}"/>
                </a:ext>
              </a:extLst>
            </p:cNvPr>
            <p:cNvSpPr/>
            <p:nvPr/>
          </p:nvSpPr>
          <p:spPr>
            <a:xfrm>
              <a:off x="4592783" y="2264523"/>
              <a:ext cx="87132" cy="87132"/>
            </a:xfrm>
            <a:prstGeom prst="ellipse">
              <a:avLst/>
            </a:prstGeom>
            <a:solidFill>
              <a:srgbClr val="47B800"/>
            </a:solidFill>
            <a:ln w="12700">
              <a:miter lim="400000"/>
            </a:ln>
          </p:spPr>
          <p:txBody>
            <a:bodyPr lIns="72000" tIns="72000" rIns="72000" bIns="72000" anchor="ctr"/>
            <a:lstStyle/>
            <a:p>
              <a:pPr algn="ctr" defTabSz="914400">
                <a:spcBef>
                  <a:spcPts val="1200"/>
                </a:spcBef>
                <a:defRPr sz="1800">
                  <a:solidFill>
                    <a:srgbClr val="FFFFFF"/>
                  </a:solidFill>
                </a:defRPr>
              </a:pPr>
              <a:endParaRPr sz="1800"/>
            </a:p>
          </p:txBody>
        </p:sp>
      </p:grpSp>
      <p:sp>
        <p:nvSpPr>
          <p:cNvPr id="35" name="Rectangle: Rounded Corners 17">
            <a:extLst>
              <a:ext uri="{FF2B5EF4-FFF2-40B4-BE49-F238E27FC236}">
                <a16:creationId xmlns:a16="http://schemas.microsoft.com/office/drawing/2014/main" id="{58D2E780-43E3-E540-B636-9BDABD0CE51E}"/>
              </a:ext>
            </a:extLst>
          </p:cNvPr>
          <p:cNvSpPr/>
          <p:nvPr/>
        </p:nvSpPr>
        <p:spPr bwMode="gray">
          <a:xfrm>
            <a:off x="10683688" y="396255"/>
            <a:ext cx="1411941" cy="1077218"/>
          </a:xfrm>
          <a:prstGeom prst="roundRect">
            <a:avLst/>
          </a:prstGeom>
          <a:solidFill>
            <a:srgbClr val="FFC000"/>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de-DE" sz="18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Do not send </a:t>
            </a:r>
            <a:r>
              <a:rPr kumimoji="0" lang="de-DE"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rPr>
              <a:t>to</a:t>
            </a:r>
            <a:r>
              <a:rPr kumimoji="0" lang="de-DE" sz="18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 </a:t>
            </a:r>
            <a:r>
              <a:rPr kumimoji="0" lang="de-DE"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rPr>
              <a:t>customers</a:t>
            </a:r>
            <a:r>
              <a:rPr kumimoji="0" lang="de-DE" sz="18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 </a:t>
            </a:r>
          </a:p>
        </p:txBody>
      </p:sp>
    </p:spTree>
    <p:extLst>
      <p:ext uri="{BB962C8B-B14F-4D97-AF65-F5344CB8AC3E}">
        <p14:creationId xmlns:p14="http://schemas.microsoft.com/office/powerpoint/2010/main" val="94681816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B529C29-5ECA-4C4A-8DE0-821840676EF8}"/>
              </a:ext>
            </a:extLst>
          </p:cNvPr>
          <p:cNvSpPr/>
          <p:nvPr/>
        </p:nvSpPr>
        <p:spPr bwMode="gray">
          <a:xfrm>
            <a:off x="3636310" y="1683946"/>
            <a:ext cx="2344273" cy="3720231"/>
          </a:xfrm>
          <a:prstGeom prst="rect">
            <a:avLst/>
          </a:prstGeom>
          <a:solidFill>
            <a:schemeClr val="bg1">
              <a:lumMod val="95000"/>
            </a:schemeClr>
          </a:solidFill>
          <a:ln w="127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sp>
        <p:nvSpPr>
          <p:cNvPr id="34" name="Rectangle 33">
            <a:extLst>
              <a:ext uri="{FF2B5EF4-FFF2-40B4-BE49-F238E27FC236}">
                <a16:creationId xmlns:a16="http://schemas.microsoft.com/office/drawing/2014/main" id="{93A168C1-C2B8-4CD7-94AD-85313A1928B2}"/>
              </a:ext>
            </a:extLst>
          </p:cNvPr>
          <p:cNvSpPr/>
          <p:nvPr/>
        </p:nvSpPr>
        <p:spPr bwMode="gray">
          <a:xfrm>
            <a:off x="6488668" y="1683946"/>
            <a:ext cx="2344273" cy="3720231"/>
          </a:xfrm>
          <a:prstGeom prst="rect">
            <a:avLst/>
          </a:prstGeom>
          <a:solidFill>
            <a:schemeClr val="bg1">
              <a:lumMod val="95000"/>
            </a:schemeClr>
          </a:solidFill>
          <a:ln w="127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sp>
        <p:nvSpPr>
          <p:cNvPr id="36" name="Rectangle 35">
            <a:extLst>
              <a:ext uri="{FF2B5EF4-FFF2-40B4-BE49-F238E27FC236}">
                <a16:creationId xmlns:a16="http://schemas.microsoft.com/office/drawing/2014/main" id="{600F977F-C06E-4337-A7C1-55AE0E9431AD}"/>
              </a:ext>
            </a:extLst>
          </p:cNvPr>
          <p:cNvSpPr/>
          <p:nvPr/>
        </p:nvSpPr>
        <p:spPr bwMode="gray">
          <a:xfrm>
            <a:off x="9365804" y="1669489"/>
            <a:ext cx="2344273" cy="3720231"/>
          </a:xfrm>
          <a:prstGeom prst="rect">
            <a:avLst/>
          </a:prstGeom>
          <a:solidFill>
            <a:schemeClr val="bg1">
              <a:lumMod val="95000"/>
            </a:schemeClr>
          </a:solidFill>
          <a:ln w="127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sp>
        <p:nvSpPr>
          <p:cNvPr id="32" name="Rectangle 31">
            <a:extLst>
              <a:ext uri="{FF2B5EF4-FFF2-40B4-BE49-F238E27FC236}">
                <a16:creationId xmlns:a16="http://schemas.microsoft.com/office/drawing/2014/main" id="{9D36E0B2-4A27-4A38-AFA7-2BA27C571559}"/>
              </a:ext>
            </a:extLst>
          </p:cNvPr>
          <p:cNvSpPr/>
          <p:nvPr/>
        </p:nvSpPr>
        <p:spPr bwMode="gray">
          <a:xfrm>
            <a:off x="783952" y="1683946"/>
            <a:ext cx="2344273" cy="3720231"/>
          </a:xfrm>
          <a:prstGeom prst="rect">
            <a:avLst/>
          </a:prstGeom>
          <a:solidFill>
            <a:schemeClr val="bg1">
              <a:lumMod val="95000"/>
            </a:schemeClr>
          </a:solidFill>
          <a:ln w="127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cxnSp>
        <p:nvCxnSpPr>
          <p:cNvPr id="15" name="Straight Connector 14">
            <a:extLst>
              <a:ext uri="{FF2B5EF4-FFF2-40B4-BE49-F238E27FC236}">
                <a16:creationId xmlns:a16="http://schemas.microsoft.com/office/drawing/2014/main" id="{AE1BE635-F1FB-4F52-B298-DE14985B409C}"/>
              </a:ext>
            </a:extLst>
          </p:cNvPr>
          <p:cNvCxnSpPr>
            <a:cxnSpLocks/>
          </p:cNvCxnSpPr>
          <p:nvPr/>
        </p:nvCxnSpPr>
        <p:spPr>
          <a:xfrm>
            <a:off x="1836996" y="3137739"/>
            <a:ext cx="8806620" cy="0"/>
          </a:xfrm>
          <a:prstGeom prst="line">
            <a:avLst/>
          </a:prstGeom>
          <a:ln w="762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B5883E5-129A-4C92-80B5-F93ED0BB9866}"/>
              </a:ext>
            </a:extLst>
          </p:cNvPr>
          <p:cNvSpPr/>
          <p:nvPr/>
        </p:nvSpPr>
        <p:spPr bwMode="gray">
          <a:xfrm>
            <a:off x="685800" y="1610899"/>
            <a:ext cx="2344273" cy="3720231"/>
          </a:xfrm>
          <a:prstGeom prst="rect">
            <a:avLst/>
          </a:prstGeom>
          <a:solidFill>
            <a:schemeClr val="bg1"/>
          </a:solidFill>
          <a:ln w="12700" algn="ctr">
            <a:solidFill>
              <a:schemeClr val="accent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sp>
        <p:nvSpPr>
          <p:cNvPr id="17" name="Rectangle 16">
            <a:extLst>
              <a:ext uri="{FF2B5EF4-FFF2-40B4-BE49-F238E27FC236}">
                <a16:creationId xmlns:a16="http://schemas.microsoft.com/office/drawing/2014/main" id="{D51EBC24-0843-4AE1-9949-835C727C4748}"/>
              </a:ext>
            </a:extLst>
          </p:cNvPr>
          <p:cNvSpPr/>
          <p:nvPr/>
        </p:nvSpPr>
        <p:spPr bwMode="gray">
          <a:xfrm>
            <a:off x="3538159" y="1610899"/>
            <a:ext cx="2344273" cy="3720231"/>
          </a:xfrm>
          <a:prstGeom prst="rect">
            <a:avLst/>
          </a:prstGeom>
          <a:solidFill>
            <a:schemeClr val="bg1"/>
          </a:solidFill>
          <a:ln w="12700" algn="ctr">
            <a:solidFill>
              <a:schemeClr val="accent1"/>
            </a:solidFill>
            <a:miter lim="800000"/>
            <a:headEnd/>
            <a:tailEnd/>
          </a:ln>
        </p:spPr>
        <p:txBody>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sp>
        <p:nvSpPr>
          <p:cNvPr id="21" name="Rectangle 20">
            <a:extLst>
              <a:ext uri="{FF2B5EF4-FFF2-40B4-BE49-F238E27FC236}">
                <a16:creationId xmlns:a16="http://schemas.microsoft.com/office/drawing/2014/main" id="{DDED97D1-C26B-42A9-ABB0-E488976581D2}"/>
              </a:ext>
            </a:extLst>
          </p:cNvPr>
          <p:cNvSpPr/>
          <p:nvPr/>
        </p:nvSpPr>
        <p:spPr bwMode="gray">
          <a:xfrm>
            <a:off x="6390518" y="1610899"/>
            <a:ext cx="2344273" cy="3720231"/>
          </a:xfrm>
          <a:prstGeom prst="rect">
            <a:avLst/>
          </a:prstGeom>
          <a:solidFill>
            <a:schemeClr val="bg1"/>
          </a:solidFill>
          <a:ln w="12700" algn="ctr">
            <a:solidFill>
              <a:schemeClr val="accent1"/>
            </a:solidFill>
            <a:miter lim="800000"/>
            <a:headEnd/>
            <a:tailEnd/>
          </a:ln>
        </p:spPr>
        <p:txBody>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sp>
        <p:nvSpPr>
          <p:cNvPr id="22" name="Rectangle 21">
            <a:extLst>
              <a:ext uri="{FF2B5EF4-FFF2-40B4-BE49-F238E27FC236}">
                <a16:creationId xmlns:a16="http://schemas.microsoft.com/office/drawing/2014/main" id="{1D2207BE-6917-4FA2-95F2-7AC1F6B234A4}"/>
              </a:ext>
            </a:extLst>
          </p:cNvPr>
          <p:cNvSpPr/>
          <p:nvPr/>
        </p:nvSpPr>
        <p:spPr bwMode="gray">
          <a:xfrm>
            <a:off x="9242878" y="1610899"/>
            <a:ext cx="2344273" cy="3720231"/>
          </a:xfrm>
          <a:prstGeom prst="rect">
            <a:avLst/>
          </a:prstGeom>
          <a:solidFill>
            <a:schemeClr val="bg1"/>
          </a:solidFill>
          <a:ln w="12700" algn="ctr">
            <a:solidFill>
              <a:schemeClr val="accent1"/>
            </a:solidFill>
            <a:miter lim="800000"/>
            <a:headEnd/>
            <a:tailEnd/>
          </a:ln>
        </p:spPr>
        <p:txBody>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sp>
        <p:nvSpPr>
          <p:cNvPr id="7" name="Text Placeholder 6"/>
          <p:cNvSpPr>
            <a:spLocks noGrp="1"/>
          </p:cNvSpPr>
          <p:nvPr>
            <p:ph type="body" sz="quarter" idx="10"/>
          </p:nvPr>
        </p:nvSpPr>
        <p:spPr>
          <a:xfrm>
            <a:off x="681707" y="1893963"/>
            <a:ext cx="2344270" cy="750269"/>
          </a:xfrm>
        </p:spPr>
        <p:txBody>
          <a:bodyPr vert="horz" lIns="0" tIns="0" rIns="0" bIns="0" rtlCol="0" anchor="t">
            <a:normAutofit/>
          </a:bodyPr>
          <a:lstStyle/>
          <a:p>
            <a:pPr algn="ctr">
              <a:spcBef>
                <a:spcPts val="0"/>
              </a:spcBef>
            </a:pPr>
            <a:r>
              <a:rPr lang="en-US" b="1">
                <a:cs typeface="Arial"/>
              </a:rPr>
              <a:t>Customer service</a:t>
            </a:r>
          </a:p>
        </p:txBody>
      </p:sp>
      <p:sp>
        <p:nvSpPr>
          <p:cNvPr id="2" name="Title 1"/>
          <p:cNvSpPr>
            <a:spLocks noGrp="1"/>
          </p:cNvSpPr>
          <p:nvPr>
            <p:ph type="title"/>
          </p:nvPr>
        </p:nvSpPr>
        <p:spPr>
          <a:xfrm>
            <a:off x="502920" y="502920"/>
            <a:ext cx="11186476" cy="646331"/>
          </a:xfrm>
        </p:spPr>
        <p:txBody>
          <a:bodyPr/>
          <a:lstStyle/>
          <a:p>
            <a:r>
              <a:rPr lang="en-US" sz="2400"/>
              <a:t>Why you need </a:t>
            </a:r>
            <a:r>
              <a:rPr lang="en-US"/>
              <a:t>SAP Conversational AI </a:t>
            </a:r>
            <a:br>
              <a:rPr lang="en-US"/>
            </a:br>
            <a:r>
              <a:rPr lang="en-US" sz="1800" b="0"/>
              <a:t>Common use cases for customers and employees</a:t>
            </a:r>
            <a:endParaRPr lang="en-US" b="0"/>
          </a:p>
        </p:txBody>
      </p:sp>
      <p:sp>
        <p:nvSpPr>
          <p:cNvPr id="9" name="Text Placeholder 6">
            <a:extLst>
              <a:ext uri="{FF2B5EF4-FFF2-40B4-BE49-F238E27FC236}">
                <a16:creationId xmlns:a16="http://schemas.microsoft.com/office/drawing/2014/main" id="{3FCCE69D-D14B-4501-ABCC-DF145C6615F1}"/>
              </a:ext>
            </a:extLst>
          </p:cNvPr>
          <p:cNvSpPr txBox="1">
            <a:spLocks/>
          </p:cNvSpPr>
          <p:nvPr/>
        </p:nvSpPr>
        <p:spPr bwMode="black">
          <a:xfrm>
            <a:off x="6390517" y="1893964"/>
            <a:ext cx="2344273" cy="499258"/>
          </a:xfrm>
          <a:prstGeom prst="rect">
            <a:avLst/>
          </a:prstGeom>
        </p:spPr>
        <p:txBody>
          <a:bodyPr vert="horz" lIns="0" tIns="0" rIns="0" bIns="0" rtlCol="0" anchor="t">
            <a:normAutofit lnSpcReduction="10000"/>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088558" rtl="0" eaLnBrk="1" fontAlgn="auto" latinLnBrk="0" hangingPunct="1">
              <a:lnSpc>
                <a:spcPct val="100000"/>
              </a:lnSpc>
              <a:spcBef>
                <a:spcPts val="0"/>
              </a:spcBef>
              <a:spcAft>
                <a:spcPts val="0"/>
              </a:spcAft>
              <a:buClr>
                <a:srgbClr val="F0AB00"/>
              </a:buClr>
              <a:buSzPct val="80000"/>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Employee service</a:t>
            </a:r>
            <a:endParaRPr kumimoji="0" lang="en-US" sz="20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088558" rtl="0" eaLnBrk="1" fontAlgn="auto" latinLnBrk="0" hangingPunct="1">
              <a:lnSpc>
                <a:spcPct val="100000"/>
              </a:lnSpc>
              <a:spcBef>
                <a:spcPts val="0"/>
              </a:spcBef>
              <a:spcAft>
                <a:spcPts val="0"/>
              </a:spcAft>
              <a:buClr>
                <a:srgbClr val="F0AB00"/>
              </a:buClr>
              <a:buSzPct val="100000"/>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Arial"/>
              </a:rPr>
              <a:t>IT, HR, Analytics</a:t>
            </a:r>
          </a:p>
          <a:p>
            <a:pPr marL="0" marR="0" lvl="1" indent="0" algn="l" defTabSz="1088558" rtl="0" eaLnBrk="1" fontAlgn="auto" latinLnBrk="0" hangingPunct="1">
              <a:lnSpc>
                <a:spcPct val="100000"/>
              </a:lnSpc>
              <a:spcBef>
                <a:spcPts val="0"/>
              </a:spcBef>
              <a:spcAft>
                <a:spcPts val="0"/>
              </a:spcAft>
              <a:buClr>
                <a:srgbClr val="F0AB00"/>
              </a:buClr>
              <a:buSzPct val="100000"/>
              <a:buFont typeface="Wingdings" pitchFamily="2" charset="2"/>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1" name="Text Placeholder 6">
            <a:extLst>
              <a:ext uri="{FF2B5EF4-FFF2-40B4-BE49-F238E27FC236}">
                <a16:creationId xmlns:a16="http://schemas.microsoft.com/office/drawing/2014/main" id="{85DDFF2B-97BD-4C6E-AA27-739BCB61A64B}"/>
              </a:ext>
            </a:extLst>
          </p:cNvPr>
          <p:cNvSpPr txBox="1">
            <a:spLocks/>
          </p:cNvSpPr>
          <p:nvPr/>
        </p:nvSpPr>
        <p:spPr bwMode="black">
          <a:xfrm>
            <a:off x="3605354" y="1942018"/>
            <a:ext cx="2322587" cy="499258"/>
          </a:xfrm>
          <a:prstGeom prst="rect">
            <a:avLst/>
          </a:prstGeom>
        </p:spPr>
        <p:txBody>
          <a:bodyPr vert="horz" lIns="0" tIns="0" rIns="0" bIns="0" rtlCol="0" anchor="t">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1" indent="0" algn="ctr" defTabSz="1088558" rtl="0" eaLnBrk="1" fontAlgn="auto" latinLnBrk="0" hangingPunct="1">
              <a:lnSpc>
                <a:spcPct val="100000"/>
              </a:lnSpc>
              <a:spcBef>
                <a:spcPts val="0"/>
              </a:spcBef>
              <a:spcAft>
                <a:spcPts val="0"/>
              </a:spcAft>
              <a:buClr>
                <a:srgbClr val="F0AB00"/>
              </a:buClr>
              <a:buSzPct val="80000"/>
              <a:buFont typeface="Wingdings" pitchFamily="2" charset="2"/>
              <a:buNone/>
              <a:tabLst/>
              <a:defRPr/>
            </a:pPr>
            <a:r>
              <a:rPr kumimoji="0" lang="en-US" sz="1800" b="1" i="0" u="none" strike="noStrike" kern="1200" cap="none" spc="0" normalizeH="0" baseline="0" noProof="0">
                <a:ln>
                  <a:noFill/>
                </a:ln>
                <a:solidFill>
                  <a:srgbClr val="FFFFFF"/>
                </a:solidFill>
                <a:effectLst/>
                <a:uLnTx/>
                <a:uFillTx/>
                <a:latin typeface="Arial"/>
                <a:ea typeface="+mn-ea"/>
                <a:cs typeface="Arial"/>
              </a:rPr>
              <a:t>Sales / Aftersales</a:t>
            </a:r>
          </a:p>
        </p:txBody>
      </p:sp>
      <p:sp>
        <p:nvSpPr>
          <p:cNvPr id="4" name="TextBox 3">
            <a:extLst>
              <a:ext uri="{FF2B5EF4-FFF2-40B4-BE49-F238E27FC236}">
                <a16:creationId xmlns:a16="http://schemas.microsoft.com/office/drawing/2014/main" id="{A66A5D98-C50E-4EE2-9D06-8E90FAE6D523}"/>
              </a:ext>
            </a:extLst>
          </p:cNvPr>
          <p:cNvSpPr txBox="1"/>
          <p:nvPr/>
        </p:nvSpPr>
        <p:spPr>
          <a:xfrm>
            <a:off x="911435" y="3758406"/>
            <a:ext cx="1893002" cy="1231106"/>
          </a:xfrm>
          <a:prstGeom prst="rect">
            <a:avLst/>
          </a:prstGeom>
          <a:noFill/>
        </p:spPr>
        <p:txBody>
          <a:bodyPr wrap="square" lIns="0" tIns="0" rIns="0" bIns="0" rtlCol="0" anchor="t">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20" normalizeH="0" baseline="0" noProof="0">
                <a:ln>
                  <a:noFill/>
                </a:ln>
                <a:solidFill>
                  <a:srgbClr val="FFFFFF"/>
                </a:solidFill>
                <a:effectLst/>
                <a:uLnTx/>
                <a:uFillTx/>
                <a:latin typeface="Arial"/>
                <a:ea typeface="Arial Unicode MS"/>
                <a:cs typeface="Arial Unicode MS"/>
              </a:rPr>
              <a:t>Pre-select or fully handle repetitive customer support inquiries through a chatbot</a:t>
            </a:r>
            <a:endParaRPr kumimoji="0" lang="en-US" sz="1600" b="0" i="0" u="none" strike="noStrike" kern="0" cap="none" spc="-20" normalizeH="0" baseline="0" noProof="0">
              <a:ln>
                <a:noFill/>
              </a:ln>
              <a:solidFill>
                <a:srgbClr val="FFFFFF"/>
              </a:solidFill>
              <a:effectLst/>
              <a:uLnTx/>
              <a:uFillTx/>
              <a:latin typeface="Arial"/>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A2480DA4-70BF-4685-9876-C83BA9D88E2B}"/>
              </a:ext>
            </a:extLst>
          </p:cNvPr>
          <p:cNvSpPr txBox="1"/>
          <p:nvPr/>
        </p:nvSpPr>
        <p:spPr>
          <a:xfrm>
            <a:off x="6536091" y="3758406"/>
            <a:ext cx="2053123" cy="1231106"/>
          </a:xfrm>
          <a:prstGeom prst="rect">
            <a:avLst/>
          </a:prstGeom>
          <a:noFill/>
        </p:spPr>
        <p:txBody>
          <a:bodyPr wrap="square" lIns="0" tIns="0" rIns="0" bIns="0" rtlCol="0" anchor="t">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20" normalizeH="0" baseline="0" noProof="0">
                <a:ln>
                  <a:noFill/>
                </a:ln>
                <a:solidFill>
                  <a:srgbClr val="FFFFFF"/>
                </a:solidFill>
                <a:effectLst/>
                <a:uLnTx/>
                <a:uFillTx/>
                <a:latin typeface="Arial"/>
                <a:ea typeface="Arial Unicode MS"/>
                <a:cs typeface="Arial"/>
              </a:rPr>
              <a:t>Build your own chatbot - Answer employee inquiries e.g. in IT for password reset or HR for KPI</a:t>
            </a:r>
            <a:r>
              <a:rPr kumimoji="0" lang="en-US" sz="1600" b="0" i="0" u="none" strike="noStrike" kern="0" cap="none" spc="-20" normalizeH="0" baseline="0" noProof="0">
                <a:ln>
                  <a:noFill/>
                </a:ln>
                <a:solidFill>
                  <a:srgbClr val="FFFFFF"/>
                </a:solidFill>
                <a:effectLst/>
                <a:uLnTx/>
                <a:uFillTx/>
                <a:latin typeface="Arial"/>
                <a:ea typeface="Arial Unicode MS"/>
                <a:cs typeface="Arial Unicode MS"/>
              </a:rPr>
              <a:t>s</a:t>
            </a:r>
            <a:endParaRPr kumimoji="0" lang="en-US" sz="210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F6AE4AE1-12E9-46A9-9015-6FCB41E6CA96}"/>
              </a:ext>
            </a:extLst>
          </p:cNvPr>
          <p:cNvSpPr txBox="1"/>
          <p:nvPr/>
        </p:nvSpPr>
        <p:spPr>
          <a:xfrm>
            <a:off x="3731895" y="3758406"/>
            <a:ext cx="2063728" cy="1477328"/>
          </a:xfrm>
          <a:prstGeom prst="rect">
            <a:avLst/>
          </a:prstGeom>
          <a:noFill/>
        </p:spPr>
        <p:txBody>
          <a:bodyPr wrap="square" lIns="0" tIns="0" rIns="0" bIns="0" rtlCol="0" anchor="t">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20" normalizeH="0" baseline="0" noProof="0">
                <a:ln>
                  <a:noFill/>
                </a:ln>
                <a:solidFill>
                  <a:srgbClr val="FFFFFF"/>
                </a:solidFill>
                <a:effectLst/>
                <a:uLnTx/>
                <a:uFillTx/>
                <a:latin typeface="Arial"/>
                <a:ea typeface="Arial Unicode MS"/>
                <a:cs typeface="Arial Unicode MS"/>
              </a:rPr>
              <a:t>Checking of order or invoice request of internal or external users from a back-end; field services through CRM integration</a:t>
            </a:r>
            <a:endParaRPr kumimoji="0" lang="en-US" sz="1600" b="0" i="0" u="none" strike="noStrike" kern="0" cap="none" spc="-20" normalizeH="0" baseline="0" noProof="0">
              <a:ln>
                <a:noFill/>
              </a:ln>
              <a:solidFill>
                <a:srgbClr val="FFFFFF"/>
              </a:solidFill>
              <a:effectLst/>
              <a:uLnTx/>
              <a:uFillTx/>
              <a:latin typeface="Arial"/>
              <a:ea typeface="Arial Unicode MS" pitchFamily="34" charset="-128"/>
              <a:cs typeface="Arial Unicode MS" pitchFamily="34" charset="-128"/>
            </a:endParaRPr>
          </a:p>
        </p:txBody>
      </p:sp>
      <p:sp>
        <p:nvSpPr>
          <p:cNvPr id="40" name="Text Placeholder 6">
            <a:extLst>
              <a:ext uri="{FF2B5EF4-FFF2-40B4-BE49-F238E27FC236}">
                <a16:creationId xmlns:a16="http://schemas.microsoft.com/office/drawing/2014/main" id="{1ABD3466-3FB3-4104-885C-B97953B4B3CD}"/>
              </a:ext>
            </a:extLst>
          </p:cNvPr>
          <p:cNvSpPr txBox="1">
            <a:spLocks/>
          </p:cNvSpPr>
          <p:nvPr/>
        </p:nvSpPr>
        <p:spPr bwMode="black">
          <a:xfrm>
            <a:off x="9294851" y="1893964"/>
            <a:ext cx="2344272" cy="499258"/>
          </a:xfrm>
          <a:prstGeom prst="rect">
            <a:avLst/>
          </a:prstGeom>
        </p:spPr>
        <p:txBody>
          <a:bodyPr vert="horz" lIns="0" tIns="0" rIns="0" bIns="0" rtlCol="0" anchor="t">
            <a:no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1088776" rtl="0" eaLnBrk="1" fontAlgn="auto" latinLnBrk="0" hangingPunct="1">
              <a:lnSpc>
                <a:spcPct val="100000"/>
              </a:lnSpc>
              <a:spcBef>
                <a:spcPts val="0"/>
              </a:spcBef>
              <a:spcAft>
                <a:spcPts val="0"/>
              </a:spcAft>
              <a:buClr>
                <a:srgbClr val="F0AB00"/>
              </a:buClr>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Arial"/>
              </a:rPr>
              <a:t>SAP's</a:t>
            </a:r>
            <a:endParaRPr kumimoji="0" lang="en-US" sz="2100" b="0" i="0" u="none" strike="noStrike" kern="1200" cap="none" spc="0" normalizeH="0" baseline="0" noProof="0">
              <a:ln>
                <a:noFill/>
              </a:ln>
              <a:solidFill>
                <a:srgbClr val="FFFFFF"/>
              </a:solidFill>
              <a:effectLst/>
              <a:uLnTx/>
              <a:uFillTx/>
              <a:latin typeface="Arial"/>
              <a:ea typeface="+mn-ea"/>
              <a:cs typeface="Arial"/>
            </a:endParaRPr>
          </a:p>
          <a:p>
            <a:pPr marL="0" marR="0" lvl="0" indent="0" algn="ctr" defTabSz="1088776" rtl="0" eaLnBrk="1" fontAlgn="auto" latinLnBrk="0" hangingPunct="1">
              <a:lnSpc>
                <a:spcPct val="100000"/>
              </a:lnSpc>
              <a:spcBef>
                <a:spcPts val="0"/>
              </a:spcBef>
              <a:spcAft>
                <a:spcPts val="0"/>
              </a:spcAft>
              <a:buClr>
                <a:srgbClr val="F0AB00"/>
              </a:buClr>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Arial"/>
              </a:rPr>
              <a:t>Digital Assistant</a:t>
            </a:r>
            <a:endParaRPr kumimoji="0" lang="en-US" sz="2100" b="0" i="0" u="none" strike="noStrike" kern="1200" cap="none" spc="0" normalizeH="0" baseline="0" noProof="0">
              <a:ln>
                <a:noFill/>
              </a:ln>
              <a:solidFill>
                <a:srgbClr val="FFFFFF"/>
              </a:solidFill>
              <a:effectLst/>
              <a:uLnTx/>
              <a:uFillTx/>
              <a:latin typeface="Arial"/>
              <a:ea typeface="+mn-ea"/>
              <a:cs typeface="Arial"/>
            </a:endParaRPr>
          </a:p>
        </p:txBody>
      </p:sp>
      <p:sp>
        <p:nvSpPr>
          <p:cNvPr id="41" name="TextBox 40">
            <a:extLst>
              <a:ext uri="{FF2B5EF4-FFF2-40B4-BE49-F238E27FC236}">
                <a16:creationId xmlns:a16="http://schemas.microsoft.com/office/drawing/2014/main" id="{D08D86F8-0946-48C7-BD62-5DEF22B70600}"/>
              </a:ext>
            </a:extLst>
          </p:cNvPr>
          <p:cNvSpPr txBox="1"/>
          <p:nvPr/>
        </p:nvSpPr>
        <p:spPr>
          <a:xfrm>
            <a:off x="9267654" y="3731501"/>
            <a:ext cx="2217419" cy="1477328"/>
          </a:xfrm>
          <a:prstGeom prst="rect">
            <a:avLst/>
          </a:prstGeom>
          <a:noFill/>
        </p:spPr>
        <p:txBody>
          <a:bodyPr wrap="square" lIns="0" tIns="0" rIns="0" bIns="0" rtlCol="0" anchor="t">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20" normalizeH="0" baseline="0" noProof="0">
                <a:ln>
                  <a:noFill/>
                </a:ln>
                <a:solidFill>
                  <a:srgbClr val="FFFFFF"/>
                </a:solidFill>
                <a:effectLst/>
                <a:uLnTx/>
                <a:uFillTx/>
                <a:latin typeface="Arial"/>
                <a:ea typeface="Arial Unicode MS"/>
                <a:cs typeface="Arial Unicode MS"/>
              </a:rPr>
              <a:t>Digital Assistant* with OData Services integration, a master hub with pre-built skills* for SAP systems, e.g. HR leave request in SFSF</a:t>
            </a:r>
          </a:p>
        </p:txBody>
      </p:sp>
      <p:pic>
        <p:nvPicPr>
          <p:cNvPr id="8" name="Picture 7">
            <a:extLst>
              <a:ext uri="{FF2B5EF4-FFF2-40B4-BE49-F238E27FC236}">
                <a16:creationId xmlns:a16="http://schemas.microsoft.com/office/drawing/2014/main" id="{4E771CF6-F59D-4D11-B271-584944DCA7FF}"/>
              </a:ext>
            </a:extLst>
          </p:cNvPr>
          <p:cNvPicPr>
            <a:picLocks noChangeAspect="1"/>
          </p:cNvPicPr>
          <p:nvPr/>
        </p:nvPicPr>
        <p:blipFill>
          <a:blip r:embed="rId3"/>
          <a:stretch>
            <a:fillRect/>
          </a:stretch>
        </p:blipFill>
        <p:spPr>
          <a:xfrm>
            <a:off x="1130228" y="2230370"/>
            <a:ext cx="1440000" cy="1440000"/>
          </a:xfrm>
          <a:prstGeom prst="rect">
            <a:avLst/>
          </a:prstGeom>
        </p:spPr>
      </p:pic>
      <p:pic>
        <p:nvPicPr>
          <p:cNvPr id="18" name="Picture 17">
            <a:extLst>
              <a:ext uri="{FF2B5EF4-FFF2-40B4-BE49-F238E27FC236}">
                <a16:creationId xmlns:a16="http://schemas.microsoft.com/office/drawing/2014/main" id="{AC67F57B-1558-4F95-8203-988942E0E1A7}"/>
              </a:ext>
            </a:extLst>
          </p:cNvPr>
          <p:cNvPicPr>
            <a:picLocks noChangeAspect="1"/>
          </p:cNvPicPr>
          <p:nvPr/>
        </p:nvPicPr>
        <p:blipFill>
          <a:blip r:embed="rId4"/>
          <a:stretch>
            <a:fillRect/>
          </a:stretch>
        </p:blipFill>
        <p:spPr>
          <a:xfrm>
            <a:off x="4019957" y="2366658"/>
            <a:ext cx="1153009" cy="1153009"/>
          </a:xfrm>
          <a:prstGeom prst="rect">
            <a:avLst/>
          </a:prstGeom>
        </p:spPr>
      </p:pic>
      <p:pic>
        <p:nvPicPr>
          <p:cNvPr id="24" name="Picture 23">
            <a:extLst>
              <a:ext uri="{FF2B5EF4-FFF2-40B4-BE49-F238E27FC236}">
                <a16:creationId xmlns:a16="http://schemas.microsoft.com/office/drawing/2014/main" id="{2FC2FB97-C2E9-430F-AAF2-AB4906A2A72C}"/>
              </a:ext>
            </a:extLst>
          </p:cNvPr>
          <p:cNvPicPr>
            <a:picLocks noChangeAspect="1"/>
          </p:cNvPicPr>
          <p:nvPr/>
        </p:nvPicPr>
        <p:blipFill>
          <a:blip r:embed="rId5"/>
          <a:stretch>
            <a:fillRect/>
          </a:stretch>
        </p:blipFill>
        <p:spPr>
          <a:xfrm>
            <a:off x="6892630" y="2374868"/>
            <a:ext cx="1169193" cy="1169193"/>
          </a:xfrm>
          <a:prstGeom prst="rect">
            <a:avLst/>
          </a:prstGeom>
        </p:spPr>
      </p:pic>
      <p:pic>
        <p:nvPicPr>
          <p:cNvPr id="29" name="Picture 28">
            <a:extLst>
              <a:ext uri="{FF2B5EF4-FFF2-40B4-BE49-F238E27FC236}">
                <a16:creationId xmlns:a16="http://schemas.microsoft.com/office/drawing/2014/main" id="{E7466A89-E4C3-4E06-B8A0-1CD8E27A3C75}"/>
              </a:ext>
            </a:extLst>
          </p:cNvPr>
          <p:cNvPicPr>
            <a:picLocks noChangeAspect="1"/>
          </p:cNvPicPr>
          <p:nvPr/>
        </p:nvPicPr>
        <p:blipFill>
          <a:blip r:embed="rId6"/>
          <a:stretch>
            <a:fillRect/>
          </a:stretch>
        </p:blipFill>
        <p:spPr>
          <a:xfrm>
            <a:off x="9954617" y="2550540"/>
            <a:ext cx="1072646" cy="1072646"/>
          </a:xfrm>
          <a:prstGeom prst="rect">
            <a:avLst/>
          </a:prstGeom>
        </p:spPr>
      </p:pic>
      <p:sp>
        <p:nvSpPr>
          <p:cNvPr id="6" name="TextBox 5">
            <a:extLst>
              <a:ext uri="{FF2B5EF4-FFF2-40B4-BE49-F238E27FC236}">
                <a16:creationId xmlns:a16="http://schemas.microsoft.com/office/drawing/2014/main" id="{97E6C435-4627-4776-8F80-4738BD1DFDDA}"/>
              </a:ext>
            </a:extLst>
          </p:cNvPr>
          <p:cNvSpPr txBox="1"/>
          <p:nvPr/>
        </p:nvSpPr>
        <p:spPr>
          <a:xfrm>
            <a:off x="3260133" y="6505737"/>
            <a:ext cx="2900324" cy="169277"/>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de-DE" sz="1100" b="0" i="1"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*will </a:t>
            </a:r>
            <a:r>
              <a:rPr kumimoji="0" lang="de-DE" sz="1100" b="0" i="1"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be</a:t>
            </a:r>
            <a:r>
              <a:rPr kumimoji="0" lang="de-DE" sz="1100" b="0" i="1"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 </a:t>
            </a:r>
            <a:r>
              <a:rPr kumimoji="0" lang="de-DE" sz="1100" b="0" i="1"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available</a:t>
            </a:r>
            <a:r>
              <a:rPr kumimoji="0" lang="de-DE" sz="1100" b="0" i="1"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 </a:t>
            </a:r>
            <a:r>
              <a:rPr kumimoji="0" lang="de-DE" sz="1100" b="0" i="1"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soon</a:t>
            </a:r>
            <a:endParaRPr kumimoji="0" lang="de-DE" sz="1100" b="0" i="1"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endParaRPr>
          </a:p>
        </p:txBody>
      </p:sp>
    </p:spTree>
    <p:extLst>
      <p:ext uri="{BB962C8B-B14F-4D97-AF65-F5344CB8AC3E}">
        <p14:creationId xmlns:p14="http://schemas.microsoft.com/office/powerpoint/2010/main" val="1765901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Rectangle 1"/>
          <p:cNvSpPr txBox="1"/>
          <p:nvPr/>
        </p:nvSpPr>
        <p:spPr>
          <a:xfrm>
            <a:off x="4313610" y="2684539"/>
            <a:ext cx="7115079" cy="22467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defRPr sz="2800">
                <a:solidFill>
                  <a:srgbClr val="FFFFFF"/>
                </a:solidFill>
                <a:latin typeface="BentonSans Light"/>
                <a:ea typeface="BentonSans Light"/>
                <a:cs typeface="BentonSans Light"/>
                <a:sym typeface="BentonSans Light"/>
              </a:defRPr>
            </a:pPr>
            <a:r>
              <a:rPr sz="2800"/>
              <a:t>By building chatbots with our </a:t>
            </a:r>
            <a:r>
              <a:rPr sz="2800">
                <a:solidFill>
                  <a:schemeClr val="accent1"/>
                </a:solidFill>
              </a:rPr>
              <a:t>bot building platform</a:t>
            </a:r>
            <a:r>
              <a:rPr sz="2800"/>
              <a:t>, you are </a:t>
            </a:r>
            <a:r>
              <a:rPr sz="2800">
                <a:solidFill>
                  <a:schemeClr val="accent1"/>
                </a:solidFill>
              </a:rPr>
              <a:t>augmenting your productivity, your customer retention</a:t>
            </a:r>
            <a:r>
              <a:rPr sz="2800"/>
              <a:t>, therefore </a:t>
            </a:r>
            <a:r>
              <a:rPr sz="2800">
                <a:solidFill>
                  <a:schemeClr val="accent1"/>
                </a:solidFill>
              </a:rPr>
              <a:t>your revenue</a:t>
            </a:r>
            <a:r>
              <a:rPr lang="fr-FR" sz="2800">
                <a:solidFill>
                  <a:schemeClr val="accent1"/>
                </a:solidFill>
              </a:rPr>
              <a:t>, </a:t>
            </a:r>
            <a:r>
              <a:rPr sz="2800"/>
              <a:t>and are becoming the </a:t>
            </a:r>
            <a:r>
              <a:rPr sz="2800">
                <a:solidFill>
                  <a:schemeClr val="accent1"/>
                </a:solidFill>
              </a:rPr>
              <a:t>intelligent enterprise</a:t>
            </a:r>
            <a:r>
              <a:rPr sz="2800"/>
              <a:t>.</a:t>
            </a:r>
          </a:p>
        </p:txBody>
      </p:sp>
      <p:pic>
        <p:nvPicPr>
          <p:cNvPr id="845" name="Picture 3" descr="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4435" y="2633004"/>
            <a:ext cx="2290007" cy="2290008"/>
          </a:xfrm>
          <a:prstGeom prst="rect">
            <a:avLst/>
          </a:prstGeom>
          <a:ln w="12700">
            <a:miter lim="400000"/>
          </a:ln>
        </p:spPr>
      </p:pic>
      <p:sp>
        <p:nvSpPr>
          <p:cNvPr id="846" name="Texte"/>
          <p:cNvSpPr txBox="1"/>
          <p:nvPr/>
        </p:nvSpPr>
        <p:spPr>
          <a:xfrm>
            <a:off x="7998149" y="3729494"/>
            <a:ext cx="65" cy="169277"/>
          </a:xfrm>
          <a:prstGeom prst="rect">
            <a:avLst/>
          </a:prstGeom>
          <a:ln w="12700">
            <a:miter lim="400000"/>
          </a:ln>
        </p:spPr>
        <p:txBody>
          <a:bodyPr wrap="none" lIns="0" tIns="0" rIns="0" bIns="0">
            <a:spAutoFit/>
          </a:bodyPr>
          <a:lstStyle/>
          <a:p>
            <a:pPr defTabSz="1088557">
              <a:defRPr sz="1100">
                <a:solidFill>
                  <a:srgbClr val="FFFFFF"/>
                </a:solidFill>
                <a:latin typeface="BentonSans Regular"/>
                <a:ea typeface="BentonSans Regular"/>
                <a:cs typeface="BentonSans Regular"/>
                <a:sym typeface="BentonSans Regular"/>
              </a:defRPr>
            </a:pPr>
            <a:endParaRPr sz="1100"/>
          </a:p>
        </p:txBody>
      </p:sp>
      <p:sp>
        <p:nvSpPr>
          <p:cNvPr id="847" name="Title"/>
          <p:cNvSpPr txBox="1"/>
          <p:nvPr/>
        </p:nvSpPr>
        <p:spPr>
          <a:xfrm>
            <a:off x="505587" y="802823"/>
            <a:ext cx="11186478"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ctr" defTabSz="1088557">
              <a:defRPr sz="3000" cap="all">
                <a:solidFill>
                  <a:srgbClr val="FFFFFF"/>
                </a:solidFill>
                <a:latin typeface="BentonSans Bold"/>
                <a:ea typeface="BentonSans Bold"/>
                <a:cs typeface="BentonSans Bold"/>
                <a:sym typeface="BentonSans Bold"/>
              </a:defRPr>
            </a:lvl1pPr>
          </a:lstStyle>
          <a:p>
            <a:r>
              <a:t>In a few words:</a:t>
            </a:r>
          </a:p>
        </p:txBody>
      </p:sp>
      <p:sp>
        <p:nvSpPr>
          <p:cNvPr id="848"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a:endParaRPr/>
          </a:p>
        </p:txBody>
      </p:sp>
      <p:grpSp>
        <p:nvGrpSpPr>
          <p:cNvPr id="852" name="Secondary Motion Band"/>
          <p:cNvGrpSpPr/>
          <p:nvPr/>
        </p:nvGrpSpPr>
        <p:grpSpPr>
          <a:xfrm>
            <a:off x="10721814" y="-3"/>
            <a:ext cx="1513051" cy="251947"/>
            <a:chOff x="0" y="-1"/>
            <a:chExt cx="1513050" cy="251946"/>
          </a:xfrm>
        </p:grpSpPr>
        <p:sp>
          <p:nvSpPr>
            <p:cNvPr id="849"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850"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sp>
          <p:nvSpPr>
            <p:cNvPr id="851"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a:spcBef>
                  <a:spcPts val="1200"/>
                </a:spcBef>
                <a:defRPr sz="2000">
                  <a:solidFill>
                    <a:srgbClr val="FFFFFF"/>
                  </a:solidFill>
                </a:defRPr>
              </a:pPr>
              <a:endParaRPr sz="2000"/>
            </a:p>
          </p:txBody>
        </p:sp>
      </p:grpSp>
    </p:spTree>
    <p:extLst>
      <p:ext uri="{BB962C8B-B14F-4D97-AF65-F5344CB8AC3E}">
        <p14:creationId xmlns:p14="http://schemas.microsoft.com/office/powerpoint/2010/main" val="214808374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column 1"/>
          <p:cNvSpPr>
            <a:spLocks noGrp="1"/>
          </p:cNvSpPr>
          <p:nvPr>
            <p:ph type="body" sz="quarter" idx="10"/>
          </p:nvPr>
        </p:nvSpPr>
        <p:spPr>
          <a:xfrm>
            <a:off x="505457" y="4095807"/>
            <a:ext cx="3390317" cy="1980563"/>
          </a:xfrm>
        </p:spPr>
        <p:txBody>
          <a:bodyPr/>
          <a:lstStyle/>
          <a:p>
            <a:pPr lvl="0"/>
            <a:r>
              <a:rPr lang="en-US" b="1" dirty="0">
                <a:latin typeface="+mj-lt"/>
              </a:rPr>
              <a:t>First steps</a:t>
            </a:r>
          </a:p>
          <a:p>
            <a:pPr marL="285664" indent="-285664">
              <a:lnSpc>
                <a:spcPct val="90000"/>
              </a:lnSpc>
              <a:buFont typeface="Wingdings" pitchFamily="2" charset="2"/>
              <a:buChar char="§"/>
              <a:defRPr sz="2400">
                <a:solidFill>
                  <a:srgbClr val="FFFFFF"/>
                </a:solidFill>
                <a:latin typeface="BentonSans Light Italic"/>
                <a:ea typeface="BentonSans Light Italic"/>
                <a:cs typeface="BentonSans Light Italic"/>
                <a:sym typeface="BentonSans Light"/>
              </a:defRPr>
            </a:pPr>
            <a:r>
              <a:rPr lang="en-US" sz="1600" dirty="0">
                <a:solidFill>
                  <a:schemeClr val="accent3"/>
                </a:solidFill>
                <a:latin typeface="+mj-lt"/>
                <a:sym typeface="Arial"/>
                <a:hlinkClick r:id="rId3">
                  <a:extLst>
                    <a:ext uri="{A12FA001-AC4F-418D-AE19-62706E023703}">
                      <ahyp:hlinkClr xmlns:ahyp="http://schemas.microsoft.com/office/drawing/2018/hyperlinkcolor" val="tx"/>
                    </a:ext>
                  </a:extLst>
                </a:hlinkClick>
              </a:rPr>
              <a:t>Create your account</a:t>
            </a:r>
            <a:endParaRPr lang="en-US" sz="1600" dirty="0">
              <a:solidFill>
                <a:schemeClr val="accent3"/>
              </a:solidFill>
              <a:latin typeface="+mj-lt"/>
              <a:sym typeface="Arial"/>
            </a:endParaRPr>
          </a:p>
          <a:p>
            <a:pPr marL="285664" indent="-285664">
              <a:lnSpc>
                <a:spcPct val="90000"/>
              </a:lnSpc>
              <a:buFont typeface="Wingdings" pitchFamily="2" charset="2"/>
              <a:buChar char="§"/>
              <a:defRPr sz="2400">
                <a:solidFill>
                  <a:srgbClr val="FFFFFF"/>
                </a:solidFill>
                <a:latin typeface="BentonSans Light Italic"/>
                <a:ea typeface="BentonSans Light Italic"/>
                <a:cs typeface="BentonSans Light Italic"/>
                <a:sym typeface="BentonSans Light"/>
              </a:defRPr>
            </a:pPr>
            <a:r>
              <a:rPr lang="en-US" sz="1600" dirty="0">
                <a:solidFill>
                  <a:schemeClr val="accent3"/>
                </a:solidFill>
                <a:latin typeface="+mj-lt"/>
                <a:sym typeface="Arial"/>
                <a:hlinkClick r:id="rId4">
                  <a:extLst>
                    <a:ext uri="{A12FA001-AC4F-418D-AE19-62706E023703}">
                      <ahyp:hlinkClr xmlns:ahyp="http://schemas.microsoft.com/office/drawing/2018/hyperlinkcolor" val="tx"/>
                    </a:ext>
                  </a:extLst>
                </a:hlinkClick>
              </a:rPr>
              <a:t>Tutorial: Build your first chatbot </a:t>
            </a:r>
            <a:endParaRPr lang="en-US" sz="1600" dirty="0">
              <a:solidFill>
                <a:schemeClr val="accent3"/>
              </a:solidFill>
              <a:latin typeface="+mj-lt"/>
              <a:sym typeface="Arial"/>
            </a:endParaRPr>
          </a:p>
          <a:p>
            <a:pPr marL="285664" indent="-285664">
              <a:lnSpc>
                <a:spcPct val="90000"/>
              </a:lnSpc>
              <a:buFont typeface="Wingdings" pitchFamily="2" charset="2"/>
              <a:buChar char="§"/>
              <a:defRPr sz="2400">
                <a:solidFill>
                  <a:srgbClr val="FFFFFF"/>
                </a:solidFill>
                <a:latin typeface="BentonSans Light Italic"/>
                <a:ea typeface="BentonSans Light Italic"/>
                <a:cs typeface="BentonSans Light Italic"/>
                <a:sym typeface="BentonSans Light"/>
              </a:defRPr>
            </a:pPr>
            <a:r>
              <a:rPr lang="en-US" sz="1600" dirty="0">
                <a:solidFill>
                  <a:schemeClr val="accent3"/>
                </a:solidFill>
                <a:latin typeface="+mj-lt"/>
                <a:sym typeface="Arial"/>
                <a:hlinkClick r:id="rId5">
                  <a:extLst>
                    <a:ext uri="{A12FA001-AC4F-418D-AE19-62706E023703}">
                      <ahyp:hlinkClr xmlns:ahyp="http://schemas.microsoft.com/office/drawing/2018/hyperlinkcolor" val="tx"/>
                    </a:ext>
                  </a:extLst>
                </a:hlinkClick>
              </a:rPr>
              <a:t>Read our product documentation</a:t>
            </a:r>
            <a:endParaRPr lang="en-US" sz="1600" dirty="0">
              <a:solidFill>
                <a:schemeClr val="accent3"/>
              </a:solidFill>
              <a:latin typeface="+mj-lt"/>
              <a:sym typeface="Arial"/>
            </a:endParaRPr>
          </a:p>
          <a:p>
            <a:pPr marL="285664" indent="-285664">
              <a:lnSpc>
                <a:spcPct val="90000"/>
              </a:lnSpc>
              <a:buFont typeface="Wingdings" pitchFamily="2" charset="2"/>
              <a:buChar char="§"/>
              <a:defRPr sz="2400">
                <a:solidFill>
                  <a:srgbClr val="FFFFFF"/>
                </a:solidFill>
                <a:latin typeface="BentonSans Light Italic"/>
                <a:ea typeface="BentonSans Light Italic"/>
                <a:cs typeface="BentonSans Light Italic"/>
                <a:sym typeface="BentonSans Light"/>
              </a:defRPr>
            </a:pPr>
            <a:r>
              <a:rPr lang="en-US" sz="1600" dirty="0">
                <a:solidFill>
                  <a:schemeClr val="accent3"/>
                </a:solidFill>
                <a:latin typeface="+mj-lt"/>
                <a:sym typeface="Arial"/>
                <a:hlinkClick r:id="rId6">
                  <a:extLst>
                    <a:ext uri="{A12FA001-AC4F-418D-AE19-62706E023703}">
                      <ahyp:hlinkClr xmlns:ahyp="http://schemas.microsoft.com/office/drawing/2018/hyperlinkcolor" val="tx"/>
                    </a:ext>
                  </a:extLst>
                </a:hlinkClick>
              </a:rPr>
              <a:t>Explore our learning journey</a:t>
            </a:r>
            <a:endParaRPr lang="en-US" sz="1600" dirty="0">
              <a:solidFill>
                <a:schemeClr val="accent3"/>
              </a:solidFill>
              <a:latin typeface="+mj-lt"/>
              <a:sym typeface="Arial"/>
            </a:endParaRPr>
          </a:p>
          <a:p>
            <a:pPr marL="285664" indent="-285664">
              <a:lnSpc>
                <a:spcPct val="90000"/>
              </a:lnSpc>
              <a:buFont typeface="Wingdings" pitchFamily="2" charset="2"/>
              <a:buChar char="§"/>
              <a:defRPr sz="2400">
                <a:solidFill>
                  <a:srgbClr val="FFFFFF"/>
                </a:solidFill>
                <a:latin typeface="BentonSans Light Italic"/>
                <a:ea typeface="BentonSans Light Italic"/>
                <a:cs typeface="BentonSans Light Italic"/>
                <a:sym typeface="BentonSans Light"/>
              </a:defRPr>
            </a:pPr>
            <a:r>
              <a:rPr lang="en-US" sz="1600" dirty="0">
                <a:solidFill>
                  <a:schemeClr val="accent3"/>
                </a:solidFill>
                <a:latin typeface="+mj-lt"/>
                <a:sym typeface="Arial"/>
                <a:hlinkClick r:id="rId7">
                  <a:extLst>
                    <a:ext uri="{A12FA001-AC4F-418D-AE19-62706E023703}">
                      <ahyp:hlinkClr xmlns:ahyp="http://schemas.microsoft.com/office/drawing/2018/hyperlinkcolor" val="tx"/>
                    </a:ext>
                  </a:extLst>
                </a:hlinkClick>
              </a:rPr>
              <a:t>Customer stories</a:t>
            </a:r>
            <a:endParaRPr lang="en-US" sz="1600" dirty="0">
              <a:solidFill>
                <a:schemeClr val="accent3"/>
              </a:solidFill>
              <a:latin typeface="+mj-lt"/>
              <a:sym typeface="Arial"/>
            </a:endParaRPr>
          </a:p>
        </p:txBody>
      </p:sp>
      <p:sp>
        <p:nvSpPr>
          <p:cNvPr id="2" name="Title"/>
          <p:cNvSpPr>
            <a:spLocks noGrp="1"/>
          </p:cNvSpPr>
          <p:nvPr>
            <p:ph type="title"/>
          </p:nvPr>
        </p:nvSpPr>
        <p:spPr/>
        <p:txBody>
          <a:bodyPr/>
          <a:lstStyle/>
          <a:p>
            <a:r>
              <a:rPr lang="en-US" dirty="0"/>
              <a:t>Want to get started with SAP Conversational AI?</a:t>
            </a:r>
          </a:p>
        </p:txBody>
      </p:sp>
      <p:sp>
        <p:nvSpPr>
          <p:cNvPr id="14" name="Text Placeholder column 2"/>
          <p:cNvSpPr>
            <a:spLocks noGrp="1"/>
          </p:cNvSpPr>
          <p:nvPr>
            <p:ph type="body" sz="quarter" idx="15"/>
          </p:nvPr>
        </p:nvSpPr>
        <p:spPr>
          <a:xfrm>
            <a:off x="4402082" y="4095807"/>
            <a:ext cx="3390317" cy="2382449"/>
          </a:xfrm>
        </p:spPr>
        <p:txBody>
          <a:bodyPr>
            <a:normAutofit lnSpcReduction="10000"/>
          </a:bodyPr>
          <a:lstStyle/>
          <a:p>
            <a:pPr lvl="0"/>
            <a:r>
              <a:rPr lang="en-US" b="1" dirty="0">
                <a:latin typeface="+mj-lt"/>
              </a:rPr>
              <a:t>Stay in touch and learn</a:t>
            </a:r>
          </a:p>
          <a:p>
            <a:pPr marL="285664" indent="-285664">
              <a:lnSpc>
                <a:spcPct val="90000"/>
              </a:lnSpc>
              <a:buFont typeface="Wingdings" pitchFamily="2" charset="2"/>
              <a:buChar char="§"/>
              <a:defRPr sz="2400">
                <a:solidFill>
                  <a:srgbClr val="FFFFFF"/>
                </a:solidFill>
                <a:latin typeface="BentonSans Light Italic"/>
                <a:ea typeface="BentonSans Light Italic"/>
                <a:cs typeface="BentonSans Light Italic"/>
                <a:sym typeface="BentonSans Light"/>
              </a:defRPr>
            </a:pPr>
            <a:r>
              <a:rPr lang="en-US" sz="1600" dirty="0">
                <a:solidFill>
                  <a:schemeClr val="accent3"/>
                </a:solidFill>
                <a:latin typeface="+mj-lt"/>
                <a:hlinkClick r:id="rId8">
                  <a:extLst>
                    <a:ext uri="{A12FA001-AC4F-418D-AE19-62706E023703}">
                      <ahyp:hlinkClr xmlns:ahyp="http://schemas.microsoft.com/office/drawing/2018/hyperlinkcolor" val="tx"/>
                    </a:ext>
                  </a:extLst>
                </a:hlinkClick>
              </a:rPr>
              <a:t>SAP Community</a:t>
            </a:r>
            <a:endParaRPr lang="en-US" sz="1600" dirty="0">
              <a:solidFill>
                <a:schemeClr val="accent3"/>
              </a:solidFill>
              <a:latin typeface="+mj-lt"/>
            </a:endParaRPr>
          </a:p>
          <a:p>
            <a:pPr marL="285664" indent="-285664">
              <a:lnSpc>
                <a:spcPct val="90000"/>
              </a:lnSpc>
              <a:buFont typeface="Wingdings" pitchFamily="2" charset="2"/>
              <a:buChar char="§"/>
              <a:defRPr sz="2400">
                <a:solidFill>
                  <a:srgbClr val="FFFFFF"/>
                </a:solidFill>
                <a:latin typeface="BentonSans Light Italic"/>
                <a:ea typeface="BentonSans Light Italic"/>
                <a:cs typeface="BentonSans Light Italic"/>
                <a:sym typeface="BentonSans Light"/>
              </a:defRPr>
            </a:pPr>
            <a:r>
              <a:rPr lang="en-US" sz="1600" dirty="0">
                <a:solidFill>
                  <a:schemeClr val="accent3"/>
                </a:solidFill>
                <a:latin typeface="+mj-lt"/>
                <a:hlinkClick r:id="rId9">
                  <a:extLst>
                    <a:ext uri="{A12FA001-AC4F-418D-AE19-62706E023703}">
                      <ahyp:hlinkClr xmlns:ahyp="http://schemas.microsoft.com/office/drawing/2018/hyperlinkcolor" val="tx"/>
                    </a:ext>
                  </a:extLst>
                </a:hlinkClick>
              </a:rPr>
              <a:t>Tutorials </a:t>
            </a:r>
            <a:endParaRPr lang="en-US" sz="1600" dirty="0">
              <a:solidFill>
                <a:schemeClr val="accent3"/>
              </a:solidFill>
              <a:latin typeface="+mj-lt"/>
            </a:endParaRPr>
          </a:p>
          <a:p>
            <a:pPr marL="285664" indent="-285664">
              <a:buFont typeface="Wingdings" pitchFamily="2" charset="2"/>
              <a:buChar char="§"/>
              <a:defRPr sz="2400">
                <a:solidFill>
                  <a:srgbClr val="FFFFFF"/>
                </a:solidFill>
                <a:latin typeface="BentonSans Light Italic"/>
                <a:ea typeface="BentonSans Light Italic"/>
                <a:cs typeface="BentonSans Light Italic"/>
                <a:sym typeface="BentonSans Light"/>
              </a:defRPr>
            </a:pPr>
            <a:r>
              <a:rPr lang="en-US" sz="1600" dirty="0">
                <a:solidFill>
                  <a:schemeClr val="accent3"/>
                </a:solidFill>
                <a:latin typeface="+mj-lt"/>
                <a:hlinkClick r:id="rId10">
                  <a:extLst>
                    <a:ext uri="{A12FA001-AC4F-418D-AE19-62706E023703}">
                      <ahyp:hlinkClr xmlns:ahyp="http://schemas.microsoft.com/office/drawing/2018/hyperlinkcolor" val="tx"/>
                    </a:ext>
                  </a:extLst>
                </a:hlinkClick>
              </a:rPr>
              <a:t>Blogs</a:t>
            </a:r>
            <a:endParaRPr lang="en-US" sz="1600" dirty="0">
              <a:solidFill>
                <a:schemeClr val="accent3"/>
              </a:solidFill>
              <a:latin typeface="+mj-lt"/>
            </a:endParaRPr>
          </a:p>
          <a:p>
            <a:pPr marL="285664" indent="-285664">
              <a:buFont typeface="Wingdings" pitchFamily="2" charset="2"/>
              <a:buChar char="§"/>
              <a:defRPr sz="2400">
                <a:solidFill>
                  <a:srgbClr val="FFFFFF"/>
                </a:solidFill>
                <a:latin typeface="BentonSans Light Italic"/>
                <a:ea typeface="BentonSans Light Italic"/>
                <a:cs typeface="BentonSans Light Italic"/>
                <a:sym typeface="BentonSans Light"/>
              </a:defRPr>
            </a:pPr>
            <a:r>
              <a:rPr lang="en-US" sz="1600" dirty="0">
                <a:solidFill>
                  <a:schemeClr val="accent3"/>
                </a:solidFill>
                <a:latin typeface="+mj-lt"/>
                <a:hlinkClick r:id="rId11">
                  <a:extLst>
                    <a:ext uri="{A12FA001-AC4F-418D-AE19-62706E023703}">
                      <ahyp:hlinkClr xmlns:ahyp="http://schemas.microsoft.com/office/drawing/2018/hyperlinkcolor" val="tx"/>
                    </a:ext>
                  </a:extLst>
                </a:hlinkClick>
              </a:rPr>
              <a:t>Q&amp;A</a:t>
            </a:r>
            <a:endParaRPr lang="en-US" sz="1600" dirty="0">
              <a:solidFill>
                <a:schemeClr val="accent3"/>
              </a:solidFill>
              <a:latin typeface="+mj-lt"/>
            </a:endParaRPr>
          </a:p>
          <a:p>
            <a:pPr marL="285664" indent="-285664">
              <a:buFont typeface="Wingdings" pitchFamily="2" charset="2"/>
              <a:buChar char="§"/>
              <a:defRPr sz="2400">
                <a:solidFill>
                  <a:srgbClr val="FFFFFF"/>
                </a:solidFill>
                <a:latin typeface="BentonSans Light Italic"/>
                <a:ea typeface="BentonSans Light Italic"/>
                <a:cs typeface="BentonSans Light Italic"/>
                <a:sym typeface="BentonSans Light"/>
              </a:defRPr>
            </a:pPr>
            <a:r>
              <a:rPr lang="en-US" sz="1600" dirty="0">
                <a:solidFill>
                  <a:schemeClr val="accent3"/>
                </a:solidFill>
                <a:latin typeface="+mj-lt"/>
                <a:hlinkClick r:id="rId12">
                  <a:extLst>
                    <a:ext uri="{A12FA001-AC4F-418D-AE19-62706E023703}">
                      <ahyp:hlinkClr xmlns:ahyp="http://schemas.microsoft.com/office/drawing/2018/hyperlinkcolor" val="tx"/>
                    </a:ext>
                  </a:extLst>
                </a:hlinkClick>
              </a:rPr>
              <a:t>LinkedIn</a:t>
            </a:r>
            <a:r>
              <a:rPr lang="en-US" sz="1600" dirty="0">
                <a:solidFill>
                  <a:schemeClr val="accent3"/>
                </a:solidFill>
                <a:latin typeface="+mj-lt"/>
              </a:rPr>
              <a:t> + Twitter</a:t>
            </a:r>
          </a:p>
          <a:p>
            <a:pPr marL="285664" indent="-285664">
              <a:buFont typeface="Wingdings" pitchFamily="2" charset="2"/>
              <a:buChar char="§"/>
              <a:defRPr sz="2400">
                <a:solidFill>
                  <a:srgbClr val="FFFFFF"/>
                </a:solidFill>
                <a:latin typeface="BentonSans Light Italic"/>
                <a:ea typeface="BentonSans Light Italic"/>
                <a:cs typeface="BentonSans Light Italic"/>
                <a:sym typeface="BentonSans Light"/>
              </a:defRPr>
            </a:pPr>
            <a:r>
              <a:rPr lang="en-US" sz="1600" dirty="0">
                <a:solidFill>
                  <a:schemeClr val="accent3"/>
                </a:solidFill>
                <a:latin typeface="+mj-lt"/>
                <a:hlinkClick r:id="rId13">
                  <a:extLst>
                    <a:ext uri="{A12FA001-AC4F-418D-AE19-62706E023703}">
                      <ahyp:hlinkClr xmlns:ahyp="http://schemas.microsoft.com/office/drawing/2018/hyperlinkcolor" val="tx"/>
                    </a:ext>
                  </a:extLst>
                </a:hlinkClick>
              </a:rPr>
              <a:t>YouTube</a:t>
            </a:r>
            <a:endParaRPr lang="en-US" sz="1600" dirty="0">
              <a:solidFill>
                <a:schemeClr val="accent3"/>
              </a:solidFill>
              <a:latin typeface="+mj-lt"/>
            </a:endParaRPr>
          </a:p>
          <a:p>
            <a:pPr marL="285664" indent="-285664">
              <a:buFont typeface="Wingdings" pitchFamily="2" charset="2"/>
              <a:buChar char="§"/>
              <a:defRPr sz="2400">
                <a:solidFill>
                  <a:srgbClr val="FFFFFF"/>
                </a:solidFill>
                <a:latin typeface="BentonSans Light Italic"/>
                <a:ea typeface="BentonSans Light Italic"/>
                <a:cs typeface="BentonSans Light Italic"/>
                <a:sym typeface="BentonSans Light"/>
              </a:defRPr>
            </a:pPr>
            <a:r>
              <a:rPr lang="en-US" sz="1600" dirty="0">
                <a:solidFill>
                  <a:schemeClr val="accent3"/>
                </a:solidFill>
                <a:latin typeface="+mj-lt"/>
                <a:hlinkClick r:id="rId14">
                  <a:extLst>
                    <a:ext uri="{A12FA001-AC4F-418D-AE19-62706E023703}">
                      <ahyp:hlinkClr xmlns:ahyp="http://schemas.microsoft.com/office/drawing/2018/hyperlinkcolor" val="tx"/>
                    </a:ext>
                  </a:extLst>
                </a:hlinkClick>
              </a:rPr>
              <a:t>Roadmap</a:t>
            </a:r>
            <a:endParaRPr lang="en-US" sz="1600" dirty="0">
              <a:solidFill>
                <a:schemeClr val="accent3"/>
              </a:solidFill>
              <a:latin typeface="+mj-lt"/>
            </a:endParaRPr>
          </a:p>
        </p:txBody>
      </p:sp>
      <p:sp>
        <p:nvSpPr>
          <p:cNvPr id="12" name="Text Placeholder column 3"/>
          <p:cNvSpPr>
            <a:spLocks noGrp="1"/>
          </p:cNvSpPr>
          <p:nvPr>
            <p:ph type="body" sz="quarter" idx="13"/>
          </p:nvPr>
        </p:nvSpPr>
        <p:spPr>
          <a:xfrm>
            <a:off x="8298704" y="4099205"/>
            <a:ext cx="3527021" cy="1980563"/>
          </a:xfrm>
        </p:spPr>
        <p:txBody>
          <a:bodyPr>
            <a:noAutofit/>
          </a:bodyPr>
          <a:lstStyle/>
          <a:p>
            <a:pPr lvl="0"/>
            <a:r>
              <a:rPr lang="en-US" sz="1800" b="1" dirty="0">
                <a:latin typeface="+mj-lt"/>
              </a:rPr>
              <a:t>Start with a productive usage</a:t>
            </a:r>
          </a:p>
          <a:p>
            <a:pPr marL="285750" indent="-285750">
              <a:buFont typeface="Wingdings" pitchFamily="2" charset="2"/>
              <a:buChar char="§"/>
            </a:pPr>
            <a:r>
              <a:rPr lang="en-US" sz="1600" dirty="0">
                <a:latin typeface="+mj-lt"/>
              </a:rPr>
              <a:t>Get to your Account Executive to subscribe to </a:t>
            </a:r>
            <a:br>
              <a:rPr lang="en-US" sz="1600" dirty="0">
                <a:latin typeface="+mj-lt"/>
              </a:rPr>
            </a:br>
            <a:r>
              <a:rPr lang="en-US" sz="1600" dirty="0">
                <a:latin typeface="+mj-lt"/>
              </a:rPr>
              <a:t>SAP Conversational AI </a:t>
            </a:r>
            <a:br>
              <a:rPr lang="en-US" sz="1600" dirty="0">
                <a:latin typeface="+mj-lt"/>
              </a:rPr>
            </a:br>
            <a:r>
              <a:rPr lang="en-US" sz="1600" dirty="0">
                <a:latin typeface="+mj-lt"/>
              </a:rPr>
              <a:t>on SAP Cloud Platform through CPEA credits or buy a standalone license on the </a:t>
            </a:r>
            <a:r>
              <a:rPr lang="en-US" sz="1600" dirty="0">
                <a:solidFill>
                  <a:schemeClr val="accent3"/>
                </a:solidFill>
                <a:latin typeface="+mj-lt"/>
                <a:hlinkClick r:id="rId15">
                  <a:extLst>
                    <a:ext uri="{A12FA001-AC4F-418D-AE19-62706E023703}">
                      <ahyp:hlinkClr xmlns:ahyp="http://schemas.microsoft.com/office/drawing/2018/hyperlinkcolor" val="tx"/>
                    </a:ext>
                  </a:extLst>
                </a:hlinkClick>
              </a:rPr>
              <a:t>SAP Store</a:t>
            </a:r>
            <a:r>
              <a:rPr lang="en-US" sz="1600" dirty="0">
                <a:solidFill>
                  <a:schemeClr val="accent3"/>
                </a:solidFill>
                <a:latin typeface="+mj-lt"/>
              </a:rPr>
              <a:t>.</a:t>
            </a:r>
          </a:p>
          <a:p>
            <a:pPr lvl="1"/>
            <a:endParaRPr lang="en-US" dirty="0"/>
          </a:p>
        </p:txBody>
      </p:sp>
      <p:pic>
        <p:nvPicPr>
          <p:cNvPr id="4" name="Image 3">
            <a:extLst>
              <a:ext uri="{FF2B5EF4-FFF2-40B4-BE49-F238E27FC236}">
                <a16:creationId xmlns:a16="http://schemas.microsoft.com/office/drawing/2014/main" id="{3FC13387-1188-B748-9EB7-6972E10DD9D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5456" y="1132206"/>
            <a:ext cx="2963600" cy="2963600"/>
          </a:xfrm>
          <a:prstGeom prst="rect">
            <a:avLst/>
          </a:prstGeom>
        </p:spPr>
      </p:pic>
      <p:sp>
        <p:nvSpPr>
          <p:cNvPr id="6" name="Espace réservé pour une image  5">
            <a:extLst>
              <a:ext uri="{FF2B5EF4-FFF2-40B4-BE49-F238E27FC236}">
                <a16:creationId xmlns:a16="http://schemas.microsoft.com/office/drawing/2014/main" id="{CC6FF1E0-9639-254D-BE27-313014B75CB5}"/>
              </a:ext>
            </a:extLst>
          </p:cNvPr>
          <p:cNvSpPr>
            <a:spLocks noGrp="1"/>
          </p:cNvSpPr>
          <p:nvPr>
            <p:ph type="pic" sz="quarter" idx="12"/>
          </p:nvPr>
        </p:nvSpPr>
        <p:spPr>
          <a:xfrm>
            <a:off x="715663" y="1620000"/>
            <a:ext cx="3390317" cy="2232000"/>
          </a:xfrm>
        </p:spPr>
      </p:sp>
      <p:sp>
        <p:nvSpPr>
          <p:cNvPr id="11" name="Espace réservé pour une image  10">
            <a:extLst>
              <a:ext uri="{FF2B5EF4-FFF2-40B4-BE49-F238E27FC236}">
                <a16:creationId xmlns:a16="http://schemas.microsoft.com/office/drawing/2014/main" id="{01318C08-1EA4-8744-B54E-7A406A582768}"/>
              </a:ext>
            </a:extLst>
          </p:cNvPr>
          <p:cNvSpPr>
            <a:spLocks noGrp="1"/>
          </p:cNvSpPr>
          <p:nvPr>
            <p:ph type="pic" sz="quarter" idx="16"/>
          </p:nvPr>
        </p:nvSpPr>
        <p:spPr/>
      </p:sp>
      <p:pic>
        <p:nvPicPr>
          <p:cNvPr id="15" name="Image 14">
            <a:extLst>
              <a:ext uri="{FF2B5EF4-FFF2-40B4-BE49-F238E27FC236}">
                <a16:creationId xmlns:a16="http://schemas.microsoft.com/office/drawing/2014/main" id="{C3A42F39-159D-1C41-B549-92741F72D47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15438" y="1254201"/>
            <a:ext cx="2963600" cy="2963600"/>
          </a:xfrm>
          <a:prstGeom prst="rect">
            <a:avLst/>
          </a:prstGeom>
        </p:spPr>
      </p:pic>
      <p:sp>
        <p:nvSpPr>
          <p:cNvPr id="19" name="Espace réservé pour une image  18">
            <a:extLst>
              <a:ext uri="{FF2B5EF4-FFF2-40B4-BE49-F238E27FC236}">
                <a16:creationId xmlns:a16="http://schemas.microsoft.com/office/drawing/2014/main" id="{666AAA0A-D723-CA4E-B99C-3F1F88A4CD34}"/>
              </a:ext>
            </a:extLst>
          </p:cNvPr>
          <p:cNvSpPr>
            <a:spLocks noGrp="1"/>
          </p:cNvSpPr>
          <p:nvPr>
            <p:ph type="pic" sz="quarter" idx="14"/>
          </p:nvPr>
        </p:nvSpPr>
        <p:spPr/>
      </p:sp>
      <p:pic>
        <p:nvPicPr>
          <p:cNvPr id="22" name="Image 21">
            <a:extLst>
              <a:ext uri="{FF2B5EF4-FFF2-40B4-BE49-F238E27FC236}">
                <a16:creationId xmlns:a16="http://schemas.microsoft.com/office/drawing/2014/main" id="{0BB4F0D6-3D1E-0348-AD81-34E4AA9DF29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12061" y="1254201"/>
            <a:ext cx="2963601" cy="2963601"/>
          </a:xfrm>
          <a:prstGeom prst="rect">
            <a:avLst/>
          </a:prstGeom>
        </p:spPr>
      </p:pic>
    </p:spTree>
    <p:extLst>
      <p:ext uri="{BB962C8B-B14F-4D97-AF65-F5344CB8AC3E}">
        <p14:creationId xmlns:p14="http://schemas.microsoft.com/office/powerpoint/2010/main" val="3336235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2F33225-AFC8-BB4C-9A77-7A0B29FA0F2C}"/>
              </a:ext>
            </a:extLst>
          </p:cNvPr>
          <p:cNvSpPr>
            <a:spLocks noGrp="1"/>
          </p:cNvSpPr>
          <p:nvPr>
            <p:ph type="body" sz="quarter" idx="1"/>
          </p:nvPr>
        </p:nvSpPr>
        <p:spPr>
          <a:xfrm>
            <a:off x="505587" y="2905487"/>
            <a:ext cx="7611300" cy="2501011"/>
          </a:xfrm>
        </p:spPr>
        <p:txBody>
          <a:bodyPr/>
          <a:lstStyle/>
          <a:p>
            <a:r>
              <a:rPr lang="en-US" dirty="0">
                <a:latin typeface="+mj-lt"/>
              </a:rPr>
              <a:t>Questions? Send your email directly to</a:t>
            </a:r>
            <a:r>
              <a:rPr lang="en-US" dirty="0">
                <a:latin typeface="+mj-lt"/>
                <a:cs typeface="Arial"/>
              </a:rPr>
              <a:t>:</a:t>
            </a:r>
          </a:p>
          <a:p>
            <a:endParaRPr lang="en-US" dirty="0"/>
          </a:p>
        </p:txBody>
      </p:sp>
      <p:sp>
        <p:nvSpPr>
          <p:cNvPr id="3" name="Titre 2">
            <a:extLst>
              <a:ext uri="{FF2B5EF4-FFF2-40B4-BE49-F238E27FC236}">
                <a16:creationId xmlns:a16="http://schemas.microsoft.com/office/drawing/2014/main" id="{53825B73-DA76-EF40-A46B-4143F0BE5F6D}"/>
              </a:ext>
            </a:extLst>
          </p:cNvPr>
          <p:cNvSpPr>
            <a:spLocks noGrp="1"/>
          </p:cNvSpPr>
          <p:nvPr>
            <p:ph type="title"/>
          </p:nvPr>
        </p:nvSpPr>
        <p:spPr>
          <a:xfrm>
            <a:off x="505587" y="1248858"/>
            <a:ext cx="11186476" cy="846386"/>
          </a:xfrm>
        </p:spPr>
        <p:txBody>
          <a:bodyPr/>
          <a:lstStyle/>
          <a:p>
            <a:pPr defTabSz="1088557">
              <a:spcBef>
                <a:spcPts val="0"/>
              </a:spcBef>
            </a:pPr>
            <a:r>
              <a:rPr lang="en-US" sz="5500" dirty="0">
                <a:solidFill>
                  <a:schemeClr val="accent1"/>
                </a:solidFill>
                <a:sym typeface="Arial"/>
              </a:rPr>
              <a:t>Thank you.</a:t>
            </a:r>
          </a:p>
        </p:txBody>
      </p:sp>
      <p:sp>
        <p:nvSpPr>
          <p:cNvPr id="4" name="Rectangle 3">
            <a:extLst>
              <a:ext uri="{FF2B5EF4-FFF2-40B4-BE49-F238E27FC236}">
                <a16:creationId xmlns:a16="http://schemas.microsoft.com/office/drawing/2014/main" id="{F27FBCAF-FA51-AC4A-9522-70D9813D5495}"/>
              </a:ext>
            </a:extLst>
          </p:cNvPr>
          <p:cNvSpPr/>
          <p:nvPr/>
        </p:nvSpPr>
        <p:spPr>
          <a:xfrm>
            <a:off x="429886" y="3291152"/>
            <a:ext cx="4427815" cy="553998"/>
          </a:xfrm>
          <a:prstGeom prst="rect">
            <a:avLst/>
          </a:prstGeom>
        </p:spPr>
        <p:txBody>
          <a:bodyPr wrap="none" anchor="t">
            <a:spAutoFit/>
          </a:bodyPr>
          <a:lstStyle/>
          <a:p>
            <a:pPr>
              <a:tabLst>
                <a:tab pos="2393950" algn="l"/>
              </a:tabLst>
            </a:pPr>
            <a:r>
              <a:rPr lang="en-US" sz="1600" b="1" dirty="0">
                <a:solidFill>
                  <a:srgbClr val="FFFFFF"/>
                </a:solidFill>
              </a:rPr>
              <a:t>Sebastien </a:t>
            </a:r>
            <a:r>
              <a:rPr lang="en-US" sz="1600" b="1" dirty="0" err="1">
                <a:solidFill>
                  <a:srgbClr val="FFFFFF"/>
                </a:solidFill>
              </a:rPr>
              <a:t>Beghelli</a:t>
            </a:r>
            <a:r>
              <a:rPr lang="en-US" sz="1600" b="1" dirty="0">
                <a:solidFill>
                  <a:srgbClr val="FFFFFF"/>
                </a:solidFill>
              </a:rPr>
              <a:t>: </a:t>
            </a:r>
            <a:r>
              <a:rPr lang="en-US" sz="1400" dirty="0">
                <a:solidFill>
                  <a:srgbClr val="FFFFFF"/>
                </a:solidFill>
                <a:hlinkClick r:id="rId2">
                  <a:extLst>
                    <a:ext uri="{A12FA001-AC4F-418D-AE19-62706E023703}">
                      <ahyp:hlinkClr xmlns:ahyp="http://schemas.microsoft.com/office/drawing/2018/hyperlinkcolor" val="tx"/>
                    </a:ext>
                  </a:extLst>
                </a:hlinkClick>
              </a:rPr>
              <a:t>sebastien.beghelli@sap.com</a:t>
            </a:r>
            <a:endParaRPr lang="en-US" sz="1400" dirty="0">
              <a:solidFill>
                <a:srgbClr val="FFFFFF"/>
              </a:solidFill>
            </a:endParaRPr>
          </a:p>
          <a:p>
            <a:pPr>
              <a:tabLst>
                <a:tab pos="2393950" algn="l"/>
              </a:tabLst>
            </a:pPr>
            <a:r>
              <a:rPr lang="en-US" sz="1400" dirty="0">
                <a:solidFill>
                  <a:srgbClr val="FFFFFF"/>
                </a:solidFill>
              </a:rPr>
              <a:t>Solution Owner - SAP Conversational AI</a:t>
            </a:r>
            <a:endParaRPr lang="en-US" sz="2000" dirty="0">
              <a:solidFill>
                <a:srgbClr val="FFFFFF"/>
              </a:solidFill>
            </a:endParaRPr>
          </a:p>
        </p:txBody>
      </p:sp>
      <p:sp>
        <p:nvSpPr>
          <p:cNvPr id="5" name="Rectangle 5">
            <a:extLst>
              <a:ext uri="{FF2B5EF4-FFF2-40B4-BE49-F238E27FC236}">
                <a16:creationId xmlns:a16="http://schemas.microsoft.com/office/drawing/2014/main" id="{692E7D42-C262-D343-B431-5FB821D8996F}"/>
              </a:ext>
            </a:extLst>
          </p:cNvPr>
          <p:cNvSpPr/>
          <p:nvPr/>
        </p:nvSpPr>
        <p:spPr>
          <a:xfrm>
            <a:off x="429886" y="3994849"/>
            <a:ext cx="4253087" cy="800219"/>
          </a:xfrm>
          <a:prstGeom prst="rect">
            <a:avLst/>
          </a:prstGeom>
        </p:spPr>
        <p:txBody>
          <a:bodyPr wrap="none" anchor="t">
            <a:spAutoFit/>
          </a:bodyPr>
          <a:lstStyle/>
          <a:p>
            <a:pPr>
              <a:tabLst>
                <a:tab pos="2393950" algn="l"/>
              </a:tabLst>
            </a:pPr>
            <a:r>
              <a:rPr lang="en-US" sz="1600" b="1" dirty="0" err="1">
                <a:solidFill>
                  <a:srgbClr val="FFFFFF"/>
                </a:solidFill>
              </a:rPr>
              <a:t>Karsten</a:t>
            </a:r>
            <a:r>
              <a:rPr lang="en-US" sz="1600" b="1" dirty="0">
                <a:solidFill>
                  <a:srgbClr val="FFFFFF"/>
                </a:solidFill>
              </a:rPr>
              <a:t> Schmidt: </a:t>
            </a:r>
            <a:r>
              <a:rPr lang="en-US" sz="1400" dirty="0">
                <a:solidFill>
                  <a:srgbClr val="FFFFFF"/>
                </a:solidFill>
                <a:hlinkClick r:id="rId3">
                  <a:extLst>
                    <a:ext uri="{A12FA001-AC4F-418D-AE19-62706E023703}">
                      <ahyp:hlinkClr xmlns:ahyp="http://schemas.microsoft.com/office/drawing/2018/hyperlinkcolor" val="tx"/>
                    </a:ext>
                  </a:extLst>
                </a:hlinkClick>
              </a:rPr>
              <a:t>karsten.schmidt01@sap.com</a:t>
            </a:r>
          </a:p>
          <a:p>
            <a:pPr>
              <a:tabLst>
                <a:tab pos="2393950" algn="l"/>
              </a:tabLst>
            </a:pPr>
            <a:r>
              <a:rPr lang="en-US" sz="1400" dirty="0">
                <a:solidFill>
                  <a:srgbClr val="FFFFFF"/>
                </a:solidFill>
              </a:rPr>
              <a:t>Head of SAP Conversational AI</a:t>
            </a:r>
          </a:p>
          <a:p>
            <a:pPr>
              <a:tabLst>
                <a:tab pos="2393950" algn="l"/>
              </a:tabLst>
            </a:pPr>
            <a:endParaRPr lang="en-US" sz="1600" dirty="0"/>
          </a:p>
        </p:txBody>
      </p:sp>
      <p:pic>
        <p:nvPicPr>
          <p:cNvPr id="7" name="Image 6">
            <a:extLst>
              <a:ext uri="{FF2B5EF4-FFF2-40B4-BE49-F238E27FC236}">
                <a16:creationId xmlns:a16="http://schemas.microsoft.com/office/drawing/2014/main" id="{6DB3F5AE-75C2-594D-A0E7-A2FE0132E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8087" y="429652"/>
            <a:ext cx="2861501" cy="2861501"/>
          </a:xfrm>
          <a:prstGeom prst="rect">
            <a:avLst/>
          </a:prstGeom>
        </p:spPr>
      </p:pic>
    </p:spTree>
    <p:extLst>
      <p:ext uri="{BB962C8B-B14F-4D97-AF65-F5344CB8AC3E}">
        <p14:creationId xmlns:p14="http://schemas.microsoft.com/office/powerpoint/2010/main" val="254523800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52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589">
            <a:extLst>
              <a:ext uri="{FF2B5EF4-FFF2-40B4-BE49-F238E27FC236}">
                <a16:creationId xmlns:a16="http://schemas.microsoft.com/office/drawing/2014/main" id="{81B8433E-EB5B-4C4F-B310-42567E20ADA1}"/>
              </a:ext>
            </a:extLst>
          </p:cNvPr>
          <p:cNvSpPr txBox="1"/>
          <p:nvPr/>
        </p:nvSpPr>
        <p:spPr>
          <a:xfrm>
            <a:off x="390698" y="1177808"/>
            <a:ext cx="11230461" cy="688791"/>
          </a:xfrm>
          <a:prstGeom prst="rect">
            <a:avLst/>
          </a:prstGeom>
          <a:noFill/>
          <a:ln>
            <a:noFill/>
          </a:ln>
        </p:spPr>
        <p:txBody>
          <a:bodyPr spcFirstLastPara="1" wrap="square" lIns="91425" tIns="91425" rIns="91425" bIns="91425" anchor="t" anchorCtr="0">
            <a:no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Roboto Light"/>
                <a:cs typeface="+mn-cs"/>
                <a:sym typeface="Roboto Light"/>
              </a:rPr>
              <a:t>SAP Conversational AI is a cloud-based platform to develop, deploy and monitor Conversational AI applications.</a:t>
            </a:r>
            <a:endParaRPr kumimoji="0" lang="en-US" sz="1600" b="0" i="0" u="none" strike="noStrike" kern="1200" cap="none" spc="0" normalizeH="0" baseline="0" noProof="0">
              <a:ln>
                <a:noFill/>
              </a:ln>
              <a:solidFill>
                <a:srgbClr val="FFFFFF"/>
              </a:solidFill>
              <a:effectLst/>
              <a:uLnTx/>
              <a:uFillTx/>
              <a:latin typeface="Arial"/>
              <a:ea typeface="Roboto Light"/>
              <a:cs typeface="Roboto Light"/>
              <a:sym typeface="Roboto Light"/>
            </a:endParaRPr>
          </a:p>
        </p:txBody>
      </p:sp>
      <p:sp>
        <p:nvSpPr>
          <p:cNvPr id="37" name="Titre 36">
            <a:extLst>
              <a:ext uri="{FF2B5EF4-FFF2-40B4-BE49-F238E27FC236}">
                <a16:creationId xmlns:a16="http://schemas.microsoft.com/office/drawing/2014/main" id="{D666B669-13E4-474F-9D29-E05FB5B511A4}"/>
              </a:ext>
            </a:extLst>
          </p:cNvPr>
          <p:cNvSpPr>
            <a:spLocks noGrp="1"/>
          </p:cNvSpPr>
          <p:nvPr>
            <p:ph type="title"/>
          </p:nvPr>
        </p:nvSpPr>
        <p:spPr/>
        <p:txBody>
          <a:bodyPr/>
          <a:lstStyle/>
          <a:p>
            <a:r>
              <a:rPr lang="en-US"/>
              <a:t>This is how we </a:t>
            </a:r>
            <a:r>
              <a:rPr lang="en-US">
                <a:solidFill>
                  <a:schemeClr val="accent1"/>
                </a:solidFill>
              </a:rPr>
              <a:t>size and sell </a:t>
            </a:r>
            <a:r>
              <a:rPr lang="en-US"/>
              <a:t>new projects</a:t>
            </a:r>
          </a:p>
        </p:txBody>
      </p:sp>
      <p:sp>
        <p:nvSpPr>
          <p:cNvPr id="11" name="Rectangle 10">
            <a:extLst>
              <a:ext uri="{FF2B5EF4-FFF2-40B4-BE49-F238E27FC236}">
                <a16:creationId xmlns:a16="http://schemas.microsoft.com/office/drawing/2014/main" id="{178E4C65-13F5-4129-A720-478BF3A02319}"/>
              </a:ext>
            </a:extLst>
          </p:cNvPr>
          <p:cNvSpPr/>
          <p:nvPr/>
        </p:nvSpPr>
        <p:spPr>
          <a:xfrm>
            <a:off x="390698" y="2015251"/>
            <a:ext cx="3270187" cy="461665"/>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0AB00"/>
                </a:solidFill>
                <a:effectLst/>
                <a:uLnTx/>
                <a:uFillTx/>
                <a:latin typeface="Arial"/>
                <a:ea typeface="Roboto Light"/>
                <a:cs typeface="Roboto Light"/>
                <a:sym typeface="Roboto Light"/>
              </a:rPr>
              <a:t>Sales cycle</a:t>
            </a:r>
          </a:p>
        </p:txBody>
      </p:sp>
      <p:sp>
        <p:nvSpPr>
          <p:cNvPr id="12" name="Rectangle 11">
            <a:extLst>
              <a:ext uri="{FF2B5EF4-FFF2-40B4-BE49-F238E27FC236}">
                <a16:creationId xmlns:a16="http://schemas.microsoft.com/office/drawing/2014/main" id="{6D9D0DD7-455B-4BCE-A299-CB88719BF841}"/>
              </a:ext>
            </a:extLst>
          </p:cNvPr>
          <p:cNvSpPr/>
          <p:nvPr/>
        </p:nvSpPr>
        <p:spPr>
          <a:xfrm>
            <a:off x="390698" y="2578610"/>
            <a:ext cx="4072660" cy="3754874"/>
          </a:xfrm>
          <a:prstGeom prst="rect">
            <a:avLst/>
          </a:prstGeom>
        </p:spPr>
        <p:txBody>
          <a:bodyPr wrap="square" anchor="t">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0AB00"/>
                </a:solidFill>
                <a:effectLst/>
                <a:uLnTx/>
                <a:uFillTx/>
                <a:ea typeface="Roboto Light"/>
                <a:cs typeface="Arial"/>
                <a:sym typeface="Roboto Light"/>
              </a:rPr>
              <a:t>Timeline</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ea typeface="Roboto Light"/>
                <a:cs typeface="Arial"/>
                <a:sym typeface="Roboto Light"/>
              </a:rPr>
              <a:t>Sales cycles of around </a:t>
            </a:r>
            <a:r>
              <a:rPr kumimoji="0" lang="en-US" sz="1400" b="1" i="0" u="none" strike="noStrike" kern="1200" cap="none" spc="0" normalizeH="0" baseline="0" noProof="0">
                <a:ln>
                  <a:noFill/>
                </a:ln>
                <a:solidFill>
                  <a:srgbClr val="F0AB00"/>
                </a:solidFill>
                <a:effectLst/>
                <a:uLnTx/>
                <a:uFillTx/>
                <a:ea typeface="Roboto Light"/>
                <a:cs typeface="Arial"/>
                <a:sym typeface="Roboto Light"/>
              </a:rPr>
              <a:t>12 weeks</a:t>
            </a:r>
            <a:r>
              <a:rPr kumimoji="0" lang="en-US" sz="1400" b="0" i="0" u="none" strike="noStrike" kern="1200" cap="none" spc="0" normalizeH="0" baseline="0" noProof="0">
                <a:ln>
                  <a:noFill/>
                </a:ln>
                <a:solidFill>
                  <a:srgbClr val="FFFFFF"/>
                </a:solidFill>
                <a:effectLst/>
                <a:uLnTx/>
                <a:uFillTx/>
                <a:ea typeface="Roboto Light"/>
                <a:cs typeface="Arial"/>
                <a:sym typeface="Roboto Light"/>
              </a:rPr>
              <a:t> with </a:t>
            </a:r>
            <a:endParaRPr kumimoji="0" lang="en-US" sz="1400" b="0" i="0" u="none" strike="noStrike" kern="1200" cap="none" spc="0" normalizeH="0" baseline="0" noProof="0">
              <a:ln>
                <a:noFill/>
              </a:ln>
              <a:solidFill>
                <a:srgbClr val="FFFFFF"/>
              </a:solidFill>
              <a:effectLst/>
              <a:uLnTx/>
              <a:uFillTx/>
              <a:ea typeface="Roboto Light"/>
              <a:cs typeface="Arial"/>
            </a:endParaRP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ea typeface="Roboto Light"/>
                <a:cs typeface="Arial"/>
                <a:sym typeface="Roboto Light"/>
              </a:rPr>
              <a:t>upsell potential within a short period.</a:t>
            </a:r>
            <a:endParaRPr lang="en-US" sz="1400" b="0" i="0" u="none" strike="noStrike" kern="1200" cap="none" spc="0" normalizeH="0" baseline="0" noProof="0">
              <a:ln>
                <a:noFill/>
              </a:ln>
              <a:solidFill>
                <a:srgbClr val="FFFFFF"/>
              </a:solidFill>
              <a:effectLst/>
              <a:uLnTx/>
              <a:uFillTx/>
              <a:ea typeface="Roboto Light"/>
              <a:cs typeface="Arial"/>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a:solidFill>
                  <a:srgbClr val="FFFFFF"/>
                </a:solidFill>
                <a:cs typeface="Arial"/>
                <a:sym typeface="Roboto Light"/>
              </a:rPr>
              <a:t>Always sell with a project to ensure adoption!</a:t>
            </a:r>
            <a:endParaRPr kumimoji="0" lang="en-US" sz="1400" b="1" i="0" u="none" strike="noStrike" kern="1200" cap="none" spc="0" normalizeH="0" baseline="0" noProof="0">
              <a:ln>
                <a:noFill/>
              </a:ln>
              <a:solidFill>
                <a:srgbClr val="FFFFFF"/>
              </a:solidFill>
              <a:effectLst/>
              <a:uLnTx/>
              <a:uFillTx/>
              <a:cs typeface="Arial"/>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Roboto Light"/>
              <a:cs typeface="Arial" panose="020B0604020202020204" pitchFamily="34" charset="0"/>
              <a:sym typeface="Roboto Light"/>
            </a:endParaRP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0AB00"/>
                </a:solidFill>
                <a:effectLst/>
                <a:uLnTx/>
                <a:uFillTx/>
                <a:ea typeface="Roboto Light"/>
                <a:cs typeface="Arial"/>
                <a:sym typeface="Roboto Light"/>
              </a:rPr>
              <a:t>Contact</a:t>
            </a:r>
            <a:endParaRPr kumimoji="0" lang="en-US" sz="1400" b="0" i="0" u="none" strike="noStrike" kern="1200" cap="none" spc="0" normalizeH="0" baseline="0" noProof="0">
              <a:ln>
                <a:noFill/>
              </a:ln>
              <a:solidFill>
                <a:srgbClr val="FFFFFF"/>
              </a:solidFill>
              <a:effectLst/>
              <a:uLnTx/>
              <a:uFillTx/>
              <a:ea typeface="Roboto Light"/>
              <a:cs typeface="Arial"/>
              <a:sym typeface="Roboto Light"/>
            </a:endParaRPr>
          </a:p>
          <a:p>
            <a:pPr marL="285750" marR="0" lvl="0" indent="-194945"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err="1">
                <a:ln>
                  <a:noFill/>
                </a:ln>
                <a:solidFill>
                  <a:srgbClr val="FFFFFF"/>
                </a:solidFill>
                <a:effectLst/>
                <a:uLnTx/>
                <a:uFillTx/>
                <a:ea typeface="Roboto Light"/>
                <a:cs typeface="Arial"/>
              </a:rPr>
              <a:t>LoB</a:t>
            </a:r>
            <a:r>
              <a:rPr kumimoji="0" lang="en-US" sz="1400" b="0" i="0" u="none" strike="noStrike" kern="1200" cap="none" spc="0" normalizeH="0" baseline="0" noProof="0">
                <a:ln>
                  <a:noFill/>
                </a:ln>
                <a:solidFill>
                  <a:srgbClr val="FFFFFF"/>
                </a:solidFill>
                <a:effectLst/>
                <a:uLnTx/>
                <a:uFillTx/>
                <a:ea typeface="Roboto Light"/>
                <a:cs typeface="Arial"/>
              </a:rPr>
              <a:t> Heads</a:t>
            </a:r>
            <a:endParaRPr lang="en-US" sz="1400" b="0" i="0" u="none" strike="noStrike" kern="1200" cap="none" spc="0" normalizeH="0" baseline="0" noProof="0">
              <a:ln>
                <a:noFill/>
              </a:ln>
              <a:solidFill>
                <a:srgbClr val="FFFFFF"/>
              </a:solidFill>
              <a:effectLst/>
              <a:uLnTx/>
              <a:uFillTx/>
              <a:ea typeface="Roboto Light"/>
              <a:cs typeface="Arial"/>
            </a:endParaRPr>
          </a:p>
          <a:p>
            <a:pPr marL="285750" indent="-194945">
              <a:buFont typeface="Arial" panose="020B0604020202020204" pitchFamily="34" charset="0"/>
              <a:buChar char="•"/>
              <a:defRPr/>
            </a:pPr>
            <a:r>
              <a:rPr kumimoji="0" lang="en-US" sz="1400" b="0" i="0" u="none" strike="noStrike" kern="1200" cap="none" spc="0" normalizeH="0" baseline="0" noProof="0">
                <a:ln>
                  <a:noFill/>
                </a:ln>
                <a:solidFill>
                  <a:srgbClr val="FFFFFF"/>
                </a:solidFill>
                <a:effectLst/>
                <a:uLnTx/>
                <a:uFillTx/>
                <a:ea typeface="Roboto Light"/>
                <a:cs typeface="Arial"/>
              </a:rPr>
              <a:t>Internal IT Heads</a:t>
            </a:r>
            <a:r>
              <a:rPr lang="en-US" sz="1400">
                <a:solidFill>
                  <a:srgbClr val="FFFFFF"/>
                </a:solidFill>
                <a:ea typeface="Roboto Light"/>
                <a:cs typeface="Arial"/>
              </a:rPr>
              <a:t> </a:t>
            </a:r>
            <a:endParaRPr lang="en-US" sz="1400" b="0" i="0" u="none" strike="noStrike" kern="1200" cap="none" spc="0" normalizeH="0" baseline="0" noProof="0">
              <a:ln>
                <a:noFill/>
              </a:ln>
              <a:solidFill>
                <a:srgbClr val="FFFFFF"/>
              </a:solidFill>
              <a:effectLst/>
              <a:uLnTx/>
              <a:uFillTx/>
              <a:ea typeface="Roboto Light"/>
              <a:cs typeface="Arial"/>
            </a:endParaRPr>
          </a:p>
          <a:p>
            <a:pPr marL="285750" indent="-194945">
              <a:buFont typeface="Arial" panose="020B0604020202020204" pitchFamily="34" charset="0"/>
              <a:buChar char="•"/>
              <a:defRPr/>
            </a:pPr>
            <a:r>
              <a:rPr kumimoji="0" lang="en-US" sz="1400" b="0" i="0" u="none" strike="noStrike" kern="1200" cap="none" spc="0" normalizeH="0" baseline="0" noProof="0">
                <a:ln>
                  <a:noFill/>
                </a:ln>
                <a:solidFill>
                  <a:srgbClr val="FFFFFF"/>
                </a:solidFill>
                <a:effectLst/>
                <a:uLnTx/>
                <a:uFillTx/>
                <a:ea typeface="Roboto Light"/>
                <a:cs typeface="Arial"/>
              </a:rPr>
              <a:t>Innovation Heads</a:t>
            </a:r>
            <a:r>
              <a:rPr lang="en-US" sz="1400">
                <a:solidFill>
                  <a:srgbClr val="FFFFFF"/>
                </a:solidFill>
                <a:ea typeface="Roboto Light"/>
                <a:cs typeface="Arial"/>
              </a:rPr>
              <a:t> and Transformation Heads</a:t>
            </a:r>
            <a:endParaRPr lang="en-US" sz="1400" b="0" i="0" u="none" strike="noStrike" kern="1200" cap="none" spc="0" normalizeH="0" baseline="0" noProof="0">
              <a:ln>
                <a:noFill/>
              </a:ln>
              <a:solidFill>
                <a:srgbClr val="FFFFFF"/>
              </a:solidFill>
              <a:effectLst/>
              <a:uLnTx/>
              <a:uFillTx/>
              <a:latin typeface="Arial" panose="020B0604020202020204" pitchFamily="34" charset="0"/>
              <a:ea typeface="Roboto Light"/>
              <a:cs typeface="Arial" panose="020B0604020202020204" pitchFamily="34" charset="0"/>
            </a:endParaRPr>
          </a:p>
          <a:p>
            <a:pPr marL="285750" indent="-194945">
              <a:buFont typeface="Arial" panose="020B0604020202020204" pitchFamily="34" charset="0"/>
              <a:buChar char="•"/>
              <a:defRPr/>
            </a:pPr>
            <a:r>
              <a:rPr kumimoji="0" lang="en-US" sz="1400" b="0" i="0" u="none" strike="noStrike" kern="1200" cap="none" spc="0" normalizeH="0" baseline="0" noProof="0">
                <a:ln>
                  <a:noFill/>
                </a:ln>
                <a:solidFill>
                  <a:srgbClr val="FFFFFF"/>
                </a:solidFill>
                <a:effectLst/>
                <a:uLnTx/>
                <a:uFillTx/>
                <a:ea typeface="Roboto Light"/>
                <a:cs typeface="Arial"/>
              </a:rPr>
              <a:t>Customer Support</a:t>
            </a:r>
            <a:r>
              <a:rPr lang="en-US" sz="1400">
                <a:solidFill>
                  <a:srgbClr val="FFFFFF"/>
                </a:solidFill>
                <a:ea typeface="Roboto Light"/>
                <a:cs typeface="Arial"/>
              </a:rPr>
              <a:t> and </a:t>
            </a:r>
            <a:r>
              <a:rPr kumimoji="0" lang="en-US" sz="1400" b="0" i="0" u="none" strike="noStrike" kern="1200" cap="none" spc="0" normalizeH="0" baseline="0" noProof="0">
                <a:ln>
                  <a:noFill/>
                </a:ln>
                <a:solidFill>
                  <a:srgbClr val="FFFFFF"/>
                </a:solidFill>
                <a:effectLst/>
                <a:uLnTx/>
                <a:uFillTx/>
                <a:ea typeface="Roboto Light"/>
                <a:cs typeface="Arial"/>
              </a:rPr>
              <a:t>Shared Service Centers</a:t>
            </a:r>
            <a:endParaRPr lang="en-US" sz="1400" b="0" i="0" u="none" strike="noStrike" kern="1200" cap="none" spc="0" normalizeH="0" baseline="0" noProof="0">
              <a:ln>
                <a:noFill/>
              </a:ln>
              <a:solidFill>
                <a:srgbClr val="FFFFFF"/>
              </a:solidFill>
              <a:effectLst/>
              <a:uLnTx/>
              <a:uFillTx/>
              <a:ea typeface="Roboto Light"/>
              <a:cs typeface="Arial"/>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Roboto Light"/>
              <a:cs typeface="Arial" panose="020B0604020202020204" pitchFamily="34" charset="0"/>
              <a:sym typeface="Roboto Light"/>
            </a:endParaRP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0AB00"/>
                </a:solidFill>
                <a:effectLst/>
                <a:uLnTx/>
                <a:uFillTx/>
                <a:ea typeface="Roboto Light"/>
                <a:cs typeface="Arial"/>
                <a:sym typeface="Roboto Light"/>
              </a:rPr>
              <a:t>Sales bag</a:t>
            </a:r>
            <a:endParaRPr lang="en-US" sz="1400" b="0" i="0" u="none" strike="noStrike" kern="1200" cap="none" spc="0" normalizeH="0" baseline="0" noProof="0">
              <a:ln>
                <a:noFill/>
              </a:ln>
              <a:solidFill>
                <a:srgbClr val="F0AB00"/>
              </a:solidFill>
              <a:effectLst/>
              <a:uLnTx/>
              <a:uFillTx/>
              <a:ea typeface="Roboto Light"/>
              <a:cs typeface="Arial"/>
            </a:endParaRP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ea typeface="Roboto Light"/>
                <a:cs typeface="Arial"/>
                <a:sym typeface="Roboto Light"/>
              </a:rPr>
              <a:t>SAP Conversational AI is included in the Platform and Technology </a:t>
            </a:r>
            <a:r>
              <a:rPr kumimoji="0" lang="en-US" sz="1400" b="0" i="0" u="none" strike="noStrike" kern="1200" cap="none" spc="0" normalizeH="0" baseline="0" noProof="0" err="1">
                <a:ln>
                  <a:noFill/>
                </a:ln>
                <a:solidFill>
                  <a:srgbClr val="FFFFFF"/>
                </a:solidFill>
                <a:effectLst/>
                <a:uLnTx/>
                <a:uFillTx/>
                <a:ea typeface="Roboto Light"/>
                <a:cs typeface="Arial"/>
                <a:sym typeface="Roboto Light"/>
              </a:rPr>
              <a:t>Salesbag</a:t>
            </a:r>
            <a:r>
              <a:rPr lang="en-US" sz="1400">
                <a:solidFill>
                  <a:srgbClr val="FFFFFF"/>
                </a:solidFill>
                <a:ea typeface="Roboto Light"/>
                <a:cs typeface="Arial"/>
                <a:sym typeface="Roboto Light"/>
              </a:rPr>
              <a:t>.</a:t>
            </a:r>
            <a:endParaRPr lang="en-US" sz="1400" b="0" i="0" u="none" strike="noStrike" kern="1200" cap="none" spc="0" normalizeH="0" baseline="0" noProof="0">
              <a:ln>
                <a:noFill/>
              </a:ln>
              <a:solidFill>
                <a:srgbClr val="FFFFFF"/>
              </a:solidFill>
              <a:effectLst/>
              <a:uLnTx/>
              <a:uFillTx/>
              <a:ea typeface="Roboto Light"/>
              <a:cs typeface="Arial"/>
            </a:endParaRP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ea typeface="Roboto Light"/>
                <a:cs typeface="Arial"/>
                <a:sym typeface="Roboto Light"/>
              </a:rPr>
              <a:t>SF, C/4 and S/4 for respective Intelligent Technology package (next slide)</a:t>
            </a:r>
            <a:endParaRPr kumimoji="0" lang="en-US" sz="1400" b="0" i="0" u="none" strike="noStrike" kern="1200" cap="none" spc="0" normalizeH="0" baseline="0" noProof="0">
              <a:ln>
                <a:noFill/>
              </a:ln>
              <a:solidFill>
                <a:srgbClr val="FFFFFF"/>
              </a:solidFill>
              <a:effectLst/>
              <a:uLnTx/>
              <a:uFillTx/>
              <a:ea typeface="Roboto Light"/>
              <a:cs typeface="Arial"/>
            </a:endParaRPr>
          </a:p>
        </p:txBody>
      </p:sp>
      <p:pic>
        <p:nvPicPr>
          <p:cNvPr id="13" name="Image 5">
            <a:extLst>
              <a:ext uri="{FF2B5EF4-FFF2-40B4-BE49-F238E27FC236}">
                <a16:creationId xmlns:a16="http://schemas.microsoft.com/office/drawing/2014/main" id="{D5637214-FA9D-4274-8600-91B8286D95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5846" y="1956998"/>
            <a:ext cx="480997" cy="480997"/>
          </a:xfrm>
          <a:prstGeom prst="rect">
            <a:avLst/>
          </a:prstGeom>
        </p:spPr>
      </p:pic>
      <p:sp>
        <p:nvSpPr>
          <p:cNvPr id="14" name="Rectangle 13">
            <a:extLst>
              <a:ext uri="{FF2B5EF4-FFF2-40B4-BE49-F238E27FC236}">
                <a16:creationId xmlns:a16="http://schemas.microsoft.com/office/drawing/2014/main" id="{72DEE0BA-CC51-4AF8-BCCC-829A68A2176C}"/>
              </a:ext>
            </a:extLst>
          </p:cNvPr>
          <p:cNvSpPr/>
          <p:nvPr/>
        </p:nvSpPr>
        <p:spPr>
          <a:xfrm>
            <a:off x="4557120" y="2069659"/>
            <a:ext cx="3446144" cy="461665"/>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0AB00"/>
                </a:solidFill>
                <a:effectLst/>
                <a:uLnTx/>
                <a:uFillTx/>
                <a:latin typeface="Arial"/>
                <a:ea typeface="Roboto Light"/>
                <a:cs typeface="Roboto Light"/>
                <a:sym typeface="Roboto Light"/>
              </a:rPr>
              <a:t>Deal size</a:t>
            </a:r>
          </a:p>
        </p:txBody>
      </p:sp>
      <p:sp>
        <p:nvSpPr>
          <p:cNvPr id="15" name="Rectangle 14">
            <a:extLst>
              <a:ext uri="{FF2B5EF4-FFF2-40B4-BE49-F238E27FC236}">
                <a16:creationId xmlns:a16="http://schemas.microsoft.com/office/drawing/2014/main" id="{261A1173-9D44-41B1-8E57-C58D31D137A5}"/>
              </a:ext>
            </a:extLst>
          </p:cNvPr>
          <p:cNvSpPr/>
          <p:nvPr/>
        </p:nvSpPr>
        <p:spPr>
          <a:xfrm>
            <a:off x="4557119" y="2647776"/>
            <a:ext cx="3251714" cy="3754874"/>
          </a:xfrm>
          <a:prstGeom prst="rect">
            <a:avLst/>
          </a:prstGeom>
        </p:spPr>
        <p:txBody>
          <a:bodyPr wrap="square" anchor="t">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0AB00"/>
                </a:solidFill>
                <a:effectLst/>
                <a:uLnTx/>
                <a:uFillTx/>
                <a:latin typeface="Arial" panose="020B0604020202020204" pitchFamily="34" charset="0"/>
                <a:ea typeface="Roboto Light"/>
                <a:cs typeface="Arial" panose="020B0604020202020204" pitchFamily="34" charset="0"/>
                <a:sym typeface="Roboto Light"/>
              </a:rPr>
              <a:t>Global target</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solidFill>
                <a:effectLst/>
                <a:uLnTx/>
                <a:uFillTx/>
                <a:latin typeface="Arial" panose="020B0604020202020204" pitchFamily="34" charset="0"/>
                <a:ea typeface="Roboto Light"/>
                <a:cs typeface="Arial" panose="020B0604020202020204" pitchFamily="34" charset="0"/>
                <a:sym typeface="Roboto Light"/>
              </a:rPr>
              <a:t>Use cases:  </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Roboto Light"/>
                <a:cs typeface="Arial" panose="020B0604020202020204" pitchFamily="34" charset="0"/>
                <a:sym typeface="Roboto Light"/>
              </a:rPr>
              <a:t>Employee Self-Service</a:t>
            </a:r>
            <a:endParaRPr kumimoji="0" lang="en-US" sz="1400" b="0" i="1" u="none" strike="noStrike" kern="1200" cap="none" spc="0" normalizeH="0" baseline="0" noProof="0">
              <a:ln>
                <a:noFill/>
              </a:ln>
              <a:solidFill>
                <a:srgbClr val="FFFFFF"/>
              </a:solidFill>
              <a:effectLst/>
              <a:uLnTx/>
              <a:uFillTx/>
              <a:latin typeface="Arial" panose="020B0604020202020204" pitchFamily="34" charset="0"/>
              <a:ea typeface="Roboto Light"/>
              <a:cs typeface="Arial" panose="020B0604020202020204" pitchFamily="34" charset="0"/>
              <a:sym typeface="Roboto Light"/>
            </a:endParaRP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Roboto Light"/>
                <a:cs typeface="Arial" panose="020B0604020202020204" pitchFamily="34" charset="0"/>
                <a:sym typeface="Roboto Light"/>
              </a:rPr>
              <a:t>Customer Support automation</a:t>
            </a: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Arial" panose="020B0604020202020204" pitchFamily="34" charset="0"/>
              <a:ea typeface="Roboto Light"/>
              <a:cs typeface="Arial" panose="020B0604020202020204" pitchFamily="34" charset="0"/>
              <a:sym typeface="Roboto Light"/>
            </a:endParaRPr>
          </a:p>
          <a:p>
            <a:pPr>
              <a:defRPr/>
            </a:pPr>
            <a:r>
              <a:rPr kumimoji="0" lang="en-US" sz="1400" b="0" u="none" strike="noStrike" kern="1200" cap="none" spc="0" normalizeH="0" baseline="0" noProof="0">
                <a:ln>
                  <a:noFill/>
                </a:ln>
                <a:solidFill>
                  <a:schemeClr val="accent1"/>
                </a:solidFill>
                <a:effectLst/>
                <a:uLnTx/>
                <a:uFillTx/>
                <a:ea typeface="Roboto Light"/>
                <a:cs typeface="Arial"/>
                <a:sym typeface="Roboto Light"/>
              </a:rPr>
              <a:t>Industries</a:t>
            </a:r>
            <a:r>
              <a:rPr lang="en-US" sz="1400">
                <a:solidFill>
                  <a:schemeClr val="accent1"/>
                </a:solidFill>
                <a:ea typeface="Roboto Light"/>
                <a:cs typeface="Arial"/>
                <a:sym typeface="Roboto Light"/>
              </a:rPr>
              <a:t> </a:t>
            </a:r>
            <a:r>
              <a:rPr lang="en-US" sz="1400" i="1">
                <a:solidFill>
                  <a:schemeClr val="accent1"/>
                </a:solidFill>
                <a:ea typeface="Roboto Light"/>
                <a:cs typeface="Arial"/>
                <a:sym typeface="Roboto Light"/>
              </a:rPr>
              <a:t> </a:t>
            </a:r>
            <a:endParaRPr lang="en-US" sz="1400" b="0" i="1" u="none" strike="noStrike" kern="1200" cap="none" spc="0" normalizeH="0" baseline="0" noProof="0">
              <a:ln>
                <a:noFill/>
              </a:ln>
              <a:solidFill>
                <a:schemeClr val="accent1"/>
              </a:solidFill>
              <a:effectLst/>
              <a:uLnTx/>
              <a:uFillTx/>
              <a:latin typeface="Arial" panose="020B0604020202020204" pitchFamily="34" charset="0"/>
              <a:ea typeface="Roboto Light"/>
              <a:cs typeface="Arial" panose="020B0604020202020204" pitchFamily="34" charset="0"/>
            </a:endParaRP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Roboto Light"/>
                <a:cs typeface="Arial" panose="020B0604020202020204" pitchFamily="34" charset="0"/>
                <a:sym typeface="Roboto Light"/>
              </a:rPr>
              <a:t>All!</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FFFFFF"/>
                </a:solidFill>
                <a:effectLst/>
                <a:uLnTx/>
                <a:uFillTx/>
                <a:latin typeface="Arial" panose="020B0604020202020204" pitchFamily="34" charset="0"/>
                <a:ea typeface="Roboto Light"/>
                <a:cs typeface="Arial" panose="020B0604020202020204" pitchFamily="34" charset="0"/>
                <a:sym typeface="Roboto Light"/>
              </a:rPr>
              <a:t>Customer Support: </a:t>
            </a:r>
            <a:r>
              <a:rPr kumimoji="0" lang="en-US" sz="1400" b="0" u="none" strike="noStrike" kern="1200" cap="none" spc="0" normalizeH="0" baseline="0" noProof="0">
                <a:ln>
                  <a:noFill/>
                </a:ln>
                <a:solidFill>
                  <a:srgbClr val="FFFFFF"/>
                </a:solidFill>
                <a:effectLst/>
                <a:uLnTx/>
                <a:uFillTx/>
                <a:latin typeface="Arial" panose="020B0604020202020204" pitchFamily="34" charset="0"/>
                <a:ea typeface="Roboto Light"/>
                <a:cs typeface="Arial" panose="020B0604020202020204" pitchFamily="34" charset="0"/>
                <a:sym typeface="Roboto Light"/>
              </a:rPr>
              <a:t>Focus</a:t>
            </a:r>
            <a:r>
              <a:rPr kumimoji="0" lang="en-US" sz="1400" b="0" i="1" u="none" strike="noStrike" kern="1200" cap="none" spc="0" normalizeH="0" baseline="0" noProof="0">
                <a:ln>
                  <a:noFill/>
                </a:ln>
                <a:solidFill>
                  <a:srgbClr val="FFFFFF"/>
                </a:solidFill>
                <a:effectLst/>
                <a:uLnTx/>
                <a:uFillTx/>
                <a:latin typeface="Arial" panose="020B0604020202020204" pitchFamily="34" charset="0"/>
                <a:ea typeface="Roboto Light"/>
                <a:cs typeface="Arial" panose="020B0604020202020204" pitchFamily="34" charset="0"/>
                <a:sym typeface="Roboto Light"/>
              </a:rPr>
              <a:t> </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Roboto Light"/>
                <a:cs typeface="Arial" panose="020B0604020202020204" pitchFamily="34" charset="0"/>
                <a:sym typeface="Roboto Light"/>
              </a:rPr>
              <a:t>Telco, Insurance, Utilities</a:t>
            </a:r>
          </a:p>
          <a:p>
            <a:pPr marR="0" lvl="0" algn="l" defTabSz="1088776" rtl="0" eaLnBrk="1" fontAlgn="auto" latinLnBrk="0" hangingPunct="1">
              <a:lnSpc>
                <a:spcPct val="100000"/>
              </a:lnSpc>
              <a:spcBef>
                <a:spcPts val="0"/>
              </a:spcBef>
              <a:spcAft>
                <a:spcPts val="0"/>
              </a:spcAft>
              <a:buClrTx/>
              <a:buSzTx/>
              <a:tabLst/>
              <a:defRPr/>
            </a:pPr>
            <a:endParaRPr kumimoji="0" lang="en-US" sz="1400" b="0" i="1" u="none" strike="noStrike" kern="1200" cap="none" spc="0" normalizeH="0" baseline="0" noProof="0">
              <a:ln>
                <a:noFill/>
              </a:ln>
              <a:solidFill>
                <a:srgbClr val="FFFFFF"/>
              </a:solidFill>
              <a:effectLst/>
              <a:uLnTx/>
              <a:uFillTx/>
              <a:latin typeface="Arial" panose="020B0604020202020204" pitchFamily="34" charset="0"/>
              <a:ea typeface="Roboto Light"/>
              <a:cs typeface="Arial" panose="020B0604020202020204" pitchFamily="34" charset="0"/>
              <a:sym typeface="Roboto Light"/>
            </a:endParaRPr>
          </a:p>
          <a:p>
            <a:pPr>
              <a:defRPr/>
            </a:pPr>
            <a:r>
              <a:rPr kumimoji="0" lang="en-US" sz="1400" b="0" u="none" strike="noStrike" kern="1200" cap="none" spc="0" normalizeH="0" baseline="0" noProof="0">
                <a:ln>
                  <a:noFill/>
                </a:ln>
                <a:solidFill>
                  <a:schemeClr val="accent1"/>
                </a:solidFill>
                <a:effectLst/>
                <a:uLnTx/>
                <a:uFillTx/>
                <a:ea typeface="Roboto Light"/>
                <a:cs typeface="Arial"/>
                <a:sym typeface="Roboto Light"/>
              </a:rPr>
              <a:t>Minimum Starting Deal size</a:t>
            </a:r>
            <a:endParaRPr lang="en-US" sz="1400">
              <a:solidFill>
                <a:schemeClr val="accent1"/>
              </a:solidFill>
              <a:latin typeface="Arial" panose="020B0604020202020204" pitchFamily="34" charset="0"/>
              <a:ea typeface="Roboto Light"/>
              <a:cs typeface="Arial" panose="020B0604020202020204" pitchFamily="34" charset="0"/>
              <a:sym typeface="Roboto Light"/>
            </a:endParaRPr>
          </a:p>
          <a:p>
            <a:pPr>
              <a:defRPr/>
            </a:pPr>
            <a:r>
              <a:rPr kumimoji="0" lang="en-US" sz="1400" b="0" i="0" u="none" strike="noStrike" kern="1200" cap="none" spc="0" normalizeH="0" baseline="0" noProof="0">
                <a:ln>
                  <a:noFill/>
                </a:ln>
                <a:solidFill>
                  <a:srgbClr val="FFFFFF"/>
                </a:solidFill>
                <a:effectLst/>
                <a:uLnTx/>
                <a:uFillTx/>
                <a:ea typeface="Roboto Light"/>
                <a:cs typeface="Arial"/>
                <a:sym typeface="Roboto Light"/>
              </a:rPr>
              <a:t>50k ACV cloud + 50k services, up to 1.2m TCV</a:t>
            </a:r>
            <a:r>
              <a:rPr lang="en-US" sz="1400">
                <a:solidFill>
                  <a:srgbClr val="FFFFFF"/>
                </a:solidFill>
                <a:ea typeface="Roboto Light"/>
                <a:cs typeface="Arial"/>
                <a:sym typeface="Roboto Light"/>
              </a:rPr>
              <a:t> </a:t>
            </a:r>
            <a:endParaRPr lang="en-US" sz="1400" b="0" i="0" u="none" strike="noStrike" kern="1200" cap="none" spc="0" normalizeH="0" baseline="0" noProof="0">
              <a:ln>
                <a:noFill/>
              </a:ln>
              <a:solidFill>
                <a:srgbClr val="FFFFFF"/>
              </a:solidFill>
              <a:effectLst/>
              <a:uLnTx/>
              <a:uFillTx/>
              <a:latin typeface="Arial" panose="020B0604020202020204" pitchFamily="34" charset="0"/>
              <a:ea typeface="Roboto Light"/>
              <a:cs typeface="Arial" panose="020B0604020202020204" pitchFamily="34"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Roboto Light"/>
                <a:cs typeface="Arial" panose="020B0604020202020204" pitchFamily="34" charset="0"/>
                <a:sym typeface="Roboto Light"/>
              </a:rPr>
              <a:t>Argue pricing by ROI</a:t>
            </a: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Roboto Light"/>
              <a:cs typeface="Arial" panose="020B0604020202020204" pitchFamily="34" charset="0"/>
              <a:sym typeface="Roboto Light"/>
            </a:endParaRPr>
          </a:p>
          <a:p>
            <a:pPr>
              <a:defRPr/>
            </a:pPr>
            <a:r>
              <a:rPr kumimoji="0" lang="en-US" sz="1400" b="0" u="none" strike="noStrike" kern="1200" cap="none" spc="0" normalizeH="0" baseline="0" noProof="0">
                <a:ln>
                  <a:noFill/>
                </a:ln>
                <a:solidFill>
                  <a:schemeClr val="accent1"/>
                </a:solidFill>
                <a:effectLst/>
                <a:uLnTx/>
                <a:uFillTx/>
                <a:ea typeface="Roboto Light"/>
                <a:cs typeface="Arial"/>
                <a:sym typeface="Roboto Light"/>
              </a:rPr>
              <a:t>Cross sales</a:t>
            </a:r>
            <a:endParaRPr lang="en-US" sz="1400">
              <a:solidFill>
                <a:schemeClr val="accent1"/>
              </a:solidFill>
              <a:ea typeface="Roboto Light"/>
              <a:cs typeface="Arial"/>
            </a:endParaRPr>
          </a:p>
          <a:p>
            <a:pPr>
              <a:defRPr/>
            </a:pPr>
            <a:r>
              <a:rPr kumimoji="0" lang="en-US" sz="1400" b="0" i="0" u="none" strike="noStrike" kern="1200" cap="none" spc="0" normalizeH="0" baseline="0" noProof="0">
                <a:ln>
                  <a:noFill/>
                </a:ln>
                <a:solidFill>
                  <a:srgbClr val="FFFFFF"/>
                </a:solidFill>
                <a:effectLst/>
                <a:uLnTx/>
                <a:uFillTx/>
                <a:ea typeface="Roboto Light"/>
                <a:cs typeface="Arial"/>
                <a:sym typeface="Roboto Light"/>
              </a:rPr>
              <a:t>SAP Cloud Platform</a:t>
            </a:r>
            <a:endParaRPr lang="en-US"/>
          </a:p>
        </p:txBody>
      </p:sp>
      <p:pic>
        <p:nvPicPr>
          <p:cNvPr id="16" name="Image 32">
            <a:extLst>
              <a:ext uri="{FF2B5EF4-FFF2-40B4-BE49-F238E27FC236}">
                <a16:creationId xmlns:a16="http://schemas.microsoft.com/office/drawing/2014/main" id="{EDF42BAD-F84E-42A0-BAB1-3B5C91A5A9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6418" y="1975192"/>
            <a:ext cx="519398" cy="519398"/>
          </a:xfrm>
          <a:prstGeom prst="rect">
            <a:avLst/>
          </a:prstGeom>
        </p:spPr>
      </p:pic>
      <p:sp>
        <p:nvSpPr>
          <p:cNvPr id="10" name="Rectangle 9">
            <a:extLst>
              <a:ext uri="{FF2B5EF4-FFF2-40B4-BE49-F238E27FC236}">
                <a16:creationId xmlns:a16="http://schemas.microsoft.com/office/drawing/2014/main" id="{51B953F3-6253-4624-AD78-A722164C72C7}"/>
              </a:ext>
            </a:extLst>
          </p:cNvPr>
          <p:cNvSpPr/>
          <p:nvPr/>
        </p:nvSpPr>
        <p:spPr>
          <a:xfrm>
            <a:off x="8122048" y="2054626"/>
            <a:ext cx="1342018" cy="461665"/>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0AB00"/>
                </a:solidFill>
                <a:effectLst/>
                <a:uLnTx/>
                <a:uFillTx/>
                <a:latin typeface="Arial"/>
                <a:ea typeface="Roboto Light"/>
                <a:cs typeface="Roboto Light"/>
                <a:sym typeface="Roboto Light"/>
              </a:rPr>
              <a:t>Pricing</a:t>
            </a:r>
          </a:p>
        </p:txBody>
      </p:sp>
      <p:sp>
        <p:nvSpPr>
          <p:cNvPr id="17" name="ZoneTexte 58">
            <a:extLst>
              <a:ext uri="{FF2B5EF4-FFF2-40B4-BE49-F238E27FC236}">
                <a16:creationId xmlns:a16="http://schemas.microsoft.com/office/drawing/2014/main" id="{04CF7EC7-7019-447C-80CD-C53DF4106E12}"/>
              </a:ext>
            </a:extLst>
          </p:cNvPr>
          <p:cNvSpPr txBox="1"/>
          <p:nvPr/>
        </p:nvSpPr>
        <p:spPr>
          <a:xfrm>
            <a:off x="8160623" y="2647776"/>
            <a:ext cx="3703267" cy="4185761"/>
          </a:xfrm>
          <a:prstGeom prst="rect">
            <a:avLst/>
          </a:prstGeom>
          <a:noFill/>
        </p:spPr>
        <p:txBody>
          <a:bodyPr wrap="square" rtlCol="0" anchor="t">
            <a:spAutoFit/>
          </a:bodyPr>
          <a:lstStyle/>
          <a:p>
            <a:pPr>
              <a:defRPr/>
            </a:pPr>
            <a:r>
              <a:rPr kumimoji="0" lang="en-US" sz="1400" b="0" i="0" u="none" strike="noStrike" kern="1200" cap="none" spc="0" normalizeH="0" baseline="0" noProof="0">
                <a:ln>
                  <a:noFill/>
                </a:ln>
                <a:solidFill>
                  <a:srgbClr val="FFFFFF"/>
                </a:solidFill>
                <a:effectLst/>
                <a:uLnTx/>
                <a:uFillTx/>
                <a:latin typeface="Arial"/>
                <a:ea typeface="+mn-ea"/>
                <a:cs typeface="+mn-cs"/>
              </a:rPr>
              <a:t>SAP Conversational AI is cloud-based.</a:t>
            </a:r>
            <a:r>
              <a:rPr lang="en-US" sz="1400">
                <a:solidFill>
                  <a:srgbClr val="FFFFFF"/>
                </a:solidFill>
              </a:rPr>
              <a:t> </a:t>
            </a:r>
            <a:endParaRPr kumimoji="0" lang="en-US" sz="14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The pricing is based on </a:t>
            </a:r>
            <a:r>
              <a:rPr kumimoji="0" lang="en-US" sz="1400" b="1" i="0" u="none" strike="noStrike" kern="1200" cap="none" spc="0" normalizeH="0" baseline="0" noProof="0">
                <a:ln>
                  <a:noFill/>
                </a:ln>
                <a:solidFill>
                  <a:srgbClr val="F0AB00"/>
                </a:solidFill>
                <a:effectLst/>
                <a:uLnTx/>
                <a:uFillTx/>
                <a:latin typeface="Arial"/>
                <a:ea typeface="+mn-ea"/>
                <a:cs typeface="+mn-cs"/>
              </a:rPr>
              <a:t>chats</a:t>
            </a:r>
            <a:r>
              <a:rPr kumimoji="0" lang="en-US" sz="1400" b="0" i="0" u="none" strike="noStrike" kern="1200" cap="none" spc="0" normalizeH="0" baseline="0" noProof="0">
                <a:ln>
                  <a:noFill/>
                </a:ln>
                <a:solidFill>
                  <a:srgbClr val="FFFFFF"/>
                </a:solidFill>
                <a:effectLst/>
                <a:uLnTx/>
                <a:uFillTx/>
                <a:latin typeface="Arial"/>
                <a:ea typeface="+mn-ea"/>
                <a:cs typeface="+mn-cs"/>
              </a:rPr>
              <a:t>. </a:t>
            </a:r>
            <a:br>
              <a:rPr lang="en-US" sz="1400" b="0" i="0" u="none" strike="noStrike" kern="1200" cap="none" spc="0" normalizeH="0" baseline="0" noProof="0">
                <a:ln>
                  <a:noFill/>
                </a:ln>
                <a:effectLst/>
                <a:uLnTx/>
                <a:uFillTx/>
                <a:latin typeface="Arial"/>
              </a:rPr>
            </a:br>
            <a:r>
              <a:rPr kumimoji="0" lang="en-US" sz="1400" b="0" i="0" u="none" strike="noStrike" kern="1200" cap="none" spc="0" normalizeH="0" baseline="0" noProof="0">
                <a:ln>
                  <a:noFill/>
                </a:ln>
                <a:solidFill>
                  <a:srgbClr val="FFFFFF"/>
                </a:solidFill>
                <a:effectLst/>
                <a:uLnTx/>
                <a:uFillTx/>
                <a:latin typeface="Arial"/>
                <a:ea typeface="+mn-ea"/>
                <a:cs typeface="+mn-cs"/>
              </a:rPr>
              <a:t>A chat is an exchange between a unique user and bot. It ends after 15 mins of user inactivity. </a:t>
            </a:r>
            <a:br>
              <a:rPr lang="en-US" sz="1400" b="0" i="0" u="none" strike="noStrike" kern="1200" cap="none" spc="0" normalizeH="0" baseline="0" noProof="0">
                <a:ln>
                  <a:noFill/>
                </a:ln>
                <a:effectLst/>
                <a:uLnTx/>
                <a:uFillTx/>
                <a:latin typeface="Arial"/>
              </a:rPr>
            </a:br>
            <a:r>
              <a:rPr kumimoji="0" lang="en-US" sz="1400" b="0" i="0" u="none" strike="noStrike" kern="1200" cap="none" spc="0" normalizeH="0" baseline="0" noProof="0">
                <a:ln>
                  <a:noFill/>
                </a:ln>
                <a:solidFill>
                  <a:srgbClr val="FFFFFF"/>
                </a:solidFill>
                <a:effectLst/>
                <a:uLnTx/>
                <a:uFillTx/>
                <a:latin typeface="Arial"/>
                <a:ea typeface="+mn-ea"/>
                <a:cs typeface="+mn-cs"/>
              </a:rPr>
              <a:t>We sell </a:t>
            </a:r>
            <a:r>
              <a:rPr kumimoji="0" lang="en-US" sz="1400" b="1" i="0" u="none" strike="noStrike" kern="1200" cap="none" spc="0" normalizeH="0" baseline="0" noProof="0">
                <a:ln>
                  <a:noFill/>
                </a:ln>
                <a:solidFill>
                  <a:srgbClr val="F0AB00"/>
                </a:solidFill>
                <a:effectLst/>
                <a:uLnTx/>
                <a:uFillTx/>
                <a:latin typeface="Arial"/>
                <a:ea typeface="+mn-ea"/>
                <a:cs typeface="+mn-cs"/>
              </a:rPr>
              <a:t>blocks of 1,000 chats.</a:t>
            </a:r>
            <a:endParaRPr lang="en-US" sz="1400" b="1" i="0" u="none" strike="noStrike" kern="1200" cap="none" spc="0" normalizeH="0" baseline="0" noProof="0">
              <a:ln>
                <a:noFill/>
              </a:ln>
              <a:solidFill>
                <a:srgbClr val="F0AB00"/>
              </a:solidFill>
              <a:effectLst/>
              <a:uLnTx/>
              <a:uFillTx/>
              <a:latin typeface="Arial"/>
              <a:cs typeface="Arial"/>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0AB00"/>
              </a:solidFill>
              <a:effectLst/>
              <a:uLnTx/>
              <a:uFillTx/>
              <a:latin typeface="Arial"/>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Material number for subscription is 8006013.</a:t>
            </a:r>
            <a:endParaRPr lang="en-US" sz="1400" b="0" i="0" u="none" strike="noStrike" kern="1200" cap="none" spc="0" normalizeH="0" baseline="0" noProof="0">
              <a:ln>
                <a:noFill/>
              </a:ln>
              <a:solidFill>
                <a:srgbClr val="FFFFFF"/>
              </a:solidFill>
              <a:effectLst/>
              <a:uLnTx/>
              <a:uFillTx/>
              <a:latin typeface="Arial"/>
              <a:cs typeface="Arial"/>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FFFFFF"/>
                </a:solidFill>
                <a:effectLst/>
                <a:uLnTx/>
                <a:uFillTx/>
                <a:latin typeface="Arial"/>
                <a:ea typeface="+mn-ea"/>
                <a:cs typeface="+mn-cs"/>
              </a:rPr>
              <a:t>CAI is also available via CPEA</a:t>
            </a:r>
            <a:r>
              <a:rPr kumimoji="0" lang="en-US" sz="1400" b="0" i="0" u="none" strike="noStrike" kern="1200" cap="none" spc="0" normalizeH="0" baseline="0" noProof="0">
                <a:ln>
                  <a:noFill/>
                </a:ln>
                <a:solidFill>
                  <a:srgbClr val="FFFFFF"/>
                </a:solidFill>
                <a:effectLst/>
                <a:uLnTx/>
                <a:uFillTx/>
                <a:latin typeface="Arial"/>
                <a:ea typeface="+mn-ea"/>
                <a:cs typeface="+mn-cs"/>
              </a:rPr>
              <a:t>, material number is </a:t>
            </a:r>
            <a:r>
              <a:rPr lang="en-US" sz="1400">
                <a:solidFill>
                  <a:srgbClr val="FFFFFF"/>
                </a:solidFill>
              </a:rPr>
              <a:t>8007905</a:t>
            </a:r>
            <a:r>
              <a:rPr kumimoji="0" lang="en-US" sz="1400" b="0" i="0" u="none" strike="noStrike" kern="1200" cap="none" spc="0" normalizeH="0" baseline="0" noProof="0">
                <a:ln>
                  <a:noFill/>
                </a:ln>
                <a:solidFill>
                  <a:srgbClr val="FFFFFF"/>
                </a:solidFill>
                <a:effectLst/>
                <a:uLnTx/>
                <a:uFillTx/>
                <a:latin typeface="Arial"/>
                <a:ea typeface="+mn-ea"/>
                <a:cs typeface="+mn-cs"/>
              </a:rPr>
              <a:t>.</a:t>
            </a: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CAI DBS Implementation Service Number is</a:t>
            </a:r>
            <a:endParaRPr lang="en-US" sz="1400" b="0" i="0" u="none" strike="noStrike" kern="1200" cap="none" spc="0" normalizeH="0" baseline="0" noProof="0">
              <a:ln>
                <a:noFill/>
              </a:ln>
              <a:solidFill>
                <a:srgbClr val="FFFFFF"/>
              </a:solidFill>
              <a:effectLst/>
              <a:uLnTx/>
              <a:uFillTx/>
              <a:latin typeface="Arial"/>
              <a:cs typeface="Arial"/>
            </a:endParaRP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50145349.</a:t>
            </a:r>
            <a:endParaRPr lang="en-US" sz="1400" b="0" i="0" u="none" strike="noStrike" kern="1200" cap="none" spc="0" normalizeH="0" baseline="0" noProof="0">
              <a:ln>
                <a:noFill/>
              </a:ln>
              <a:solidFill>
                <a:srgbClr val="FFFFFF"/>
              </a:solidFill>
              <a:effectLst/>
              <a:uLnTx/>
              <a:uFillTx/>
              <a:latin typeface="Arial"/>
              <a:cs typeface="Arial"/>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Available via the Intelligent Technology Packages (next slide</a:t>
            </a:r>
            <a:r>
              <a:rPr lang="en-US" sz="1400">
                <a:solidFill>
                  <a:srgbClr val="FFFFFF"/>
                </a:solidFill>
              </a:rPr>
              <a:t>).</a:t>
            </a:r>
            <a:endParaRPr lang="en-US" sz="1400" b="0" i="0" u="none" strike="noStrike" kern="1200" cap="none" spc="0" normalizeH="0" baseline="0" noProof="0">
              <a:ln>
                <a:noFill/>
              </a:ln>
              <a:solidFill>
                <a:srgbClr val="FFFFFF"/>
              </a:solidFill>
              <a:effectLst/>
              <a:uLnTx/>
              <a:uFillTx/>
              <a:latin typeface="Arial"/>
              <a:cs typeface="Arial"/>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C0EFF768-7490-4590-9391-E5D1EA285704}"/>
              </a:ext>
            </a:extLst>
          </p:cNvPr>
          <p:cNvPicPr>
            <a:picLocks noChangeAspect="1"/>
          </p:cNvPicPr>
          <p:nvPr/>
        </p:nvPicPr>
        <p:blipFill>
          <a:blip r:embed="rId5"/>
          <a:stretch>
            <a:fillRect/>
          </a:stretch>
        </p:blipFill>
        <p:spPr>
          <a:xfrm>
            <a:off x="9406720" y="2015251"/>
            <a:ext cx="519399" cy="519399"/>
          </a:xfrm>
          <a:prstGeom prst="rect">
            <a:avLst/>
          </a:prstGeom>
        </p:spPr>
      </p:pic>
      <p:sp>
        <p:nvSpPr>
          <p:cNvPr id="18" name="Rectangle: Rounded Corners 17">
            <a:extLst>
              <a:ext uri="{FF2B5EF4-FFF2-40B4-BE49-F238E27FC236}">
                <a16:creationId xmlns:a16="http://schemas.microsoft.com/office/drawing/2014/main" id="{AC44EEBE-18B0-42BD-85EE-E1672096901E}"/>
              </a:ext>
            </a:extLst>
          </p:cNvPr>
          <p:cNvSpPr/>
          <p:nvPr/>
        </p:nvSpPr>
        <p:spPr bwMode="gray">
          <a:xfrm>
            <a:off x="10683688" y="396255"/>
            <a:ext cx="1411941" cy="369332"/>
          </a:xfrm>
          <a:prstGeom prst="roundRect">
            <a:avLst/>
          </a:prstGeom>
          <a:solidFill>
            <a:srgbClr val="FFC000"/>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de-DE" sz="1800"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rPr>
              <a:t>internal</a:t>
            </a:r>
          </a:p>
        </p:txBody>
      </p:sp>
    </p:spTree>
    <p:extLst>
      <p:ext uri="{BB962C8B-B14F-4D97-AF65-F5344CB8AC3E}">
        <p14:creationId xmlns:p14="http://schemas.microsoft.com/office/powerpoint/2010/main" val="1491296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A3D9E0-8C7D-4434-994F-31777EFF0662}"/>
              </a:ext>
            </a:extLst>
          </p:cNvPr>
          <p:cNvPicPr>
            <a:picLocks noChangeAspect="1"/>
          </p:cNvPicPr>
          <p:nvPr/>
        </p:nvPicPr>
        <p:blipFill>
          <a:blip r:embed="rId3"/>
          <a:stretch>
            <a:fillRect/>
          </a:stretch>
        </p:blipFill>
        <p:spPr>
          <a:xfrm>
            <a:off x="-1" y="6916"/>
            <a:ext cx="12195175" cy="6844168"/>
          </a:xfrm>
          <a:prstGeom prst="rect">
            <a:avLst/>
          </a:prstGeom>
        </p:spPr>
      </p:pic>
      <p:sp>
        <p:nvSpPr>
          <p:cNvPr id="3" name="Title 2">
            <a:extLst>
              <a:ext uri="{FF2B5EF4-FFF2-40B4-BE49-F238E27FC236}">
                <a16:creationId xmlns:a16="http://schemas.microsoft.com/office/drawing/2014/main" id="{631EAD77-6F60-D348-B551-0D10E1484B7C}"/>
              </a:ext>
            </a:extLst>
          </p:cNvPr>
          <p:cNvSpPr>
            <a:spLocks noGrp="1"/>
          </p:cNvSpPr>
          <p:nvPr>
            <p:ph type="title"/>
          </p:nvPr>
        </p:nvSpPr>
        <p:spPr/>
        <p:txBody>
          <a:bodyPr/>
          <a:lstStyle/>
          <a:p>
            <a:r>
              <a:rPr lang="en-US" sz="2350">
                <a:solidFill>
                  <a:schemeClr val="bg1"/>
                </a:solidFill>
                <a:hlinkClick r:id="rId4"/>
              </a:rPr>
              <a:t>Intelligent Technology Packages </a:t>
            </a:r>
            <a:r>
              <a:rPr lang="en-US" sz="2350">
                <a:solidFill>
                  <a:schemeClr val="accent1"/>
                </a:solidFill>
                <a:hlinkClick r:id="rId4"/>
              </a:rPr>
              <a:t>Material Codes</a:t>
            </a:r>
            <a:endParaRPr lang="en-US">
              <a:solidFill>
                <a:schemeClr val="accent1"/>
              </a:solidFill>
            </a:endParaRPr>
          </a:p>
        </p:txBody>
      </p:sp>
      <p:graphicFrame>
        <p:nvGraphicFramePr>
          <p:cNvPr id="5" name="Table 4">
            <a:extLst>
              <a:ext uri="{FF2B5EF4-FFF2-40B4-BE49-F238E27FC236}">
                <a16:creationId xmlns:a16="http://schemas.microsoft.com/office/drawing/2014/main" id="{114DFF6A-498B-4443-BB85-5BF62B454A56}"/>
              </a:ext>
            </a:extLst>
          </p:cNvPr>
          <p:cNvGraphicFramePr>
            <a:graphicFrameLocks noGrp="1"/>
          </p:cNvGraphicFramePr>
          <p:nvPr>
            <p:extLst>
              <p:ext uri="{D42A27DB-BD31-4B8C-83A1-F6EECF244321}">
                <p14:modId xmlns:p14="http://schemas.microsoft.com/office/powerpoint/2010/main" val="3623932568"/>
              </p:ext>
            </p:extLst>
          </p:nvPr>
        </p:nvGraphicFramePr>
        <p:xfrm>
          <a:off x="505458" y="1465859"/>
          <a:ext cx="11188833" cy="4257322"/>
        </p:xfrm>
        <a:graphic>
          <a:graphicData uri="http://schemas.openxmlformats.org/drawingml/2006/table">
            <a:tbl>
              <a:tblPr firstRow="1" bandRow="1">
                <a:tableStyleId>{2D5ABB26-0587-4C30-8999-92F81FD0307C}</a:tableStyleId>
              </a:tblPr>
              <a:tblGrid>
                <a:gridCol w="3538441">
                  <a:extLst>
                    <a:ext uri="{9D8B030D-6E8A-4147-A177-3AD203B41FA5}">
                      <a16:colId xmlns:a16="http://schemas.microsoft.com/office/drawing/2014/main" val="915795870"/>
                    </a:ext>
                  </a:extLst>
                </a:gridCol>
                <a:gridCol w="1799756">
                  <a:extLst>
                    <a:ext uri="{9D8B030D-6E8A-4147-A177-3AD203B41FA5}">
                      <a16:colId xmlns:a16="http://schemas.microsoft.com/office/drawing/2014/main" val="2498445948"/>
                    </a:ext>
                  </a:extLst>
                </a:gridCol>
                <a:gridCol w="1462659">
                  <a:extLst>
                    <a:ext uri="{9D8B030D-6E8A-4147-A177-3AD203B41FA5}">
                      <a16:colId xmlns:a16="http://schemas.microsoft.com/office/drawing/2014/main" val="2406261001"/>
                    </a:ext>
                  </a:extLst>
                </a:gridCol>
                <a:gridCol w="1462659">
                  <a:extLst>
                    <a:ext uri="{9D8B030D-6E8A-4147-A177-3AD203B41FA5}">
                      <a16:colId xmlns:a16="http://schemas.microsoft.com/office/drawing/2014/main" val="2903793175"/>
                    </a:ext>
                  </a:extLst>
                </a:gridCol>
                <a:gridCol w="1462659">
                  <a:extLst>
                    <a:ext uri="{9D8B030D-6E8A-4147-A177-3AD203B41FA5}">
                      <a16:colId xmlns:a16="http://schemas.microsoft.com/office/drawing/2014/main" val="3725065510"/>
                    </a:ext>
                  </a:extLst>
                </a:gridCol>
                <a:gridCol w="1462659">
                  <a:extLst>
                    <a:ext uri="{9D8B030D-6E8A-4147-A177-3AD203B41FA5}">
                      <a16:colId xmlns:a16="http://schemas.microsoft.com/office/drawing/2014/main" val="1778122152"/>
                    </a:ext>
                  </a:extLst>
                </a:gridCol>
              </a:tblGrid>
              <a:tr h="437484">
                <a:tc rowSpan="2">
                  <a:txBody>
                    <a:bodyPr/>
                    <a:lstStyle/>
                    <a:p>
                      <a:r>
                        <a:rPr lang="en-US" sz="1600">
                          <a:solidFill>
                            <a:schemeClr val="bg1"/>
                          </a:solidFill>
                        </a:rPr>
                        <a:t>Intelligent Technology Packages</a:t>
                      </a:r>
                    </a:p>
                  </a:txBody>
                  <a:tcPr marL="91416" marR="91416" marT="45708" marB="45708" anchor="ctr">
                    <a:lnR w="3175" cap="flat" cmpd="sng" algn="ctr">
                      <a:solidFill>
                        <a:schemeClr val="bg1"/>
                      </a:solidFill>
                      <a:prstDash val="solid"/>
                      <a:round/>
                      <a:headEnd type="none" w="med" len="med"/>
                      <a:tailEnd type="none" w="med" len="med"/>
                    </a:lnR>
                    <a:solidFill>
                      <a:srgbClr val="002060"/>
                    </a:solidFill>
                  </a:tcPr>
                </a:tc>
                <a:tc rowSpan="2">
                  <a:txBody>
                    <a:bodyPr/>
                    <a:lstStyle/>
                    <a:p>
                      <a:pPr algn="ctr"/>
                      <a:r>
                        <a:rPr lang="en-US" sz="1600">
                          <a:solidFill>
                            <a:schemeClr val="bg1"/>
                          </a:solidFill>
                        </a:rPr>
                        <a:t>metric</a:t>
                      </a:r>
                    </a:p>
                  </a:txBody>
                  <a:tcPr marL="91416" marR="91416" marT="45708" marB="4570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002060"/>
                    </a:solidFill>
                  </a:tcPr>
                </a:tc>
                <a:tc gridSpan="2">
                  <a:txBody>
                    <a:bodyPr/>
                    <a:lstStyle/>
                    <a:p>
                      <a:pPr algn="ctr"/>
                      <a:r>
                        <a:rPr lang="en-US" sz="1600">
                          <a:solidFill>
                            <a:schemeClr val="bg1"/>
                          </a:solidFill>
                        </a:rPr>
                        <a:t>silver option</a:t>
                      </a:r>
                    </a:p>
                  </a:txBody>
                  <a:tcPr marL="91416" marR="91416" marT="45708" marB="4570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3175" cap="flat" cmpd="sng" algn="ctr">
                      <a:solidFill>
                        <a:schemeClr val="bg1"/>
                      </a:solidFill>
                      <a:prstDash val="solid"/>
                      <a:round/>
                      <a:headEnd type="none" w="med" len="med"/>
                      <a:tailEnd type="none" w="med" len="med"/>
                    </a:lnB>
                    <a:solidFill>
                      <a:srgbClr val="002060"/>
                    </a:solidFill>
                  </a:tcPr>
                </a:tc>
                <a:tc hMerge="1">
                  <a:txBody>
                    <a:bodyPr/>
                    <a:lstStyle/>
                    <a:p>
                      <a:endParaRPr lang="en-US"/>
                    </a:p>
                  </a:txBody>
                  <a:tcPr/>
                </a:tc>
                <a:tc gridSpan="2">
                  <a:txBody>
                    <a:bodyPr/>
                    <a:lstStyle/>
                    <a:p>
                      <a:pPr algn="ctr"/>
                      <a:r>
                        <a:rPr lang="en-US" sz="1600">
                          <a:solidFill>
                            <a:schemeClr val="bg1"/>
                          </a:solidFill>
                        </a:rPr>
                        <a:t>gold option</a:t>
                      </a:r>
                    </a:p>
                  </a:txBody>
                  <a:tcPr marL="91416" marR="91416" marT="45708" marB="45708"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rgbClr val="002060"/>
                    </a:solidFill>
                  </a:tcPr>
                </a:tc>
                <a:tc hMerge="1">
                  <a:txBody>
                    <a:bodyPr/>
                    <a:lstStyle/>
                    <a:p>
                      <a:pPr algn="ctr"/>
                      <a:endParaRPr lang="en-US" sz="1800">
                        <a:solidFill>
                          <a:schemeClr val="accent1"/>
                        </a:solidFill>
                      </a:endParaRPr>
                    </a:p>
                  </a:txBody>
                  <a:tcPr anchor="ctr">
                    <a:solidFill>
                      <a:srgbClr val="002060"/>
                    </a:solidFill>
                  </a:tcPr>
                </a:tc>
                <a:extLst>
                  <a:ext uri="{0D108BD9-81ED-4DB2-BD59-A6C34878D82A}">
                    <a16:rowId xmlns:a16="http://schemas.microsoft.com/office/drawing/2014/main" val="254016509"/>
                  </a:ext>
                </a:extLst>
              </a:tr>
              <a:tr h="556541">
                <a:tc vMerge="1">
                  <a:txBody>
                    <a:bodyPr/>
                    <a:lstStyle/>
                    <a:p>
                      <a:endParaRPr lang="en-US" sz="1800">
                        <a:solidFill>
                          <a:schemeClr val="bg1"/>
                        </a:solidFill>
                      </a:endParaRPr>
                    </a:p>
                  </a:txBody>
                  <a:tcPr anchor="ctr">
                    <a:solidFill>
                      <a:srgbClr val="002060"/>
                    </a:solidFill>
                  </a:tcPr>
                </a:tc>
                <a:tc vMerge="1">
                  <a:txBody>
                    <a:bodyPr/>
                    <a:lstStyle/>
                    <a:p>
                      <a:pPr algn="ctr"/>
                      <a:endParaRPr lang="en-US" sz="1800">
                        <a:solidFill>
                          <a:schemeClr val="bg1"/>
                        </a:solidFill>
                      </a:endParaRPr>
                    </a:p>
                  </a:txBody>
                  <a:tcPr anchor="ctr">
                    <a:solidFill>
                      <a:srgbClr val="002060"/>
                    </a:solidFill>
                  </a:tcPr>
                </a:tc>
                <a:tc>
                  <a:txBody>
                    <a:bodyPr/>
                    <a:lstStyle/>
                    <a:p>
                      <a:pPr algn="ctr"/>
                      <a:r>
                        <a:rPr lang="en-US" sz="1600">
                          <a:solidFill>
                            <a:schemeClr val="bg1"/>
                          </a:solidFill>
                        </a:rPr>
                        <a:t>price</a:t>
                      </a:r>
                    </a:p>
                  </a:txBody>
                  <a:tcPr marL="91416" marR="91416" marT="45708" marB="4570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002060"/>
                    </a:solidFill>
                  </a:tcPr>
                </a:tc>
                <a:tc>
                  <a:txBody>
                    <a:bodyPr/>
                    <a:lstStyle/>
                    <a:p>
                      <a:pPr algn="ctr"/>
                      <a:r>
                        <a:rPr lang="en-US" sz="1600">
                          <a:solidFill>
                            <a:schemeClr val="bg1"/>
                          </a:solidFill>
                        </a:rPr>
                        <a:t>material code</a:t>
                      </a:r>
                    </a:p>
                  </a:txBody>
                  <a:tcPr marL="91416" marR="91416" marT="45708" marB="4570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002060"/>
                    </a:solidFill>
                  </a:tcPr>
                </a:tc>
                <a:tc>
                  <a:txBody>
                    <a:bodyPr/>
                    <a:lstStyle/>
                    <a:p>
                      <a:pPr algn="ctr"/>
                      <a:r>
                        <a:rPr lang="en-US" sz="1600">
                          <a:solidFill>
                            <a:schemeClr val="bg1"/>
                          </a:solidFill>
                        </a:rPr>
                        <a:t>price</a:t>
                      </a:r>
                    </a:p>
                  </a:txBody>
                  <a:tcPr marL="91416" marR="91416" marT="45708" marB="4570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002060"/>
                    </a:solidFill>
                  </a:tcPr>
                </a:tc>
                <a:tc>
                  <a:txBody>
                    <a:bodyPr/>
                    <a:lstStyle/>
                    <a:p>
                      <a:pPr algn="ctr"/>
                      <a:r>
                        <a:rPr lang="en-US" sz="1600">
                          <a:solidFill>
                            <a:schemeClr val="bg1"/>
                          </a:solidFill>
                        </a:rPr>
                        <a:t>material code</a:t>
                      </a:r>
                    </a:p>
                  </a:txBody>
                  <a:tcPr marL="91416" marR="91416" marT="45708" marB="4570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002060"/>
                    </a:solidFill>
                  </a:tcPr>
                </a:tc>
                <a:extLst>
                  <a:ext uri="{0D108BD9-81ED-4DB2-BD59-A6C34878D82A}">
                    <a16:rowId xmlns:a16="http://schemas.microsoft.com/office/drawing/2014/main" val="3101873274"/>
                  </a:ext>
                </a:extLst>
              </a:tr>
              <a:tr h="822746">
                <a:tc>
                  <a:txBody>
                    <a:bodyPr/>
                    <a:lstStyle/>
                    <a:p>
                      <a:r>
                        <a:rPr lang="en-US" sz="1600">
                          <a:solidFill>
                            <a:schemeClr val="bg1"/>
                          </a:solidFill>
                        </a:rPr>
                        <a:t>Intelligent technologies package for </a:t>
                      </a:r>
                      <a:br>
                        <a:rPr lang="en-US" sz="1600">
                          <a:solidFill>
                            <a:srgbClr val="FFFFFF"/>
                          </a:solidFill>
                        </a:rPr>
                      </a:br>
                      <a:r>
                        <a:rPr lang="en-US" sz="1600" b="1">
                          <a:solidFill>
                            <a:schemeClr val="bg1"/>
                          </a:solidFill>
                        </a:rPr>
                        <a:t>SAP SuccessFactors solutions</a:t>
                      </a:r>
                    </a:p>
                  </a:txBody>
                  <a:tcPr marL="91416" marR="91416" marT="45708" marB="45708" anchor="ctr">
                    <a:lnB w="28575" cap="flat" cmpd="sng" algn="ctr">
                      <a:solidFill>
                        <a:schemeClr val="tx1">
                          <a:lumMod val="50000"/>
                          <a:lumOff val="50000"/>
                        </a:schemeClr>
                      </a:solidFill>
                      <a:prstDash val="solid"/>
                      <a:round/>
                      <a:headEnd type="none" w="med" len="med"/>
                      <a:tailEnd type="none" w="med" len="med"/>
                    </a:lnB>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 of recurring fee</a:t>
                      </a:r>
                    </a:p>
                  </a:txBody>
                  <a:tcPr marL="91416" marR="91416" marT="45708" marB="45708" anchor="ctr">
                    <a:lnB w="285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15%</a:t>
                      </a:r>
                    </a:p>
                  </a:txBody>
                  <a:tcPr marL="91416" marR="91416" marT="45708" marB="45708" anchor="ctr">
                    <a:lnR w="3175" cap="flat" cmpd="sng" algn="ctr">
                      <a:solidFill>
                        <a:schemeClr val="bg1"/>
                      </a:solidFill>
                      <a:prstDash val="solid"/>
                      <a:round/>
                      <a:headEnd type="none" w="med" len="med"/>
                      <a:tailEnd type="none" w="med" len="med"/>
                    </a:lnR>
                    <a:lnB w="28575" cap="flat" cmpd="sng" algn="ctr">
                      <a:solidFill>
                        <a:schemeClr val="tx1">
                          <a:lumMod val="50000"/>
                          <a:lumOff val="50000"/>
                        </a:schemeClr>
                      </a:solidFill>
                      <a:prstDash val="solid"/>
                      <a:round/>
                      <a:headEnd type="none" w="med" len="med"/>
                      <a:tailEnd type="none" w="med" len="med"/>
                    </a:lnB>
                    <a:solidFill>
                      <a:schemeClr val="bg1">
                        <a:lumMod val="75000"/>
                      </a:schemeClr>
                    </a:solidFill>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8007778</a:t>
                      </a:r>
                    </a:p>
                  </a:txBody>
                  <a:tcPr marL="91416" marR="91416" marT="45708" marB="4570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28575" cap="flat" cmpd="sng" algn="ctr">
                      <a:solidFill>
                        <a:schemeClr val="tx1">
                          <a:lumMod val="50000"/>
                          <a:lumOff val="50000"/>
                        </a:schemeClr>
                      </a:solidFill>
                      <a:prstDash val="solid"/>
                      <a:round/>
                      <a:headEnd type="none" w="med" len="med"/>
                      <a:tailEnd type="none" w="med" len="med"/>
                    </a:lnB>
                    <a:solidFill>
                      <a:schemeClr val="bg1">
                        <a:lumMod val="75000"/>
                      </a:schemeClr>
                    </a:solidFill>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30%</a:t>
                      </a:r>
                    </a:p>
                  </a:txBody>
                  <a:tcPr marL="91416" marR="91416" marT="45708" marB="4570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28575"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8007790</a:t>
                      </a:r>
                    </a:p>
                  </a:txBody>
                  <a:tcPr marL="91416" marR="91416" marT="45708" marB="45708" anchor="ctr">
                    <a:lnL w="3175" cap="flat" cmpd="sng" algn="ctr">
                      <a:solidFill>
                        <a:schemeClr val="bg1"/>
                      </a:solidFill>
                      <a:prstDash val="solid"/>
                      <a:round/>
                      <a:headEnd type="none" w="med" len="med"/>
                      <a:tailEnd type="none" w="med" len="med"/>
                    </a:lnL>
                    <a:lnB w="28575" cap="flat" cmpd="sng" algn="ctr">
                      <a:solidFill>
                        <a:schemeClr val="tx1">
                          <a:lumMod val="50000"/>
                          <a:lumOff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4129856053"/>
                  </a:ext>
                </a:extLst>
              </a:tr>
              <a:tr h="822746">
                <a:tc>
                  <a:txBody>
                    <a:bodyPr/>
                    <a:lstStyle/>
                    <a:p>
                      <a:r>
                        <a:rPr lang="en-US" sz="1600">
                          <a:solidFill>
                            <a:schemeClr val="bg1"/>
                          </a:solidFill>
                        </a:rPr>
                        <a:t>Intelligent technologies package for </a:t>
                      </a:r>
                      <a:br>
                        <a:rPr lang="en-US" sz="1600">
                          <a:solidFill>
                            <a:srgbClr val="FFFFFF"/>
                          </a:solidFill>
                        </a:rPr>
                      </a:br>
                      <a:r>
                        <a:rPr lang="en-US" sz="1600" b="1">
                          <a:solidFill>
                            <a:schemeClr val="bg1"/>
                          </a:solidFill>
                        </a:rPr>
                        <a:t>SAP C/4HANA</a:t>
                      </a:r>
                    </a:p>
                  </a:txBody>
                  <a:tcPr marL="91416" marR="91416" marT="45708" marB="45708" anchor="ct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 of recurring fee</a:t>
                      </a:r>
                    </a:p>
                  </a:txBody>
                  <a:tcPr marL="91416" marR="91416" marT="45708" marB="45708" anchor="ct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15%</a:t>
                      </a:r>
                    </a:p>
                  </a:txBody>
                  <a:tcPr marL="91416" marR="91416" marT="45708" marB="45708" anchor="ctr">
                    <a:lnR w="3175" cap="flat" cmpd="sng" algn="ctr">
                      <a:solidFill>
                        <a:schemeClr val="bg1"/>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lumMod val="75000"/>
                      </a:schemeClr>
                    </a:solidFill>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8007791</a:t>
                      </a:r>
                    </a:p>
                  </a:txBody>
                  <a:tcPr marL="91416" marR="91416" marT="45708" marB="4570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lumMod val="75000"/>
                      </a:schemeClr>
                    </a:solidFill>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30%</a:t>
                      </a:r>
                    </a:p>
                  </a:txBody>
                  <a:tcPr marL="91416" marR="91416" marT="45708" marB="4570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8007792</a:t>
                      </a:r>
                    </a:p>
                  </a:txBody>
                  <a:tcPr marL="91416" marR="91416" marT="45708" marB="45708" anchor="ctr">
                    <a:lnL w="3175" cap="flat" cmpd="sng" algn="ctr">
                      <a:solidFill>
                        <a:schemeClr val="bg1"/>
                      </a:solidFill>
                      <a:prstDash val="solid"/>
                      <a:round/>
                      <a:headEnd type="none" w="med" len="med"/>
                      <a:tailEnd type="none" w="med" len="med"/>
                    </a:lnL>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967344948"/>
                  </a:ext>
                </a:extLst>
              </a:tr>
              <a:tr h="822746">
                <a:tc>
                  <a:txBody>
                    <a:bodyPr/>
                    <a:lstStyle/>
                    <a:p>
                      <a:r>
                        <a:rPr lang="en-US" sz="1600">
                          <a:solidFill>
                            <a:schemeClr val="bg1"/>
                          </a:solidFill>
                        </a:rPr>
                        <a:t>Intelligent technologies package for </a:t>
                      </a:r>
                      <a:br>
                        <a:rPr lang="en-US" sz="1600">
                          <a:solidFill>
                            <a:srgbClr val="FFFFFF"/>
                          </a:solidFill>
                        </a:rPr>
                      </a:br>
                      <a:r>
                        <a:rPr lang="en-US" sz="1600" b="1">
                          <a:solidFill>
                            <a:schemeClr val="bg1"/>
                          </a:solidFill>
                        </a:rPr>
                        <a:t>SAP S/4 HANA Cloud</a:t>
                      </a:r>
                    </a:p>
                  </a:txBody>
                  <a:tcPr marL="91416" marR="91416" marT="45708" marB="45708" anchor="ct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 of recurring fee</a:t>
                      </a:r>
                    </a:p>
                  </a:txBody>
                  <a:tcPr marL="91416" marR="91416" marT="45708" marB="45708" anchor="ct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15%</a:t>
                      </a:r>
                    </a:p>
                  </a:txBody>
                  <a:tcPr marL="91416" marR="91416" marT="45708" marB="45708" anchor="ctr">
                    <a:lnR w="3175" cap="flat" cmpd="sng" algn="ctr">
                      <a:solidFill>
                        <a:schemeClr val="bg1"/>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lumMod val="75000"/>
                      </a:schemeClr>
                    </a:solidFill>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8007793</a:t>
                      </a:r>
                    </a:p>
                  </a:txBody>
                  <a:tcPr marL="91416" marR="91416" marT="45708" marB="4570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lumMod val="75000"/>
                      </a:schemeClr>
                    </a:solidFill>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30%</a:t>
                      </a:r>
                    </a:p>
                  </a:txBody>
                  <a:tcPr marL="91416" marR="91416" marT="45708" marB="4570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8007794</a:t>
                      </a:r>
                    </a:p>
                  </a:txBody>
                  <a:tcPr marL="91416" marR="91416" marT="45708" marB="45708" anchor="ctr">
                    <a:lnL w="3175" cap="flat" cmpd="sng" algn="ctr">
                      <a:solidFill>
                        <a:schemeClr val="bg1"/>
                      </a:solidFill>
                      <a:prstDash val="solid"/>
                      <a:round/>
                      <a:headEnd type="none" w="med" len="med"/>
                      <a:tailEnd type="none" w="med" len="med"/>
                    </a:lnL>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173053529"/>
                  </a:ext>
                </a:extLst>
              </a:tr>
              <a:tr h="795059">
                <a:tc>
                  <a:txBody>
                    <a:bodyPr/>
                    <a:lstStyle/>
                    <a:p>
                      <a:r>
                        <a:rPr lang="en-US" sz="1600">
                          <a:solidFill>
                            <a:schemeClr val="bg1"/>
                          </a:solidFill>
                        </a:rPr>
                        <a:t>Intelligent technologies package for </a:t>
                      </a:r>
                      <a:br>
                        <a:rPr lang="en-US" sz="1600">
                          <a:solidFill>
                            <a:srgbClr val="FFFFFF"/>
                          </a:solidFill>
                        </a:rPr>
                      </a:br>
                      <a:r>
                        <a:rPr lang="en-US" sz="1600" b="1">
                          <a:solidFill>
                            <a:schemeClr val="bg1"/>
                          </a:solidFill>
                        </a:rPr>
                        <a:t>SAP S/4HANA </a:t>
                      </a:r>
                      <a:r>
                        <a:rPr lang="en-US" sz="1600" b="0" i="1">
                          <a:solidFill>
                            <a:schemeClr val="bg1"/>
                          </a:solidFill>
                        </a:rPr>
                        <a:t>[on-premise]</a:t>
                      </a:r>
                    </a:p>
                  </a:txBody>
                  <a:tcPr marL="91416" marR="91416" marT="45708" marB="45708" anchor="ct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flat fee, per year</a:t>
                      </a:r>
                    </a:p>
                  </a:txBody>
                  <a:tcPr marL="91416" marR="91416" marT="45708" marB="45708" anchor="ct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80,000 EUR</a:t>
                      </a:r>
                    </a:p>
                  </a:txBody>
                  <a:tcPr marL="91416" marR="91416" marT="45708" marB="45708" anchor="ctr">
                    <a:lnR w="3175" cap="flat" cmpd="sng" algn="ctr">
                      <a:solidFill>
                        <a:schemeClr val="bg1"/>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lumMod val="75000"/>
                      </a:schemeClr>
                    </a:solidFill>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8007821</a:t>
                      </a:r>
                    </a:p>
                  </a:txBody>
                  <a:tcPr marL="91416" marR="91416" marT="45708" marB="4570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lumMod val="75000"/>
                      </a:schemeClr>
                    </a:solidFill>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160,000 EUR</a:t>
                      </a:r>
                    </a:p>
                  </a:txBody>
                  <a:tcPr marL="91416" marR="91416" marT="45708" marB="4570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Calibri"/>
                        </a:rPr>
                        <a:t>8007822</a:t>
                      </a:r>
                    </a:p>
                  </a:txBody>
                  <a:tcPr marL="91416" marR="91416" marT="45708" marB="45708" anchor="ctr">
                    <a:lnL w="3175" cap="flat" cmpd="sng" algn="ctr">
                      <a:solidFill>
                        <a:schemeClr val="bg1"/>
                      </a:solidFill>
                      <a:prstDash val="solid"/>
                      <a:round/>
                      <a:headEnd type="none" w="med" len="med"/>
                      <a:tailEnd type="none" w="med" len="med"/>
                    </a:lnL>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023613721"/>
                  </a:ext>
                </a:extLst>
              </a:tr>
            </a:tbl>
          </a:graphicData>
        </a:graphic>
      </p:graphicFrame>
      <p:sp>
        <p:nvSpPr>
          <p:cNvPr id="7" name="Rectangle: Rounded Corners 6">
            <a:extLst>
              <a:ext uri="{FF2B5EF4-FFF2-40B4-BE49-F238E27FC236}">
                <a16:creationId xmlns:a16="http://schemas.microsoft.com/office/drawing/2014/main" id="{013D09F2-0881-4884-AAC2-E0102410F940}"/>
              </a:ext>
            </a:extLst>
          </p:cNvPr>
          <p:cNvSpPr/>
          <p:nvPr/>
        </p:nvSpPr>
        <p:spPr bwMode="gray">
          <a:xfrm>
            <a:off x="10683688" y="396255"/>
            <a:ext cx="1411941" cy="369332"/>
          </a:xfrm>
          <a:prstGeom prst="roundRect">
            <a:avLst/>
          </a:prstGeom>
          <a:solidFill>
            <a:srgbClr val="FFC000"/>
          </a:solidFill>
          <a:ln w="25400" algn="ctr">
            <a:solidFill>
              <a:srgbClr val="FFFFFF"/>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de-DE" sz="1800"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rPr>
              <a:t>internal</a:t>
            </a:r>
          </a:p>
        </p:txBody>
      </p:sp>
    </p:spTree>
    <p:extLst>
      <p:ext uri="{BB962C8B-B14F-4D97-AF65-F5344CB8AC3E}">
        <p14:creationId xmlns:p14="http://schemas.microsoft.com/office/powerpoint/2010/main" val="2050656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Picture 3" descr="Picture 3"/>
          <p:cNvPicPr>
            <a:picLocks noChangeAspect="1"/>
          </p:cNvPicPr>
          <p:nvPr/>
        </p:nvPicPr>
        <p:blipFill>
          <a:blip r:embed="rId3" cstate="email">
            <a:alphaModFix amt="29730"/>
            <a:extLst>
              <a:ext uri="{28A0092B-C50C-407E-A947-70E740481C1C}">
                <a14:useLocalDpi xmlns:a14="http://schemas.microsoft.com/office/drawing/2010/main"/>
              </a:ext>
            </a:extLst>
          </a:blip>
          <a:srcRect/>
          <a:stretch>
            <a:fillRect/>
          </a:stretch>
        </p:blipFill>
        <p:spPr>
          <a:xfrm>
            <a:off x="-47210" y="255004"/>
            <a:ext cx="12289594" cy="6653593"/>
          </a:xfrm>
          <a:prstGeom prst="rect">
            <a:avLst/>
          </a:prstGeom>
          <a:ln w="12700">
            <a:miter lim="400000"/>
          </a:ln>
        </p:spPr>
      </p:pic>
      <p:sp>
        <p:nvSpPr>
          <p:cNvPr id="326" name="Title"/>
          <p:cNvSpPr txBox="1"/>
          <p:nvPr/>
        </p:nvSpPr>
        <p:spPr>
          <a:xfrm>
            <a:off x="2647343" y="3749651"/>
            <a:ext cx="2992238" cy="14884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algn="ctr" defTabSz="914400">
              <a:defRPr sz="1800">
                <a:solidFill>
                  <a:srgbClr val="FFFFFF"/>
                </a:solidFill>
                <a:latin typeface="BentonSans Light"/>
                <a:ea typeface="BentonSans Light"/>
                <a:cs typeface="BentonSans Light"/>
                <a:sym typeface="BentonSans Light"/>
              </a:defRPr>
            </a:pPr>
            <a:r>
              <a:rPr sz="1800"/>
              <a:t>67% of people expect to message with businesses more over the next two years – </a:t>
            </a:r>
            <a:r>
              <a:rPr sz="1800" i="1"/>
              <a:t>Facebook Insights</a:t>
            </a:r>
          </a:p>
        </p:txBody>
      </p:sp>
      <p:sp>
        <p:nvSpPr>
          <p:cNvPr id="327" name="Title"/>
          <p:cNvSpPr txBox="1"/>
          <p:nvPr/>
        </p:nvSpPr>
        <p:spPr>
          <a:xfrm>
            <a:off x="6085260" y="3749651"/>
            <a:ext cx="3135312" cy="14884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defTabSz="914400">
              <a:defRPr sz="1800">
                <a:solidFill>
                  <a:srgbClr val="FFFFFF"/>
                </a:solidFill>
                <a:latin typeface="BentonSans Light"/>
                <a:ea typeface="BentonSans Light"/>
                <a:cs typeface="BentonSans Light"/>
                <a:sym typeface="BentonSans Light"/>
              </a:defRPr>
            </a:pPr>
            <a:r>
              <a:rPr sz="1800"/>
              <a:t>67% of consumers worldwide used a conversational interface for customer support in the past year - </a:t>
            </a:r>
            <a:r>
              <a:rPr sz="1800" i="1"/>
              <a:t>MCC</a:t>
            </a:r>
          </a:p>
        </p:txBody>
      </p:sp>
      <p:pic>
        <p:nvPicPr>
          <p:cNvPr id="328" name="Picture 10" descr="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7744" y="2174508"/>
            <a:ext cx="1270347" cy="1270346"/>
          </a:xfrm>
          <a:prstGeom prst="rect">
            <a:avLst/>
          </a:prstGeom>
          <a:ln w="12700">
            <a:miter lim="400000"/>
          </a:ln>
        </p:spPr>
      </p:pic>
      <p:pic>
        <p:nvPicPr>
          <p:cNvPr id="329" name="Picture 11" descr="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79826" y="2174508"/>
            <a:ext cx="1270346" cy="1270346"/>
          </a:xfrm>
          <a:prstGeom prst="rect">
            <a:avLst/>
          </a:prstGeom>
          <a:ln w="12700">
            <a:miter lim="400000"/>
          </a:ln>
        </p:spPr>
      </p:pic>
      <p:sp>
        <p:nvSpPr>
          <p:cNvPr id="330" name="The world is turning conversational"/>
          <p:cNvSpPr txBox="1"/>
          <p:nvPr/>
        </p:nvSpPr>
        <p:spPr>
          <a:xfrm>
            <a:off x="1590503" y="753091"/>
            <a:ext cx="9014168"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p>
            <a:pPr algn="ctr" defTabSz="1088230">
              <a:defRPr sz="3000" cap="all">
                <a:solidFill>
                  <a:srgbClr val="FFFFFF"/>
                </a:solidFill>
                <a:latin typeface="BentonSans Bold"/>
                <a:ea typeface="BentonSans Bold"/>
                <a:cs typeface="BentonSans Bold"/>
                <a:sym typeface="BentonSans Bold"/>
              </a:defRPr>
            </a:pPr>
            <a:r>
              <a:rPr sz="3000"/>
              <a:t>The world is turning </a:t>
            </a:r>
            <a:r>
              <a:rPr sz="3000">
                <a:solidFill>
                  <a:schemeClr val="accent1"/>
                </a:solidFill>
              </a:rPr>
              <a:t>conversational</a:t>
            </a:r>
            <a:endParaRPr lang="en-US" sz="3000"/>
          </a:p>
        </p:txBody>
      </p:sp>
    </p:spTree>
    <p:extLst>
      <p:ext uri="{BB962C8B-B14F-4D97-AF65-F5344CB8AC3E}">
        <p14:creationId xmlns:p14="http://schemas.microsoft.com/office/powerpoint/2010/main" val="316728956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Flèche"/>
          <p:cNvSpPr/>
          <p:nvPr/>
        </p:nvSpPr>
        <p:spPr>
          <a:xfrm>
            <a:off x="293309" y="4044390"/>
            <a:ext cx="11729997" cy="1679758"/>
          </a:xfrm>
          <a:prstGeom prst="rightArrow">
            <a:avLst>
              <a:gd name="adj1" fmla="val 50000"/>
              <a:gd name="adj2" fmla="val 38579"/>
            </a:avLst>
          </a:prstGeom>
          <a:solidFill>
            <a:srgbClr val="FFF8F8"/>
          </a:solidFill>
          <a:ln w="12700">
            <a:miter lim="400000"/>
          </a:ln>
        </p:spPr>
        <p:txBody>
          <a:bodyPr lIns="71981" tIns="71981" rIns="71981" bIns="71981" anchor="ctr"/>
          <a:lstStyle/>
          <a:p>
            <a:pPr algn="ctr" defTabSz="914126" hangingPunct="0">
              <a:spcBef>
                <a:spcPts val="1200"/>
              </a:spcBef>
            </a:pPr>
            <a:endParaRPr lang="en-GB" sz="2099" kern="0">
              <a:solidFill>
                <a:srgbClr val="000000"/>
              </a:solidFill>
              <a:cs typeface="Arial"/>
              <a:sym typeface="Arial"/>
            </a:endParaRPr>
          </a:p>
        </p:txBody>
      </p:sp>
      <p:sp>
        <p:nvSpPr>
          <p:cNvPr id="364" name="Shape 601"/>
          <p:cNvSpPr/>
          <p:nvPr/>
        </p:nvSpPr>
        <p:spPr>
          <a:xfrm flipV="1">
            <a:off x="6739557" y="2589416"/>
            <a:ext cx="31377" cy="2832833"/>
          </a:xfrm>
          <a:prstGeom prst="line">
            <a:avLst/>
          </a:prstGeom>
          <a:ln w="38100" cap="rnd">
            <a:solidFill>
              <a:srgbClr val="FFB538"/>
            </a:solidFill>
            <a:custDash>
              <a:ds d="100000" sp="200000"/>
            </a:custDash>
          </a:ln>
        </p:spPr>
        <p:txBody>
          <a:bodyPr lIns="45707" rIns="45707"/>
          <a:lstStyle/>
          <a:p>
            <a:pPr defTabSz="1088775" hangingPunct="0"/>
            <a:endParaRPr lang="en-GB" sz="2099" kern="0">
              <a:solidFill>
                <a:srgbClr val="000000"/>
              </a:solidFill>
              <a:cs typeface="Arial"/>
              <a:sym typeface="Arial"/>
            </a:endParaRPr>
          </a:p>
        </p:txBody>
      </p:sp>
      <p:sp>
        <p:nvSpPr>
          <p:cNvPr id="365" name="Shape 602"/>
          <p:cNvSpPr/>
          <p:nvPr/>
        </p:nvSpPr>
        <p:spPr>
          <a:xfrm flipV="1">
            <a:off x="2578808" y="2666397"/>
            <a:ext cx="22530" cy="2755849"/>
          </a:xfrm>
          <a:prstGeom prst="line">
            <a:avLst/>
          </a:prstGeom>
          <a:ln w="38100" cap="rnd">
            <a:solidFill>
              <a:srgbClr val="FFB538"/>
            </a:solidFill>
            <a:custDash>
              <a:ds d="100000" sp="200000"/>
            </a:custDash>
          </a:ln>
        </p:spPr>
        <p:txBody>
          <a:bodyPr lIns="45707" rIns="45707"/>
          <a:lstStyle/>
          <a:p>
            <a:pPr defTabSz="1088775" hangingPunct="0"/>
            <a:endParaRPr lang="en-GB" sz="2099" kern="0">
              <a:solidFill>
                <a:srgbClr val="000000"/>
              </a:solidFill>
              <a:cs typeface="Arial"/>
              <a:sym typeface="Arial"/>
            </a:endParaRPr>
          </a:p>
        </p:txBody>
      </p:sp>
      <p:sp>
        <p:nvSpPr>
          <p:cNvPr id="366" name="Kick off and design…"/>
          <p:cNvSpPr txBox="1"/>
          <p:nvPr/>
        </p:nvSpPr>
        <p:spPr>
          <a:xfrm>
            <a:off x="263026" y="4568434"/>
            <a:ext cx="2362932" cy="6824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71981" tIns="71981" rIns="71981" bIns="71981" anchor="ctr"/>
          <a:lstStyle/>
          <a:p>
            <a:pPr algn="ctr" defTabSz="914126" hangingPunct="0">
              <a:spcBef>
                <a:spcPts val="1000"/>
              </a:spcBef>
              <a:defRPr sz="1800" b="1">
                <a:solidFill>
                  <a:srgbClr val="F66B05"/>
                </a:solidFill>
              </a:defRPr>
            </a:pPr>
            <a:r>
              <a:rPr lang="en-GB" sz="1799" b="1" kern="0">
                <a:solidFill>
                  <a:srgbClr val="F66B05"/>
                </a:solidFill>
                <a:cs typeface="Arial"/>
                <a:sym typeface="Arial"/>
              </a:rPr>
              <a:t>Tiers 1-10</a:t>
            </a:r>
          </a:p>
          <a:p>
            <a:pPr algn="ctr" defTabSz="914126" hangingPunct="0">
              <a:spcBef>
                <a:spcPts val="1000"/>
              </a:spcBef>
              <a:defRPr sz="1100">
                <a:solidFill>
                  <a:srgbClr val="F66B05"/>
                </a:solidFill>
              </a:defRPr>
            </a:pPr>
            <a:r>
              <a:rPr lang="en-GB" sz="1100" kern="0">
                <a:solidFill>
                  <a:srgbClr val="F66B05"/>
                </a:solidFill>
                <a:cs typeface="Arial"/>
                <a:sym typeface="Arial"/>
              </a:rPr>
              <a:t>Block of 1000 chats</a:t>
            </a:r>
          </a:p>
        </p:txBody>
      </p:sp>
      <p:sp>
        <p:nvSpPr>
          <p:cNvPr id="367" name="Bot development…"/>
          <p:cNvSpPr txBox="1"/>
          <p:nvPr/>
        </p:nvSpPr>
        <p:spPr>
          <a:xfrm>
            <a:off x="2625957" y="4555298"/>
            <a:ext cx="2135268" cy="66845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1981" tIns="71981" rIns="71981" bIns="71981" anchor="ctr">
            <a:spAutoFit/>
          </a:bodyPr>
          <a:lstStyle/>
          <a:p>
            <a:pPr algn="ctr" defTabSz="914126" hangingPunct="0">
              <a:spcBef>
                <a:spcPts val="1000"/>
              </a:spcBef>
              <a:defRPr sz="1800" b="1">
                <a:solidFill>
                  <a:srgbClr val="F59340"/>
                </a:solidFill>
              </a:defRPr>
            </a:pPr>
            <a:r>
              <a:rPr lang="en-GB" sz="1799" b="1" kern="0">
                <a:solidFill>
                  <a:srgbClr val="F59340"/>
                </a:solidFill>
                <a:cs typeface="Arial"/>
                <a:sym typeface="Arial"/>
              </a:rPr>
              <a:t>Tiers 11-30</a:t>
            </a:r>
          </a:p>
          <a:p>
            <a:pPr algn="ctr" defTabSz="914126" hangingPunct="0">
              <a:spcBef>
                <a:spcPts val="600"/>
              </a:spcBef>
              <a:defRPr sz="1100">
                <a:solidFill>
                  <a:srgbClr val="F59340"/>
                </a:solidFill>
              </a:defRPr>
            </a:pPr>
            <a:r>
              <a:rPr lang="en-GB" sz="1100" kern="0">
                <a:solidFill>
                  <a:srgbClr val="F59340"/>
                </a:solidFill>
                <a:cs typeface="Arial"/>
                <a:sym typeface="Arial"/>
              </a:rPr>
              <a:t>Block of 1000 chats</a:t>
            </a:r>
          </a:p>
        </p:txBody>
      </p:sp>
      <p:sp>
        <p:nvSpPr>
          <p:cNvPr id="368" name="Production…"/>
          <p:cNvSpPr txBox="1"/>
          <p:nvPr/>
        </p:nvSpPr>
        <p:spPr>
          <a:xfrm>
            <a:off x="8842371" y="4557242"/>
            <a:ext cx="1921811" cy="66845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1981" tIns="71981" rIns="71981" bIns="71981" anchor="ctr">
            <a:spAutoFit/>
          </a:bodyPr>
          <a:lstStyle/>
          <a:p>
            <a:pPr algn="ctr" defTabSz="914126" hangingPunct="0">
              <a:spcBef>
                <a:spcPts val="1000"/>
              </a:spcBef>
              <a:defRPr sz="1800" b="1">
                <a:solidFill>
                  <a:srgbClr val="FFC700"/>
                </a:solidFill>
              </a:defRPr>
            </a:pPr>
            <a:r>
              <a:rPr lang="en-GB" sz="1799" b="1" kern="0">
                <a:solidFill>
                  <a:srgbClr val="FFC700"/>
                </a:solidFill>
                <a:cs typeface="Arial"/>
                <a:sym typeface="Arial"/>
              </a:rPr>
              <a:t>Tiers 101-∞ </a:t>
            </a:r>
          </a:p>
          <a:p>
            <a:pPr algn="ctr" defTabSz="914126" hangingPunct="0">
              <a:spcBef>
                <a:spcPts val="600"/>
              </a:spcBef>
              <a:defRPr sz="1100">
                <a:solidFill>
                  <a:srgbClr val="FFC700"/>
                </a:solidFill>
              </a:defRPr>
            </a:pPr>
            <a:r>
              <a:rPr lang="en-GB" sz="1100" kern="0">
                <a:solidFill>
                  <a:srgbClr val="FFC700"/>
                </a:solidFill>
                <a:cs typeface="Arial"/>
                <a:sym typeface="Arial"/>
              </a:rPr>
              <a:t>Block of 1000 chats</a:t>
            </a:r>
          </a:p>
        </p:txBody>
      </p:sp>
      <p:sp>
        <p:nvSpPr>
          <p:cNvPr id="369" name="Rectangle"/>
          <p:cNvSpPr/>
          <p:nvPr/>
        </p:nvSpPr>
        <p:spPr>
          <a:xfrm>
            <a:off x="560545" y="5459237"/>
            <a:ext cx="2027945" cy="445926"/>
          </a:xfrm>
          <a:prstGeom prst="rect">
            <a:avLst/>
          </a:prstGeom>
          <a:ln w="12700">
            <a:solidFill>
              <a:srgbClr val="F59340"/>
            </a:solidFill>
            <a:miter lim="400000"/>
          </a:ln>
        </p:spPr>
        <p:txBody>
          <a:bodyPr lIns="71981" tIns="71981" rIns="71981" bIns="71981" anchor="ctr"/>
          <a:lstStyle/>
          <a:p>
            <a:pPr algn="ctr" defTabSz="914126" hangingPunct="0">
              <a:spcBef>
                <a:spcPts val="1200"/>
              </a:spcBef>
              <a:defRPr sz="1400"/>
            </a:pPr>
            <a:endParaRPr lang="en-GB" sz="1400" kern="0">
              <a:solidFill>
                <a:srgbClr val="FFFFFF"/>
              </a:solidFill>
              <a:cs typeface="Arial"/>
              <a:sym typeface="Arial"/>
            </a:endParaRPr>
          </a:p>
        </p:txBody>
      </p:sp>
      <p:sp>
        <p:nvSpPr>
          <p:cNvPr id="370" name="2 weeks"/>
          <p:cNvSpPr txBox="1"/>
          <p:nvPr/>
        </p:nvSpPr>
        <p:spPr>
          <a:xfrm>
            <a:off x="560544" y="5507418"/>
            <a:ext cx="2033194" cy="3607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1981" tIns="71981" rIns="71981" bIns="71981" anchor="ctr">
            <a:spAutoFit/>
          </a:bodyPr>
          <a:lstStyle>
            <a:lvl1pPr algn="ctr" defTabSz="914400">
              <a:spcBef>
                <a:spcPts val="800"/>
              </a:spcBef>
              <a:defRPr sz="1400" b="1" cap="all"/>
            </a:lvl1pPr>
          </a:lstStyle>
          <a:p>
            <a:pPr hangingPunct="0"/>
            <a:r>
              <a:rPr lang="en-GB" kern="0">
                <a:solidFill>
                  <a:srgbClr val="FFFFFF"/>
                </a:solidFill>
                <a:cs typeface="Arial"/>
                <a:sym typeface="Arial"/>
              </a:rPr>
              <a:t>300€ / month</a:t>
            </a:r>
          </a:p>
        </p:txBody>
      </p:sp>
      <p:sp>
        <p:nvSpPr>
          <p:cNvPr id="371" name="Rectangle"/>
          <p:cNvSpPr/>
          <p:nvPr/>
        </p:nvSpPr>
        <p:spPr>
          <a:xfrm>
            <a:off x="2587468" y="5459237"/>
            <a:ext cx="2126135" cy="445926"/>
          </a:xfrm>
          <a:prstGeom prst="rect">
            <a:avLst/>
          </a:prstGeom>
          <a:ln w="12700">
            <a:solidFill>
              <a:srgbClr val="F59340"/>
            </a:solidFill>
            <a:miter lim="400000"/>
          </a:ln>
        </p:spPr>
        <p:txBody>
          <a:bodyPr lIns="71981" tIns="71981" rIns="71981" bIns="71981" anchor="ctr"/>
          <a:lstStyle/>
          <a:p>
            <a:pPr algn="ctr" defTabSz="914126" hangingPunct="0">
              <a:spcBef>
                <a:spcPts val="1200"/>
              </a:spcBef>
              <a:defRPr sz="1400"/>
            </a:pPr>
            <a:endParaRPr lang="en-GB" sz="1400" kern="0">
              <a:solidFill>
                <a:srgbClr val="FFFFFF"/>
              </a:solidFill>
              <a:cs typeface="Arial"/>
              <a:sym typeface="Arial"/>
            </a:endParaRPr>
          </a:p>
        </p:txBody>
      </p:sp>
      <p:sp>
        <p:nvSpPr>
          <p:cNvPr id="372" name="4 to 5 weeks"/>
          <p:cNvSpPr txBox="1"/>
          <p:nvPr/>
        </p:nvSpPr>
        <p:spPr>
          <a:xfrm>
            <a:off x="2592716" y="5503779"/>
            <a:ext cx="2120887" cy="3607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1981" tIns="71981" rIns="71981" bIns="71981" anchor="ctr">
            <a:spAutoFit/>
          </a:bodyPr>
          <a:lstStyle>
            <a:lvl1pPr algn="ctr" defTabSz="914400">
              <a:spcBef>
                <a:spcPts val="800"/>
              </a:spcBef>
              <a:defRPr sz="1400" b="1" cap="all"/>
            </a:lvl1pPr>
          </a:lstStyle>
          <a:p>
            <a:pPr hangingPunct="0"/>
            <a:r>
              <a:rPr lang="en-GB" kern="0">
                <a:solidFill>
                  <a:srgbClr val="FFFFFF"/>
                </a:solidFill>
                <a:cs typeface="Arial"/>
                <a:sym typeface="Arial"/>
              </a:rPr>
              <a:t>260€ / month</a:t>
            </a:r>
          </a:p>
        </p:txBody>
      </p:sp>
      <p:sp>
        <p:nvSpPr>
          <p:cNvPr id="373" name="Rectangle"/>
          <p:cNvSpPr/>
          <p:nvPr/>
        </p:nvSpPr>
        <p:spPr>
          <a:xfrm>
            <a:off x="6743973" y="5459237"/>
            <a:ext cx="2027944" cy="445926"/>
          </a:xfrm>
          <a:prstGeom prst="rect">
            <a:avLst/>
          </a:prstGeom>
          <a:ln w="12700">
            <a:solidFill>
              <a:srgbClr val="F59340"/>
            </a:solidFill>
            <a:miter lim="400000"/>
          </a:ln>
        </p:spPr>
        <p:txBody>
          <a:bodyPr lIns="71981" tIns="71981" rIns="71981" bIns="71981" anchor="ctr"/>
          <a:lstStyle/>
          <a:p>
            <a:pPr algn="ctr" defTabSz="914126" hangingPunct="0">
              <a:spcBef>
                <a:spcPts val="1200"/>
              </a:spcBef>
              <a:defRPr sz="1400"/>
            </a:pPr>
            <a:endParaRPr lang="en-GB" sz="1400" kern="0">
              <a:solidFill>
                <a:srgbClr val="FFFFFF"/>
              </a:solidFill>
              <a:cs typeface="Arial"/>
              <a:sym typeface="Arial"/>
            </a:endParaRPr>
          </a:p>
        </p:txBody>
      </p:sp>
      <p:sp>
        <p:nvSpPr>
          <p:cNvPr id="374" name="2 to 3 weeks"/>
          <p:cNvSpPr txBox="1"/>
          <p:nvPr/>
        </p:nvSpPr>
        <p:spPr>
          <a:xfrm>
            <a:off x="6756670" y="5503779"/>
            <a:ext cx="2015247" cy="3607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1981" tIns="71981" rIns="71981" bIns="71981" anchor="ctr">
            <a:spAutoFit/>
          </a:bodyPr>
          <a:lstStyle>
            <a:lvl1pPr algn="ctr" defTabSz="914400">
              <a:spcBef>
                <a:spcPts val="800"/>
              </a:spcBef>
              <a:defRPr sz="1400" b="1" cap="all"/>
            </a:lvl1pPr>
          </a:lstStyle>
          <a:p>
            <a:pPr hangingPunct="0"/>
            <a:r>
              <a:rPr lang="en-GB" kern="0">
                <a:solidFill>
                  <a:srgbClr val="FFFFFF"/>
                </a:solidFill>
                <a:cs typeface="Arial"/>
                <a:sym typeface="Arial"/>
              </a:rPr>
              <a:t>235€ / month</a:t>
            </a:r>
          </a:p>
        </p:txBody>
      </p:sp>
      <p:sp>
        <p:nvSpPr>
          <p:cNvPr id="375" name="Shape 601"/>
          <p:cNvSpPr/>
          <p:nvPr/>
        </p:nvSpPr>
        <p:spPr>
          <a:xfrm flipV="1">
            <a:off x="4713601" y="2579268"/>
            <a:ext cx="0" cy="2832282"/>
          </a:xfrm>
          <a:prstGeom prst="line">
            <a:avLst/>
          </a:prstGeom>
          <a:ln w="38100" cap="rnd">
            <a:solidFill>
              <a:srgbClr val="FFB538"/>
            </a:solidFill>
            <a:custDash>
              <a:ds d="100000" sp="200000"/>
            </a:custDash>
          </a:ln>
        </p:spPr>
        <p:txBody>
          <a:bodyPr lIns="45707" rIns="45707"/>
          <a:lstStyle/>
          <a:p>
            <a:pPr defTabSz="1088775" hangingPunct="0"/>
            <a:endParaRPr lang="en-GB" sz="2099" kern="0">
              <a:solidFill>
                <a:srgbClr val="000000"/>
              </a:solidFill>
              <a:cs typeface="Arial"/>
              <a:sym typeface="Arial"/>
            </a:endParaRPr>
          </a:p>
        </p:txBody>
      </p:sp>
      <p:sp>
        <p:nvSpPr>
          <p:cNvPr id="376" name="Test…"/>
          <p:cNvSpPr txBox="1"/>
          <p:nvPr/>
        </p:nvSpPr>
        <p:spPr>
          <a:xfrm>
            <a:off x="6795160" y="4555298"/>
            <a:ext cx="1952208" cy="66845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1981" tIns="71981" rIns="71981" bIns="71981" anchor="ctr">
            <a:spAutoFit/>
          </a:bodyPr>
          <a:lstStyle/>
          <a:p>
            <a:pPr algn="ctr" defTabSz="914126" hangingPunct="0">
              <a:spcBef>
                <a:spcPts val="1000"/>
              </a:spcBef>
              <a:defRPr sz="1800" b="1">
                <a:solidFill>
                  <a:srgbClr val="FFBB1B"/>
                </a:solidFill>
              </a:defRPr>
            </a:pPr>
            <a:r>
              <a:rPr lang="en-GB" sz="1799" b="1" kern="0">
                <a:solidFill>
                  <a:srgbClr val="FFBB1B"/>
                </a:solidFill>
                <a:cs typeface="Arial"/>
                <a:sym typeface="Arial"/>
              </a:rPr>
              <a:t>Tiers 71-100</a:t>
            </a:r>
          </a:p>
          <a:p>
            <a:pPr algn="ctr" defTabSz="914126" hangingPunct="0">
              <a:spcBef>
                <a:spcPts val="600"/>
              </a:spcBef>
              <a:defRPr sz="1100">
                <a:solidFill>
                  <a:srgbClr val="FFBB1B"/>
                </a:solidFill>
              </a:defRPr>
            </a:pPr>
            <a:r>
              <a:rPr lang="en-GB" sz="1100" kern="0">
                <a:solidFill>
                  <a:srgbClr val="FFBB1B"/>
                </a:solidFill>
                <a:cs typeface="Arial"/>
                <a:sym typeface="Arial"/>
              </a:rPr>
              <a:t>Block of 1000 chats</a:t>
            </a:r>
          </a:p>
        </p:txBody>
      </p:sp>
      <p:sp>
        <p:nvSpPr>
          <p:cNvPr id="377" name="Rectangle"/>
          <p:cNvSpPr/>
          <p:nvPr/>
        </p:nvSpPr>
        <p:spPr>
          <a:xfrm>
            <a:off x="4718197" y="5459237"/>
            <a:ext cx="2027944" cy="445926"/>
          </a:xfrm>
          <a:prstGeom prst="rect">
            <a:avLst/>
          </a:prstGeom>
          <a:ln w="12700">
            <a:solidFill>
              <a:srgbClr val="F59340"/>
            </a:solidFill>
            <a:miter lim="400000"/>
          </a:ln>
        </p:spPr>
        <p:txBody>
          <a:bodyPr lIns="71981" tIns="71981" rIns="71981" bIns="71981" anchor="ctr"/>
          <a:lstStyle/>
          <a:p>
            <a:pPr algn="ctr" defTabSz="914126" hangingPunct="0">
              <a:spcBef>
                <a:spcPts val="1200"/>
              </a:spcBef>
              <a:defRPr sz="1400"/>
            </a:pPr>
            <a:endParaRPr lang="en-GB" sz="1400" kern="0">
              <a:solidFill>
                <a:srgbClr val="FFFFFF"/>
              </a:solidFill>
              <a:cs typeface="Arial"/>
              <a:sym typeface="Arial"/>
            </a:endParaRPr>
          </a:p>
        </p:txBody>
      </p:sp>
      <p:sp>
        <p:nvSpPr>
          <p:cNvPr id="378" name="2 to 3 weeks"/>
          <p:cNvSpPr txBox="1"/>
          <p:nvPr/>
        </p:nvSpPr>
        <p:spPr>
          <a:xfrm>
            <a:off x="4718197" y="5501822"/>
            <a:ext cx="2012852" cy="360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981" tIns="71981" rIns="71981" bIns="71981" anchor="ctr">
            <a:spAutoFit/>
          </a:bodyPr>
          <a:lstStyle>
            <a:lvl1pPr algn="ctr" defTabSz="914400">
              <a:spcBef>
                <a:spcPts val="800"/>
              </a:spcBef>
              <a:defRPr sz="1400" b="1" cap="all"/>
            </a:lvl1pPr>
          </a:lstStyle>
          <a:p>
            <a:pPr hangingPunct="0"/>
            <a:r>
              <a:rPr lang="en-GB" kern="0">
                <a:solidFill>
                  <a:srgbClr val="FFFFFF"/>
                </a:solidFill>
                <a:cs typeface="Arial"/>
                <a:sym typeface="Arial"/>
              </a:rPr>
              <a:t>245€ / month</a:t>
            </a:r>
          </a:p>
        </p:txBody>
      </p:sp>
      <p:sp>
        <p:nvSpPr>
          <p:cNvPr id="388" name="Title"/>
          <p:cNvSpPr txBox="1"/>
          <p:nvPr/>
        </p:nvSpPr>
        <p:spPr>
          <a:xfrm>
            <a:off x="507043" y="591222"/>
            <a:ext cx="11183566" cy="36923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spAutoFit/>
          </a:bodyPr>
          <a:lstStyle>
            <a:lvl1pPr defTabSz="1088557">
              <a:defRPr sz="2400" b="1"/>
            </a:lvl1pPr>
          </a:lstStyle>
          <a:p>
            <a:pPr hangingPunct="0"/>
            <a:r>
              <a:rPr lang="en-GB" sz="2399" kern="0">
                <a:solidFill>
                  <a:srgbClr val="FFFFFF"/>
                </a:solidFill>
                <a:cs typeface="Arial"/>
                <a:sym typeface="Arial"/>
              </a:rPr>
              <a:t>Pricing (standalone SKU)</a:t>
            </a:r>
          </a:p>
        </p:txBody>
      </p:sp>
      <p:sp>
        <p:nvSpPr>
          <p:cNvPr id="33" name="Rectangle">
            <a:extLst>
              <a:ext uri="{FF2B5EF4-FFF2-40B4-BE49-F238E27FC236}">
                <a16:creationId xmlns:a16="http://schemas.microsoft.com/office/drawing/2014/main" id="{F46C6646-17D7-5C47-B7CE-140BDB330A44}"/>
              </a:ext>
            </a:extLst>
          </p:cNvPr>
          <p:cNvSpPr/>
          <p:nvPr/>
        </p:nvSpPr>
        <p:spPr>
          <a:xfrm>
            <a:off x="8763148" y="5457634"/>
            <a:ext cx="2027944" cy="445926"/>
          </a:xfrm>
          <a:prstGeom prst="rect">
            <a:avLst/>
          </a:prstGeom>
          <a:ln w="12700">
            <a:solidFill>
              <a:srgbClr val="F59340"/>
            </a:solidFill>
            <a:miter lim="400000"/>
          </a:ln>
        </p:spPr>
        <p:txBody>
          <a:bodyPr lIns="71981" tIns="71981" rIns="71981" bIns="71981" anchor="ctr"/>
          <a:lstStyle/>
          <a:p>
            <a:pPr algn="ctr" defTabSz="914126" hangingPunct="0">
              <a:spcBef>
                <a:spcPts val="1200"/>
              </a:spcBef>
              <a:defRPr sz="1400"/>
            </a:pPr>
            <a:endParaRPr lang="en-GB" sz="1400" kern="0">
              <a:solidFill>
                <a:srgbClr val="FFFFFF"/>
              </a:solidFill>
              <a:cs typeface="Arial"/>
              <a:sym typeface="Arial"/>
            </a:endParaRPr>
          </a:p>
        </p:txBody>
      </p:sp>
      <p:sp>
        <p:nvSpPr>
          <p:cNvPr id="34" name="2 to 3 weeks">
            <a:extLst>
              <a:ext uri="{FF2B5EF4-FFF2-40B4-BE49-F238E27FC236}">
                <a16:creationId xmlns:a16="http://schemas.microsoft.com/office/drawing/2014/main" id="{2560472C-C471-6D49-ABFB-E7CF974FD9F5}"/>
              </a:ext>
            </a:extLst>
          </p:cNvPr>
          <p:cNvSpPr txBox="1"/>
          <p:nvPr/>
        </p:nvSpPr>
        <p:spPr>
          <a:xfrm>
            <a:off x="8775846" y="5502175"/>
            <a:ext cx="2015247" cy="3607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1981" tIns="71981" rIns="71981" bIns="71981" anchor="ctr">
            <a:spAutoFit/>
          </a:bodyPr>
          <a:lstStyle>
            <a:lvl1pPr algn="ctr" defTabSz="914400">
              <a:spcBef>
                <a:spcPts val="800"/>
              </a:spcBef>
              <a:defRPr sz="1400" b="1" cap="all"/>
            </a:lvl1pPr>
          </a:lstStyle>
          <a:p>
            <a:pPr hangingPunct="0"/>
            <a:r>
              <a:rPr lang="en-GB" kern="0">
                <a:solidFill>
                  <a:srgbClr val="FFFFFF"/>
                </a:solidFill>
                <a:cs typeface="Arial"/>
                <a:sym typeface="Arial"/>
              </a:rPr>
              <a:t>230€ / month</a:t>
            </a:r>
          </a:p>
        </p:txBody>
      </p:sp>
      <p:sp>
        <p:nvSpPr>
          <p:cNvPr id="35" name="Shape 601">
            <a:extLst>
              <a:ext uri="{FF2B5EF4-FFF2-40B4-BE49-F238E27FC236}">
                <a16:creationId xmlns:a16="http://schemas.microsoft.com/office/drawing/2014/main" id="{5F9DEB75-3614-6146-BA10-FB7EC1890C1C}"/>
              </a:ext>
            </a:extLst>
          </p:cNvPr>
          <p:cNvSpPr/>
          <p:nvPr/>
        </p:nvSpPr>
        <p:spPr>
          <a:xfrm flipV="1">
            <a:off x="8756379" y="2560547"/>
            <a:ext cx="0" cy="2841383"/>
          </a:xfrm>
          <a:prstGeom prst="line">
            <a:avLst/>
          </a:prstGeom>
          <a:ln w="38100" cap="rnd">
            <a:solidFill>
              <a:srgbClr val="FFB538"/>
            </a:solidFill>
            <a:custDash>
              <a:ds d="100000" sp="200000"/>
            </a:custDash>
          </a:ln>
        </p:spPr>
        <p:txBody>
          <a:bodyPr lIns="45707" rIns="45707"/>
          <a:lstStyle/>
          <a:p>
            <a:pPr defTabSz="1088775" hangingPunct="0"/>
            <a:endParaRPr lang="en-GB" sz="2099" kern="0">
              <a:solidFill>
                <a:srgbClr val="000000"/>
              </a:solidFill>
              <a:cs typeface="Arial"/>
              <a:sym typeface="Arial"/>
            </a:endParaRPr>
          </a:p>
        </p:txBody>
      </p:sp>
      <p:sp>
        <p:nvSpPr>
          <p:cNvPr id="40" name="Bot development…">
            <a:extLst>
              <a:ext uri="{FF2B5EF4-FFF2-40B4-BE49-F238E27FC236}">
                <a16:creationId xmlns:a16="http://schemas.microsoft.com/office/drawing/2014/main" id="{038CBC6E-38F2-BB42-91FC-8A6CA8238D9F}"/>
              </a:ext>
            </a:extLst>
          </p:cNvPr>
          <p:cNvSpPr txBox="1"/>
          <p:nvPr/>
        </p:nvSpPr>
        <p:spPr>
          <a:xfrm>
            <a:off x="4635666" y="4552150"/>
            <a:ext cx="2135268" cy="66845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1981" tIns="71981" rIns="71981" bIns="71981" anchor="ctr">
            <a:spAutoFit/>
          </a:bodyPr>
          <a:lstStyle/>
          <a:p>
            <a:pPr algn="ctr" defTabSz="914126" hangingPunct="0">
              <a:spcBef>
                <a:spcPts val="1000"/>
              </a:spcBef>
              <a:defRPr sz="1800" b="1">
                <a:solidFill>
                  <a:srgbClr val="F59340"/>
                </a:solidFill>
              </a:defRPr>
            </a:pPr>
            <a:r>
              <a:rPr lang="en-GB" sz="1799" b="1" kern="0">
                <a:solidFill>
                  <a:srgbClr val="F59340"/>
                </a:solidFill>
                <a:cs typeface="Arial"/>
                <a:sym typeface="Arial"/>
              </a:rPr>
              <a:t>Tiers 31-70</a:t>
            </a:r>
          </a:p>
          <a:p>
            <a:pPr algn="ctr" defTabSz="914126" hangingPunct="0">
              <a:spcBef>
                <a:spcPts val="600"/>
              </a:spcBef>
              <a:defRPr sz="1100">
                <a:solidFill>
                  <a:srgbClr val="F59340"/>
                </a:solidFill>
              </a:defRPr>
            </a:pPr>
            <a:r>
              <a:rPr lang="en-GB" sz="1100" kern="0">
                <a:solidFill>
                  <a:srgbClr val="F59340"/>
                </a:solidFill>
                <a:cs typeface="Arial"/>
                <a:sym typeface="Arial"/>
              </a:rPr>
              <a:t>Block of 1000 chats</a:t>
            </a:r>
          </a:p>
        </p:txBody>
      </p:sp>
      <p:sp>
        <p:nvSpPr>
          <p:cNvPr id="3" name="TextBox 2">
            <a:extLst>
              <a:ext uri="{FF2B5EF4-FFF2-40B4-BE49-F238E27FC236}">
                <a16:creationId xmlns:a16="http://schemas.microsoft.com/office/drawing/2014/main" id="{47A194BD-7D7A-A94A-9BEE-0419DFAC142B}"/>
              </a:ext>
            </a:extLst>
          </p:cNvPr>
          <p:cNvSpPr txBox="1"/>
          <p:nvPr/>
        </p:nvSpPr>
        <p:spPr>
          <a:xfrm>
            <a:off x="560545" y="1321676"/>
            <a:ext cx="10815142" cy="1546174"/>
          </a:xfrm>
          <a:prstGeom prst="rect">
            <a:avLst/>
          </a:prstGeom>
          <a:noFill/>
        </p:spPr>
        <p:txBody>
          <a:bodyPr wrap="square" lIns="0" tIns="0" rIns="0" bIns="0" rtlCol="0" anchor="t">
            <a:spAutoFit/>
          </a:bodyPr>
          <a:lstStyle/>
          <a:p>
            <a:pPr defTabSz="1088775" fontAlgn="base" hangingPunct="0">
              <a:spcBef>
                <a:spcPct val="50000"/>
              </a:spcBef>
              <a:spcAft>
                <a:spcPct val="0"/>
              </a:spcAft>
              <a:buClr>
                <a:srgbClr val="F0AB00"/>
              </a:buClr>
              <a:buSzPct val="80000"/>
            </a:pPr>
            <a:r>
              <a:rPr lang="en" sz="2050" kern="0">
                <a:solidFill>
                  <a:srgbClr val="FFFFFF"/>
                </a:solidFill>
                <a:cs typeface="Arial"/>
                <a:sym typeface="Arial"/>
              </a:rPr>
              <a:t>Pricing metric is c</a:t>
            </a:r>
            <a:r>
              <a:rPr lang="de-DE" sz="2050" kern="0">
                <a:solidFill>
                  <a:srgbClr val="FFFFFF"/>
                </a:solidFill>
                <a:cs typeface="Arial"/>
                <a:sym typeface="Arial"/>
              </a:rPr>
              <a:t>hats, in </a:t>
            </a:r>
            <a:r>
              <a:rPr lang="de-DE" sz="2050" kern="0" err="1">
                <a:solidFill>
                  <a:srgbClr val="FFFFFF"/>
                </a:solidFill>
                <a:cs typeface="Arial"/>
                <a:sym typeface="Arial"/>
              </a:rPr>
              <a:t>tiers</a:t>
            </a:r>
            <a:r>
              <a:rPr lang="de-DE" sz="2050" kern="0">
                <a:solidFill>
                  <a:srgbClr val="FFFFFF"/>
                </a:solidFill>
                <a:cs typeface="Arial"/>
                <a:sym typeface="Arial"/>
              </a:rPr>
              <a:t> </a:t>
            </a:r>
            <a:r>
              <a:rPr lang="de-DE" sz="2050" kern="0" err="1">
                <a:solidFill>
                  <a:srgbClr val="FFFFFF"/>
                </a:solidFill>
                <a:cs typeface="Arial"/>
                <a:sym typeface="Arial"/>
              </a:rPr>
              <a:t>of</a:t>
            </a:r>
            <a:r>
              <a:rPr lang="de-DE" sz="2050" kern="0">
                <a:solidFill>
                  <a:srgbClr val="FFFFFF"/>
                </a:solidFill>
                <a:cs typeface="Arial"/>
                <a:sym typeface="Arial"/>
              </a:rPr>
              <a:t> 1.000 </a:t>
            </a:r>
            <a:r>
              <a:rPr lang="de-DE" sz="2050" kern="0" err="1">
                <a:solidFill>
                  <a:srgbClr val="FFFFFF"/>
                </a:solidFill>
                <a:cs typeface="Arial"/>
                <a:sym typeface="Arial"/>
              </a:rPr>
              <a:t>chats</a:t>
            </a:r>
            <a:r>
              <a:rPr lang="de-DE" sz="2050" kern="0">
                <a:solidFill>
                  <a:srgbClr val="FFFFFF"/>
                </a:solidFill>
                <a:cs typeface="Arial"/>
                <a:sym typeface="Arial"/>
              </a:rPr>
              <a:t>.</a:t>
            </a:r>
            <a:endParaRPr lang="en" sz="2050" kern="0">
              <a:solidFill>
                <a:srgbClr val="FFFFFF"/>
              </a:solidFill>
              <a:cs typeface="Arial"/>
              <a:sym typeface="Arial"/>
            </a:endParaRPr>
          </a:p>
          <a:p>
            <a:pPr defTabSz="1088775" fontAlgn="base" hangingPunct="0">
              <a:spcBef>
                <a:spcPct val="50000"/>
              </a:spcBef>
              <a:spcAft>
                <a:spcPct val="0"/>
              </a:spcAft>
              <a:buClr>
                <a:srgbClr val="F0AB00"/>
              </a:buClr>
              <a:buSzPct val="80000"/>
            </a:pPr>
            <a:r>
              <a:rPr lang="en" sz="2099" kern="0">
                <a:solidFill>
                  <a:srgbClr val="FFFFFF"/>
                </a:solidFill>
                <a:cs typeface="Arial"/>
                <a:sym typeface="Arial"/>
              </a:rPr>
              <a:t>A conversation is an exchange between a user and a bot that ends when the user is being inactive for more than 15 minutes.</a:t>
            </a:r>
          </a:p>
          <a:p>
            <a:pPr defTabSz="1088775" fontAlgn="base" hangingPunct="0">
              <a:spcBef>
                <a:spcPct val="50000"/>
              </a:spcBef>
              <a:spcAft>
                <a:spcPct val="0"/>
              </a:spcAft>
              <a:buClr>
                <a:srgbClr val="F0AB00"/>
              </a:buClr>
              <a:buSzPct val="80000"/>
            </a:pPr>
            <a:endParaRPr lang="fr-FR" sz="1799" kern="0">
              <a:solidFill>
                <a:srgbClr val="FFFFFF"/>
              </a:solidFill>
              <a:ea typeface="Arial Unicode MS" pitchFamily="34" charset="-128"/>
              <a:cs typeface="Arial Unicode MS" pitchFamily="34" charset="-128"/>
              <a:sym typeface="Arial"/>
            </a:endParaRPr>
          </a:p>
        </p:txBody>
      </p:sp>
      <p:pic>
        <p:nvPicPr>
          <p:cNvPr id="4" name="Image 3">
            <a:extLst>
              <a:ext uri="{FF2B5EF4-FFF2-40B4-BE49-F238E27FC236}">
                <a16:creationId xmlns:a16="http://schemas.microsoft.com/office/drawing/2014/main" id="{BD7547F1-154E-984A-9583-390DBD53564F}"/>
              </a:ext>
            </a:extLst>
          </p:cNvPr>
          <p:cNvPicPr>
            <a:picLocks noChangeAspect="1"/>
          </p:cNvPicPr>
          <p:nvPr/>
        </p:nvPicPr>
        <p:blipFill>
          <a:blip r:embed="rId2"/>
          <a:stretch>
            <a:fillRect/>
          </a:stretch>
        </p:blipFill>
        <p:spPr>
          <a:xfrm>
            <a:off x="1013674" y="3137489"/>
            <a:ext cx="1105185" cy="1105185"/>
          </a:xfrm>
          <a:prstGeom prst="rect">
            <a:avLst/>
          </a:prstGeom>
        </p:spPr>
      </p:pic>
      <p:pic>
        <p:nvPicPr>
          <p:cNvPr id="30" name="Image 29">
            <a:extLst>
              <a:ext uri="{FF2B5EF4-FFF2-40B4-BE49-F238E27FC236}">
                <a16:creationId xmlns:a16="http://schemas.microsoft.com/office/drawing/2014/main" id="{B7DD55BB-88DD-7E40-ADD0-6137847BB805}"/>
              </a:ext>
            </a:extLst>
          </p:cNvPr>
          <p:cNvPicPr>
            <a:picLocks noChangeAspect="1"/>
          </p:cNvPicPr>
          <p:nvPr/>
        </p:nvPicPr>
        <p:blipFill>
          <a:blip r:embed="rId2"/>
          <a:stretch>
            <a:fillRect/>
          </a:stretch>
        </p:blipFill>
        <p:spPr>
          <a:xfrm>
            <a:off x="3148033" y="3137489"/>
            <a:ext cx="1105185" cy="1105185"/>
          </a:xfrm>
          <a:prstGeom prst="rect">
            <a:avLst/>
          </a:prstGeom>
        </p:spPr>
      </p:pic>
      <p:pic>
        <p:nvPicPr>
          <p:cNvPr id="31" name="Image 30">
            <a:extLst>
              <a:ext uri="{FF2B5EF4-FFF2-40B4-BE49-F238E27FC236}">
                <a16:creationId xmlns:a16="http://schemas.microsoft.com/office/drawing/2014/main" id="{F85A319F-E543-654D-A5E8-D8A626CB06A5}"/>
              </a:ext>
            </a:extLst>
          </p:cNvPr>
          <p:cNvPicPr>
            <a:picLocks noChangeAspect="1"/>
          </p:cNvPicPr>
          <p:nvPr/>
        </p:nvPicPr>
        <p:blipFill>
          <a:blip r:embed="rId2"/>
          <a:stretch>
            <a:fillRect/>
          </a:stretch>
        </p:blipFill>
        <p:spPr>
          <a:xfrm>
            <a:off x="5179577" y="3137489"/>
            <a:ext cx="1105185" cy="1105185"/>
          </a:xfrm>
          <a:prstGeom prst="rect">
            <a:avLst/>
          </a:prstGeom>
        </p:spPr>
      </p:pic>
      <p:pic>
        <p:nvPicPr>
          <p:cNvPr id="32" name="Image 31">
            <a:extLst>
              <a:ext uri="{FF2B5EF4-FFF2-40B4-BE49-F238E27FC236}">
                <a16:creationId xmlns:a16="http://schemas.microsoft.com/office/drawing/2014/main" id="{BA427CA6-C5A1-E74D-908F-98F8ECDEFC33}"/>
              </a:ext>
            </a:extLst>
          </p:cNvPr>
          <p:cNvPicPr>
            <a:picLocks noChangeAspect="1"/>
          </p:cNvPicPr>
          <p:nvPr/>
        </p:nvPicPr>
        <p:blipFill>
          <a:blip r:embed="rId2"/>
          <a:stretch>
            <a:fillRect/>
          </a:stretch>
        </p:blipFill>
        <p:spPr>
          <a:xfrm>
            <a:off x="7211064" y="3137489"/>
            <a:ext cx="1105185" cy="1105185"/>
          </a:xfrm>
          <a:prstGeom prst="rect">
            <a:avLst/>
          </a:prstGeom>
        </p:spPr>
      </p:pic>
      <p:pic>
        <p:nvPicPr>
          <p:cNvPr id="41" name="Image 40">
            <a:extLst>
              <a:ext uri="{FF2B5EF4-FFF2-40B4-BE49-F238E27FC236}">
                <a16:creationId xmlns:a16="http://schemas.microsoft.com/office/drawing/2014/main" id="{4C1BF74C-DF9E-4240-B50F-A036BBF52D20}"/>
              </a:ext>
            </a:extLst>
          </p:cNvPr>
          <p:cNvPicPr>
            <a:picLocks noChangeAspect="1"/>
          </p:cNvPicPr>
          <p:nvPr/>
        </p:nvPicPr>
        <p:blipFill>
          <a:blip r:embed="rId2"/>
          <a:stretch>
            <a:fillRect/>
          </a:stretch>
        </p:blipFill>
        <p:spPr>
          <a:xfrm>
            <a:off x="9317795" y="3137489"/>
            <a:ext cx="1105185" cy="1105185"/>
          </a:xfrm>
          <a:prstGeom prst="rect">
            <a:avLst/>
          </a:prstGeom>
        </p:spPr>
      </p:pic>
    </p:spTree>
    <p:extLst>
      <p:ext uri="{BB962C8B-B14F-4D97-AF65-F5344CB8AC3E}">
        <p14:creationId xmlns:p14="http://schemas.microsoft.com/office/powerpoint/2010/main" val="425746263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1FC530C-EFF7-47A4-8308-160612571AE2}"/>
              </a:ext>
            </a:extLst>
          </p:cNvPr>
          <p:cNvSpPr/>
          <p:nvPr/>
        </p:nvSpPr>
        <p:spPr bwMode="gray">
          <a:xfrm>
            <a:off x="9091588" y="1186513"/>
            <a:ext cx="2791103" cy="826283"/>
          </a:xfrm>
          <a:prstGeom prst="rect">
            <a:avLst/>
          </a:prstGeom>
          <a:solidFill>
            <a:schemeClr val="tx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36" name="Rectangle 35">
            <a:extLst>
              <a:ext uri="{FF2B5EF4-FFF2-40B4-BE49-F238E27FC236}">
                <a16:creationId xmlns:a16="http://schemas.microsoft.com/office/drawing/2014/main" id="{13A9E3D0-C958-4850-8D72-B474548D8E28}"/>
              </a:ext>
            </a:extLst>
          </p:cNvPr>
          <p:cNvSpPr/>
          <p:nvPr/>
        </p:nvSpPr>
        <p:spPr bwMode="gray">
          <a:xfrm>
            <a:off x="6149414" y="1199712"/>
            <a:ext cx="2791103" cy="826283"/>
          </a:xfrm>
          <a:prstGeom prst="rect">
            <a:avLst/>
          </a:prstGeom>
          <a:solidFill>
            <a:schemeClr val="tx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35" name="Rectangle 34">
            <a:extLst>
              <a:ext uri="{FF2B5EF4-FFF2-40B4-BE49-F238E27FC236}">
                <a16:creationId xmlns:a16="http://schemas.microsoft.com/office/drawing/2014/main" id="{5F7D6F3D-78DA-44B9-BE66-7C8428D0C78C}"/>
              </a:ext>
            </a:extLst>
          </p:cNvPr>
          <p:cNvSpPr/>
          <p:nvPr/>
        </p:nvSpPr>
        <p:spPr bwMode="gray">
          <a:xfrm>
            <a:off x="3199149" y="1205546"/>
            <a:ext cx="2791103" cy="826283"/>
          </a:xfrm>
          <a:prstGeom prst="rect">
            <a:avLst/>
          </a:prstGeom>
          <a:solidFill>
            <a:schemeClr val="tx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 name="Rectangle 1">
            <a:extLst>
              <a:ext uri="{FF2B5EF4-FFF2-40B4-BE49-F238E27FC236}">
                <a16:creationId xmlns:a16="http://schemas.microsoft.com/office/drawing/2014/main" id="{DCAAB08E-ACD6-4968-B126-7470E5F358AB}"/>
              </a:ext>
            </a:extLst>
          </p:cNvPr>
          <p:cNvSpPr/>
          <p:nvPr/>
        </p:nvSpPr>
        <p:spPr bwMode="gray">
          <a:xfrm>
            <a:off x="277152" y="1194156"/>
            <a:ext cx="2791102" cy="826283"/>
          </a:xfrm>
          <a:prstGeom prst="rect">
            <a:avLst/>
          </a:prstGeom>
          <a:solidFill>
            <a:schemeClr val="tx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329" name="Slide number"/>
          <p:cNvSpPr txBox="1">
            <a:spLocks noGrp="1"/>
          </p:cNvSpPr>
          <p:nvPr>
            <p:ph type="sldNum" sz="quarter" idx="2"/>
          </p:nvPr>
        </p:nvSpPr>
        <p:spPr>
          <a:xfrm>
            <a:off x="11565065" y="6536751"/>
            <a:ext cx="127001" cy="1270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t>41</a:t>
            </a:fld>
            <a:endParaRPr/>
          </a:p>
        </p:txBody>
      </p:sp>
      <p:sp>
        <p:nvSpPr>
          <p:cNvPr id="330" name="Rectangle 4"/>
          <p:cNvSpPr/>
          <p:nvPr/>
        </p:nvSpPr>
        <p:spPr>
          <a:xfrm>
            <a:off x="9092949" y="2548833"/>
            <a:ext cx="2796837" cy="2539038"/>
          </a:xfrm>
          <a:prstGeom prst="rect">
            <a:avLst/>
          </a:prstGeom>
          <a:solidFill>
            <a:srgbClr val="FFFFFF"/>
          </a:solidFill>
          <a:ln w="25400">
            <a:solidFill>
              <a:srgbClr val="FFDB3D">
                <a:alpha val="57855"/>
              </a:srgbClr>
            </a:solidFill>
            <a:custDash>
              <a:ds d="200000" sp="200000"/>
            </a:custDash>
            <a:miter lim="400000"/>
          </a:ln>
        </p:spPr>
        <p:txBody>
          <a:bodyPr lIns="72000" tIns="72000" rIns="72000" bIns="72000" anchor="ctr"/>
          <a:lstStyle/>
          <a:p>
            <a:pPr algn="ctr" defTabSz="914400">
              <a:spcBef>
                <a:spcPts val="1200"/>
              </a:spcBef>
              <a:defRPr sz="1800">
                <a:solidFill>
                  <a:srgbClr val="FFFFFF"/>
                </a:solidFill>
              </a:defRPr>
            </a:pPr>
            <a:endParaRPr sz="1800"/>
          </a:p>
        </p:txBody>
      </p:sp>
      <p:sp>
        <p:nvSpPr>
          <p:cNvPr id="331" name="Rectangle 5"/>
          <p:cNvSpPr/>
          <p:nvPr/>
        </p:nvSpPr>
        <p:spPr>
          <a:xfrm>
            <a:off x="3199151" y="2567496"/>
            <a:ext cx="2796837" cy="2539036"/>
          </a:xfrm>
          <a:prstGeom prst="rect">
            <a:avLst/>
          </a:prstGeom>
          <a:solidFill>
            <a:srgbClr val="FFFFFF"/>
          </a:solidFill>
          <a:ln w="25400">
            <a:solidFill>
              <a:srgbClr val="FFDB3D">
                <a:alpha val="57855"/>
              </a:srgbClr>
            </a:solidFill>
            <a:custDash>
              <a:ds d="200000" sp="200000"/>
            </a:custDash>
            <a:miter lim="400000"/>
          </a:ln>
        </p:spPr>
        <p:txBody>
          <a:bodyPr lIns="72000" tIns="72000" rIns="72000" bIns="72000" anchor="ctr"/>
          <a:lstStyle/>
          <a:p>
            <a:pPr algn="ctr" defTabSz="914400">
              <a:spcBef>
                <a:spcPts val="1200"/>
              </a:spcBef>
              <a:defRPr sz="1800">
                <a:solidFill>
                  <a:srgbClr val="FFFFFF"/>
                </a:solidFill>
              </a:defRPr>
            </a:pPr>
            <a:endParaRPr sz="1800">
              <a:solidFill>
                <a:schemeClr val="bg1"/>
              </a:solidFill>
            </a:endParaRPr>
          </a:p>
        </p:txBody>
      </p:sp>
      <p:sp>
        <p:nvSpPr>
          <p:cNvPr id="332" name="Rectangle 6"/>
          <p:cNvSpPr/>
          <p:nvPr/>
        </p:nvSpPr>
        <p:spPr>
          <a:xfrm>
            <a:off x="277153" y="2571430"/>
            <a:ext cx="2796838" cy="2535102"/>
          </a:xfrm>
          <a:prstGeom prst="rect">
            <a:avLst/>
          </a:prstGeom>
          <a:solidFill>
            <a:srgbClr val="FFFFFF"/>
          </a:solidFill>
          <a:ln w="25400">
            <a:solidFill>
              <a:srgbClr val="FFDB3D">
                <a:alpha val="57855"/>
              </a:srgbClr>
            </a:solidFill>
            <a:custDash>
              <a:ds d="200000" sp="200000"/>
            </a:custDash>
            <a:miter lim="400000"/>
          </a:ln>
        </p:spPr>
        <p:txBody>
          <a:bodyPr lIns="72000" tIns="72000" rIns="72000" bIns="72000" anchor="ctr"/>
          <a:lstStyle/>
          <a:p>
            <a:pPr algn="ctr" defTabSz="914400">
              <a:spcBef>
                <a:spcPts val="1200"/>
              </a:spcBef>
              <a:defRPr sz="1800">
                <a:solidFill>
                  <a:srgbClr val="FFFFFF"/>
                </a:solidFill>
              </a:defRPr>
            </a:pPr>
            <a:endParaRPr sz="1800"/>
          </a:p>
        </p:txBody>
      </p:sp>
      <p:sp>
        <p:nvSpPr>
          <p:cNvPr id="333" name="Title"/>
          <p:cNvSpPr txBox="1"/>
          <p:nvPr/>
        </p:nvSpPr>
        <p:spPr>
          <a:xfrm>
            <a:off x="505587" y="590483"/>
            <a:ext cx="11186478"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defTabSz="1088557">
              <a:defRPr sz="2400" b="1"/>
            </a:lvl1pPr>
          </a:lstStyle>
          <a:p>
            <a:r>
              <a:t>Project methodology </a:t>
            </a:r>
          </a:p>
        </p:txBody>
      </p:sp>
      <p:sp>
        <p:nvSpPr>
          <p:cNvPr id="335" name="Rectangle 9"/>
          <p:cNvSpPr txBox="1"/>
          <p:nvPr/>
        </p:nvSpPr>
        <p:spPr>
          <a:xfrm>
            <a:off x="3361106" y="2740313"/>
            <a:ext cx="2589022" cy="12003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defTabSz="914400">
              <a:defRPr sz="1200"/>
            </a:pPr>
            <a:r>
              <a:rPr sz="1200">
                <a:solidFill>
                  <a:schemeClr val="bg1"/>
                </a:solidFill>
              </a:rPr>
              <a:t>Bot </a:t>
            </a:r>
            <a:r>
              <a:rPr sz="1200" err="1">
                <a:solidFill>
                  <a:schemeClr val="bg1"/>
                </a:solidFill>
              </a:rPr>
              <a:t>building</a:t>
            </a:r>
            <a:r>
              <a:rPr sz="1200">
                <a:solidFill>
                  <a:schemeClr val="bg1"/>
                </a:solidFill>
              </a:rPr>
              <a:t> in SAP </a:t>
            </a:r>
            <a:r>
              <a:rPr sz="1200" err="1">
                <a:solidFill>
                  <a:schemeClr val="bg1"/>
                </a:solidFill>
              </a:rPr>
              <a:t>Conversational</a:t>
            </a:r>
            <a:r>
              <a:rPr sz="1200">
                <a:solidFill>
                  <a:schemeClr val="bg1"/>
                </a:solidFill>
              </a:rPr>
              <a:t> </a:t>
            </a:r>
            <a:r>
              <a:rPr sz="1200" err="1">
                <a:solidFill>
                  <a:schemeClr val="bg1"/>
                </a:solidFill>
              </a:rPr>
              <a:t>AI’s</a:t>
            </a:r>
            <a:r>
              <a:rPr sz="1200">
                <a:solidFill>
                  <a:schemeClr val="bg1"/>
                </a:solidFill>
              </a:rPr>
              <a:t> back </a:t>
            </a:r>
            <a:r>
              <a:rPr sz="1200" err="1">
                <a:solidFill>
                  <a:schemeClr val="bg1"/>
                </a:solidFill>
              </a:rPr>
              <a:t>office</a:t>
            </a:r>
            <a:r>
              <a:rPr sz="1200">
                <a:solidFill>
                  <a:schemeClr val="bg1"/>
                </a:solidFill>
              </a:rPr>
              <a:t> in </a:t>
            </a:r>
            <a:r>
              <a:rPr sz="1200" err="1">
                <a:solidFill>
                  <a:schemeClr val="bg1"/>
                </a:solidFill>
              </a:rPr>
              <a:t>two</a:t>
            </a:r>
            <a:r>
              <a:rPr sz="1200">
                <a:solidFill>
                  <a:schemeClr val="bg1"/>
                </a:solidFill>
              </a:rPr>
              <a:t> </a:t>
            </a:r>
            <a:r>
              <a:rPr sz="1200" err="1">
                <a:solidFill>
                  <a:schemeClr val="bg1"/>
                </a:solidFill>
              </a:rPr>
              <a:t>steps</a:t>
            </a:r>
            <a:r>
              <a:rPr sz="1200">
                <a:solidFill>
                  <a:schemeClr val="bg1"/>
                </a:solidFill>
              </a:rPr>
              <a:t>:</a:t>
            </a:r>
          </a:p>
          <a:p>
            <a:pPr marL="171450" indent="-171450" defTabSz="914400">
              <a:buSzPct val="100000"/>
              <a:buFont typeface="Arial"/>
              <a:buChar char="•"/>
              <a:defRPr sz="1200"/>
            </a:pPr>
            <a:r>
              <a:rPr sz="1200">
                <a:solidFill>
                  <a:schemeClr val="bg1"/>
                </a:solidFill>
              </a:rPr>
              <a:t>Technical design</a:t>
            </a:r>
          </a:p>
          <a:p>
            <a:pPr marL="171450" indent="-171450" defTabSz="914400">
              <a:buSzPct val="100000"/>
              <a:buFont typeface="Arial"/>
              <a:buChar char="•"/>
              <a:defRPr sz="1200"/>
            </a:pPr>
            <a:r>
              <a:rPr sz="1200">
                <a:solidFill>
                  <a:schemeClr val="bg1"/>
                </a:solidFill>
              </a:rPr>
              <a:t>Implementation</a:t>
            </a:r>
          </a:p>
          <a:p>
            <a:pPr defTabSz="914400">
              <a:defRPr sz="1200"/>
            </a:pPr>
            <a:br>
              <a:rPr sz="1200">
                <a:solidFill>
                  <a:schemeClr val="bg1"/>
                </a:solidFill>
              </a:rPr>
            </a:br>
            <a:endParaRPr sz="1200">
              <a:solidFill>
                <a:schemeClr val="bg1"/>
              </a:solidFill>
            </a:endParaRPr>
          </a:p>
        </p:txBody>
      </p:sp>
      <p:sp>
        <p:nvSpPr>
          <p:cNvPr id="336" name="Rectangle 10"/>
          <p:cNvSpPr txBox="1"/>
          <p:nvPr/>
        </p:nvSpPr>
        <p:spPr>
          <a:xfrm>
            <a:off x="9264734" y="2740312"/>
            <a:ext cx="2517853" cy="15696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defTabSz="914400">
              <a:defRPr sz="1200" b="1"/>
            </a:pPr>
            <a:r>
              <a:rPr sz="1200">
                <a:solidFill>
                  <a:schemeClr val="bg1"/>
                </a:solidFill>
              </a:rPr>
              <a:t>Workshop 6: Knowledge </a:t>
            </a:r>
            <a:r>
              <a:rPr sz="1200" err="1">
                <a:solidFill>
                  <a:schemeClr val="bg1"/>
                </a:solidFill>
              </a:rPr>
              <a:t>transfer</a:t>
            </a:r>
            <a:r>
              <a:rPr sz="1200">
                <a:solidFill>
                  <a:schemeClr val="bg1"/>
                </a:solidFill>
              </a:rPr>
              <a:t> </a:t>
            </a:r>
            <a:r>
              <a:rPr sz="1200" err="1">
                <a:solidFill>
                  <a:schemeClr val="bg1"/>
                </a:solidFill>
              </a:rPr>
              <a:t>with</a:t>
            </a:r>
            <a:r>
              <a:rPr sz="1200">
                <a:solidFill>
                  <a:schemeClr val="bg1"/>
                </a:solidFill>
              </a:rPr>
              <a:t> </a:t>
            </a:r>
            <a:r>
              <a:rPr sz="1200" err="1">
                <a:solidFill>
                  <a:schemeClr val="bg1"/>
                </a:solidFill>
              </a:rPr>
              <a:t>clients</a:t>
            </a:r>
            <a:r>
              <a:rPr sz="1200">
                <a:solidFill>
                  <a:schemeClr val="bg1"/>
                </a:solidFill>
              </a:rPr>
              <a:t>’ </a:t>
            </a:r>
            <a:r>
              <a:rPr sz="1200" err="1">
                <a:solidFill>
                  <a:schemeClr val="bg1"/>
                </a:solidFill>
              </a:rPr>
              <a:t>technical</a:t>
            </a:r>
            <a:r>
              <a:rPr sz="1200">
                <a:solidFill>
                  <a:schemeClr val="bg1"/>
                </a:solidFill>
              </a:rPr>
              <a:t> </a:t>
            </a:r>
            <a:r>
              <a:rPr sz="1200" err="1">
                <a:solidFill>
                  <a:schemeClr val="bg1"/>
                </a:solidFill>
              </a:rPr>
              <a:t>teams</a:t>
            </a:r>
            <a:endParaRPr sz="1200">
              <a:solidFill>
                <a:schemeClr val="bg1"/>
              </a:solidFill>
            </a:endParaRPr>
          </a:p>
          <a:p>
            <a:pPr defTabSz="914400">
              <a:defRPr sz="1200"/>
            </a:pPr>
            <a:br>
              <a:rPr sz="1200">
                <a:solidFill>
                  <a:schemeClr val="bg1"/>
                </a:solidFill>
              </a:rPr>
            </a:br>
            <a:r>
              <a:rPr sz="1200" err="1">
                <a:solidFill>
                  <a:schemeClr val="bg1"/>
                </a:solidFill>
              </a:rPr>
              <a:t>Accompany</a:t>
            </a:r>
            <a:r>
              <a:rPr sz="1200">
                <a:solidFill>
                  <a:schemeClr val="bg1"/>
                </a:solidFill>
              </a:rPr>
              <a:t> </a:t>
            </a:r>
            <a:r>
              <a:rPr sz="1200" err="1">
                <a:solidFill>
                  <a:schemeClr val="bg1"/>
                </a:solidFill>
              </a:rPr>
              <a:t>client</a:t>
            </a:r>
            <a:r>
              <a:rPr sz="1200">
                <a:solidFill>
                  <a:schemeClr val="bg1"/>
                </a:solidFill>
              </a:rPr>
              <a:t> </a:t>
            </a:r>
            <a:r>
              <a:rPr sz="1200" err="1">
                <a:solidFill>
                  <a:schemeClr val="bg1"/>
                </a:solidFill>
              </a:rPr>
              <a:t>from</a:t>
            </a:r>
            <a:r>
              <a:rPr sz="1200">
                <a:solidFill>
                  <a:schemeClr val="bg1"/>
                </a:solidFill>
              </a:rPr>
              <a:t> </a:t>
            </a:r>
            <a:r>
              <a:rPr sz="1200" err="1">
                <a:solidFill>
                  <a:schemeClr val="bg1"/>
                </a:solidFill>
              </a:rPr>
              <a:t>go</a:t>
            </a:r>
            <a:r>
              <a:rPr sz="1200">
                <a:solidFill>
                  <a:schemeClr val="bg1"/>
                </a:solidFill>
              </a:rPr>
              <a:t>-live </a:t>
            </a:r>
            <a:r>
              <a:rPr sz="1200" err="1">
                <a:solidFill>
                  <a:schemeClr val="bg1"/>
                </a:solidFill>
              </a:rPr>
              <a:t>to</a:t>
            </a:r>
            <a:r>
              <a:rPr sz="1200">
                <a:solidFill>
                  <a:schemeClr val="bg1"/>
                </a:solidFill>
              </a:rPr>
              <a:t> Business As </a:t>
            </a:r>
            <a:r>
              <a:rPr sz="1200" err="1">
                <a:solidFill>
                  <a:schemeClr val="bg1"/>
                </a:solidFill>
              </a:rPr>
              <a:t>Usual</a:t>
            </a:r>
            <a:endParaRPr sz="1200">
              <a:solidFill>
                <a:schemeClr val="bg1"/>
              </a:solidFill>
            </a:endParaRPr>
          </a:p>
          <a:p>
            <a:pPr defTabSz="914400">
              <a:defRPr sz="1200"/>
            </a:pPr>
            <a:endParaRPr sz="1200">
              <a:solidFill>
                <a:schemeClr val="bg1"/>
              </a:solidFill>
            </a:endParaRPr>
          </a:p>
          <a:p>
            <a:pPr defTabSz="914400">
              <a:defRPr sz="1200" b="1"/>
            </a:pPr>
            <a:r>
              <a:rPr sz="1200">
                <a:solidFill>
                  <a:schemeClr val="bg1"/>
                </a:solidFill>
              </a:rPr>
              <a:t>Daily </a:t>
            </a:r>
            <a:r>
              <a:rPr sz="1200" err="1">
                <a:solidFill>
                  <a:schemeClr val="bg1"/>
                </a:solidFill>
              </a:rPr>
              <a:t>monitoring</a:t>
            </a:r>
            <a:r>
              <a:rPr sz="1200">
                <a:solidFill>
                  <a:schemeClr val="bg1"/>
                </a:solidFill>
              </a:rPr>
              <a:t> </a:t>
            </a:r>
            <a:r>
              <a:rPr sz="1200" err="1">
                <a:solidFill>
                  <a:schemeClr val="bg1"/>
                </a:solidFill>
              </a:rPr>
              <a:t>during</a:t>
            </a:r>
            <a:r>
              <a:rPr sz="1200">
                <a:solidFill>
                  <a:schemeClr val="bg1"/>
                </a:solidFill>
              </a:rPr>
              <a:t> 2-3 </a:t>
            </a:r>
            <a:r>
              <a:rPr sz="1200" err="1">
                <a:solidFill>
                  <a:schemeClr val="bg1"/>
                </a:solidFill>
              </a:rPr>
              <a:t>weeks</a:t>
            </a:r>
            <a:endParaRPr sz="1200">
              <a:solidFill>
                <a:schemeClr val="bg1"/>
              </a:solidFill>
            </a:endParaRPr>
          </a:p>
        </p:txBody>
      </p:sp>
      <p:grpSp>
        <p:nvGrpSpPr>
          <p:cNvPr id="339" name="Rectangle 11"/>
          <p:cNvGrpSpPr/>
          <p:nvPr/>
        </p:nvGrpSpPr>
        <p:grpSpPr>
          <a:xfrm>
            <a:off x="3199150" y="2116242"/>
            <a:ext cx="2796839" cy="455191"/>
            <a:chOff x="-1" y="-1"/>
            <a:chExt cx="2796838" cy="455190"/>
          </a:xfrm>
        </p:grpSpPr>
        <p:sp>
          <p:nvSpPr>
            <p:cNvPr id="337" name="Rectangle"/>
            <p:cNvSpPr/>
            <p:nvPr/>
          </p:nvSpPr>
          <p:spPr>
            <a:xfrm>
              <a:off x="-1" y="-1"/>
              <a:ext cx="2796838" cy="455190"/>
            </a:xfrm>
            <a:prstGeom prst="rect">
              <a:avLst/>
            </a:prstGeom>
            <a:solidFill>
              <a:srgbClr val="F0AC00"/>
            </a:solidFill>
            <a:ln w="12700" cap="flat">
              <a:noFill/>
              <a:miter lim="400000"/>
            </a:ln>
            <a:effectLst/>
          </p:spPr>
          <p:txBody>
            <a:bodyPr wrap="square" lIns="72000" tIns="72000" rIns="72000" bIns="72000" numCol="1" anchor="ctr">
              <a:noAutofit/>
            </a:bodyPr>
            <a:lstStyle/>
            <a:p>
              <a:pPr algn="ctr" defTabSz="914400">
                <a:spcBef>
                  <a:spcPts val="1200"/>
                </a:spcBef>
                <a:defRPr sz="1800">
                  <a:solidFill>
                    <a:srgbClr val="FFFFFF"/>
                  </a:solidFill>
                </a:defRPr>
              </a:pPr>
              <a:endParaRPr sz="1800"/>
            </a:p>
          </p:txBody>
        </p:sp>
        <p:sp>
          <p:nvSpPr>
            <p:cNvPr id="338" name="Development"/>
            <p:cNvSpPr txBox="1"/>
            <p:nvPr/>
          </p:nvSpPr>
          <p:spPr>
            <a:xfrm>
              <a:off x="-1" y="39475"/>
              <a:ext cx="2796838" cy="37623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2000" tIns="72000" rIns="72000" bIns="72000" numCol="1" anchor="ctr">
              <a:spAutoFit/>
            </a:bodyPr>
            <a:lstStyle>
              <a:lvl1pPr algn="ctr" defTabSz="914400">
                <a:spcBef>
                  <a:spcPts val="1000"/>
                </a:spcBef>
                <a:defRPr sz="1500" b="1" cap="all">
                  <a:solidFill>
                    <a:srgbClr val="FFFFFF"/>
                  </a:solidFill>
                </a:defRPr>
              </a:lvl1pPr>
            </a:lstStyle>
            <a:p>
              <a:r>
                <a:t>Development</a:t>
              </a:r>
            </a:p>
          </p:txBody>
        </p:sp>
      </p:grpSp>
      <p:grpSp>
        <p:nvGrpSpPr>
          <p:cNvPr id="342" name="Rectangle 12"/>
          <p:cNvGrpSpPr/>
          <p:nvPr/>
        </p:nvGrpSpPr>
        <p:grpSpPr>
          <a:xfrm>
            <a:off x="277152" y="2116244"/>
            <a:ext cx="2796840" cy="455191"/>
            <a:chOff x="-1" y="-1"/>
            <a:chExt cx="2796838" cy="455190"/>
          </a:xfrm>
        </p:grpSpPr>
        <p:sp>
          <p:nvSpPr>
            <p:cNvPr id="340" name="Rectangle"/>
            <p:cNvSpPr/>
            <p:nvPr/>
          </p:nvSpPr>
          <p:spPr>
            <a:xfrm>
              <a:off x="-1" y="-1"/>
              <a:ext cx="2796838" cy="455190"/>
            </a:xfrm>
            <a:prstGeom prst="rect">
              <a:avLst/>
            </a:prstGeom>
            <a:solidFill>
              <a:srgbClr val="F0AC00"/>
            </a:solidFill>
            <a:ln w="12700" cap="flat">
              <a:noFill/>
              <a:miter lim="400000"/>
            </a:ln>
            <a:effectLst/>
          </p:spPr>
          <p:txBody>
            <a:bodyPr wrap="square" lIns="72000" tIns="72000" rIns="72000" bIns="72000" numCol="1" anchor="ctr">
              <a:noAutofit/>
            </a:bodyPr>
            <a:lstStyle/>
            <a:p>
              <a:pPr algn="ctr" defTabSz="914400">
                <a:spcBef>
                  <a:spcPts val="1200"/>
                </a:spcBef>
              </a:pPr>
              <a:endParaRPr/>
            </a:p>
          </p:txBody>
        </p:sp>
        <p:sp>
          <p:nvSpPr>
            <p:cNvPr id="341" name="Design"/>
            <p:cNvSpPr txBox="1"/>
            <p:nvPr/>
          </p:nvSpPr>
          <p:spPr>
            <a:xfrm>
              <a:off x="-1" y="39475"/>
              <a:ext cx="2796838" cy="37623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2000" tIns="72000" rIns="72000" bIns="72000" numCol="1" anchor="ctr">
              <a:spAutoFit/>
            </a:bodyPr>
            <a:lstStyle>
              <a:lvl1pPr algn="ctr" defTabSz="914400">
                <a:spcBef>
                  <a:spcPts val="1000"/>
                </a:spcBef>
                <a:defRPr sz="1500" b="1" cap="all">
                  <a:solidFill>
                    <a:srgbClr val="FFFFFF"/>
                  </a:solidFill>
                </a:defRPr>
              </a:lvl1pPr>
            </a:lstStyle>
            <a:p>
              <a:r>
                <a:t>Design</a:t>
              </a:r>
            </a:p>
          </p:txBody>
        </p:sp>
      </p:grpSp>
      <p:grpSp>
        <p:nvGrpSpPr>
          <p:cNvPr id="345" name="Rectangle 13"/>
          <p:cNvGrpSpPr/>
          <p:nvPr/>
        </p:nvGrpSpPr>
        <p:grpSpPr>
          <a:xfrm>
            <a:off x="9092948" y="2088248"/>
            <a:ext cx="2796839" cy="455191"/>
            <a:chOff x="-1" y="-1"/>
            <a:chExt cx="2796838" cy="455190"/>
          </a:xfrm>
        </p:grpSpPr>
        <p:sp>
          <p:nvSpPr>
            <p:cNvPr id="343" name="Rectangle"/>
            <p:cNvSpPr/>
            <p:nvPr/>
          </p:nvSpPr>
          <p:spPr>
            <a:xfrm>
              <a:off x="-1" y="-1"/>
              <a:ext cx="2796838" cy="455190"/>
            </a:xfrm>
            <a:prstGeom prst="rect">
              <a:avLst/>
            </a:prstGeom>
            <a:solidFill>
              <a:srgbClr val="F0AC00"/>
            </a:solidFill>
            <a:ln w="12700" cap="flat">
              <a:noFill/>
              <a:miter lim="400000"/>
            </a:ln>
            <a:effectLst/>
          </p:spPr>
          <p:txBody>
            <a:bodyPr wrap="square" lIns="72000" tIns="72000" rIns="72000" bIns="72000" numCol="1" anchor="ctr">
              <a:noAutofit/>
            </a:bodyPr>
            <a:lstStyle/>
            <a:p>
              <a:pPr algn="ctr" defTabSz="914400">
                <a:spcBef>
                  <a:spcPts val="1200"/>
                </a:spcBef>
              </a:pPr>
              <a:endParaRPr/>
            </a:p>
          </p:txBody>
        </p:sp>
        <p:sp>
          <p:nvSpPr>
            <p:cNvPr id="344" name="Production"/>
            <p:cNvSpPr txBox="1"/>
            <p:nvPr/>
          </p:nvSpPr>
          <p:spPr>
            <a:xfrm>
              <a:off x="-1" y="39475"/>
              <a:ext cx="2796838" cy="37623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2000" tIns="72000" rIns="72000" bIns="72000" numCol="1" anchor="ctr">
              <a:spAutoFit/>
            </a:bodyPr>
            <a:lstStyle>
              <a:lvl1pPr algn="ctr" defTabSz="914400">
                <a:spcBef>
                  <a:spcPts val="1000"/>
                </a:spcBef>
                <a:defRPr sz="1500" b="1" cap="all">
                  <a:solidFill>
                    <a:srgbClr val="FFFFFF"/>
                  </a:solidFill>
                </a:defRPr>
              </a:lvl1pPr>
            </a:lstStyle>
            <a:p>
              <a:r>
                <a:t>Production</a:t>
              </a:r>
            </a:p>
          </p:txBody>
        </p:sp>
      </p:grpSp>
      <p:sp>
        <p:nvSpPr>
          <p:cNvPr id="346" name="Arc 14"/>
          <p:cNvSpPr/>
          <p:nvPr/>
        </p:nvSpPr>
        <p:spPr>
          <a:xfrm rot="2365836" flipV="1">
            <a:off x="2627098" y="4819912"/>
            <a:ext cx="842797" cy="778860"/>
          </a:xfrm>
          <a:custGeom>
            <a:avLst/>
            <a:gdLst/>
            <a:ahLst/>
            <a:cxnLst>
              <a:cxn ang="0">
                <a:pos x="wd2" y="hd2"/>
              </a:cxn>
              <a:cxn ang="5400000">
                <a:pos x="wd2" y="hd2"/>
              </a:cxn>
              <a:cxn ang="10800000">
                <a:pos x="wd2" y="hd2"/>
              </a:cxn>
              <a:cxn ang="16200000">
                <a:pos x="wd2" y="hd2"/>
              </a:cxn>
            </a:cxnLst>
            <a:rect l="0" t="0" r="r" b="b"/>
            <a:pathLst>
              <a:path w="21438" h="19820" extrusionOk="0">
                <a:moveTo>
                  <a:pt x="0" y="530"/>
                </a:moveTo>
                <a:lnTo>
                  <a:pt x="0" y="530"/>
                </a:lnTo>
                <a:cubicBezTo>
                  <a:pt x="9196" y="-1780"/>
                  <a:pt x="18554" y="3678"/>
                  <a:pt x="20903" y="12721"/>
                </a:cubicBezTo>
                <a:cubicBezTo>
                  <a:pt x="21506" y="15041"/>
                  <a:pt x="21600" y="17461"/>
                  <a:pt x="21180" y="19820"/>
                </a:cubicBezTo>
              </a:path>
            </a:pathLst>
          </a:custGeom>
          <a:ln w="28575">
            <a:solidFill>
              <a:schemeClr val="accent1"/>
            </a:solidFill>
            <a:prstDash val="dash"/>
            <a:tailEnd type="triangle"/>
          </a:ln>
        </p:spPr>
        <p:txBody>
          <a:bodyPr lIns="72000" tIns="72000" rIns="72000" bIns="72000" anchor="ctr"/>
          <a:lstStyle/>
          <a:p>
            <a:pPr algn="ctr" defTabSz="914400">
              <a:defRPr sz="1800">
                <a:solidFill>
                  <a:srgbClr val="FFFFFF"/>
                </a:solidFill>
              </a:defRPr>
            </a:pPr>
            <a:endParaRPr sz="1800"/>
          </a:p>
        </p:txBody>
      </p:sp>
      <p:pic>
        <p:nvPicPr>
          <p:cNvPr id="347" name="Image 15" descr="Image 15"/>
          <p:cNvPicPr>
            <a:picLocks noChangeAspect="1"/>
          </p:cNvPicPr>
          <p:nvPr/>
        </p:nvPicPr>
        <p:blipFill>
          <a:blip r:embed="rId2"/>
          <a:stretch>
            <a:fillRect/>
          </a:stretch>
        </p:blipFill>
        <p:spPr>
          <a:xfrm>
            <a:off x="9968784" y="1104598"/>
            <a:ext cx="1109753" cy="1109753"/>
          </a:xfrm>
          <a:prstGeom prst="rect">
            <a:avLst/>
          </a:prstGeom>
          <a:ln w="12700">
            <a:miter lim="400000"/>
          </a:ln>
        </p:spPr>
      </p:pic>
      <p:pic>
        <p:nvPicPr>
          <p:cNvPr id="348" name="Image 16" descr="Image 16"/>
          <p:cNvPicPr>
            <a:picLocks noChangeAspect="1"/>
          </p:cNvPicPr>
          <p:nvPr/>
        </p:nvPicPr>
        <p:blipFill>
          <a:blip r:embed="rId3"/>
          <a:stretch>
            <a:fillRect/>
          </a:stretch>
        </p:blipFill>
        <p:spPr>
          <a:xfrm>
            <a:off x="4153448" y="1205546"/>
            <a:ext cx="1004339" cy="1004339"/>
          </a:xfrm>
          <a:prstGeom prst="rect">
            <a:avLst/>
          </a:prstGeom>
          <a:ln w="12700">
            <a:miter lim="400000"/>
          </a:ln>
        </p:spPr>
      </p:pic>
      <p:pic>
        <p:nvPicPr>
          <p:cNvPr id="349" name="Image 17" descr="Image 17"/>
          <p:cNvPicPr>
            <a:picLocks noChangeAspect="1"/>
          </p:cNvPicPr>
          <p:nvPr/>
        </p:nvPicPr>
        <p:blipFill>
          <a:blip r:embed="rId4"/>
          <a:stretch>
            <a:fillRect/>
          </a:stretch>
        </p:blipFill>
        <p:spPr>
          <a:xfrm>
            <a:off x="1168004" y="1143044"/>
            <a:ext cx="944849" cy="944849"/>
          </a:xfrm>
          <a:prstGeom prst="rect">
            <a:avLst/>
          </a:prstGeom>
          <a:ln w="12700">
            <a:miter lim="400000"/>
          </a:ln>
        </p:spPr>
      </p:pic>
      <p:grpSp>
        <p:nvGrpSpPr>
          <p:cNvPr id="352" name="Flèche vers la droite 18"/>
          <p:cNvGrpSpPr/>
          <p:nvPr/>
        </p:nvGrpSpPr>
        <p:grpSpPr>
          <a:xfrm>
            <a:off x="310229" y="5618746"/>
            <a:ext cx="11579556" cy="822200"/>
            <a:chOff x="-1" y="0"/>
            <a:chExt cx="11579554" cy="822198"/>
          </a:xfrm>
        </p:grpSpPr>
        <p:sp>
          <p:nvSpPr>
            <p:cNvPr id="350" name="Flèche"/>
            <p:cNvSpPr/>
            <p:nvPr/>
          </p:nvSpPr>
          <p:spPr>
            <a:xfrm>
              <a:off x="0" y="0"/>
              <a:ext cx="11579553" cy="822198"/>
            </a:xfrm>
            <a:prstGeom prst="rightArrow">
              <a:avLst>
                <a:gd name="adj1" fmla="val 50000"/>
                <a:gd name="adj2" fmla="val 50000"/>
              </a:avLst>
            </a:prstGeom>
            <a:solidFill>
              <a:srgbClr val="F2F2F2"/>
            </a:solidFill>
            <a:ln w="12700" cap="flat">
              <a:noFill/>
              <a:miter lim="400000"/>
            </a:ln>
            <a:effectLst/>
          </p:spPr>
          <p:txBody>
            <a:bodyPr wrap="square" lIns="72000" tIns="72000" rIns="72000" bIns="72000" numCol="1" anchor="ctr">
              <a:noAutofit/>
            </a:bodyPr>
            <a:lstStyle/>
            <a:p>
              <a:pPr algn="ctr" defTabSz="914400">
                <a:spcBef>
                  <a:spcPts val="1200"/>
                </a:spcBef>
              </a:pPr>
              <a:endParaRPr/>
            </a:p>
          </p:txBody>
        </p:sp>
        <p:sp>
          <p:nvSpPr>
            <p:cNvPr id="351" name="1 weekly call + 1 monthly steering committee with sponsor"/>
            <p:cNvSpPr txBox="1"/>
            <p:nvPr/>
          </p:nvSpPr>
          <p:spPr>
            <a:xfrm>
              <a:off x="-1" y="230675"/>
              <a:ext cx="11374006" cy="36084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2000" tIns="72000" rIns="72000" bIns="72000" numCol="1" anchor="ctr">
              <a:spAutoFit/>
            </a:bodyPr>
            <a:lstStyle>
              <a:lvl1pPr algn="ctr" defTabSz="914400">
                <a:spcBef>
                  <a:spcPts val="800"/>
                </a:spcBef>
                <a:defRPr sz="1400" b="1">
                  <a:solidFill>
                    <a:srgbClr val="576265"/>
                  </a:solidFill>
                </a:defRPr>
              </a:lvl1pPr>
            </a:lstStyle>
            <a:p>
              <a:r>
                <a:rPr lang="de-DE" err="1"/>
                <a:t>Suggested</a:t>
              </a:r>
              <a:r>
                <a:rPr lang="de-DE"/>
                <a:t>: </a:t>
              </a:r>
              <a:r>
                <a:t>1 </a:t>
              </a:r>
              <a:r>
                <a:rPr err="1"/>
                <a:t>weekly</a:t>
              </a:r>
              <a:r>
                <a:t> </a:t>
              </a:r>
              <a:r>
                <a:rPr err="1"/>
                <a:t>call</a:t>
              </a:r>
              <a:r>
                <a:t> + 1 </a:t>
              </a:r>
              <a:r>
                <a:rPr err="1"/>
                <a:t>monthly</a:t>
              </a:r>
              <a:r>
                <a:t> </a:t>
              </a:r>
              <a:r>
                <a:rPr err="1"/>
                <a:t>steering</a:t>
              </a:r>
              <a:r>
                <a:t> </a:t>
              </a:r>
              <a:r>
                <a:rPr err="1"/>
                <a:t>committee</a:t>
              </a:r>
              <a:r>
                <a:t> </a:t>
              </a:r>
              <a:r>
                <a:rPr err="1"/>
                <a:t>with</a:t>
              </a:r>
              <a:r>
                <a:t> </a:t>
              </a:r>
              <a:r>
                <a:rPr err="1"/>
                <a:t>sponsor</a:t>
              </a:r>
              <a:endParaRPr/>
            </a:p>
          </p:txBody>
        </p:sp>
      </p:grpSp>
      <p:sp>
        <p:nvSpPr>
          <p:cNvPr id="353" name="Rectangle 22"/>
          <p:cNvSpPr/>
          <p:nvPr/>
        </p:nvSpPr>
        <p:spPr>
          <a:xfrm>
            <a:off x="6146547" y="2542096"/>
            <a:ext cx="2796838" cy="2564436"/>
          </a:xfrm>
          <a:prstGeom prst="rect">
            <a:avLst/>
          </a:prstGeom>
          <a:solidFill>
            <a:srgbClr val="FFFFFF"/>
          </a:solidFill>
          <a:ln w="25400">
            <a:solidFill>
              <a:srgbClr val="FFDB3D">
                <a:alpha val="57855"/>
              </a:srgbClr>
            </a:solidFill>
            <a:custDash>
              <a:ds d="200000" sp="200000"/>
            </a:custDash>
            <a:miter lim="400000"/>
          </a:ln>
        </p:spPr>
        <p:txBody>
          <a:bodyPr lIns="72000" tIns="72000" rIns="72000" bIns="72000" anchor="ctr"/>
          <a:lstStyle/>
          <a:p>
            <a:pPr algn="ctr" defTabSz="914400">
              <a:spcBef>
                <a:spcPts val="1200"/>
              </a:spcBef>
              <a:defRPr sz="1800">
                <a:solidFill>
                  <a:srgbClr val="FFFFFF"/>
                </a:solidFill>
              </a:defRPr>
            </a:pPr>
            <a:endParaRPr sz="1800">
              <a:solidFill>
                <a:schemeClr val="bg1"/>
              </a:solidFill>
            </a:endParaRPr>
          </a:p>
        </p:txBody>
      </p:sp>
      <p:sp>
        <p:nvSpPr>
          <p:cNvPr id="354" name="Rectangle 23"/>
          <p:cNvSpPr txBox="1"/>
          <p:nvPr/>
        </p:nvSpPr>
        <p:spPr>
          <a:xfrm>
            <a:off x="6292934" y="2740312"/>
            <a:ext cx="2504065" cy="230832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defTabSz="914400">
              <a:defRPr sz="1200" b="1"/>
            </a:pPr>
            <a:r>
              <a:rPr sz="1200">
                <a:solidFill>
                  <a:schemeClr val="bg1"/>
                </a:solidFill>
              </a:rPr>
              <a:t>Test </a:t>
            </a:r>
            <a:r>
              <a:rPr sz="1200" err="1">
                <a:solidFill>
                  <a:schemeClr val="bg1"/>
                </a:solidFill>
              </a:rPr>
              <a:t>sessions</a:t>
            </a:r>
            <a:r>
              <a:rPr sz="1200">
                <a:solidFill>
                  <a:schemeClr val="bg1"/>
                </a:solidFill>
              </a:rPr>
              <a:t>: </a:t>
            </a:r>
            <a:r>
              <a:rPr sz="1200" err="1">
                <a:solidFill>
                  <a:schemeClr val="bg1"/>
                </a:solidFill>
              </a:rPr>
              <a:t>with</a:t>
            </a:r>
            <a:r>
              <a:rPr sz="1200">
                <a:solidFill>
                  <a:schemeClr val="bg1"/>
                </a:solidFill>
              </a:rPr>
              <a:t> a </a:t>
            </a:r>
            <a:r>
              <a:rPr sz="1200" err="1">
                <a:solidFill>
                  <a:schemeClr val="bg1"/>
                </a:solidFill>
              </a:rPr>
              <a:t>group</a:t>
            </a:r>
            <a:r>
              <a:rPr sz="1200">
                <a:solidFill>
                  <a:schemeClr val="bg1"/>
                </a:solidFill>
              </a:rPr>
              <a:t> of </a:t>
            </a:r>
            <a:br>
              <a:rPr sz="1200">
                <a:solidFill>
                  <a:schemeClr val="bg1"/>
                </a:solidFill>
              </a:rPr>
            </a:br>
            <a:r>
              <a:rPr sz="1200" err="1">
                <a:solidFill>
                  <a:schemeClr val="bg1"/>
                </a:solidFill>
              </a:rPr>
              <a:t>pre-selected</a:t>
            </a:r>
            <a:r>
              <a:rPr sz="1200">
                <a:solidFill>
                  <a:schemeClr val="bg1"/>
                </a:solidFill>
              </a:rPr>
              <a:t> </a:t>
            </a:r>
            <a:r>
              <a:rPr sz="1200" err="1">
                <a:solidFill>
                  <a:schemeClr val="bg1"/>
                </a:solidFill>
              </a:rPr>
              <a:t>testers</a:t>
            </a:r>
            <a:endParaRPr sz="1200">
              <a:solidFill>
                <a:schemeClr val="bg1"/>
              </a:solidFill>
            </a:endParaRPr>
          </a:p>
          <a:p>
            <a:pPr defTabSz="914400">
              <a:defRPr sz="1200"/>
            </a:pPr>
            <a:br>
              <a:rPr sz="1200">
                <a:solidFill>
                  <a:schemeClr val="bg1"/>
                </a:solidFill>
              </a:rPr>
            </a:br>
            <a:r>
              <a:rPr sz="1200" b="1">
                <a:solidFill>
                  <a:schemeClr val="bg1"/>
                </a:solidFill>
              </a:rPr>
              <a:t>Train </a:t>
            </a:r>
            <a:r>
              <a:rPr sz="1200" b="1" err="1">
                <a:solidFill>
                  <a:schemeClr val="bg1"/>
                </a:solidFill>
              </a:rPr>
              <a:t>sessions</a:t>
            </a:r>
            <a:r>
              <a:rPr sz="1200">
                <a:solidFill>
                  <a:schemeClr val="bg1"/>
                </a:solidFill>
              </a:rPr>
              <a:t>: </a:t>
            </a:r>
            <a:r>
              <a:rPr sz="1200" err="1">
                <a:solidFill>
                  <a:schemeClr val="bg1"/>
                </a:solidFill>
              </a:rPr>
              <a:t>with</a:t>
            </a:r>
            <a:r>
              <a:rPr sz="1200">
                <a:solidFill>
                  <a:schemeClr val="bg1"/>
                </a:solidFill>
              </a:rPr>
              <a:t> a </a:t>
            </a:r>
            <a:r>
              <a:rPr sz="1200" err="1">
                <a:solidFill>
                  <a:schemeClr val="bg1"/>
                </a:solidFill>
              </a:rPr>
              <a:t>group</a:t>
            </a:r>
            <a:r>
              <a:rPr sz="1200">
                <a:solidFill>
                  <a:schemeClr val="bg1"/>
                </a:solidFill>
              </a:rPr>
              <a:t> of </a:t>
            </a:r>
            <a:r>
              <a:rPr sz="1200" err="1">
                <a:solidFill>
                  <a:schemeClr val="bg1"/>
                </a:solidFill>
              </a:rPr>
              <a:t>pre-selected</a:t>
            </a:r>
            <a:r>
              <a:rPr sz="1200">
                <a:solidFill>
                  <a:schemeClr val="bg1"/>
                </a:solidFill>
              </a:rPr>
              <a:t> </a:t>
            </a:r>
            <a:r>
              <a:rPr sz="1200" err="1">
                <a:solidFill>
                  <a:schemeClr val="bg1"/>
                </a:solidFill>
              </a:rPr>
              <a:t>trainers</a:t>
            </a:r>
            <a:endParaRPr sz="1200">
              <a:solidFill>
                <a:schemeClr val="bg1"/>
              </a:solidFill>
            </a:endParaRPr>
          </a:p>
          <a:p>
            <a:pPr defTabSz="914400">
              <a:defRPr sz="1200"/>
            </a:pPr>
            <a:endParaRPr sz="1200">
              <a:solidFill>
                <a:schemeClr val="bg1"/>
              </a:solidFill>
            </a:endParaRPr>
          </a:p>
          <a:p>
            <a:pPr defTabSz="914400">
              <a:defRPr sz="1200"/>
            </a:pPr>
            <a:r>
              <a:rPr sz="1200">
                <a:solidFill>
                  <a:schemeClr val="bg1"/>
                </a:solidFill>
              </a:rPr>
              <a:t>Execute UATs </a:t>
            </a:r>
            <a:r>
              <a:rPr sz="1200" err="1">
                <a:solidFill>
                  <a:schemeClr val="bg1"/>
                </a:solidFill>
              </a:rPr>
              <a:t>with</a:t>
            </a:r>
            <a:r>
              <a:rPr sz="1200">
                <a:solidFill>
                  <a:schemeClr val="bg1"/>
                </a:solidFill>
              </a:rPr>
              <a:t> </a:t>
            </a:r>
            <a:r>
              <a:rPr sz="1200" err="1">
                <a:solidFill>
                  <a:schemeClr val="bg1"/>
                </a:solidFill>
              </a:rPr>
              <a:t>customer</a:t>
            </a:r>
            <a:r>
              <a:rPr sz="1200">
                <a:solidFill>
                  <a:schemeClr val="bg1"/>
                </a:solidFill>
              </a:rPr>
              <a:t> </a:t>
            </a:r>
            <a:r>
              <a:rPr sz="1200" err="1">
                <a:solidFill>
                  <a:schemeClr val="bg1"/>
                </a:solidFill>
              </a:rPr>
              <a:t>to</a:t>
            </a:r>
            <a:r>
              <a:rPr sz="1200">
                <a:solidFill>
                  <a:schemeClr val="bg1"/>
                </a:solidFill>
              </a:rPr>
              <a:t> </a:t>
            </a:r>
            <a:r>
              <a:rPr sz="1200" err="1">
                <a:solidFill>
                  <a:schemeClr val="bg1"/>
                </a:solidFill>
              </a:rPr>
              <a:t>validate</a:t>
            </a:r>
            <a:r>
              <a:rPr sz="1200">
                <a:solidFill>
                  <a:schemeClr val="bg1"/>
                </a:solidFill>
              </a:rPr>
              <a:t> </a:t>
            </a:r>
            <a:r>
              <a:rPr sz="1200" err="1">
                <a:solidFill>
                  <a:schemeClr val="bg1"/>
                </a:solidFill>
              </a:rPr>
              <a:t>delivery</a:t>
            </a:r>
            <a:endParaRPr sz="1200">
              <a:solidFill>
                <a:schemeClr val="bg1"/>
              </a:solidFill>
            </a:endParaRPr>
          </a:p>
          <a:p>
            <a:pPr defTabSz="914400">
              <a:defRPr sz="1200"/>
            </a:pPr>
            <a:br>
              <a:rPr sz="1200">
                <a:solidFill>
                  <a:schemeClr val="bg1"/>
                </a:solidFill>
              </a:rPr>
            </a:br>
            <a:r>
              <a:rPr sz="1200">
                <a:solidFill>
                  <a:schemeClr val="bg1"/>
                </a:solidFill>
              </a:rPr>
              <a:t>Test </a:t>
            </a:r>
            <a:r>
              <a:rPr sz="1200" err="1">
                <a:solidFill>
                  <a:schemeClr val="bg1"/>
                </a:solidFill>
              </a:rPr>
              <a:t>with</a:t>
            </a:r>
            <a:r>
              <a:rPr sz="1200">
                <a:solidFill>
                  <a:schemeClr val="bg1"/>
                </a:solidFill>
              </a:rPr>
              <a:t> beta-testers (end </a:t>
            </a:r>
            <a:r>
              <a:rPr sz="1200" err="1">
                <a:solidFill>
                  <a:schemeClr val="bg1"/>
                </a:solidFill>
              </a:rPr>
              <a:t>users</a:t>
            </a:r>
            <a:r>
              <a:rPr sz="1200">
                <a:solidFill>
                  <a:schemeClr val="bg1"/>
                </a:solidFill>
              </a:rPr>
              <a:t>) </a:t>
            </a:r>
            <a:r>
              <a:rPr sz="1200" err="1">
                <a:solidFill>
                  <a:schemeClr val="bg1"/>
                </a:solidFill>
              </a:rPr>
              <a:t>to</a:t>
            </a:r>
            <a:r>
              <a:rPr sz="1200">
                <a:solidFill>
                  <a:schemeClr val="bg1"/>
                </a:solidFill>
              </a:rPr>
              <a:t> </a:t>
            </a:r>
            <a:r>
              <a:rPr sz="1200" err="1">
                <a:solidFill>
                  <a:schemeClr val="bg1"/>
                </a:solidFill>
              </a:rPr>
              <a:t>validate</a:t>
            </a:r>
            <a:r>
              <a:rPr sz="1200">
                <a:solidFill>
                  <a:schemeClr val="bg1"/>
                </a:solidFill>
              </a:rPr>
              <a:t> </a:t>
            </a:r>
            <a:r>
              <a:rPr sz="1200" err="1">
                <a:solidFill>
                  <a:schemeClr val="bg1"/>
                </a:solidFill>
              </a:rPr>
              <a:t>user</a:t>
            </a:r>
            <a:r>
              <a:rPr sz="1200">
                <a:solidFill>
                  <a:schemeClr val="bg1"/>
                </a:solidFill>
              </a:rPr>
              <a:t> </a:t>
            </a:r>
            <a:r>
              <a:rPr sz="1200" err="1">
                <a:solidFill>
                  <a:schemeClr val="bg1"/>
                </a:solidFill>
              </a:rPr>
              <a:t>experience</a:t>
            </a:r>
            <a:r>
              <a:rPr sz="1200">
                <a:solidFill>
                  <a:schemeClr val="bg1"/>
                </a:solidFill>
              </a:rPr>
              <a:t> </a:t>
            </a:r>
            <a:r>
              <a:rPr sz="1200" err="1">
                <a:solidFill>
                  <a:schemeClr val="bg1"/>
                </a:solidFill>
              </a:rPr>
              <a:t>and</a:t>
            </a:r>
            <a:r>
              <a:rPr sz="1200">
                <a:solidFill>
                  <a:schemeClr val="bg1"/>
                </a:solidFill>
              </a:rPr>
              <a:t> </a:t>
            </a:r>
            <a:r>
              <a:rPr sz="1200" err="1">
                <a:solidFill>
                  <a:schemeClr val="bg1"/>
                </a:solidFill>
              </a:rPr>
              <a:t>enrich</a:t>
            </a:r>
            <a:r>
              <a:rPr sz="1200">
                <a:solidFill>
                  <a:schemeClr val="bg1"/>
                </a:solidFill>
              </a:rPr>
              <a:t> </a:t>
            </a:r>
            <a:r>
              <a:rPr sz="1200" err="1">
                <a:solidFill>
                  <a:schemeClr val="bg1"/>
                </a:solidFill>
              </a:rPr>
              <a:t>train</a:t>
            </a:r>
            <a:endParaRPr sz="1200">
              <a:solidFill>
                <a:schemeClr val="bg1"/>
              </a:solidFill>
            </a:endParaRPr>
          </a:p>
        </p:txBody>
      </p:sp>
      <p:grpSp>
        <p:nvGrpSpPr>
          <p:cNvPr id="357" name="Rectangle 24"/>
          <p:cNvGrpSpPr/>
          <p:nvPr/>
        </p:nvGrpSpPr>
        <p:grpSpPr>
          <a:xfrm>
            <a:off x="6146547" y="2090841"/>
            <a:ext cx="2796839" cy="455191"/>
            <a:chOff x="-1" y="-1"/>
            <a:chExt cx="2796838" cy="455190"/>
          </a:xfrm>
        </p:grpSpPr>
        <p:sp>
          <p:nvSpPr>
            <p:cNvPr id="355" name="Rectangle"/>
            <p:cNvSpPr/>
            <p:nvPr/>
          </p:nvSpPr>
          <p:spPr>
            <a:xfrm>
              <a:off x="-1" y="-1"/>
              <a:ext cx="2796838" cy="455190"/>
            </a:xfrm>
            <a:prstGeom prst="rect">
              <a:avLst/>
            </a:prstGeom>
            <a:solidFill>
              <a:srgbClr val="F0AC00"/>
            </a:solidFill>
            <a:ln w="12700" cap="flat">
              <a:noFill/>
              <a:miter lim="400000"/>
            </a:ln>
            <a:effectLst/>
          </p:spPr>
          <p:txBody>
            <a:bodyPr wrap="square" lIns="72000" tIns="72000" rIns="72000" bIns="72000" numCol="1" anchor="ctr">
              <a:noAutofit/>
            </a:bodyPr>
            <a:lstStyle/>
            <a:p>
              <a:pPr algn="ctr" defTabSz="914400">
                <a:spcBef>
                  <a:spcPts val="1200"/>
                </a:spcBef>
              </a:pPr>
              <a:endParaRPr/>
            </a:p>
          </p:txBody>
        </p:sp>
        <p:sp>
          <p:nvSpPr>
            <p:cNvPr id="356" name="Test"/>
            <p:cNvSpPr txBox="1"/>
            <p:nvPr/>
          </p:nvSpPr>
          <p:spPr>
            <a:xfrm>
              <a:off x="-1" y="39475"/>
              <a:ext cx="2796838" cy="37623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2000" tIns="72000" rIns="72000" bIns="72000" numCol="1" anchor="ctr">
              <a:spAutoFit/>
            </a:bodyPr>
            <a:lstStyle>
              <a:lvl1pPr algn="ctr" defTabSz="914400">
                <a:spcBef>
                  <a:spcPts val="1000"/>
                </a:spcBef>
                <a:defRPr sz="1500" b="1" cap="all">
                  <a:solidFill>
                    <a:srgbClr val="FFFFFF"/>
                  </a:solidFill>
                </a:defRPr>
              </a:lvl1pPr>
            </a:lstStyle>
            <a:p>
              <a:r>
                <a:t>Test</a:t>
              </a:r>
            </a:p>
          </p:txBody>
        </p:sp>
      </p:grpSp>
      <p:pic>
        <p:nvPicPr>
          <p:cNvPr id="358" name="Image 2" descr="Image 2"/>
          <p:cNvPicPr>
            <a:picLocks noChangeAspect="1"/>
          </p:cNvPicPr>
          <p:nvPr/>
        </p:nvPicPr>
        <p:blipFill>
          <a:blip r:embed="rId5"/>
          <a:stretch>
            <a:fillRect/>
          </a:stretch>
        </p:blipFill>
        <p:spPr>
          <a:xfrm>
            <a:off x="7093901" y="1170972"/>
            <a:ext cx="902130" cy="902130"/>
          </a:xfrm>
          <a:prstGeom prst="rect">
            <a:avLst/>
          </a:prstGeom>
          <a:ln w="12700">
            <a:miter lim="400000"/>
          </a:ln>
        </p:spPr>
      </p:pic>
      <p:sp>
        <p:nvSpPr>
          <p:cNvPr id="359" name="Arc 26"/>
          <p:cNvSpPr/>
          <p:nvPr/>
        </p:nvSpPr>
        <p:spPr>
          <a:xfrm rot="2365836" flipV="1">
            <a:off x="5636998" y="4819912"/>
            <a:ext cx="842797" cy="778860"/>
          </a:xfrm>
          <a:custGeom>
            <a:avLst/>
            <a:gdLst/>
            <a:ahLst/>
            <a:cxnLst>
              <a:cxn ang="0">
                <a:pos x="wd2" y="hd2"/>
              </a:cxn>
              <a:cxn ang="5400000">
                <a:pos x="wd2" y="hd2"/>
              </a:cxn>
              <a:cxn ang="10800000">
                <a:pos x="wd2" y="hd2"/>
              </a:cxn>
              <a:cxn ang="16200000">
                <a:pos x="wd2" y="hd2"/>
              </a:cxn>
            </a:cxnLst>
            <a:rect l="0" t="0" r="r" b="b"/>
            <a:pathLst>
              <a:path w="21438" h="19820" extrusionOk="0">
                <a:moveTo>
                  <a:pt x="0" y="530"/>
                </a:moveTo>
                <a:lnTo>
                  <a:pt x="0" y="530"/>
                </a:lnTo>
                <a:cubicBezTo>
                  <a:pt x="9196" y="-1780"/>
                  <a:pt x="18554" y="3678"/>
                  <a:pt x="20903" y="12721"/>
                </a:cubicBezTo>
                <a:cubicBezTo>
                  <a:pt x="21506" y="15041"/>
                  <a:pt x="21600" y="17461"/>
                  <a:pt x="21180" y="19820"/>
                </a:cubicBezTo>
              </a:path>
            </a:pathLst>
          </a:custGeom>
          <a:ln w="28575">
            <a:solidFill>
              <a:schemeClr val="accent1"/>
            </a:solidFill>
            <a:prstDash val="dash"/>
            <a:tailEnd type="triangle"/>
          </a:ln>
        </p:spPr>
        <p:txBody>
          <a:bodyPr lIns="72000" tIns="72000" rIns="72000" bIns="72000" anchor="ctr"/>
          <a:lstStyle/>
          <a:p>
            <a:pPr algn="ctr" defTabSz="914400">
              <a:defRPr sz="1800">
                <a:solidFill>
                  <a:srgbClr val="FFFFFF"/>
                </a:solidFill>
              </a:defRPr>
            </a:pPr>
            <a:endParaRPr sz="1800"/>
          </a:p>
        </p:txBody>
      </p:sp>
      <p:sp>
        <p:nvSpPr>
          <p:cNvPr id="360" name="Arc 27"/>
          <p:cNvSpPr/>
          <p:nvPr/>
        </p:nvSpPr>
        <p:spPr>
          <a:xfrm rot="2365836" flipV="1">
            <a:off x="8634198" y="4819912"/>
            <a:ext cx="842797" cy="778860"/>
          </a:xfrm>
          <a:custGeom>
            <a:avLst/>
            <a:gdLst/>
            <a:ahLst/>
            <a:cxnLst>
              <a:cxn ang="0">
                <a:pos x="wd2" y="hd2"/>
              </a:cxn>
              <a:cxn ang="5400000">
                <a:pos x="wd2" y="hd2"/>
              </a:cxn>
              <a:cxn ang="10800000">
                <a:pos x="wd2" y="hd2"/>
              </a:cxn>
              <a:cxn ang="16200000">
                <a:pos x="wd2" y="hd2"/>
              </a:cxn>
            </a:cxnLst>
            <a:rect l="0" t="0" r="r" b="b"/>
            <a:pathLst>
              <a:path w="21438" h="19820" extrusionOk="0">
                <a:moveTo>
                  <a:pt x="0" y="530"/>
                </a:moveTo>
                <a:lnTo>
                  <a:pt x="0" y="530"/>
                </a:lnTo>
                <a:cubicBezTo>
                  <a:pt x="9196" y="-1780"/>
                  <a:pt x="18554" y="3678"/>
                  <a:pt x="20903" y="12721"/>
                </a:cubicBezTo>
                <a:cubicBezTo>
                  <a:pt x="21506" y="15041"/>
                  <a:pt x="21600" y="17461"/>
                  <a:pt x="21180" y="19820"/>
                </a:cubicBezTo>
              </a:path>
            </a:pathLst>
          </a:custGeom>
          <a:ln w="28575">
            <a:solidFill>
              <a:schemeClr val="accent1"/>
            </a:solidFill>
            <a:prstDash val="dash"/>
            <a:tailEnd type="triangle"/>
          </a:ln>
        </p:spPr>
        <p:txBody>
          <a:bodyPr lIns="72000" tIns="72000" rIns="72000" bIns="72000" anchor="ctr"/>
          <a:lstStyle/>
          <a:p>
            <a:pPr algn="ctr" defTabSz="914400">
              <a:defRPr sz="1800">
                <a:solidFill>
                  <a:srgbClr val="FFFFFF"/>
                </a:solidFill>
              </a:defRPr>
            </a:pPr>
            <a:endParaRPr sz="1800"/>
          </a:p>
        </p:txBody>
      </p:sp>
      <p:sp>
        <p:nvSpPr>
          <p:cNvPr id="38" name="Rectangle 8">
            <a:extLst>
              <a:ext uri="{FF2B5EF4-FFF2-40B4-BE49-F238E27FC236}">
                <a16:creationId xmlns:a16="http://schemas.microsoft.com/office/drawing/2014/main" id="{44BAA41B-E06C-4764-AC4B-F02008D8E181}"/>
              </a:ext>
            </a:extLst>
          </p:cNvPr>
          <p:cNvSpPr txBox="1"/>
          <p:nvPr/>
        </p:nvSpPr>
        <p:spPr>
          <a:xfrm>
            <a:off x="397411" y="2696179"/>
            <a:ext cx="2619303" cy="230832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spAutoFit/>
          </a:bodyPr>
          <a:lstStyle/>
          <a:p>
            <a:pPr defTabSz="914400">
              <a:defRPr sz="1200" b="1"/>
            </a:pPr>
            <a:r>
              <a:rPr>
                <a:solidFill>
                  <a:schemeClr val="bg1"/>
                </a:solidFill>
              </a:rPr>
              <a:t>Workshop 1</a:t>
            </a:r>
            <a:r>
              <a:rPr b="0">
                <a:solidFill>
                  <a:schemeClr val="bg1"/>
                </a:solidFill>
              </a:rPr>
              <a:t>: Definition of business objectives and ROI</a:t>
            </a:r>
          </a:p>
          <a:p>
            <a:pPr defTabSz="914400">
              <a:defRPr sz="1200"/>
            </a:pPr>
            <a:r>
              <a:rPr>
                <a:solidFill>
                  <a:schemeClr val="bg1"/>
                </a:solidFill>
              </a:rPr>
              <a:t> </a:t>
            </a:r>
            <a:br>
              <a:rPr>
                <a:solidFill>
                  <a:schemeClr val="bg1"/>
                </a:solidFill>
              </a:rPr>
            </a:br>
            <a:r>
              <a:rPr b="1">
                <a:solidFill>
                  <a:schemeClr val="bg1"/>
                </a:solidFill>
              </a:rPr>
              <a:t>Workshop 2</a:t>
            </a:r>
            <a:r>
              <a:rPr>
                <a:solidFill>
                  <a:schemeClr val="bg1"/>
                </a:solidFill>
              </a:rPr>
              <a:t>: Platform training</a:t>
            </a:r>
            <a:endParaRPr sz="900">
              <a:solidFill>
                <a:schemeClr val="bg1"/>
              </a:solidFill>
            </a:endParaRPr>
          </a:p>
          <a:p>
            <a:pPr defTabSz="914400">
              <a:defRPr sz="1200"/>
            </a:pPr>
            <a:r>
              <a:rPr>
                <a:solidFill>
                  <a:schemeClr val="bg1"/>
                </a:solidFill>
              </a:rPr>
              <a:t> </a:t>
            </a:r>
          </a:p>
          <a:p>
            <a:pPr defTabSz="914400">
              <a:defRPr sz="1200" b="1"/>
            </a:pPr>
            <a:r>
              <a:rPr>
                <a:solidFill>
                  <a:schemeClr val="bg1"/>
                </a:solidFill>
              </a:rPr>
              <a:t>Workshop 3</a:t>
            </a:r>
            <a:r>
              <a:rPr b="0">
                <a:solidFill>
                  <a:schemeClr val="bg1"/>
                </a:solidFill>
              </a:rPr>
              <a:t>: Conversation flow design</a:t>
            </a:r>
            <a:endParaRPr sz="900">
              <a:solidFill>
                <a:schemeClr val="bg1"/>
              </a:solidFill>
            </a:endParaRPr>
          </a:p>
          <a:p>
            <a:pPr defTabSz="914400">
              <a:defRPr sz="1200"/>
            </a:pPr>
            <a:r>
              <a:rPr>
                <a:solidFill>
                  <a:schemeClr val="bg1"/>
                </a:solidFill>
              </a:rPr>
              <a:t> </a:t>
            </a:r>
          </a:p>
          <a:p>
            <a:pPr defTabSz="914400">
              <a:defRPr sz="1200" b="1"/>
            </a:pPr>
            <a:r>
              <a:rPr>
                <a:solidFill>
                  <a:schemeClr val="bg1"/>
                </a:solidFill>
              </a:rPr>
              <a:t>Workshop 4</a:t>
            </a:r>
            <a:r>
              <a:rPr b="0">
                <a:solidFill>
                  <a:schemeClr val="bg1"/>
                </a:solidFill>
              </a:rPr>
              <a:t>:  UAT definition and joint communication actions</a:t>
            </a:r>
            <a:endParaRPr sz="900">
              <a:solidFill>
                <a:schemeClr val="bg1"/>
              </a:solidFill>
            </a:endParaRPr>
          </a:p>
          <a:p>
            <a:pPr defTabSz="914400">
              <a:defRPr sz="1200"/>
            </a:pPr>
            <a:r>
              <a:rPr>
                <a:solidFill>
                  <a:schemeClr val="bg1"/>
                </a:solidFill>
              </a:rPr>
              <a:t> </a:t>
            </a:r>
          </a:p>
          <a:p>
            <a:pPr defTabSz="914400">
              <a:defRPr sz="1200" b="1"/>
            </a:pPr>
            <a:r>
              <a:rPr>
                <a:solidFill>
                  <a:schemeClr val="bg1"/>
                </a:solidFill>
              </a:rPr>
              <a:t>Workshop 5</a:t>
            </a:r>
            <a:r>
              <a:rPr b="0">
                <a:solidFill>
                  <a:schemeClr val="bg1"/>
                </a:solidFill>
              </a:rPr>
              <a:t>: Technical requirements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38320EB-06B3-2548-93B4-FCC0A3099A74}"/>
              </a:ext>
            </a:extLst>
          </p:cNvPr>
          <p:cNvSpPr/>
          <p:nvPr/>
        </p:nvSpPr>
        <p:spPr bwMode="gray">
          <a:xfrm>
            <a:off x="0" y="1010663"/>
            <a:ext cx="12195175" cy="5343337"/>
          </a:xfrm>
          <a:prstGeom prst="rect">
            <a:avLst/>
          </a:prstGeom>
          <a:solidFill>
            <a:schemeClr val="tx1"/>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de-DE" sz="18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sp>
        <p:nvSpPr>
          <p:cNvPr id="2" name="Title 1">
            <a:extLst>
              <a:ext uri="{FF2B5EF4-FFF2-40B4-BE49-F238E27FC236}">
                <a16:creationId xmlns:a16="http://schemas.microsoft.com/office/drawing/2014/main" id="{9955A635-433C-4FDE-A8FB-E0419B72A9B7}"/>
              </a:ext>
            </a:extLst>
          </p:cNvPr>
          <p:cNvSpPr>
            <a:spLocks noGrp="1"/>
          </p:cNvSpPr>
          <p:nvPr>
            <p:ph type="title"/>
          </p:nvPr>
        </p:nvSpPr>
        <p:spPr/>
        <p:txBody>
          <a:bodyPr/>
          <a:lstStyle/>
          <a:p>
            <a:r>
              <a:rPr lang="de-DE"/>
              <a:t>SAP </a:t>
            </a:r>
            <a:r>
              <a:rPr lang="de-DE" err="1"/>
              <a:t>Conversational</a:t>
            </a:r>
            <a:r>
              <a:rPr lang="de-DE"/>
              <a:t> AI - Partners</a:t>
            </a:r>
          </a:p>
        </p:txBody>
      </p:sp>
      <p:pic>
        <p:nvPicPr>
          <p:cNvPr id="3" name="Picture 16">
            <a:extLst>
              <a:ext uri="{FF2B5EF4-FFF2-40B4-BE49-F238E27FC236}">
                <a16:creationId xmlns:a16="http://schemas.microsoft.com/office/drawing/2014/main" id="{9B4E0EBB-E261-4C1D-AE3A-83DD40C81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7253" y="3861667"/>
            <a:ext cx="1022740" cy="72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F1875A2F-6E7F-4ACF-97BB-47422696A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251" y="2435443"/>
            <a:ext cx="19593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596FD61-90A6-4477-ACA4-F3758A44B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02" y="1168400"/>
            <a:ext cx="26937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a:extLst>
              <a:ext uri="{FF2B5EF4-FFF2-40B4-BE49-F238E27FC236}">
                <a16:creationId xmlns:a16="http://schemas.microsoft.com/office/drawing/2014/main" id="{DA016B8B-D7F5-428F-9FF3-4AE0C36FB0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887" y="3861667"/>
            <a:ext cx="1278863" cy="7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ogo">
            <a:extLst>
              <a:ext uri="{FF2B5EF4-FFF2-40B4-BE49-F238E27FC236}">
                <a16:creationId xmlns:a16="http://schemas.microsoft.com/office/drawing/2014/main" id="{1548FB85-AA3F-492B-ABD2-BDBBD5D942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4164" y="1472536"/>
            <a:ext cx="2381250" cy="361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ildergebnis für all for one group">
            <a:extLst>
              <a:ext uri="{FF2B5EF4-FFF2-40B4-BE49-F238E27FC236}">
                <a16:creationId xmlns:a16="http://schemas.microsoft.com/office/drawing/2014/main" id="{50DF40C0-6B2F-4A28-8A95-44B02688E5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704" y="5287891"/>
            <a:ext cx="2918919" cy="7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ccenture Home">
            <a:extLst>
              <a:ext uri="{FF2B5EF4-FFF2-40B4-BE49-F238E27FC236}">
                <a16:creationId xmlns:a16="http://schemas.microsoft.com/office/drawing/2014/main" id="{A6DE409C-0F1F-4F96-AA55-F99BA61308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1031" y="2075443"/>
            <a:ext cx="2683636"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ildergebnis für fujitsu">
            <a:extLst>
              <a:ext uri="{FF2B5EF4-FFF2-40B4-BE49-F238E27FC236}">
                <a16:creationId xmlns:a16="http://schemas.microsoft.com/office/drawing/2014/main" id="{0C0BD332-FE7A-4EA0-9350-7F86496EB2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8623" y="1168400"/>
            <a:ext cx="1438275" cy="8953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ldergebnis für conet">
            <a:extLst>
              <a:ext uri="{FF2B5EF4-FFF2-40B4-BE49-F238E27FC236}">
                <a16:creationId xmlns:a16="http://schemas.microsoft.com/office/drawing/2014/main" id="{F4F058D8-F7DC-4D7A-8B53-07745E2CE1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2849" y="3861667"/>
            <a:ext cx="120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gebnis für deloitte consulting">
            <a:extLst>
              <a:ext uri="{FF2B5EF4-FFF2-40B4-BE49-F238E27FC236}">
                <a16:creationId xmlns:a16="http://schemas.microsoft.com/office/drawing/2014/main" id="{784512EF-A193-41DB-AC3B-EA6C3F59D4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46521" y="4243528"/>
            <a:ext cx="1531268"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dergebnis für ey global services limited logo">
            <a:extLst>
              <a:ext uri="{FF2B5EF4-FFF2-40B4-BE49-F238E27FC236}">
                <a16:creationId xmlns:a16="http://schemas.microsoft.com/office/drawing/2014/main" id="{D9244DD4-6EA6-46DA-94F4-9A64E4A544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69986" y="5127337"/>
            <a:ext cx="13248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ldergebnis für hr strategies consulting logo">
            <a:extLst>
              <a:ext uri="{FF2B5EF4-FFF2-40B4-BE49-F238E27FC236}">
                <a16:creationId xmlns:a16="http://schemas.microsoft.com/office/drawing/2014/main" id="{D45C205F-598E-4DAB-8E19-E8F20EF7B63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24789" y="5562732"/>
            <a:ext cx="17557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52AD5C1-6167-4C99-9051-FA5D6DEDD446}"/>
              </a:ext>
            </a:extLst>
          </p:cNvPr>
          <p:cNvPicPr>
            <a:picLocks noChangeAspect="1"/>
          </p:cNvPicPr>
          <p:nvPr/>
        </p:nvPicPr>
        <p:blipFill>
          <a:blip r:embed="rId14"/>
          <a:stretch>
            <a:fillRect/>
          </a:stretch>
        </p:blipFill>
        <p:spPr>
          <a:xfrm>
            <a:off x="10373253" y="3216853"/>
            <a:ext cx="714375" cy="628650"/>
          </a:xfrm>
          <a:prstGeom prst="rect">
            <a:avLst/>
          </a:prstGeom>
        </p:spPr>
      </p:pic>
      <p:pic>
        <p:nvPicPr>
          <p:cNvPr id="1040" name="Picture 16" descr="Bildergebnis für tieto logo">
            <a:extLst>
              <a:ext uri="{FF2B5EF4-FFF2-40B4-BE49-F238E27FC236}">
                <a16:creationId xmlns:a16="http://schemas.microsoft.com/office/drawing/2014/main" id="{8D25B07D-AB7F-43F9-8B89-E27CB42E8F7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68397" y="1602368"/>
            <a:ext cx="1038462"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54D5FC07-F3D5-4AD1-B674-717EF61A8EC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1680" y="3293773"/>
            <a:ext cx="1819275" cy="4667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0F021A4D-2CF1-4113-9C83-298974A1B76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10456" y="5127337"/>
            <a:ext cx="20002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IMBL Preferred Logo">
            <a:extLst>
              <a:ext uri="{FF2B5EF4-FFF2-40B4-BE49-F238E27FC236}">
                <a16:creationId xmlns:a16="http://schemas.microsoft.com/office/drawing/2014/main" id="{669782B1-513A-4B1F-8D39-A1429F748E3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74667" y="3069000"/>
            <a:ext cx="2374925"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838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A75608D-94A1-C149-A888-1CC18669D6C5}"/>
              </a:ext>
            </a:extLst>
          </p:cNvPr>
          <p:cNvSpPr>
            <a:spLocks noGrp="1"/>
          </p:cNvSpPr>
          <p:nvPr>
            <p:ph type="title"/>
          </p:nvPr>
        </p:nvSpPr>
        <p:spPr/>
        <p:txBody>
          <a:bodyPr/>
          <a:lstStyle/>
          <a:p>
            <a:r>
              <a:rPr lang="en-US" dirty="0"/>
              <a:t>Our main competitors</a:t>
            </a:r>
          </a:p>
        </p:txBody>
      </p:sp>
      <p:sp>
        <p:nvSpPr>
          <p:cNvPr id="4" name="Rectangle à coins arrondis 3">
            <a:extLst>
              <a:ext uri="{FF2B5EF4-FFF2-40B4-BE49-F238E27FC236}">
                <a16:creationId xmlns:a16="http://schemas.microsoft.com/office/drawing/2014/main" id="{44053509-E524-F548-9D19-B7E14BF1B6DE}"/>
              </a:ext>
            </a:extLst>
          </p:cNvPr>
          <p:cNvSpPr/>
          <p:nvPr/>
        </p:nvSpPr>
        <p:spPr bwMode="gray">
          <a:xfrm>
            <a:off x="506494" y="3271096"/>
            <a:ext cx="2877899" cy="1454421"/>
          </a:xfrm>
          <a:prstGeom prst="roundRect">
            <a:avLst>
              <a:gd name="adj" fmla="val 2798"/>
            </a:avLst>
          </a:prstGeom>
          <a:solidFill>
            <a:schemeClr val="bg1">
              <a:lumMod val="85000"/>
              <a:lumOff val="15000"/>
            </a:schemeClr>
          </a:solidFill>
          <a:ln w="635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20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IBM Watson</a:t>
            </a:r>
            <a:endParaRPr kumimoji="0" lang="en-US" sz="12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endParaRPr>
          </a:p>
          <a:p>
            <a:pPr marL="285750" marR="0" lvl="0" indent="-285750" algn="l" defTabSz="914400" rtl="0" eaLnBrk="1" fontAlgn="base" latinLnBrk="0" hangingPunct="1">
              <a:lnSpc>
                <a:spcPct val="100000"/>
              </a:lnSpc>
              <a:spcBef>
                <a:spcPct val="50000"/>
              </a:spcBef>
              <a:spcAft>
                <a:spcPct val="0"/>
              </a:spcAft>
              <a:buClr>
                <a:srgbClr val="F0AB00"/>
              </a:buClr>
              <a:buSzPct val="80000"/>
              <a:buFontTx/>
              <a:buChar char="-"/>
              <a:tabLst/>
              <a:defRPr/>
            </a:pPr>
            <a:r>
              <a:rPr kumimoji="0" lang="en-US" sz="12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Very long time to market</a:t>
            </a:r>
          </a:p>
          <a:p>
            <a:pPr marL="285750" marR="0" lvl="0" indent="-285750" algn="l" defTabSz="914400" rtl="0" eaLnBrk="1" fontAlgn="base" latinLnBrk="0" hangingPunct="1">
              <a:lnSpc>
                <a:spcPct val="100000"/>
              </a:lnSpc>
              <a:spcBef>
                <a:spcPct val="50000"/>
              </a:spcBef>
              <a:spcAft>
                <a:spcPct val="0"/>
              </a:spcAft>
              <a:buClr>
                <a:srgbClr val="F0AB00"/>
              </a:buClr>
              <a:buSzPct val="80000"/>
              <a:buFontTx/>
              <a:buChar char="-"/>
              <a:tabLst/>
              <a:defRPr/>
            </a:pPr>
            <a:r>
              <a:rPr kumimoji="0" lang="en-US" sz="12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Complex interface, hard to use</a:t>
            </a:r>
          </a:p>
          <a:p>
            <a:pPr marL="285750" marR="0" lvl="0" indent="-285750" algn="l" defTabSz="1088776" rtl="0" eaLnBrk="1" fontAlgn="base" latinLnBrk="0" hangingPunct="1">
              <a:lnSpc>
                <a:spcPct val="100000"/>
              </a:lnSpc>
              <a:spcBef>
                <a:spcPct val="50000"/>
              </a:spcBef>
              <a:spcAft>
                <a:spcPct val="0"/>
              </a:spcAft>
              <a:buClr>
                <a:srgbClr val="F0AB00"/>
              </a:buClr>
              <a:buSzPct val="80000"/>
              <a:buFontTx/>
              <a:buChar char="-"/>
              <a:tabLst/>
              <a:defRPr/>
            </a:pPr>
            <a:r>
              <a:rPr kumimoji="0" lang="en-US" sz="12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Long projects because ML is not always leveraged (entities)</a:t>
            </a:r>
          </a:p>
        </p:txBody>
      </p:sp>
      <p:sp>
        <p:nvSpPr>
          <p:cNvPr id="5" name="Rectangle à coins arrondis 4">
            <a:extLst>
              <a:ext uri="{FF2B5EF4-FFF2-40B4-BE49-F238E27FC236}">
                <a16:creationId xmlns:a16="http://schemas.microsoft.com/office/drawing/2014/main" id="{0EE853CA-0EA2-4249-AFCD-D33C1E8DC444}"/>
              </a:ext>
            </a:extLst>
          </p:cNvPr>
          <p:cNvSpPr/>
          <p:nvPr/>
        </p:nvSpPr>
        <p:spPr bwMode="gray">
          <a:xfrm>
            <a:off x="504001" y="1620254"/>
            <a:ext cx="2877899" cy="1454421"/>
          </a:xfrm>
          <a:prstGeom prst="roundRect">
            <a:avLst>
              <a:gd name="adj" fmla="val 2798"/>
            </a:avLst>
          </a:prstGeom>
          <a:solidFill>
            <a:schemeClr val="bg1">
              <a:lumMod val="85000"/>
              <a:lumOff val="15000"/>
            </a:schemeClr>
          </a:solidFill>
          <a:ln w="635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20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d</a:t>
            </a:r>
          </a:p>
          <a:p>
            <a:pPr marL="285750" marR="0" lvl="0" indent="-285750" algn="l" defTabSz="914400" rtl="0" eaLnBrk="1" fontAlgn="base" latinLnBrk="0" hangingPunct="1">
              <a:lnSpc>
                <a:spcPct val="100000"/>
              </a:lnSpc>
              <a:spcBef>
                <a:spcPct val="50000"/>
              </a:spcBef>
              <a:spcAft>
                <a:spcPct val="0"/>
              </a:spcAft>
              <a:buClr>
                <a:srgbClr val="F0AB00"/>
              </a:buClr>
              <a:buSzPct val="80000"/>
              <a:buFontTx/>
              <a:buChar char="-"/>
              <a:tabLst/>
              <a:defRPr/>
            </a:pPr>
            <a:r>
              <a:rPr kumimoji="0" lang="en-US" sz="12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Targeted at developer: </a:t>
            </a:r>
          </a:p>
          <a:p>
            <a:pPr marL="742950" marR="0" lvl="1" indent="-285750" algn="l" defTabSz="1088776" rtl="0" eaLnBrk="1" fontAlgn="base" latinLnBrk="0" hangingPunct="1">
              <a:lnSpc>
                <a:spcPct val="100000"/>
              </a:lnSpc>
              <a:spcBef>
                <a:spcPct val="50000"/>
              </a:spcBef>
              <a:spcAft>
                <a:spcPct val="0"/>
              </a:spcAft>
              <a:buClr>
                <a:srgbClr val="F0AB00"/>
              </a:buClr>
              <a:buSzPct val="80000"/>
              <a:buFontTx/>
              <a:buChar char="-"/>
              <a:tabLst/>
              <a:defRPr/>
            </a:pPr>
            <a:r>
              <a:rPr kumimoji="0" lang="en-US" sz="105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Doesn’t feature strong collaboration tools</a:t>
            </a:r>
          </a:p>
          <a:p>
            <a:pPr marL="742950" marR="0" lvl="1" indent="-285750" algn="l" defTabSz="1088776" rtl="0" eaLnBrk="1" fontAlgn="base" latinLnBrk="0" hangingPunct="1">
              <a:lnSpc>
                <a:spcPct val="100000"/>
              </a:lnSpc>
              <a:spcBef>
                <a:spcPct val="50000"/>
              </a:spcBef>
              <a:spcAft>
                <a:spcPct val="0"/>
              </a:spcAft>
              <a:buClr>
                <a:srgbClr val="F0AB00"/>
              </a:buClr>
              <a:buSzPct val="80000"/>
              <a:buFontTx/>
              <a:buChar char="-"/>
              <a:tabLst/>
              <a:defRPr/>
            </a:pPr>
            <a:r>
              <a:rPr kumimoji="0" lang="en-US" sz="105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Doesn’t provide CRM integrations for human fallback </a:t>
            </a:r>
          </a:p>
        </p:txBody>
      </p:sp>
      <p:sp>
        <p:nvSpPr>
          <p:cNvPr id="7" name="Rectangle à coins arrondis 6">
            <a:extLst>
              <a:ext uri="{FF2B5EF4-FFF2-40B4-BE49-F238E27FC236}">
                <a16:creationId xmlns:a16="http://schemas.microsoft.com/office/drawing/2014/main" id="{88A37910-EFCF-434B-B230-BF2FE252ECAC}"/>
              </a:ext>
            </a:extLst>
          </p:cNvPr>
          <p:cNvSpPr/>
          <p:nvPr/>
        </p:nvSpPr>
        <p:spPr bwMode="gray">
          <a:xfrm>
            <a:off x="3590933" y="4190960"/>
            <a:ext cx="2903461" cy="1461962"/>
          </a:xfrm>
          <a:prstGeom prst="roundRect">
            <a:avLst>
              <a:gd name="adj" fmla="val 2798"/>
            </a:avLst>
          </a:prstGeom>
          <a:solidFill>
            <a:schemeClr val="bg1">
              <a:lumMod val="85000"/>
              <a:lumOff val="15000"/>
            </a:schemeClr>
          </a:solidFill>
          <a:ln w="635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20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d</a:t>
            </a:r>
          </a:p>
          <a:p>
            <a:pPr marL="285750" marR="0" lvl="0" indent="-285750" algn="l" defTabSz="914400" rtl="0" eaLnBrk="1" fontAlgn="base" latinLnBrk="0" hangingPunct="1">
              <a:lnSpc>
                <a:spcPct val="100000"/>
              </a:lnSpc>
              <a:spcBef>
                <a:spcPct val="50000"/>
              </a:spcBef>
              <a:spcAft>
                <a:spcPct val="0"/>
              </a:spcAft>
              <a:buClr>
                <a:srgbClr val="F0AB00"/>
              </a:buClr>
              <a:buSzPct val="80000"/>
              <a:buFontTx/>
              <a:buChar char="-"/>
              <a:tabLst/>
              <a:defRPr/>
            </a:pPr>
            <a:r>
              <a:rPr kumimoji="0" lang="en-US" sz="12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Only supports English</a:t>
            </a:r>
          </a:p>
          <a:p>
            <a:pPr marL="285750" marR="0" lvl="0" indent="-285750" algn="l" defTabSz="1088776" rtl="0" eaLnBrk="1" fontAlgn="base" latinLnBrk="0" hangingPunct="1">
              <a:lnSpc>
                <a:spcPct val="100000"/>
              </a:lnSpc>
              <a:spcBef>
                <a:spcPct val="50000"/>
              </a:spcBef>
              <a:spcAft>
                <a:spcPct val="0"/>
              </a:spcAft>
              <a:buClr>
                <a:srgbClr val="F0AB00"/>
              </a:buClr>
              <a:buSzPct val="80000"/>
              <a:buFontTx/>
              <a:buChar char="-"/>
              <a:tabLst/>
              <a:defRPr/>
            </a:pPr>
            <a:r>
              <a:rPr kumimoji="0" lang="en-US" sz="12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Long projects because ML is not always leveraged (entities)</a:t>
            </a:r>
          </a:p>
          <a:p>
            <a:pPr marL="285750" marR="0" lvl="0" indent="-285750" algn="l" defTabSz="1088776" rtl="0" eaLnBrk="1" fontAlgn="base" latinLnBrk="0" hangingPunct="1">
              <a:lnSpc>
                <a:spcPct val="100000"/>
              </a:lnSpc>
              <a:spcBef>
                <a:spcPct val="50000"/>
              </a:spcBef>
              <a:spcAft>
                <a:spcPct val="0"/>
              </a:spcAft>
              <a:buClr>
                <a:srgbClr val="F0AB00"/>
              </a:buClr>
              <a:buSzPct val="80000"/>
              <a:buFontTx/>
              <a:buChar char="-"/>
              <a:tabLst/>
              <a:defRPr/>
            </a:pPr>
            <a:r>
              <a:rPr kumimoji="0" lang="en-US" sz="12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Very few B2B references</a:t>
            </a:r>
          </a:p>
        </p:txBody>
      </p:sp>
      <p:sp>
        <p:nvSpPr>
          <p:cNvPr id="8" name="Rectangle à coins arrondis 7">
            <a:extLst>
              <a:ext uri="{FF2B5EF4-FFF2-40B4-BE49-F238E27FC236}">
                <a16:creationId xmlns:a16="http://schemas.microsoft.com/office/drawing/2014/main" id="{419F6672-F2E5-504D-BBF6-6D381B057B67}"/>
              </a:ext>
            </a:extLst>
          </p:cNvPr>
          <p:cNvSpPr/>
          <p:nvPr/>
        </p:nvSpPr>
        <p:spPr bwMode="gray">
          <a:xfrm>
            <a:off x="3590933" y="2414588"/>
            <a:ext cx="2903461" cy="1461962"/>
          </a:xfrm>
          <a:prstGeom prst="roundRect">
            <a:avLst>
              <a:gd name="adj" fmla="val 2798"/>
            </a:avLst>
          </a:prstGeom>
          <a:solidFill>
            <a:schemeClr val="bg1">
              <a:lumMod val="85000"/>
              <a:lumOff val="15000"/>
            </a:schemeClr>
          </a:solidFill>
          <a:ln w="635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20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endParaRPr>
          </a:p>
          <a:p>
            <a:pPr marL="285750" marR="0" lvl="0" indent="-285750" algn="l" defTabSz="914400" rtl="0" eaLnBrk="1" fontAlgn="base" latinLnBrk="0" hangingPunct="1">
              <a:lnSpc>
                <a:spcPct val="100000"/>
              </a:lnSpc>
              <a:spcBef>
                <a:spcPct val="50000"/>
              </a:spcBef>
              <a:spcAft>
                <a:spcPct val="0"/>
              </a:spcAft>
              <a:buClr>
                <a:srgbClr val="F0AB00"/>
              </a:buClr>
              <a:buSzPct val="80000"/>
              <a:buFontTx/>
              <a:buChar char="-"/>
              <a:tabLst/>
              <a:defRPr/>
            </a:pPr>
            <a:r>
              <a:rPr kumimoji="0" lang="en-US" sz="12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Few pre-trained packs to fasten bot building</a:t>
            </a:r>
          </a:p>
          <a:p>
            <a:pPr marL="285750" marR="0" lvl="0" indent="-285750" algn="l" defTabSz="1088776" rtl="0" eaLnBrk="1" fontAlgn="base" latinLnBrk="0" hangingPunct="1">
              <a:lnSpc>
                <a:spcPct val="100000"/>
              </a:lnSpc>
              <a:spcBef>
                <a:spcPct val="50000"/>
              </a:spcBef>
              <a:spcAft>
                <a:spcPct val="0"/>
              </a:spcAft>
              <a:buClr>
                <a:srgbClr val="F0AB00"/>
              </a:buClr>
              <a:buSzPct val="80000"/>
              <a:buFontTx/>
              <a:buChar char="-"/>
              <a:tabLst/>
              <a:defRPr/>
            </a:pPr>
            <a:r>
              <a:rPr kumimoji="0" lang="en-US" sz="12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Poor developer experience because of complex interface</a:t>
            </a:r>
          </a:p>
        </p:txBody>
      </p:sp>
      <p:grpSp>
        <p:nvGrpSpPr>
          <p:cNvPr id="10" name="Groupe 9">
            <a:extLst>
              <a:ext uri="{FF2B5EF4-FFF2-40B4-BE49-F238E27FC236}">
                <a16:creationId xmlns:a16="http://schemas.microsoft.com/office/drawing/2014/main" id="{53F40E71-1561-F849-9B3B-E88244DB15F2}"/>
              </a:ext>
            </a:extLst>
          </p:cNvPr>
          <p:cNvGrpSpPr/>
          <p:nvPr/>
        </p:nvGrpSpPr>
        <p:grpSpPr>
          <a:xfrm>
            <a:off x="1374612" y="1521430"/>
            <a:ext cx="1131653" cy="378286"/>
            <a:chOff x="931275" y="1194827"/>
            <a:chExt cx="2003241" cy="669638"/>
          </a:xfrm>
        </p:grpSpPr>
        <p:sp>
          <p:nvSpPr>
            <p:cNvPr id="19" name="Rectangle à coins arrondis 18">
              <a:extLst>
                <a:ext uri="{FF2B5EF4-FFF2-40B4-BE49-F238E27FC236}">
                  <a16:creationId xmlns:a16="http://schemas.microsoft.com/office/drawing/2014/main" id="{FADF9323-4F58-544D-85EE-567DA6153537}"/>
                </a:ext>
              </a:extLst>
            </p:cNvPr>
            <p:cNvSpPr/>
            <p:nvPr/>
          </p:nvSpPr>
          <p:spPr bwMode="gray">
            <a:xfrm>
              <a:off x="931275" y="1194827"/>
              <a:ext cx="2003241" cy="669638"/>
            </a:xfrm>
            <a:prstGeom prst="roundRect">
              <a:avLst>
                <a:gd name="adj" fmla="val 2798"/>
              </a:avLst>
            </a:prstGeom>
            <a:solidFill>
              <a:schemeClr val="tx1"/>
            </a:solidFill>
            <a:ln w="635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endParaRPr>
            </a:p>
          </p:txBody>
        </p:sp>
        <p:pic>
          <p:nvPicPr>
            <p:cNvPr id="11" name="Image 10">
              <a:extLst>
                <a:ext uri="{FF2B5EF4-FFF2-40B4-BE49-F238E27FC236}">
                  <a16:creationId xmlns:a16="http://schemas.microsoft.com/office/drawing/2014/main" id="{68267528-1C40-6048-A3A6-AA23D5BDF7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3212" y="1300706"/>
              <a:ext cx="1749325" cy="461931"/>
            </a:xfrm>
            <a:prstGeom prst="rect">
              <a:avLst/>
            </a:prstGeom>
          </p:spPr>
        </p:pic>
      </p:grpSp>
      <p:grpSp>
        <p:nvGrpSpPr>
          <p:cNvPr id="9" name="Groupe 8">
            <a:extLst>
              <a:ext uri="{FF2B5EF4-FFF2-40B4-BE49-F238E27FC236}">
                <a16:creationId xmlns:a16="http://schemas.microsoft.com/office/drawing/2014/main" id="{84296E87-C0A6-F741-8862-041C444CCA22}"/>
              </a:ext>
            </a:extLst>
          </p:cNvPr>
          <p:cNvGrpSpPr/>
          <p:nvPr/>
        </p:nvGrpSpPr>
        <p:grpSpPr>
          <a:xfrm>
            <a:off x="1374612" y="3220687"/>
            <a:ext cx="1136675" cy="379965"/>
            <a:chOff x="5180160" y="1194827"/>
            <a:chExt cx="2003241" cy="669638"/>
          </a:xfrm>
        </p:grpSpPr>
        <p:sp>
          <p:nvSpPr>
            <p:cNvPr id="20" name="Rectangle à coins arrondis 19">
              <a:extLst>
                <a:ext uri="{FF2B5EF4-FFF2-40B4-BE49-F238E27FC236}">
                  <a16:creationId xmlns:a16="http://schemas.microsoft.com/office/drawing/2014/main" id="{871F22F8-9BDE-3543-806E-90B0A65B83F8}"/>
                </a:ext>
              </a:extLst>
            </p:cNvPr>
            <p:cNvSpPr/>
            <p:nvPr/>
          </p:nvSpPr>
          <p:spPr bwMode="gray">
            <a:xfrm>
              <a:off x="5180160" y="1194827"/>
              <a:ext cx="2003241" cy="669638"/>
            </a:xfrm>
            <a:prstGeom prst="roundRect">
              <a:avLst>
                <a:gd name="adj" fmla="val 2798"/>
              </a:avLst>
            </a:prstGeom>
            <a:solidFill>
              <a:schemeClr val="tx1"/>
            </a:solidFill>
            <a:ln w="635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endParaRPr>
            </a:p>
          </p:txBody>
        </p:sp>
        <p:pic>
          <p:nvPicPr>
            <p:cNvPr id="12" name="Image 11">
              <a:extLst>
                <a:ext uri="{FF2B5EF4-FFF2-40B4-BE49-F238E27FC236}">
                  <a16:creationId xmlns:a16="http://schemas.microsoft.com/office/drawing/2014/main" id="{A3B01A0E-04C2-7A4E-A5C5-ECA8A703EA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4174" y="1240047"/>
              <a:ext cx="1686774" cy="573503"/>
            </a:xfrm>
            <a:prstGeom prst="rect">
              <a:avLst/>
            </a:prstGeom>
          </p:spPr>
        </p:pic>
      </p:grpSp>
      <p:grpSp>
        <p:nvGrpSpPr>
          <p:cNvPr id="14" name="Groupe 13">
            <a:extLst>
              <a:ext uri="{FF2B5EF4-FFF2-40B4-BE49-F238E27FC236}">
                <a16:creationId xmlns:a16="http://schemas.microsoft.com/office/drawing/2014/main" id="{86BE9BBC-D5F6-3A4C-BA84-4D76D7D5CBDE}"/>
              </a:ext>
            </a:extLst>
          </p:cNvPr>
          <p:cNvGrpSpPr/>
          <p:nvPr/>
        </p:nvGrpSpPr>
        <p:grpSpPr>
          <a:xfrm>
            <a:off x="4728376" y="3994538"/>
            <a:ext cx="628574" cy="492044"/>
            <a:chOff x="4385249" y="5641327"/>
            <a:chExt cx="1134603" cy="888160"/>
          </a:xfrm>
        </p:grpSpPr>
        <p:sp>
          <p:nvSpPr>
            <p:cNvPr id="22" name="Rectangle à coins arrondis 21">
              <a:extLst>
                <a:ext uri="{FF2B5EF4-FFF2-40B4-BE49-F238E27FC236}">
                  <a16:creationId xmlns:a16="http://schemas.microsoft.com/office/drawing/2014/main" id="{4062375D-80A4-064C-91EC-5F859786B443}"/>
                </a:ext>
              </a:extLst>
            </p:cNvPr>
            <p:cNvSpPr/>
            <p:nvPr/>
          </p:nvSpPr>
          <p:spPr bwMode="gray">
            <a:xfrm>
              <a:off x="4385249" y="5641327"/>
              <a:ext cx="1134603" cy="888160"/>
            </a:xfrm>
            <a:prstGeom prst="roundRect">
              <a:avLst>
                <a:gd name="adj" fmla="val 2798"/>
              </a:avLst>
            </a:prstGeom>
            <a:solidFill>
              <a:schemeClr val="tx1"/>
            </a:solidFill>
            <a:ln w="635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endParaRPr>
            </a:p>
          </p:txBody>
        </p:sp>
        <p:pic>
          <p:nvPicPr>
            <p:cNvPr id="16" name="Image 15">
              <a:extLst>
                <a:ext uri="{FF2B5EF4-FFF2-40B4-BE49-F238E27FC236}">
                  <a16:creationId xmlns:a16="http://schemas.microsoft.com/office/drawing/2014/main" id="{C1E4E809-F107-E641-AD92-4C813734CE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8230" y="5731088"/>
              <a:ext cx="708639" cy="708639"/>
            </a:xfrm>
            <a:prstGeom prst="rect">
              <a:avLst/>
            </a:prstGeom>
          </p:spPr>
        </p:pic>
      </p:grpSp>
      <p:grpSp>
        <p:nvGrpSpPr>
          <p:cNvPr id="2" name="Groupe 1">
            <a:extLst>
              <a:ext uri="{FF2B5EF4-FFF2-40B4-BE49-F238E27FC236}">
                <a16:creationId xmlns:a16="http://schemas.microsoft.com/office/drawing/2014/main" id="{26DD41BE-6744-9A4E-888C-F1502FA195EA}"/>
              </a:ext>
            </a:extLst>
          </p:cNvPr>
          <p:cNvGrpSpPr/>
          <p:nvPr/>
        </p:nvGrpSpPr>
        <p:grpSpPr>
          <a:xfrm>
            <a:off x="4706372" y="2135968"/>
            <a:ext cx="672582" cy="526493"/>
            <a:chOff x="7075237" y="5604884"/>
            <a:chExt cx="1134603" cy="888160"/>
          </a:xfrm>
        </p:grpSpPr>
        <p:sp>
          <p:nvSpPr>
            <p:cNvPr id="23" name="Rectangle à coins arrondis 22">
              <a:extLst>
                <a:ext uri="{FF2B5EF4-FFF2-40B4-BE49-F238E27FC236}">
                  <a16:creationId xmlns:a16="http://schemas.microsoft.com/office/drawing/2014/main" id="{9A7B525A-3972-2B41-B0CD-CBD8868061E9}"/>
                </a:ext>
              </a:extLst>
            </p:cNvPr>
            <p:cNvSpPr/>
            <p:nvPr/>
          </p:nvSpPr>
          <p:spPr bwMode="gray">
            <a:xfrm>
              <a:off x="7075237" y="5604884"/>
              <a:ext cx="1134603" cy="888160"/>
            </a:xfrm>
            <a:prstGeom prst="roundRect">
              <a:avLst>
                <a:gd name="adj" fmla="val 2798"/>
              </a:avLst>
            </a:prstGeom>
            <a:solidFill>
              <a:schemeClr val="tx1"/>
            </a:solidFill>
            <a:ln w="635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endParaRPr>
            </a:p>
          </p:txBody>
        </p:sp>
        <p:pic>
          <p:nvPicPr>
            <p:cNvPr id="18" name="Image 17">
              <a:extLst>
                <a:ext uri="{FF2B5EF4-FFF2-40B4-BE49-F238E27FC236}">
                  <a16:creationId xmlns:a16="http://schemas.microsoft.com/office/drawing/2014/main" id="{40603F5D-4ABE-4845-ABFC-1C533AEBB9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83401" y="5792623"/>
              <a:ext cx="918273" cy="549127"/>
            </a:xfrm>
            <a:prstGeom prst="rect">
              <a:avLst/>
            </a:prstGeom>
          </p:spPr>
        </p:pic>
      </p:grpSp>
      <p:sp>
        <p:nvSpPr>
          <p:cNvPr id="24" name="Rectangle à coins arrondis 23">
            <a:extLst>
              <a:ext uri="{FF2B5EF4-FFF2-40B4-BE49-F238E27FC236}">
                <a16:creationId xmlns:a16="http://schemas.microsoft.com/office/drawing/2014/main" id="{F50C96EF-91D3-4F4A-805F-09E2D1D752C8}"/>
              </a:ext>
            </a:extLst>
          </p:cNvPr>
          <p:cNvSpPr/>
          <p:nvPr/>
        </p:nvSpPr>
        <p:spPr bwMode="gray">
          <a:xfrm>
            <a:off x="504001" y="4921941"/>
            <a:ext cx="2877899" cy="1454421"/>
          </a:xfrm>
          <a:prstGeom prst="roundRect">
            <a:avLst>
              <a:gd name="adj" fmla="val 2798"/>
            </a:avLst>
          </a:prstGeom>
          <a:solidFill>
            <a:schemeClr val="bg1">
              <a:lumMod val="85000"/>
              <a:lumOff val="15000"/>
            </a:schemeClr>
          </a:solidFill>
          <a:ln w="6350" algn="ctr">
            <a:noFill/>
            <a:miter lim="800000"/>
            <a:headEnd/>
            <a:tailEnd/>
          </a:ln>
        </p:spPr>
        <p:txBody>
          <a:bodyPr lIns="90000" tIns="72000" rIns="90000" bIns="72000" rtlCol="0" anchor="ctr"/>
          <a:lstStyle/>
          <a:p>
            <a:pPr marL="285750" marR="0" lvl="0" indent="-285750" algn="l" defTabSz="914400" rtl="0" eaLnBrk="1" fontAlgn="base" latinLnBrk="0" hangingPunct="1">
              <a:lnSpc>
                <a:spcPct val="100000"/>
              </a:lnSpc>
              <a:spcBef>
                <a:spcPct val="50000"/>
              </a:spcBef>
              <a:spcAft>
                <a:spcPct val="0"/>
              </a:spcAft>
              <a:buClr>
                <a:srgbClr val="F0AB00"/>
              </a:buClr>
              <a:buSzPct val="80000"/>
              <a:buFontTx/>
              <a:buChar char="-"/>
              <a:tabLst/>
              <a:defRPr/>
            </a:pPr>
            <a:endParaRPr kumimoji="0" lang="en-US" sz="12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endParaRPr>
          </a:p>
          <a:p>
            <a:pPr marL="285750" marR="0" lvl="0" indent="-285750" algn="l" defTabSz="914400" rtl="0" eaLnBrk="1" fontAlgn="base" latinLnBrk="0" hangingPunct="1">
              <a:lnSpc>
                <a:spcPct val="100000"/>
              </a:lnSpc>
              <a:spcBef>
                <a:spcPct val="50000"/>
              </a:spcBef>
              <a:spcAft>
                <a:spcPct val="0"/>
              </a:spcAft>
              <a:buClr>
                <a:srgbClr val="F0AB00"/>
              </a:buClr>
              <a:buSzPct val="80000"/>
              <a:buFontTx/>
              <a:buChar char="-"/>
              <a:tabLst/>
              <a:defRPr/>
            </a:pPr>
            <a:r>
              <a:rPr kumimoji="0" lang="en-US" sz="12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Poor developer experience because of complex interface</a:t>
            </a:r>
          </a:p>
          <a:p>
            <a:pPr marL="285750" marR="0" lvl="0" indent="-285750" algn="l" defTabSz="914400" rtl="0" eaLnBrk="1" fontAlgn="base" latinLnBrk="0" hangingPunct="1">
              <a:lnSpc>
                <a:spcPct val="100000"/>
              </a:lnSpc>
              <a:spcBef>
                <a:spcPct val="50000"/>
              </a:spcBef>
              <a:spcAft>
                <a:spcPct val="0"/>
              </a:spcAft>
              <a:buClr>
                <a:srgbClr val="F0AB00"/>
              </a:buClr>
              <a:buSzPct val="80000"/>
              <a:buFontTx/>
              <a:buChar char="-"/>
              <a:tabLst/>
              <a:defRPr/>
            </a:pPr>
            <a:r>
              <a:rPr kumimoji="0" lang="en-US" sz="12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Long project times</a:t>
            </a:r>
          </a:p>
        </p:txBody>
      </p:sp>
      <p:grpSp>
        <p:nvGrpSpPr>
          <p:cNvPr id="15" name="Groupe 14">
            <a:extLst>
              <a:ext uri="{FF2B5EF4-FFF2-40B4-BE49-F238E27FC236}">
                <a16:creationId xmlns:a16="http://schemas.microsoft.com/office/drawing/2014/main" id="{798106F7-02E7-454E-8A27-C4BD907503D2}"/>
              </a:ext>
            </a:extLst>
          </p:cNvPr>
          <p:cNvGrpSpPr/>
          <p:nvPr/>
        </p:nvGrpSpPr>
        <p:grpSpPr>
          <a:xfrm>
            <a:off x="1583647" y="4763334"/>
            <a:ext cx="713816" cy="558771"/>
            <a:chOff x="9698451" y="978762"/>
            <a:chExt cx="1134603" cy="888160"/>
          </a:xfrm>
        </p:grpSpPr>
        <p:sp>
          <p:nvSpPr>
            <p:cNvPr id="21" name="Rectangle à coins arrondis 20">
              <a:extLst>
                <a:ext uri="{FF2B5EF4-FFF2-40B4-BE49-F238E27FC236}">
                  <a16:creationId xmlns:a16="http://schemas.microsoft.com/office/drawing/2014/main" id="{9DDA9EB4-DDFF-3F4A-A7E8-EAAC6DEA0EE2}"/>
                </a:ext>
              </a:extLst>
            </p:cNvPr>
            <p:cNvSpPr/>
            <p:nvPr/>
          </p:nvSpPr>
          <p:spPr bwMode="gray">
            <a:xfrm>
              <a:off x="9698451" y="978762"/>
              <a:ext cx="1134603" cy="888160"/>
            </a:xfrm>
            <a:prstGeom prst="roundRect">
              <a:avLst>
                <a:gd name="adj" fmla="val 2798"/>
              </a:avLst>
            </a:prstGeom>
            <a:solidFill>
              <a:schemeClr val="tx1"/>
            </a:solidFill>
            <a:ln w="635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endParaRPr>
            </a:p>
          </p:txBody>
        </p:sp>
        <p:pic>
          <p:nvPicPr>
            <p:cNvPr id="13" name="Image 12">
              <a:extLst>
                <a:ext uri="{FF2B5EF4-FFF2-40B4-BE49-F238E27FC236}">
                  <a16:creationId xmlns:a16="http://schemas.microsoft.com/office/drawing/2014/main" id="{DBEB44F7-B1C9-D34F-ACFC-9AA6BD70437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30821" y="987912"/>
              <a:ext cx="869861" cy="869861"/>
            </a:xfrm>
            <a:prstGeom prst="rect">
              <a:avLst/>
            </a:prstGeom>
          </p:spPr>
        </p:pic>
      </p:grpSp>
      <p:sp>
        <p:nvSpPr>
          <p:cNvPr id="34" name="Rectangle: Rounded Corners 33">
            <a:extLst>
              <a:ext uri="{FF2B5EF4-FFF2-40B4-BE49-F238E27FC236}">
                <a16:creationId xmlns:a16="http://schemas.microsoft.com/office/drawing/2014/main" id="{CC25C626-CB85-43FE-AE9D-A5D5D0B45612}"/>
              </a:ext>
            </a:extLst>
          </p:cNvPr>
          <p:cNvSpPr/>
          <p:nvPr/>
        </p:nvSpPr>
        <p:spPr bwMode="gray">
          <a:xfrm>
            <a:off x="10683688" y="396255"/>
            <a:ext cx="1411941" cy="369332"/>
          </a:xfrm>
          <a:prstGeom prst="roundRect">
            <a:avLst/>
          </a:prstGeom>
          <a:solidFill>
            <a:srgbClr val="FFC000"/>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de-DE" sz="1800"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rPr>
              <a:t>internal</a:t>
            </a:r>
          </a:p>
        </p:txBody>
      </p:sp>
      <p:sp>
        <p:nvSpPr>
          <p:cNvPr id="6" name="TextBox 5">
            <a:extLst>
              <a:ext uri="{FF2B5EF4-FFF2-40B4-BE49-F238E27FC236}">
                <a16:creationId xmlns:a16="http://schemas.microsoft.com/office/drawing/2014/main" id="{3A104B22-3E27-4B42-8DDF-AB9EC90EFD7B}"/>
              </a:ext>
            </a:extLst>
          </p:cNvPr>
          <p:cNvSpPr txBox="1"/>
          <p:nvPr/>
        </p:nvSpPr>
        <p:spPr>
          <a:xfrm>
            <a:off x="504001" y="873332"/>
            <a:ext cx="3461509" cy="276999"/>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de-DE" sz="180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Bot Building </a:t>
            </a:r>
            <a:r>
              <a:rPr kumimoji="0" lang="de-DE" sz="1800" b="1"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Platform</a:t>
            </a:r>
            <a:endParaRPr kumimoji="0" lang="de-DE" sz="180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endParaRPr>
          </a:p>
        </p:txBody>
      </p:sp>
      <p:sp>
        <p:nvSpPr>
          <p:cNvPr id="36" name="TextBox 35">
            <a:extLst>
              <a:ext uri="{FF2B5EF4-FFF2-40B4-BE49-F238E27FC236}">
                <a16:creationId xmlns:a16="http://schemas.microsoft.com/office/drawing/2014/main" id="{50D63251-10E3-4912-87A8-CD885DDA8A49}"/>
              </a:ext>
            </a:extLst>
          </p:cNvPr>
          <p:cNvSpPr txBox="1"/>
          <p:nvPr/>
        </p:nvSpPr>
        <p:spPr>
          <a:xfrm>
            <a:off x="7729004" y="873332"/>
            <a:ext cx="3461509" cy="276999"/>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de-DE" sz="180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Digital </a:t>
            </a:r>
            <a:r>
              <a:rPr kumimoji="0" lang="de-DE" sz="1800" b="1"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Assistant</a:t>
            </a:r>
            <a:endParaRPr kumimoji="0" lang="de-DE" sz="180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endParaRPr>
          </a:p>
        </p:txBody>
      </p:sp>
      <p:sp>
        <p:nvSpPr>
          <p:cNvPr id="37" name="TextBox 36">
            <a:extLst>
              <a:ext uri="{FF2B5EF4-FFF2-40B4-BE49-F238E27FC236}">
                <a16:creationId xmlns:a16="http://schemas.microsoft.com/office/drawing/2014/main" id="{C2559744-9A15-4D0E-B851-0A6F973A4122}"/>
              </a:ext>
            </a:extLst>
          </p:cNvPr>
          <p:cNvSpPr txBox="1"/>
          <p:nvPr/>
        </p:nvSpPr>
        <p:spPr>
          <a:xfrm>
            <a:off x="7729004" y="1521430"/>
            <a:ext cx="3875808" cy="861774"/>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de-DE" sz="14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No</a:t>
            </a:r>
            <a:r>
              <a:rPr kumimoji="0" lang="de-DE"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 </a:t>
            </a:r>
            <a:r>
              <a:rPr kumimoji="0" lang="de-DE" sz="14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direct</a:t>
            </a:r>
            <a:r>
              <a:rPr kumimoji="0" lang="de-DE"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 </a:t>
            </a:r>
            <a:r>
              <a:rPr kumimoji="0" lang="de-DE" sz="14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competition</a:t>
            </a:r>
            <a:r>
              <a:rPr kumimoji="0" lang="de-DE"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 </a:t>
            </a:r>
            <a:r>
              <a:rPr kumimoji="0" lang="de-DE" sz="14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to</a:t>
            </a:r>
            <a:r>
              <a:rPr kumimoji="0" lang="de-DE"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 SAP, but </a:t>
            </a:r>
            <a:r>
              <a:rPr kumimoji="0" lang="de-DE" sz="14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similar</a:t>
            </a:r>
            <a:r>
              <a:rPr kumimoji="0" lang="de-DE"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 </a:t>
            </a:r>
            <a:r>
              <a:rPr kumimoji="0" lang="de-DE" sz="14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offerings</a:t>
            </a:r>
            <a:r>
              <a:rPr kumimoji="0" lang="de-DE"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 </a:t>
            </a:r>
            <a:r>
              <a:rPr kumimoji="0" lang="de-DE" sz="14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primarily</a:t>
            </a:r>
            <a:r>
              <a:rPr kumimoji="0" lang="de-DE"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 in </a:t>
            </a:r>
            <a:r>
              <a:rPr kumimoji="0" lang="de-DE" sz="14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the</a:t>
            </a:r>
            <a:r>
              <a:rPr kumimoji="0" lang="de-DE"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 </a:t>
            </a:r>
            <a:r>
              <a:rPr kumimoji="0" lang="de-DE" sz="14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consumer</a:t>
            </a:r>
            <a:r>
              <a:rPr kumimoji="0" lang="de-DE"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 </a:t>
            </a:r>
            <a:r>
              <a:rPr kumimoji="0" lang="de-DE" sz="14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space</a:t>
            </a:r>
            <a:r>
              <a:rPr kumimoji="0" lang="de-DE"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 Amazon </a:t>
            </a:r>
            <a:r>
              <a:rPr kumimoji="0" lang="de-DE" sz="14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and</a:t>
            </a:r>
            <a:r>
              <a:rPr kumimoji="0" lang="de-DE"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 Google </a:t>
            </a:r>
            <a:r>
              <a:rPr kumimoji="0" lang="de-DE" sz="14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entering</a:t>
            </a:r>
            <a:r>
              <a:rPr kumimoji="0" lang="de-DE"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 </a:t>
            </a:r>
            <a:r>
              <a:rPr kumimoji="0" lang="de-DE" sz="14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the</a:t>
            </a:r>
            <a:r>
              <a:rPr kumimoji="0" lang="de-DE"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 </a:t>
            </a:r>
            <a:r>
              <a:rPr kumimoji="0" lang="de-DE" sz="14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enterprise</a:t>
            </a:r>
            <a:r>
              <a:rPr kumimoji="0" lang="de-DE"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 </a:t>
            </a:r>
            <a:r>
              <a:rPr kumimoji="0" lang="de-DE" sz="1400"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rPr>
              <a:t>space</a:t>
            </a:r>
            <a:endParaRPr kumimoji="0" lang="de-DE" sz="1400" b="0"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endParaRPr>
          </a:p>
        </p:txBody>
      </p:sp>
      <p:sp>
        <p:nvSpPr>
          <p:cNvPr id="30" name="Rectangle 29">
            <a:extLst>
              <a:ext uri="{FF2B5EF4-FFF2-40B4-BE49-F238E27FC236}">
                <a16:creationId xmlns:a16="http://schemas.microsoft.com/office/drawing/2014/main" id="{6147C0FD-7A79-467B-9AC4-F5467B4081A0}"/>
              </a:ext>
            </a:extLst>
          </p:cNvPr>
          <p:cNvSpPr/>
          <p:nvPr/>
        </p:nvSpPr>
        <p:spPr>
          <a:xfrm>
            <a:off x="5971592" y="3221251"/>
            <a:ext cx="251992" cy="415498"/>
          </a:xfrm>
          <a:prstGeom prst="rect">
            <a:avLst/>
          </a:prstGeom>
        </p:spPr>
        <p:txBody>
          <a:bodyPr wrap="non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de-DE" sz="21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de-DE" sz="2100" b="0" i="0" u="none" strike="noStrike" kern="1200" cap="none" spc="0" normalizeH="0" baseline="0" noProof="0">
              <a:ln>
                <a:noFill/>
              </a:ln>
              <a:solidFill>
                <a:srgbClr val="FFFFFF"/>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C7C59CFC-4BEC-48CE-84CE-997D45E054AD}"/>
              </a:ext>
            </a:extLst>
          </p:cNvPr>
          <p:cNvGrpSpPr/>
          <p:nvPr/>
        </p:nvGrpSpPr>
        <p:grpSpPr>
          <a:xfrm>
            <a:off x="7676753" y="4733628"/>
            <a:ext cx="1784565" cy="1461962"/>
            <a:chOff x="7675193" y="2662461"/>
            <a:chExt cx="1784565" cy="1461962"/>
          </a:xfrm>
        </p:grpSpPr>
        <p:sp>
          <p:nvSpPr>
            <p:cNvPr id="59" name="Rectangle à coins arrondis 7">
              <a:extLst>
                <a:ext uri="{FF2B5EF4-FFF2-40B4-BE49-F238E27FC236}">
                  <a16:creationId xmlns:a16="http://schemas.microsoft.com/office/drawing/2014/main" id="{3D3AD85F-C707-4C83-B99D-BBAF6241B0F4}"/>
                </a:ext>
              </a:extLst>
            </p:cNvPr>
            <p:cNvSpPr/>
            <p:nvPr/>
          </p:nvSpPr>
          <p:spPr bwMode="gray">
            <a:xfrm>
              <a:off x="7675193" y="2662461"/>
              <a:ext cx="1784565" cy="1461962"/>
            </a:xfrm>
            <a:prstGeom prst="roundRect">
              <a:avLst>
                <a:gd name="adj" fmla="val 2798"/>
              </a:avLst>
            </a:prstGeom>
            <a:solidFill>
              <a:schemeClr val="bg1">
                <a:lumMod val="85000"/>
                <a:lumOff val="15000"/>
              </a:schemeClr>
            </a:solidFill>
            <a:ln w="635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05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endParaRPr>
            </a:p>
          </p:txBody>
        </p:sp>
        <p:grpSp>
          <p:nvGrpSpPr>
            <p:cNvPr id="38" name="Group 37">
              <a:extLst>
                <a:ext uri="{FF2B5EF4-FFF2-40B4-BE49-F238E27FC236}">
                  <a16:creationId xmlns:a16="http://schemas.microsoft.com/office/drawing/2014/main" id="{307178DC-553A-4D31-B7AE-55D3EB55673E}"/>
                </a:ext>
              </a:extLst>
            </p:cNvPr>
            <p:cNvGrpSpPr/>
            <p:nvPr/>
          </p:nvGrpSpPr>
          <p:grpSpPr>
            <a:xfrm flipH="1">
              <a:off x="8066420" y="2698866"/>
              <a:ext cx="930164" cy="1206988"/>
              <a:chOff x="1190786" y="3454669"/>
              <a:chExt cx="1494418" cy="2305111"/>
            </a:xfrm>
          </p:grpSpPr>
          <p:pic>
            <p:nvPicPr>
              <p:cNvPr id="39" name="Picture 38">
                <a:extLst>
                  <a:ext uri="{FF2B5EF4-FFF2-40B4-BE49-F238E27FC236}">
                    <a16:creationId xmlns:a16="http://schemas.microsoft.com/office/drawing/2014/main" id="{534AAE75-759B-4735-A099-A385814BE2D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90786" y="3454669"/>
                <a:ext cx="1494418" cy="1494418"/>
              </a:xfrm>
              <a:prstGeom prst="rect">
                <a:avLst/>
              </a:prstGeom>
            </p:spPr>
          </p:pic>
          <p:sp>
            <p:nvSpPr>
              <p:cNvPr id="40" name="TextBox 39">
                <a:extLst>
                  <a:ext uri="{FF2B5EF4-FFF2-40B4-BE49-F238E27FC236}">
                    <a16:creationId xmlns:a16="http://schemas.microsoft.com/office/drawing/2014/main" id="{F32F981D-CBC7-4986-9EB3-4DD16335863A}"/>
                  </a:ext>
                </a:extLst>
              </p:cNvPr>
              <p:cNvSpPr txBox="1"/>
              <p:nvPr/>
            </p:nvSpPr>
            <p:spPr>
              <a:xfrm>
                <a:off x="1321182" y="5222562"/>
                <a:ext cx="1233624" cy="537218"/>
              </a:xfrm>
              <a:prstGeom prst="rect">
                <a:avLst/>
              </a:prstGeom>
            </p:spPr>
            <p:txBody>
              <a:bodyPr vert="horz" wrap="none" lIns="0" tIns="0" rIns="0" bIns="0" rtlCol="0">
                <a:spAutoFit/>
              </a:bodyPr>
              <a:lstStyle/>
              <a:p>
                <a:pPr marL="0" marR="0" lvl="0" indent="0" algn="ctr" defTabSz="1088776" rtl="0" eaLnBrk="1" fontAlgn="auto" latinLnBrk="0" hangingPunct="1">
                  <a:lnSpc>
                    <a:spcPts val="2500"/>
                  </a:lnSpc>
                  <a:spcBef>
                    <a:spcPts val="448"/>
                  </a:spcBef>
                  <a:spcAft>
                    <a:spcPts val="0"/>
                  </a:spcAft>
                  <a:buClr>
                    <a:srgbClr val="00327B"/>
                  </a:buClr>
                  <a:buSzTx/>
                  <a:buFontTx/>
                  <a:buNone/>
                  <a:tabLst/>
                  <a:defRPr/>
                </a:pPr>
                <a:r>
                  <a:rPr kumimoji="0" lang="en-US" sz="1400" b="0" i="0" u="none" strike="noStrike" kern="1200" cap="none" spc="0" normalizeH="0" baseline="0" noProof="0">
                    <a:ln>
                      <a:noFill/>
                    </a:ln>
                    <a:solidFill>
                      <a:srgbClr val="FFFFFF"/>
                    </a:solidFill>
                    <a:effectLst/>
                    <a:uLnTx/>
                    <a:uFillTx/>
                    <a:latin typeface="Arial"/>
                    <a:ea typeface="Arial" charset="0"/>
                    <a:cs typeface="Arial" charset="0"/>
                  </a:rPr>
                  <a:t>Apple Siri</a:t>
                </a:r>
              </a:p>
            </p:txBody>
          </p:sp>
        </p:grpSp>
      </p:grpSp>
      <p:grpSp>
        <p:nvGrpSpPr>
          <p:cNvPr id="26" name="Group 25">
            <a:extLst>
              <a:ext uri="{FF2B5EF4-FFF2-40B4-BE49-F238E27FC236}">
                <a16:creationId xmlns:a16="http://schemas.microsoft.com/office/drawing/2014/main" id="{6C44C6D7-168E-47FF-AD78-520E4644AA11}"/>
              </a:ext>
            </a:extLst>
          </p:cNvPr>
          <p:cNvGrpSpPr/>
          <p:nvPr/>
        </p:nvGrpSpPr>
        <p:grpSpPr>
          <a:xfrm>
            <a:off x="9550969" y="2662461"/>
            <a:ext cx="1784565" cy="1461962"/>
            <a:chOff x="9605093" y="4251557"/>
            <a:chExt cx="1784565" cy="1461962"/>
          </a:xfrm>
        </p:grpSpPr>
        <p:sp>
          <p:nvSpPr>
            <p:cNvPr id="62" name="Rectangle à coins arrondis 7">
              <a:extLst>
                <a:ext uri="{FF2B5EF4-FFF2-40B4-BE49-F238E27FC236}">
                  <a16:creationId xmlns:a16="http://schemas.microsoft.com/office/drawing/2014/main" id="{9AA8C2E7-D388-4EAA-94C0-2A1DFD1865A5}"/>
                </a:ext>
              </a:extLst>
            </p:cNvPr>
            <p:cNvSpPr/>
            <p:nvPr/>
          </p:nvSpPr>
          <p:spPr bwMode="gray">
            <a:xfrm>
              <a:off x="9605093" y="4251557"/>
              <a:ext cx="1784565" cy="1461962"/>
            </a:xfrm>
            <a:prstGeom prst="roundRect">
              <a:avLst>
                <a:gd name="adj" fmla="val 2798"/>
              </a:avLst>
            </a:prstGeom>
            <a:solidFill>
              <a:schemeClr val="bg1">
                <a:lumMod val="85000"/>
                <a:lumOff val="15000"/>
              </a:schemeClr>
            </a:solidFill>
            <a:ln w="635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05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endParaRPr>
            </a:p>
          </p:txBody>
        </p:sp>
        <p:grpSp>
          <p:nvGrpSpPr>
            <p:cNvPr id="41" name="Group 40">
              <a:extLst>
                <a:ext uri="{FF2B5EF4-FFF2-40B4-BE49-F238E27FC236}">
                  <a16:creationId xmlns:a16="http://schemas.microsoft.com/office/drawing/2014/main" id="{A825DE07-B64B-45B3-A6E9-141E125A8437}"/>
                </a:ext>
              </a:extLst>
            </p:cNvPr>
            <p:cNvGrpSpPr/>
            <p:nvPr/>
          </p:nvGrpSpPr>
          <p:grpSpPr>
            <a:xfrm flipH="1">
              <a:off x="9797281" y="4450676"/>
              <a:ext cx="1461939" cy="1079210"/>
              <a:chOff x="8657762" y="3581884"/>
              <a:chExt cx="2557367" cy="2219077"/>
            </a:xfrm>
          </p:grpSpPr>
          <p:pic>
            <p:nvPicPr>
              <p:cNvPr id="42" name="Picture 41">
                <a:extLst>
                  <a:ext uri="{FF2B5EF4-FFF2-40B4-BE49-F238E27FC236}">
                    <a16:creationId xmlns:a16="http://schemas.microsoft.com/office/drawing/2014/main" id="{9536A8DF-C6CF-4198-A0D4-639220FB4D5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284278" y="3581884"/>
                <a:ext cx="1304337" cy="1313068"/>
              </a:xfrm>
              <a:prstGeom prst="rect">
                <a:avLst/>
              </a:prstGeom>
            </p:spPr>
          </p:pic>
          <p:sp>
            <p:nvSpPr>
              <p:cNvPr id="43" name="TextBox 42">
                <a:extLst>
                  <a:ext uri="{FF2B5EF4-FFF2-40B4-BE49-F238E27FC236}">
                    <a16:creationId xmlns:a16="http://schemas.microsoft.com/office/drawing/2014/main" id="{C6069537-1746-43C5-9084-1CD39301242B}"/>
                  </a:ext>
                </a:extLst>
              </p:cNvPr>
              <p:cNvSpPr txBox="1"/>
              <p:nvPr/>
            </p:nvSpPr>
            <p:spPr>
              <a:xfrm>
                <a:off x="8657762" y="5222561"/>
                <a:ext cx="2557367" cy="578400"/>
              </a:xfrm>
              <a:prstGeom prst="rect">
                <a:avLst/>
              </a:prstGeom>
            </p:spPr>
            <p:txBody>
              <a:bodyPr vert="horz" wrap="none" lIns="0" tIns="0" rIns="0" bIns="0" rtlCol="0">
                <a:spAutoFit/>
              </a:bodyPr>
              <a:lstStyle/>
              <a:p>
                <a:pPr marL="0" marR="0" lvl="0" indent="0" algn="ctr" defTabSz="1088776" rtl="0" eaLnBrk="1" fontAlgn="auto" latinLnBrk="0" hangingPunct="1">
                  <a:lnSpc>
                    <a:spcPts val="2500"/>
                  </a:lnSpc>
                  <a:spcBef>
                    <a:spcPts val="448"/>
                  </a:spcBef>
                  <a:spcAft>
                    <a:spcPts val="0"/>
                  </a:spcAft>
                  <a:buClr>
                    <a:srgbClr val="00327B"/>
                  </a:buClr>
                  <a:buSzTx/>
                  <a:buFontTx/>
                  <a:buNone/>
                  <a:tabLst/>
                  <a:defRPr/>
                </a:pPr>
                <a:r>
                  <a:rPr kumimoji="0" lang="en-US" sz="1400" b="0" i="0" u="none" strike="noStrike" kern="1200" cap="none" spc="0" normalizeH="0" baseline="0" noProof="0">
                    <a:ln>
                      <a:noFill/>
                    </a:ln>
                    <a:solidFill>
                      <a:srgbClr val="FFFFFF"/>
                    </a:solidFill>
                    <a:effectLst/>
                    <a:uLnTx/>
                    <a:uFillTx/>
                    <a:latin typeface="Arial"/>
                    <a:ea typeface="Arial" charset="0"/>
                    <a:cs typeface="Arial" charset="0"/>
                  </a:rPr>
                  <a:t>Microsoft Cortana </a:t>
                </a:r>
              </a:p>
            </p:txBody>
          </p:sp>
        </p:grpSp>
      </p:grpSp>
      <p:grpSp>
        <p:nvGrpSpPr>
          <p:cNvPr id="27" name="Group 26">
            <a:extLst>
              <a:ext uri="{FF2B5EF4-FFF2-40B4-BE49-F238E27FC236}">
                <a16:creationId xmlns:a16="http://schemas.microsoft.com/office/drawing/2014/main" id="{63903CC7-8911-46CA-909A-6802E7C2CFF1}"/>
              </a:ext>
            </a:extLst>
          </p:cNvPr>
          <p:cNvGrpSpPr/>
          <p:nvPr/>
        </p:nvGrpSpPr>
        <p:grpSpPr>
          <a:xfrm>
            <a:off x="7653387" y="2666631"/>
            <a:ext cx="1784565" cy="1461962"/>
            <a:chOff x="7693991" y="4256179"/>
            <a:chExt cx="1784565" cy="1461962"/>
          </a:xfrm>
        </p:grpSpPr>
        <p:sp>
          <p:nvSpPr>
            <p:cNvPr id="61" name="Rectangle à coins arrondis 7">
              <a:extLst>
                <a:ext uri="{FF2B5EF4-FFF2-40B4-BE49-F238E27FC236}">
                  <a16:creationId xmlns:a16="http://schemas.microsoft.com/office/drawing/2014/main" id="{693F78B1-369F-42B9-8CC7-D9A9079385C3}"/>
                </a:ext>
              </a:extLst>
            </p:cNvPr>
            <p:cNvSpPr/>
            <p:nvPr/>
          </p:nvSpPr>
          <p:spPr bwMode="gray">
            <a:xfrm>
              <a:off x="7693991" y="4256179"/>
              <a:ext cx="1784565" cy="1461962"/>
            </a:xfrm>
            <a:prstGeom prst="roundRect">
              <a:avLst>
                <a:gd name="adj" fmla="val 2798"/>
              </a:avLst>
            </a:prstGeom>
            <a:solidFill>
              <a:schemeClr val="bg1">
                <a:lumMod val="85000"/>
                <a:lumOff val="15000"/>
              </a:schemeClr>
            </a:solidFill>
            <a:ln w="635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05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endParaRPr>
            </a:p>
          </p:txBody>
        </p:sp>
        <p:grpSp>
          <p:nvGrpSpPr>
            <p:cNvPr id="44" name="Group 43">
              <a:extLst>
                <a:ext uri="{FF2B5EF4-FFF2-40B4-BE49-F238E27FC236}">
                  <a16:creationId xmlns:a16="http://schemas.microsoft.com/office/drawing/2014/main" id="{F3A6664D-94DA-4FDB-9DE8-1F0D485B39D0}"/>
                </a:ext>
              </a:extLst>
            </p:cNvPr>
            <p:cNvGrpSpPr/>
            <p:nvPr/>
          </p:nvGrpSpPr>
          <p:grpSpPr>
            <a:xfrm flipH="1">
              <a:off x="8036695" y="4376064"/>
              <a:ext cx="1145891" cy="1219615"/>
              <a:chOff x="3654493" y="3430554"/>
              <a:chExt cx="1841008" cy="2329226"/>
            </a:xfrm>
          </p:grpSpPr>
          <p:pic>
            <p:nvPicPr>
              <p:cNvPr id="45" name="Picture 44">
                <a:extLst>
                  <a:ext uri="{FF2B5EF4-FFF2-40B4-BE49-F238E27FC236}">
                    <a16:creationId xmlns:a16="http://schemas.microsoft.com/office/drawing/2014/main" id="{6C86B869-1E3B-4CD9-BACC-D65A6F3345E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33414" t="7978" r="34814" b="7081"/>
              <a:stretch/>
            </p:blipFill>
            <p:spPr>
              <a:xfrm>
                <a:off x="3843633" y="3430554"/>
                <a:ext cx="1462726" cy="1564188"/>
              </a:xfrm>
              <a:prstGeom prst="rect">
                <a:avLst/>
              </a:prstGeom>
            </p:spPr>
          </p:pic>
          <p:sp>
            <p:nvSpPr>
              <p:cNvPr id="46" name="TextBox 45">
                <a:extLst>
                  <a:ext uri="{FF2B5EF4-FFF2-40B4-BE49-F238E27FC236}">
                    <a16:creationId xmlns:a16="http://schemas.microsoft.com/office/drawing/2014/main" id="{AED96934-530E-438A-9793-36577159E176}"/>
                  </a:ext>
                </a:extLst>
              </p:cNvPr>
              <p:cNvSpPr txBox="1"/>
              <p:nvPr/>
            </p:nvSpPr>
            <p:spPr>
              <a:xfrm>
                <a:off x="3654493" y="5222562"/>
                <a:ext cx="1841008" cy="537218"/>
              </a:xfrm>
              <a:prstGeom prst="rect">
                <a:avLst/>
              </a:prstGeom>
            </p:spPr>
            <p:txBody>
              <a:bodyPr vert="horz" wrap="none" lIns="0" tIns="0" rIns="0" bIns="0" rtlCol="0">
                <a:spAutoFit/>
              </a:bodyPr>
              <a:lstStyle/>
              <a:p>
                <a:pPr marL="0" marR="0" lvl="0" indent="0" algn="ctr" defTabSz="1088776" rtl="0" eaLnBrk="1" fontAlgn="auto" latinLnBrk="0" hangingPunct="1">
                  <a:lnSpc>
                    <a:spcPts val="2500"/>
                  </a:lnSpc>
                  <a:spcBef>
                    <a:spcPts val="448"/>
                  </a:spcBef>
                  <a:spcAft>
                    <a:spcPts val="0"/>
                  </a:spcAft>
                  <a:buClr>
                    <a:srgbClr val="00327B"/>
                  </a:buClr>
                  <a:buSzTx/>
                  <a:buFontTx/>
                  <a:buNone/>
                  <a:tabLst/>
                  <a:defRPr/>
                </a:pPr>
                <a:r>
                  <a:rPr kumimoji="0" lang="en-US" sz="1400" b="0" i="0" u="none" strike="noStrike" kern="1200" cap="none" spc="0" normalizeH="0" baseline="0" noProof="0">
                    <a:ln>
                      <a:noFill/>
                    </a:ln>
                    <a:solidFill>
                      <a:srgbClr val="FFFFFF"/>
                    </a:solidFill>
                    <a:effectLst/>
                    <a:uLnTx/>
                    <a:uFillTx/>
                    <a:latin typeface="Arial"/>
                    <a:ea typeface="Arial" charset="0"/>
                    <a:cs typeface="Arial" charset="0"/>
                  </a:rPr>
                  <a:t>Amazon Alexa</a:t>
                </a:r>
              </a:p>
            </p:txBody>
          </p:sp>
        </p:grpSp>
      </p:grpSp>
      <p:grpSp>
        <p:nvGrpSpPr>
          <p:cNvPr id="25" name="Group 24">
            <a:extLst>
              <a:ext uri="{FF2B5EF4-FFF2-40B4-BE49-F238E27FC236}">
                <a16:creationId xmlns:a16="http://schemas.microsoft.com/office/drawing/2014/main" id="{FBE2D03B-0261-4780-ABE8-8D3BCF375577}"/>
              </a:ext>
            </a:extLst>
          </p:cNvPr>
          <p:cNvGrpSpPr/>
          <p:nvPr/>
        </p:nvGrpSpPr>
        <p:grpSpPr>
          <a:xfrm>
            <a:off x="9564417" y="4704070"/>
            <a:ext cx="1784565" cy="1491520"/>
            <a:chOff x="9587447" y="2637073"/>
            <a:chExt cx="1784565" cy="1491520"/>
          </a:xfrm>
        </p:grpSpPr>
        <p:sp>
          <p:nvSpPr>
            <p:cNvPr id="60" name="Rectangle à coins arrondis 7">
              <a:extLst>
                <a:ext uri="{FF2B5EF4-FFF2-40B4-BE49-F238E27FC236}">
                  <a16:creationId xmlns:a16="http://schemas.microsoft.com/office/drawing/2014/main" id="{2492745E-3EFE-47B3-A841-1A251B840A0D}"/>
                </a:ext>
              </a:extLst>
            </p:cNvPr>
            <p:cNvSpPr/>
            <p:nvPr/>
          </p:nvSpPr>
          <p:spPr bwMode="gray">
            <a:xfrm>
              <a:off x="9587447" y="2666631"/>
              <a:ext cx="1784565" cy="1461962"/>
            </a:xfrm>
            <a:prstGeom prst="roundRect">
              <a:avLst>
                <a:gd name="adj" fmla="val 2798"/>
              </a:avLst>
            </a:prstGeom>
            <a:solidFill>
              <a:schemeClr val="bg1">
                <a:lumMod val="85000"/>
                <a:lumOff val="15000"/>
              </a:schemeClr>
            </a:solidFill>
            <a:ln w="635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05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endParaRPr>
            </a:p>
          </p:txBody>
        </p:sp>
        <p:grpSp>
          <p:nvGrpSpPr>
            <p:cNvPr id="47" name="Group 46">
              <a:extLst>
                <a:ext uri="{FF2B5EF4-FFF2-40B4-BE49-F238E27FC236}">
                  <a16:creationId xmlns:a16="http://schemas.microsoft.com/office/drawing/2014/main" id="{30B70317-086A-4E84-988C-7949B3FE0A1D}"/>
                </a:ext>
              </a:extLst>
            </p:cNvPr>
            <p:cNvGrpSpPr/>
            <p:nvPr/>
          </p:nvGrpSpPr>
          <p:grpSpPr>
            <a:xfrm flipH="1">
              <a:off x="9807398" y="2637073"/>
              <a:ext cx="1344662" cy="1295089"/>
              <a:chOff x="6230989" y="3286412"/>
              <a:chExt cx="2160359" cy="2473369"/>
            </a:xfrm>
          </p:grpSpPr>
          <p:pic>
            <p:nvPicPr>
              <p:cNvPr id="48" name="Picture 47">
                <a:extLst>
                  <a:ext uri="{FF2B5EF4-FFF2-40B4-BE49-F238E27FC236}">
                    <a16:creationId xmlns:a16="http://schemas.microsoft.com/office/drawing/2014/main" id="{095303A0-8BB3-4877-A721-E683F929D56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57970" y="3286412"/>
                <a:ext cx="1906394" cy="1904011"/>
              </a:xfrm>
              <a:prstGeom prst="rect">
                <a:avLst/>
              </a:prstGeom>
            </p:spPr>
          </p:pic>
          <p:sp>
            <p:nvSpPr>
              <p:cNvPr id="49" name="TextBox 48">
                <a:extLst>
                  <a:ext uri="{FF2B5EF4-FFF2-40B4-BE49-F238E27FC236}">
                    <a16:creationId xmlns:a16="http://schemas.microsoft.com/office/drawing/2014/main" id="{E216425C-0C90-4BE3-8EFF-A08D2F943B19}"/>
                  </a:ext>
                </a:extLst>
              </p:cNvPr>
              <p:cNvSpPr txBox="1"/>
              <p:nvPr/>
            </p:nvSpPr>
            <p:spPr>
              <a:xfrm>
                <a:off x="6230989" y="5222562"/>
                <a:ext cx="2160359" cy="537219"/>
              </a:xfrm>
              <a:prstGeom prst="rect">
                <a:avLst/>
              </a:prstGeom>
            </p:spPr>
            <p:txBody>
              <a:bodyPr vert="horz" wrap="none" lIns="0" tIns="0" rIns="0" bIns="0" rtlCol="0">
                <a:spAutoFit/>
              </a:bodyPr>
              <a:lstStyle/>
              <a:p>
                <a:pPr marL="0" marR="0" lvl="0" indent="0" algn="ctr" defTabSz="1088776" rtl="0" eaLnBrk="1" fontAlgn="auto" latinLnBrk="0" hangingPunct="1">
                  <a:lnSpc>
                    <a:spcPts val="2500"/>
                  </a:lnSpc>
                  <a:spcBef>
                    <a:spcPts val="448"/>
                  </a:spcBef>
                  <a:spcAft>
                    <a:spcPts val="0"/>
                  </a:spcAft>
                  <a:buClr>
                    <a:srgbClr val="00327B"/>
                  </a:buClr>
                  <a:buSzTx/>
                  <a:buFontTx/>
                  <a:buNone/>
                  <a:tabLst/>
                  <a:defRPr/>
                </a:pPr>
                <a:r>
                  <a:rPr kumimoji="0" lang="en-US" sz="1400" b="0" i="0" u="none" strike="noStrike" kern="1200" cap="none" spc="0" normalizeH="0" baseline="0" noProof="0">
                    <a:ln>
                      <a:noFill/>
                    </a:ln>
                    <a:solidFill>
                      <a:srgbClr val="FFFFFF"/>
                    </a:solidFill>
                    <a:effectLst/>
                    <a:uLnTx/>
                    <a:uFillTx/>
                    <a:latin typeface="Arial"/>
                    <a:ea typeface="Arial" charset="0"/>
                    <a:cs typeface="Arial" charset="0"/>
                  </a:rPr>
                  <a:t>Google Assistant</a:t>
                </a:r>
              </a:p>
            </p:txBody>
          </p:sp>
        </p:grpSp>
      </p:grpSp>
    </p:spTree>
    <p:extLst>
      <p:ext uri="{BB962C8B-B14F-4D97-AF65-F5344CB8AC3E}">
        <p14:creationId xmlns:p14="http://schemas.microsoft.com/office/powerpoint/2010/main" val="911571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4001" y="504000"/>
            <a:ext cx="11186476" cy="738664"/>
          </a:xfrm>
        </p:spPr>
        <p:txBody>
          <a:bodyPr/>
          <a:lstStyle/>
          <a:p>
            <a:r>
              <a:rPr lang="en-US">
                <a:hlinkClick r:id="rId3"/>
              </a:rPr>
              <a:t>SAP Enterprise Support </a:t>
            </a:r>
            <a:r>
              <a:rPr lang="en-US"/>
              <a:t>– The foundation for continuous customer success</a:t>
            </a:r>
            <a:br>
              <a:rPr lang="en-US"/>
            </a:br>
            <a:endParaRPr lang="en-US"/>
          </a:p>
        </p:txBody>
      </p:sp>
      <p:sp>
        <p:nvSpPr>
          <p:cNvPr id="48" name="Hexagon 47"/>
          <p:cNvSpPr/>
          <p:nvPr/>
        </p:nvSpPr>
        <p:spPr bwMode="gray">
          <a:xfrm>
            <a:off x="2048350" y="3489566"/>
            <a:ext cx="8100000" cy="1077063"/>
          </a:xfrm>
          <a:prstGeom prst="hexagon">
            <a:avLst>
              <a:gd name="adj" fmla="val 42550"/>
              <a:gd name="vf" fmla="val 115470"/>
            </a:avLst>
          </a:prstGeom>
          <a:solidFill>
            <a:schemeClr val="bg1"/>
          </a:solidFill>
          <a:ln w="12700" algn="ctr">
            <a:solidFill>
              <a:schemeClr val="tx1"/>
            </a:solidFill>
            <a:miter lim="800000"/>
            <a:headEnd/>
            <a:tailEnd/>
          </a:ln>
        </p:spPr>
        <p:txBody>
          <a:bodyPr wrap="square" lIns="0" tIns="17996" rIns="0" bIns="35992" rtlCol="0" anchor="ctr">
            <a:noAutofit/>
          </a:bodyPr>
          <a:lstStyle/>
          <a:p>
            <a:pPr marL="0" marR="0" lvl="0" indent="0" algn="ctr" defTabSz="914217" rtl="0" eaLnBrk="1" fontAlgn="base" latinLnBrk="0" hangingPunct="1">
              <a:lnSpc>
                <a:spcPct val="100000"/>
              </a:lnSpc>
              <a:spcBef>
                <a:spcPct val="50000"/>
              </a:spcBef>
              <a:spcAft>
                <a:spcPct val="0"/>
              </a:spcAft>
              <a:buClr>
                <a:srgbClr val="F0AB00"/>
              </a:buClr>
              <a:buSzPct val="80000"/>
              <a:buFontTx/>
              <a:buNone/>
              <a:tabLst/>
              <a:defRPr/>
            </a:pPr>
            <a:endParaRPr kumimoji="0" lang="en-US" sz="1800" b="1" i="0" u="none" strike="noStrike" kern="0" cap="none" spc="0" normalizeH="0" baseline="0" noProof="0">
              <a:ln>
                <a:noFill/>
              </a:ln>
              <a:solidFill>
                <a:srgbClr val="FFFFFF"/>
              </a:solidFill>
              <a:effectLst/>
              <a:uLnTx/>
              <a:uFillTx/>
              <a:latin typeface="Arial"/>
              <a:ea typeface="Arial Unicode MS" panose="020B0604020202020204" pitchFamily="34" charset="-128"/>
              <a:cs typeface="Arial Unicode MS" panose="020B0604020202020204" pitchFamily="34" charset="-128"/>
            </a:endParaRPr>
          </a:p>
        </p:txBody>
      </p:sp>
      <p:sp>
        <p:nvSpPr>
          <p:cNvPr id="3" name="Rectangle 2"/>
          <p:cNvSpPr/>
          <p:nvPr/>
        </p:nvSpPr>
        <p:spPr bwMode="gray">
          <a:xfrm>
            <a:off x="4070298" y="3813213"/>
            <a:ext cx="4056104" cy="429768"/>
          </a:xfrm>
          <a:prstGeom prst="rect">
            <a:avLst/>
          </a:prstGeom>
          <a:solidFill>
            <a:schemeClr val="bg1"/>
          </a:solidFill>
          <a:ln w="6350" algn="ctr">
            <a:noFill/>
            <a:miter lim="800000"/>
            <a:headEnd/>
            <a:tailEnd/>
          </a:ln>
        </p:spPr>
        <p:txBody>
          <a:bodyPr lIns="90000" tIns="72000" rIns="90000" bIns="72000" rtlCol="0" anchor="ctr"/>
          <a:lstStyle/>
          <a:p>
            <a:pPr marL="0" marR="0" lvl="0" indent="0" algn="ctr" defTabSz="914217" rtl="0" eaLnBrk="1" fontAlgn="base" latinLnBrk="0" hangingPunct="1">
              <a:lnSpc>
                <a:spcPct val="100000"/>
              </a:lnSpc>
              <a:spcBef>
                <a:spcPts val="6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FFFFFF"/>
                </a:solidFill>
                <a:effectLst/>
                <a:uLnTx/>
                <a:uFillTx/>
                <a:latin typeface="Arial"/>
                <a:ea typeface="Arial Unicode MS" panose="020B0604020202020204" pitchFamily="34" charset="-128"/>
                <a:cs typeface="Arial Unicode MS" panose="020B0604020202020204" pitchFamily="34" charset="-128"/>
              </a:rPr>
              <a:t>SAP Enterprise Support</a:t>
            </a:r>
            <a:br>
              <a:rPr kumimoji="0" lang="en-US" sz="1800" b="1" i="0" u="none" strike="noStrike" kern="0" cap="none" spc="0" normalizeH="0" baseline="0" noProof="0">
                <a:ln>
                  <a:noFill/>
                </a:ln>
                <a:solidFill>
                  <a:srgbClr val="FFFFFF"/>
                </a:solidFill>
                <a:effectLst/>
                <a:uLnTx/>
                <a:uFillTx/>
                <a:latin typeface="Arial"/>
                <a:ea typeface="Arial Unicode MS" panose="020B0604020202020204" pitchFamily="34" charset="-128"/>
                <a:cs typeface="Arial Unicode MS" panose="020B0604020202020204" pitchFamily="34" charset="-128"/>
              </a:rPr>
            </a:br>
            <a:r>
              <a:rPr kumimoji="0" lang="en-US" sz="1600" b="0" i="0" u="none" strike="noStrike" kern="0" cap="none" spc="0" normalizeH="0" baseline="0" noProof="0">
                <a:ln>
                  <a:noFill/>
                </a:ln>
                <a:solidFill>
                  <a:srgbClr val="F0AB00"/>
                </a:solidFill>
                <a:effectLst/>
                <a:uLnTx/>
                <a:uFillTx/>
                <a:latin typeface="Arial"/>
                <a:ea typeface="Arial Unicode MS" panose="020B0604020202020204" pitchFamily="34" charset="-128"/>
                <a:cs typeface="Arial Unicode MS" panose="020B0604020202020204" pitchFamily="34" charset="-128"/>
              </a:rPr>
              <a:t>The foundation for customer success</a:t>
            </a:r>
            <a:endParaRPr kumimoji="0" lang="en-US" sz="1800" b="0" i="0" u="none" strike="noStrike" kern="0" cap="none" spc="0" normalizeH="0" baseline="0" noProof="0">
              <a:ln>
                <a:noFill/>
              </a:ln>
              <a:solidFill>
                <a:srgbClr val="F0AB00"/>
              </a:solidFill>
              <a:effectLst/>
              <a:uLnTx/>
              <a:uFillTx/>
              <a:latin typeface="Arial"/>
              <a:ea typeface="Arial Unicode MS" panose="020B0604020202020204" pitchFamily="34" charset="-128"/>
              <a:cs typeface="Arial Unicode MS" panose="020B0604020202020204" pitchFamily="34" charset="-128"/>
            </a:endParaRPr>
          </a:p>
        </p:txBody>
      </p:sp>
      <p:grpSp>
        <p:nvGrpSpPr>
          <p:cNvPr id="22" name="Group 21"/>
          <p:cNvGrpSpPr/>
          <p:nvPr/>
        </p:nvGrpSpPr>
        <p:grpSpPr>
          <a:xfrm>
            <a:off x="504001" y="3551664"/>
            <a:ext cx="11187239" cy="971789"/>
            <a:chOff x="503238" y="3466261"/>
            <a:chExt cx="11187239" cy="819120"/>
          </a:xfrm>
        </p:grpSpPr>
        <p:sp>
          <p:nvSpPr>
            <p:cNvPr id="51" name="TextBox 50"/>
            <p:cNvSpPr txBox="1"/>
            <p:nvPr/>
          </p:nvSpPr>
          <p:spPr>
            <a:xfrm>
              <a:off x="504000" y="3507451"/>
              <a:ext cx="1476000" cy="736740"/>
            </a:xfrm>
            <a:prstGeom prst="rect">
              <a:avLst/>
            </a:prstGeom>
            <a:noFill/>
          </p:spPr>
          <p:txBody>
            <a:bodyPr wrap="square" lIns="0" tIns="0" rIns="0" bIns="0" rtlCol="0" anchor="ctr">
              <a:spAutoFit/>
            </a:bodyPr>
            <a:lstStyle/>
            <a:p>
              <a:pPr marL="0" marR="0" lvl="0" indent="0" algn="ctr" defTabSz="1088776" rtl="0" eaLnBrk="1" fontAlgn="base" latinLnBrk="0" hangingPunct="1">
                <a:lnSpc>
                  <a:spcPct val="114000"/>
                </a:lnSpc>
                <a:spcBef>
                  <a:spcPts val="600"/>
                </a:spcBef>
                <a:spcAft>
                  <a:spcPct val="0"/>
                </a:spcAft>
                <a:buClr>
                  <a:srgbClr val="F0AB00"/>
                </a:buClr>
                <a:buSzPct val="80000"/>
                <a:buFontTx/>
                <a:buNone/>
                <a:tabLst/>
                <a:defRPr/>
              </a:pPr>
              <a:r>
                <a:rPr kumimoji="0" lang="en-US" sz="1400" b="0" i="0" u="none" strike="noStrike" kern="0" cap="none" spc="0" normalizeH="0" baseline="0" noProof="0">
                  <a:ln>
                    <a:noFill/>
                  </a:ln>
                  <a:solidFill>
                    <a:srgbClr val="F0AB00"/>
                  </a:solidFill>
                  <a:effectLst/>
                  <a:uLnTx/>
                  <a:uFillTx/>
                  <a:latin typeface="Arial"/>
                  <a:ea typeface="Arial Unicode MS" panose="020B0604020202020204" pitchFamily="34" charset="-128"/>
                  <a:cs typeface="Arial Unicode MS" panose="020B0604020202020204" pitchFamily="34" charset="-128"/>
                </a:rPr>
                <a:t>Proactive </a:t>
              </a:r>
              <a:br>
                <a:rPr kumimoji="0" lang="en-US" sz="1400" b="0" i="0" u="none" strike="noStrike" kern="0" cap="none" spc="0" normalizeH="0" baseline="0" noProof="0">
                  <a:ln>
                    <a:noFill/>
                  </a:ln>
                  <a:solidFill>
                    <a:srgbClr val="FFFFFF"/>
                  </a:solidFill>
                  <a:effectLst/>
                  <a:uLnTx/>
                  <a:uFillTx/>
                  <a:latin typeface="Arial"/>
                  <a:ea typeface="Arial Unicode MS" panose="020B0604020202020204" pitchFamily="34" charset="-128"/>
                  <a:cs typeface="Arial Unicode MS" panose="020B0604020202020204" pitchFamily="34" charset="-128"/>
                </a:rPr>
              </a:br>
              <a:r>
                <a:rPr kumimoji="0" lang="en-US" sz="1400" b="0" i="0" u="none" strike="noStrike" kern="0" cap="none" spc="0" normalizeH="0" baseline="0" noProof="0">
                  <a:ln>
                    <a:noFill/>
                  </a:ln>
                  <a:solidFill>
                    <a:srgbClr val="FFFFFF"/>
                  </a:solidFill>
                  <a:effectLst/>
                  <a:uLnTx/>
                  <a:uFillTx/>
                  <a:latin typeface="Arial"/>
                  <a:ea typeface="Arial Unicode MS" panose="020B0604020202020204" pitchFamily="34" charset="-128"/>
                  <a:cs typeface="Arial Unicode MS" panose="020B0604020202020204" pitchFamily="34" charset="-128"/>
                </a:rPr>
                <a:t>and </a:t>
              </a:r>
              <a:r>
                <a:rPr kumimoji="0" lang="en-US" sz="1400" b="0" i="0" u="none" strike="noStrike" kern="0" cap="none" spc="0" normalizeH="0" baseline="0" noProof="0">
                  <a:ln>
                    <a:noFill/>
                  </a:ln>
                  <a:solidFill>
                    <a:srgbClr val="F0AB00"/>
                  </a:solidFill>
                  <a:effectLst/>
                  <a:uLnTx/>
                  <a:uFillTx/>
                  <a:latin typeface="Arial"/>
                  <a:ea typeface="Arial Unicode MS" panose="020B0604020202020204" pitchFamily="34" charset="-128"/>
                  <a:cs typeface="Arial Unicode MS" panose="020B0604020202020204" pitchFamily="34" charset="-128"/>
                </a:rPr>
                <a:t>preventive</a:t>
              </a:r>
              <a:r>
                <a:rPr kumimoji="0" lang="en-US" sz="1400" b="0" i="0" u="none" strike="noStrike" kern="0" cap="none" spc="0" normalizeH="0" baseline="0" noProof="0">
                  <a:ln>
                    <a:noFill/>
                  </a:ln>
                  <a:solidFill>
                    <a:srgbClr val="FFFFFF"/>
                  </a:solidFill>
                  <a:effectLst/>
                  <a:uLnTx/>
                  <a:uFillTx/>
                  <a:latin typeface="Arial"/>
                  <a:ea typeface="Arial Unicode MS" panose="020B0604020202020204" pitchFamily="34" charset="-128"/>
                  <a:cs typeface="Arial Unicode MS" panose="020B0604020202020204" pitchFamily="34" charset="-128"/>
                </a:rPr>
                <a:t> </a:t>
              </a:r>
              <a:br>
                <a:rPr kumimoji="0" lang="en-US" sz="1400" b="0" i="0" u="none" strike="noStrike" kern="0" cap="none" spc="0" normalizeH="0" baseline="0" noProof="0">
                  <a:ln>
                    <a:noFill/>
                  </a:ln>
                  <a:solidFill>
                    <a:srgbClr val="FFFFFF"/>
                  </a:solidFill>
                  <a:effectLst/>
                  <a:uLnTx/>
                  <a:uFillTx/>
                  <a:latin typeface="Arial"/>
                  <a:ea typeface="Arial Unicode MS" panose="020B0604020202020204" pitchFamily="34" charset="-128"/>
                  <a:cs typeface="Arial Unicode MS" panose="020B0604020202020204" pitchFamily="34" charset="-128"/>
                </a:rPr>
              </a:br>
              <a:r>
                <a:rPr kumimoji="0" lang="en-US" sz="1400" b="0" i="0" u="none" strike="noStrike" kern="0" cap="none" spc="0" normalizeH="0" baseline="0" noProof="0">
                  <a:ln>
                    <a:noFill/>
                  </a:ln>
                  <a:solidFill>
                    <a:srgbClr val="FFFFFF"/>
                  </a:solidFill>
                  <a:effectLst/>
                  <a:uLnTx/>
                  <a:uFillTx/>
                  <a:latin typeface="Arial"/>
                  <a:ea typeface="Arial Unicode MS" panose="020B0604020202020204" pitchFamily="34" charset="-128"/>
                  <a:cs typeface="Arial Unicode MS" panose="020B0604020202020204" pitchFamily="34" charset="-128"/>
                </a:rPr>
                <a:t>support</a:t>
              </a:r>
            </a:p>
          </p:txBody>
        </p:sp>
        <p:sp>
          <p:nvSpPr>
            <p:cNvPr id="74" name="TextBox 73"/>
            <p:cNvSpPr txBox="1"/>
            <p:nvPr/>
          </p:nvSpPr>
          <p:spPr>
            <a:xfrm>
              <a:off x="10214477" y="3507451"/>
              <a:ext cx="1476000" cy="736740"/>
            </a:xfrm>
            <a:prstGeom prst="rect">
              <a:avLst/>
            </a:prstGeom>
            <a:noFill/>
          </p:spPr>
          <p:txBody>
            <a:bodyPr wrap="square" lIns="0" tIns="0" rIns="0" bIns="0" rtlCol="0" anchor="ctr">
              <a:spAutoFit/>
            </a:bodyPr>
            <a:lstStyle/>
            <a:p>
              <a:pPr marL="0" marR="0" lvl="0" indent="0" algn="ctr" defTabSz="1088776" rtl="0" eaLnBrk="1" fontAlgn="base" latinLnBrk="0" hangingPunct="1">
                <a:lnSpc>
                  <a:spcPct val="114000"/>
                </a:lnSpc>
                <a:spcBef>
                  <a:spcPts val="600"/>
                </a:spcBef>
                <a:spcAft>
                  <a:spcPct val="0"/>
                </a:spcAft>
                <a:buClr>
                  <a:srgbClr val="F0AB00"/>
                </a:buClr>
                <a:buSzPct val="80000"/>
                <a:buFontTx/>
                <a:buNone/>
                <a:tabLst/>
                <a:defRPr/>
              </a:pPr>
              <a:r>
                <a:rPr kumimoji="0" lang="en-US" sz="1400" b="0" i="0" u="none" strike="noStrike" kern="0" cap="none" spc="0" normalizeH="0" baseline="0" noProof="0">
                  <a:ln>
                    <a:noFill/>
                  </a:ln>
                  <a:solidFill>
                    <a:srgbClr val="FFFFFF"/>
                  </a:solidFill>
                  <a:effectLst/>
                  <a:uLnTx/>
                  <a:uFillTx/>
                  <a:latin typeface="Arial"/>
                  <a:ea typeface="Arial Unicode MS" panose="020B0604020202020204" pitchFamily="34" charset="-128"/>
                  <a:cs typeface="Arial Unicode MS" panose="020B0604020202020204" pitchFamily="34" charset="-128"/>
                </a:rPr>
                <a:t>Across </a:t>
              </a:r>
              <a:r>
                <a:rPr kumimoji="0" lang="en-US" sz="1400" b="0" i="0" u="none" strike="noStrike" kern="0" cap="none" spc="0" normalizeH="0" baseline="0" noProof="0">
                  <a:ln>
                    <a:noFill/>
                  </a:ln>
                  <a:solidFill>
                    <a:srgbClr val="F0AB00"/>
                  </a:solidFill>
                  <a:effectLst/>
                  <a:uLnTx/>
                  <a:uFillTx/>
                  <a:latin typeface="Arial"/>
                  <a:ea typeface="Arial Unicode MS" panose="020B0604020202020204" pitchFamily="34" charset="-128"/>
                  <a:cs typeface="Arial Unicode MS" panose="020B0604020202020204" pitchFamily="34" charset="-128"/>
                </a:rPr>
                <a:t>all deployment </a:t>
              </a:r>
              <a:r>
                <a:rPr kumimoji="0" lang="en-US" sz="1400" b="0" i="0" u="none" strike="noStrike" kern="0" cap="none" spc="0" normalizeH="0" baseline="0" noProof="0">
                  <a:ln>
                    <a:noFill/>
                  </a:ln>
                  <a:solidFill>
                    <a:srgbClr val="FFFFFF"/>
                  </a:solidFill>
                  <a:effectLst/>
                  <a:uLnTx/>
                  <a:uFillTx/>
                  <a:latin typeface="Arial"/>
                  <a:ea typeface="Arial Unicode MS" panose="020B0604020202020204" pitchFamily="34" charset="-128"/>
                  <a:cs typeface="Arial Unicode MS" panose="020B0604020202020204" pitchFamily="34" charset="-128"/>
                </a:rPr>
                <a:t>options</a:t>
              </a:r>
            </a:p>
          </p:txBody>
        </p:sp>
        <p:cxnSp>
          <p:nvCxnSpPr>
            <p:cNvPr id="13" name="Straight Connector 12"/>
            <p:cNvCxnSpPr/>
            <p:nvPr/>
          </p:nvCxnSpPr>
          <p:spPr>
            <a:xfrm>
              <a:off x="504001" y="3466261"/>
              <a:ext cx="169200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03238" y="4285381"/>
              <a:ext cx="169200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9998477" y="3466261"/>
              <a:ext cx="169200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9998477" y="4285381"/>
              <a:ext cx="169200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Rectangle 63"/>
          <p:cNvSpPr/>
          <p:nvPr/>
        </p:nvSpPr>
        <p:spPr bwMode="gray">
          <a:xfrm>
            <a:off x="4530319" y="1753804"/>
            <a:ext cx="1440000" cy="1440000"/>
          </a:xfrm>
          <a:prstGeom prst="rect">
            <a:avLst/>
          </a:prstGeom>
          <a:solidFill>
            <a:schemeClr val="bg1"/>
          </a:solidFill>
          <a:ln w="12700" algn="ctr">
            <a:solidFill>
              <a:schemeClr val="bg1"/>
            </a:solidFill>
            <a:miter lim="800000"/>
            <a:headEnd/>
            <a:tailEnd/>
          </a:ln>
        </p:spPr>
        <p:txBody>
          <a:bodyPr lIns="36000" tIns="72000" rIns="36000" bIns="72000" rtlCol="0" anchor="b"/>
          <a:lstStyle/>
          <a:p>
            <a:pPr marL="0" marR="0" lvl="0" indent="0" algn="ctr" defTabSz="1617339" rtl="0" eaLnBrk="1" fontAlgn="auto" latinLnBrk="0" hangingPunct="1">
              <a:lnSpc>
                <a:spcPct val="114000"/>
              </a:lnSpc>
              <a:spcBef>
                <a:spcPts val="600"/>
              </a:spcBef>
              <a:spcAft>
                <a:spcPts val="0"/>
              </a:spcAft>
              <a:buClr>
                <a:srgbClr val="999999"/>
              </a:buClr>
              <a:buSzPct val="100000"/>
              <a:buFontTx/>
              <a:buNone/>
              <a:tabLst/>
              <a:defRPr/>
            </a:pPr>
            <a:br>
              <a:rPr kumimoji="0" lang="en-US" sz="1200" b="1" i="0" u="none" strike="noStrike" kern="1200" cap="none" spc="0" normalizeH="0" baseline="0" noProof="0">
                <a:ln>
                  <a:noFill/>
                </a:ln>
                <a:solidFill>
                  <a:srgbClr val="FFFFFF"/>
                </a:solidFill>
                <a:effectLst/>
                <a:uLnTx/>
                <a:uFillTx/>
                <a:latin typeface="Arial"/>
                <a:ea typeface="+mn-ea"/>
                <a:cs typeface="+mn-cs"/>
              </a:rPr>
            </a:br>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cxnSp>
        <p:nvCxnSpPr>
          <p:cNvPr id="14" name="Straight Connector 13"/>
          <p:cNvCxnSpPr/>
          <p:nvPr/>
        </p:nvCxnSpPr>
        <p:spPr>
          <a:xfrm>
            <a:off x="3286151" y="3236583"/>
            <a:ext cx="0" cy="252000"/>
          </a:xfrm>
          <a:prstGeom prst="line">
            <a:avLst/>
          </a:prstGeom>
          <a:ln w="127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153330" y="3236583"/>
            <a:ext cx="0" cy="252000"/>
          </a:xfrm>
          <a:prstGeom prst="line">
            <a:avLst/>
          </a:prstGeom>
          <a:ln w="127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020510" y="3236583"/>
            <a:ext cx="0" cy="252000"/>
          </a:xfrm>
          <a:prstGeom prst="line">
            <a:avLst/>
          </a:prstGeom>
          <a:ln w="127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887688" y="3236583"/>
            <a:ext cx="0" cy="252000"/>
          </a:xfrm>
          <a:prstGeom prst="line">
            <a:avLst/>
          </a:prstGeom>
          <a:ln w="127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60" name="Picture 5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526273" y="1897605"/>
            <a:ext cx="722830" cy="722830"/>
          </a:xfrm>
          <a:prstGeom prst="rect">
            <a:avLst/>
          </a:prstGeom>
        </p:spPr>
      </p:pic>
      <p:pic>
        <p:nvPicPr>
          <p:cNvPr id="11" name="Picture 1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532105" y="2700999"/>
            <a:ext cx="894221" cy="894221"/>
          </a:xfrm>
          <a:prstGeom prst="rect">
            <a:avLst/>
          </a:prstGeom>
        </p:spPr>
      </p:pic>
      <p:pic>
        <p:nvPicPr>
          <p:cNvPr id="63" name="Picture 6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34351" y="1852605"/>
            <a:ext cx="903600" cy="903600"/>
          </a:xfrm>
          <a:prstGeom prst="rect">
            <a:avLst/>
          </a:prstGeom>
        </p:spPr>
      </p:pic>
      <p:pic>
        <p:nvPicPr>
          <p:cNvPr id="67" name="Picture 6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73110" y="1957005"/>
            <a:ext cx="694800" cy="694800"/>
          </a:xfrm>
          <a:prstGeom prst="rect">
            <a:avLst/>
          </a:prstGeom>
        </p:spPr>
      </p:pic>
      <p:pic>
        <p:nvPicPr>
          <p:cNvPr id="21" name="Picture 20"/>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784330" y="1935405"/>
            <a:ext cx="738000" cy="738000"/>
          </a:xfrm>
          <a:prstGeom prst="rect">
            <a:avLst/>
          </a:prstGeom>
        </p:spPr>
      </p:pic>
      <p:sp>
        <p:nvSpPr>
          <p:cNvPr id="68" name="Ellipse 33"/>
          <p:cNvSpPr/>
          <p:nvPr/>
        </p:nvSpPr>
        <p:spPr bwMode="gray">
          <a:xfrm>
            <a:off x="3232869" y="3431524"/>
            <a:ext cx="106565" cy="106565"/>
          </a:xfrm>
          <a:prstGeom prst="ellipse">
            <a:avLst/>
          </a:prstGeom>
          <a:solidFill>
            <a:srgbClr val="2F323B"/>
          </a:solidFill>
          <a:ln w="12700" algn="ctr">
            <a:solidFill>
              <a:schemeClr val="accent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de-DE" sz="1800" b="0" i="0" u="none" strike="noStrike" kern="0" cap="none" spc="0" normalizeH="0" baseline="0" noProof="0" err="1">
              <a:ln>
                <a:noFill/>
              </a:ln>
              <a:solidFill>
                <a:srgbClr val="000000"/>
              </a:solidFill>
              <a:effectLst/>
              <a:uLnTx/>
              <a:uFillTx/>
              <a:latin typeface="Arial" panose="020B0604020202020204" pitchFamily="34" charset="0"/>
              <a:ea typeface="Arial Unicode MS" pitchFamily="34" charset="-128"/>
              <a:cs typeface="Arial Unicode MS" pitchFamily="34" charset="-128"/>
            </a:endParaRPr>
          </a:p>
        </p:txBody>
      </p:sp>
      <p:sp>
        <p:nvSpPr>
          <p:cNvPr id="69" name="Ellipse 34"/>
          <p:cNvSpPr/>
          <p:nvPr/>
        </p:nvSpPr>
        <p:spPr bwMode="gray">
          <a:xfrm>
            <a:off x="5100048" y="3431524"/>
            <a:ext cx="106565" cy="106565"/>
          </a:xfrm>
          <a:prstGeom prst="ellipse">
            <a:avLst/>
          </a:prstGeom>
          <a:solidFill>
            <a:srgbClr val="2F323B"/>
          </a:solidFill>
          <a:ln w="12700" algn="ctr">
            <a:solidFill>
              <a:srgbClr val="A8A34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de-DE" sz="1800" b="0" i="0" u="none" strike="noStrike" kern="0" cap="none" spc="0" normalizeH="0" baseline="0" noProof="0" err="1">
              <a:ln>
                <a:noFill/>
              </a:ln>
              <a:solidFill>
                <a:srgbClr val="000000"/>
              </a:solidFill>
              <a:effectLst/>
              <a:uLnTx/>
              <a:uFillTx/>
              <a:latin typeface="Arial" panose="020B0604020202020204" pitchFamily="34" charset="0"/>
              <a:ea typeface="Arial Unicode MS" pitchFamily="34" charset="-128"/>
              <a:cs typeface="Arial Unicode MS" pitchFamily="34" charset="-128"/>
            </a:endParaRPr>
          </a:p>
        </p:txBody>
      </p:sp>
      <p:sp>
        <p:nvSpPr>
          <p:cNvPr id="70" name="Ellipse 35"/>
          <p:cNvSpPr/>
          <p:nvPr/>
        </p:nvSpPr>
        <p:spPr bwMode="gray">
          <a:xfrm>
            <a:off x="6967228" y="3431524"/>
            <a:ext cx="106565" cy="106565"/>
          </a:xfrm>
          <a:prstGeom prst="ellipse">
            <a:avLst/>
          </a:prstGeom>
          <a:solidFill>
            <a:srgbClr val="2F323B"/>
          </a:solidFill>
          <a:ln w="12700" algn="ctr">
            <a:solidFill>
              <a:srgbClr val="609A7F"/>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de-DE" sz="1800" b="0" i="0" u="none" strike="noStrike" kern="0" cap="none" spc="0" normalizeH="0" baseline="0" noProof="0" err="1">
              <a:ln>
                <a:noFill/>
              </a:ln>
              <a:solidFill>
                <a:srgbClr val="000000"/>
              </a:solidFill>
              <a:effectLst/>
              <a:uLnTx/>
              <a:uFillTx/>
              <a:latin typeface="Arial" panose="020B0604020202020204" pitchFamily="34" charset="0"/>
              <a:ea typeface="Arial Unicode MS" pitchFamily="34" charset="-128"/>
              <a:cs typeface="Arial Unicode MS" pitchFamily="34" charset="-128"/>
            </a:endParaRPr>
          </a:p>
        </p:txBody>
      </p:sp>
      <p:sp>
        <p:nvSpPr>
          <p:cNvPr id="71" name="Ellipse 36"/>
          <p:cNvSpPr/>
          <p:nvPr/>
        </p:nvSpPr>
        <p:spPr bwMode="gray">
          <a:xfrm>
            <a:off x="8834406" y="3431524"/>
            <a:ext cx="106565" cy="106565"/>
          </a:xfrm>
          <a:prstGeom prst="ellipse">
            <a:avLst/>
          </a:prstGeom>
          <a:solidFill>
            <a:srgbClr val="2F323B"/>
          </a:solidFill>
          <a:ln w="12700" algn="ctr">
            <a:solidFill>
              <a:srgbClr val="009DE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de-DE" sz="1800" b="0" i="0" u="none" strike="noStrike" kern="0" cap="none" spc="0" normalizeH="0" baseline="0" noProof="0" err="1">
              <a:ln>
                <a:noFill/>
              </a:ln>
              <a:solidFill>
                <a:srgbClr val="000000"/>
              </a:solidFill>
              <a:effectLst/>
              <a:uLnTx/>
              <a:uFillTx/>
              <a:latin typeface="Arial" panose="020B0604020202020204" pitchFamily="34" charset="0"/>
              <a:ea typeface="Arial Unicode MS" pitchFamily="34" charset="-128"/>
              <a:cs typeface="Arial Unicode MS" pitchFamily="34" charset="-128"/>
            </a:endParaRPr>
          </a:p>
        </p:txBody>
      </p:sp>
      <p:sp>
        <p:nvSpPr>
          <p:cNvPr id="72" name="Rectangle: Rounded Corners 27"/>
          <p:cNvSpPr/>
          <p:nvPr/>
        </p:nvSpPr>
        <p:spPr bwMode="gray">
          <a:xfrm>
            <a:off x="4240021" y="2677716"/>
            <a:ext cx="1826619" cy="506181"/>
          </a:xfrm>
          <a:prstGeom prst="rect">
            <a:avLst/>
          </a:prstGeom>
          <a:solidFill>
            <a:srgbClr val="A8A340"/>
          </a:solidFill>
          <a:ln w="12700" algn="ctr">
            <a:noFill/>
            <a:miter lim="800000"/>
            <a:headEnd/>
            <a:tailEnd/>
          </a:ln>
        </p:spPr>
        <p:txBody>
          <a:bodyPr lIns="34013" tIns="68026" rIns="34013" bIns="68026" rtlCol="0" anchor="ctr" anchorCtr="0"/>
          <a:lstStyle/>
          <a:p>
            <a:pPr marL="0" marR="0" lvl="0" indent="0" algn="ctr" defTabSz="863752" rtl="0" eaLnBrk="1" fontAlgn="auto" latinLnBrk="0" hangingPunct="1">
              <a:lnSpc>
                <a:spcPct val="95000"/>
              </a:lnSpc>
              <a:spcBef>
                <a:spcPts val="0"/>
              </a:spcBef>
              <a:spcAft>
                <a:spcPts val="0"/>
              </a:spcAft>
              <a:buClr>
                <a:srgbClr val="999999"/>
              </a:buClr>
              <a:buSzPct val="100000"/>
              <a:buFontTx/>
              <a:buNone/>
              <a:tabLst/>
              <a:defRPr/>
            </a:pPr>
            <a:r>
              <a:rPr kumimoji="0" lang="en-US" sz="1600" b="0" i="0" u="none" strike="noStrike" kern="0" cap="none" spc="0" normalizeH="0" baseline="0" noProof="0">
                <a:ln>
                  <a:noFill/>
                </a:ln>
                <a:solidFill>
                  <a:srgbClr val="FFFFFF"/>
                </a:solidFill>
                <a:effectLst/>
                <a:uLnTx/>
                <a:uFillTx/>
                <a:latin typeface="Arial" panose="020B0604020202020204" pitchFamily="34" charset="0"/>
                <a:ea typeface="+mn-ea"/>
                <a:cs typeface="+mn-cs"/>
              </a:rPr>
              <a:t>Empowerment</a:t>
            </a:r>
          </a:p>
        </p:txBody>
      </p:sp>
      <p:sp>
        <p:nvSpPr>
          <p:cNvPr id="73" name="Rectangle: Rounded Corners 29"/>
          <p:cNvSpPr/>
          <p:nvPr/>
        </p:nvSpPr>
        <p:spPr bwMode="gray">
          <a:xfrm>
            <a:off x="6107201" y="2677716"/>
            <a:ext cx="1826619" cy="506181"/>
          </a:xfrm>
          <a:prstGeom prst="rect">
            <a:avLst/>
          </a:prstGeom>
          <a:solidFill>
            <a:srgbClr val="609A7F"/>
          </a:solidFill>
          <a:ln w="12700" algn="ctr">
            <a:noFill/>
            <a:miter lim="800000"/>
            <a:headEnd/>
            <a:tailEnd/>
          </a:ln>
        </p:spPr>
        <p:txBody>
          <a:bodyPr lIns="34013" tIns="68026" rIns="34013" bIns="68026" rtlCol="0" anchor="ctr" anchorCtr="0"/>
          <a:lstStyle/>
          <a:p>
            <a:pPr marL="0" marR="0" lvl="0" indent="0" algn="ctr" defTabSz="863752" rtl="0" eaLnBrk="1" fontAlgn="auto" latinLnBrk="0" hangingPunct="1">
              <a:lnSpc>
                <a:spcPct val="95000"/>
              </a:lnSpc>
              <a:spcBef>
                <a:spcPts val="0"/>
              </a:spcBef>
              <a:spcAft>
                <a:spcPts val="0"/>
              </a:spcAft>
              <a:buClr>
                <a:srgbClr val="999999"/>
              </a:buClr>
              <a:buSzPct val="100000"/>
              <a:buFontTx/>
              <a:buNone/>
              <a:tabLst/>
              <a:defRPr/>
            </a:pPr>
            <a:r>
              <a:rPr kumimoji="0" lang="en-US" sz="1600" b="0" i="0" u="none" strike="noStrike" kern="0" cap="none" spc="0" normalizeH="0" baseline="0" noProof="0">
                <a:ln>
                  <a:noFill/>
                </a:ln>
                <a:solidFill>
                  <a:srgbClr val="FFFFFF"/>
                </a:solidFill>
                <a:effectLst/>
                <a:uLnTx/>
                <a:uFillTx/>
                <a:latin typeface="Arial" panose="020B0604020202020204" pitchFamily="34" charset="0"/>
                <a:ea typeface="+mn-ea"/>
                <a:cs typeface="+mn-cs"/>
              </a:rPr>
              <a:t>Innovation and </a:t>
            </a:r>
            <a:br>
              <a:rPr kumimoji="0" lang="en-US" sz="1600" b="0" i="0" u="none" strike="noStrike" kern="0" cap="none" spc="0" normalizeH="0" baseline="0" noProof="0">
                <a:ln>
                  <a:noFill/>
                </a:ln>
                <a:solidFill>
                  <a:srgbClr val="FFFFFF"/>
                </a:solidFill>
                <a:effectLst/>
                <a:uLnTx/>
                <a:uFillTx/>
                <a:latin typeface="Arial" panose="020B0604020202020204" pitchFamily="34" charset="0"/>
                <a:ea typeface="+mn-ea"/>
                <a:cs typeface="+mn-cs"/>
              </a:rPr>
            </a:br>
            <a:r>
              <a:rPr kumimoji="0" lang="en-US" sz="1600" b="0" i="0" u="none" strike="noStrike" kern="0" cap="none" spc="0" normalizeH="0" baseline="0" noProof="0">
                <a:ln>
                  <a:noFill/>
                </a:ln>
                <a:solidFill>
                  <a:srgbClr val="FFFFFF"/>
                </a:solidFill>
                <a:effectLst/>
                <a:uLnTx/>
                <a:uFillTx/>
                <a:latin typeface="Arial" panose="020B0604020202020204" pitchFamily="34" charset="0"/>
                <a:ea typeface="+mn-ea"/>
                <a:cs typeface="+mn-cs"/>
              </a:rPr>
              <a:t>value realization</a:t>
            </a:r>
          </a:p>
        </p:txBody>
      </p:sp>
      <p:sp>
        <p:nvSpPr>
          <p:cNvPr id="75" name="Rectangle: Rounded Corners 31"/>
          <p:cNvSpPr/>
          <p:nvPr/>
        </p:nvSpPr>
        <p:spPr bwMode="gray">
          <a:xfrm>
            <a:off x="7974379" y="2677716"/>
            <a:ext cx="1826619" cy="506181"/>
          </a:xfrm>
          <a:prstGeom prst="rect">
            <a:avLst/>
          </a:prstGeom>
          <a:solidFill>
            <a:srgbClr val="009DE0"/>
          </a:solidFill>
          <a:ln w="12700" algn="ctr">
            <a:noFill/>
            <a:miter lim="800000"/>
            <a:headEnd/>
            <a:tailEnd/>
          </a:ln>
        </p:spPr>
        <p:txBody>
          <a:bodyPr lIns="34013" tIns="68026" rIns="34013" bIns="68026" rtlCol="0" anchor="ctr" anchorCtr="0"/>
          <a:lstStyle/>
          <a:p>
            <a:pPr marL="0" marR="0" lvl="0" indent="0" algn="ctr" defTabSz="863752" rtl="0" eaLnBrk="1" fontAlgn="auto" latinLnBrk="0" hangingPunct="1">
              <a:lnSpc>
                <a:spcPct val="95000"/>
              </a:lnSpc>
              <a:spcBef>
                <a:spcPts val="0"/>
              </a:spcBef>
              <a:spcAft>
                <a:spcPts val="0"/>
              </a:spcAft>
              <a:buClr>
                <a:srgbClr val="999999"/>
              </a:buClr>
              <a:buSzPct val="100000"/>
              <a:buFontTx/>
              <a:buNone/>
              <a:tabLst/>
              <a:defRPr/>
            </a:pPr>
            <a:r>
              <a:rPr kumimoji="0" lang="en-US" sz="1600" b="0" i="0" u="none" strike="noStrike" kern="0" cap="none" spc="0" normalizeH="0" baseline="0" noProof="0">
                <a:ln>
                  <a:noFill/>
                </a:ln>
                <a:solidFill>
                  <a:srgbClr val="FFFFFF"/>
                </a:solidFill>
                <a:effectLst/>
                <a:uLnTx/>
                <a:uFillTx/>
                <a:latin typeface="Arial" panose="020B0604020202020204" pitchFamily="34" charset="0"/>
                <a:ea typeface="+mn-ea"/>
                <a:cs typeface="+mn-cs"/>
              </a:rPr>
              <a:t>Mission-critical support</a:t>
            </a:r>
          </a:p>
        </p:txBody>
      </p:sp>
      <p:sp>
        <p:nvSpPr>
          <p:cNvPr id="76" name="Rectangle: Rounded Corners 41"/>
          <p:cNvSpPr/>
          <p:nvPr/>
        </p:nvSpPr>
        <p:spPr bwMode="gray">
          <a:xfrm>
            <a:off x="2372842" y="2677716"/>
            <a:ext cx="1826619" cy="506181"/>
          </a:xfrm>
          <a:prstGeom prst="rect">
            <a:avLst/>
          </a:prstGeom>
          <a:solidFill>
            <a:srgbClr val="F0AB00"/>
          </a:solidFill>
          <a:ln w="12700" algn="ctr">
            <a:noFill/>
            <a:miter lim="800000"/>
            <a:headEnd/>
            <a:tailEnd/>
          </a:ln>
        </p:spPr>
        <p:txBody>
          <a:bodyPr lIns="34013" tIns="68026" rIns="34013" bIns="68026" rtlCol="0" anchor="ctr" anchorCtr="0"/>
          <a:lstStyle/>
          <a:p>
            <a:pPr marL="0" marR="0" lvl="0" indent="0" algn="ctr" defTabSz="1528062" rtl="0" eaLnBrk="1" fontAlgn="auto" latinLnBrk="0" hangingPunct="1">
              <a:lnSpc>
                <a:spcPct val="95000"/>
              </a:lnSpc>
              <a:spcBef>
                <a:spcPts val="0"/>
              </a:spcBef>
              <a:spcAft>
                <a:spcPts val="0"/>
              </a:spcAft>
              <a:buClr>
                <a:srgbClr val="999999"/>
              </a:buClr>
              <a:buSzPct val="100000"/>
              <a:buFontTx/>
              <a:buNone/>
              <a:tabLst/>
              <a:defRPr/>
            </a:pPr>
            <a:r>
              <a:rPr kumimoji="0" lang="en-US" sz="1600" b="0" i="0" u="none" strike="noStrike" kern="0" cap="none" spc="0" normalizeH="0" baseline="0" noProof="0">
                <a:ln>
                  <a:noFill/>
                </a:ln>
                <a:solidFill>
                  <a:srgbClr val="FFFFFF"/>
                </a:solidFill>
                <a:effectLst/>
                <a:uLnTx/>
                <a:uFillTx/>
                <a:latin typeface="Arial" panose="020B0604020202020204" pitchFamily="34" charset="0"/>
                <a:ea typeface="+mn-ea"/>
                <a:cs typeface="+mn-cs"/>
              </a:rPr>
              <a:t>Collaboration</a:t>
            </a:r>
          </a:p>
        </p:txBody>
      </p:sp>
      <p:pic>
        <p:nvPicPr>
          <p:cNvPr id="25" name="Picture 24"/>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92108" y="2797115"/>
            <a:ext cx="701310" cy="701988"/>
          </a:xfrm>
          <a:prstGeom prst="rect">
            <a:avLst/>
          </a:prstGeom>
        </p:spPr>
      </p:pic>
      <p:sp>
        <p:nvSpPr>
          <p:cNvPr id="37" name="Ellipse 33">
            <a:extLst>
              <a:ext uri="{FF2B5EF4-FFF2-40B4-BE49-F238E27FC236}">
                <a16:creationId xmlns:a16="http://schemas.microsoft.com/office/drawing/2014/main" id="{ED50A8D2-1F18-47CD-8BC4-E361662FFC34}"/>
              </a:ext>
            </a:extLst>
          </p:cNvPr>
          <p:cNvSpPr/>
          <p:nvPr/>
        </p:nvSpPr>
        <p:spPr bwMode="gray">
          <a:xfrm>
            <a:off x="3237833" y="3431524"/>
            <a:ext cx="106565" cy="106565"/>
          </a:xfrm>
          <a:prstGeom prst="ellipse">
            <a:avLst/>
          </a:prstGeom>
          <a:solidFill>
            <a:srgbClr val="2F323B"/>
          </a:solidFill>
          <a:ln w="12700" algn="ctr">
            <a:solidFill>
              <a:schemeClr val="accent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de-DE" sz="1800" b="0" i="0" u="none" strike="noStrike" kern="0" cap="none" spc="0" normalizeH="0" baseline="0" noProof="0" err="1">
              <a:ln>
                <a:noFill/>
              </a:ln>
              <a:solidFill>
                <a:srgbClr val="000000"/>
              </a:solidFill>
              <a:effectLst/>
              <a:uLnTx/>
              <a:uFillTx/>
              <a:latin typeface="Arial" panose="020B0604020202020204" pitchFamily="34" charset="0"/>
              <a:ea typeface="Arial Unicode MS" pitchFamily="34" charset="-128"/>
              <a:cs typeface="Arial Unicode MS" pitchFamily="34" charset="-128"/>
            </a:endParaRPr>
          </a:p>
        </p:txBody>
      </p:sp>
      <p:sp>
        <p:nvSpPr>
          <p:cNvPr id="38" name="Ellipse 34">
            <a:extLst>
              <a:ext uri="{FF2B5EF4-FFF2-40B4-BE49-F238E27FC236}">
                <a16:creationId xmlns:a16="http://schemas.microsoft.com/office/drawing/2014/main" id="{33A33E08-F216-4474-BF26-7395AC76EA28}"/>
              </a:ext>
            </a:extLst>
          </p:cNvPr>
          <p:cNvSpPr/>
          <p:nvPr/>
        </p:nvSpPr>
        <p:spPr bwMode="gray">
          <a:xfrm>
            <a:off x="5105012" y="3431524"/>
            <a:ext cx="106565" cy="106565"/>
          </a:xfrm>
          <a:prstGeom prst="ellipse">
            <a:avLst/>
          </a:prstGeom>
          <a:solidFill>
            <a:srgbClr val="2F323B"/>
          </a:solidFill>
          <a:ln w="12700" algn="ctr">
            <a:solidFill>
              <a:srgbClr val="A8A34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de-DE" sz="1800" b="0" i="0" u="none" strike="noStrike" kern="0" cap="none" spc="0" normalizeH="0" baseline="0" noProof="0" err="1">
              <a:ln>
                <a:noFill/>
              </a:ln>
              <a:solidFill>
                <a:srgbClr val="000000"/>
              </a:solidFill>
              <a:effectLst/>
              <a:uLnTx/>
              <a:uFillTx/>
              <a:latin typeface="Arial" panose="020B0604020202020204" pitchFamily="34" charset="0"/>
              <a:ea typeface="Arial Unicode MS" pitchFamily="34" charset="-128"/>
              <a:cs typeface="Arial Unicode MS" pitchFamily="34" charset="-128"/>
            </a:endParaRPr>
          </a:p>
        </p:txBody>
      </p:sp>
      <p:sp>
        <p:nvSpPr>
          <p:cNvPr id="39" name="Ellipse 35">
            <a:extLst>
              <a:ext uri="{FF2B5EF4-FFF2-40B4-BE49-F238E27FC236}">
                <a16:creationId xmlns:a16="http://schemas.microsoft.com/office/drawing/2014/main" id="{B49DE0C6-55DB-4165-B4C3-E686D6E8DE00}"/>
              </a:ext>
            </a:extLst>
          </p:cNvPr>
          <p:cNvSpPr/>
          <p:nvPr/>
        </p:nvSpPr>
        <p:spPr bwMode="gray">
          <a:xfrm>
            <a:off x="6972192" y="3431524"/>
            <a:ext cx="106565" cy="106565"/>
          </a:xfrm>
          <a:prstGeom prst="ellipse">
            <a:avLst/>
          </a:prstGeom>
          <a:solidFill>
            <a:srgbClr val="2F323B"/>
          </a:solidFill>
          <a:ln w="12700" algn="ctr">
            <a:solidFill>
              <a:srgbClr val="609A7F"/>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de-DE" sz="1800" b="0" i="0" u="none" strike="noStrike" kern="0" cap="none" spc="0" normalizeH="0" baseline="0" noProof="0" err="1">
              <a:ln>
                <a:noFill/>
              </a:ln>
              <a:solidFill>
                <a:srgbClr val="000000"/>
              </a:solidFill>
              <a:effectLst/>
              <a:uLnTx/>
              <a:uFillTx/>
              <a:latin typeface="Arial" panose="020B0604020202020204" pitchFamily="34" charset="0"/>
              <a:ea typeface="Arial Unicode MS" pitchFamily="34" charset="-128"/>
              <a:cs typeface="Arial Unicode MS" pitchFamily="34" charset="-128"/>
            </a:endParaRPr>
          </a:p>
        </p:txBody>
      </p:sp>
      <p:grpSp>
        <p:nvGrpSpPr>
          <p:cNvPr id="85" name="Group 5"/>
          <p:cNvGrpSpPr>
            <a:grpSpLocks noChangeAspect="1"/>
          </p:cNvGrpSpPr>
          <p:nvPr/>
        </p:nvGrpSpPr>
        <p:grpSpPr bwMode="auto">
          <a:xfrm>
            <a:off x="9168284" y="-3651864"/>
            <a:ext cx="2023736" cy="0"/>
            <a:chOff x="7443" y="3575"/>
            <a:chExt cx="788" cy="0"/>
          </a:xfrm>
        </p:grpSpPr>
        <p:sp>
          <p:nvSpPr>
            <p:cNvPr id="122" name="Line 20"/>
            <p:cNvSpPr>
              <a:spLocks noChangeShapeType="1"/>
            </p:cNvSpPr>
            <p:nvPr/>
          </p:nvSpPr>
          <p:spPr bwMode="auto">
            <a:xfrm flipH="1">
              <a:off x="8110" y="3575"/>
              <a:ext cx="38" cy="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028567"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a:ea typeface="+mn-ea"/>
                <a:cs typeface="+mn-cs"/>
              </a:endParaRPr>
            </a:p>
          </p:txBody>
        </p:sp>
        <p:sp>
          <p:nvSpPr>
            <p:cNvPr id="123" name="Line 21"/>
            <p:cNvSpPr>
              <a:spLocks noChangeShapeType="1"/>
            </p:cNvSpPr>
            <p:nvPr/>
          </p:nvSpPr>
          <p:spPr bwMode="auto">
            <a:xfrm>
              <a:off x="7517" y="3575"/>
              <a:ext cx="38" cy="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028567"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a:ea typeface="+mn-ea"/>
                <a:cs typeface="+mn-cs"/>
              </a:endParaRPr>
            </a:p>
          </p:txBody>
        </p:sp>
        <p:sp>
          <p:nvSpPr>
            <p:cNvPr id="124" name="Line 10"/>
            <p:cNvSpPr>
              <a:spLocks noChangeShapeType="1"/>
            </p:cNvSpPr>
            <p:nvPr/>
          </p:nvSpPr>
          <p:spPr bwMode="auto">
            <a:xfrm flipH="1">
              <a:off x="7895" y="3575"/>
              <a:ext cx="336" cy="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028567"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a:ea typeface="+mn-ea"/>
                <a:cs typeface="+mn-cs"/>
              </a:endParaRPr>
            </a:p>
          </p:txBody>
        </p:sp>
        <p:sp>
          <p:nvSpPr>
            <p:cNvPr id="125" name="Line 9"/>
            <p:cNvSpPr>
              <a:spLocks noChangeShapeType="1"/>
            </p:cNvSpPr>
            <p:nvPr/>
          </p:nvSpPr>
          <p:spPr bwMode="auto">
            <a:xfrm flipH="1">
              <a:off x="7443" y="3575"/>
              <a:ext cx="328" cy="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1028567"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5" name="Group 4">
            <a:extLst>
              <a:ext uri="{FF2B5EF4-FFF2-40B4-BE49-F238E27FC236}">
                <a16:creationId xmlns:a16="http://schemas.microsoft.com/office/drawing/2014/main" id="{FC256118-3716-41A2-915D-F257768F5BA6}"/>
              </a:ext>
            </a:extLst>
          </p:cNvPr>
          <p:cNvGrpSpPr/>
          <p:nvPr/>
        </p:nvGrpSpPr>
        <p:grpSpPr>
          <a:xfrm>
            <a:off x="4094604" y="5160140"/>
            <a:ext cx="4005967" cy="1171170"/>
            <a:chOff x="3388726" y="5087159"/>
            <a:chExt cx="4005967" cy="1171170"/>
          </a:xfrm>
        </p:grpSpPr>
        <p:cxnSp>
          <p:nvCxnSpPr>
            <p:cNvPr id="104" name="Straight Connector 103">
              <a:extLst>
                <a:ext uri="{FF2B5EF4-FFF2-40B4-BE49-F238E27FC236}">
                  <a16:creationId xmlns:a16="http://schemas.microsoft.com/office/drawing/2014/main" id="{328A0E1A-A5B6-4E8E-8F6D-F8DD919ABB73}"/>
                </a:ext>
              </a:extLst>
            </p:cNvPr>
            <p:cNvCxnSpPr/>
            <p:nvPr/>
          </p:nvCxnSpPr>
          <p:spPr>
            <a:xfrm>
              <a:off x="3529953" y="5834772"/>
              <a:ext cx="900000" cy="0"/>
            </a:xfrm>
            <a:prstGeom prst="line">
              <a:avLst/>
            </a:prstGeom>
            <a:ln w="127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4" name="Picture 93">
              <a:extLst>
                <a:ext uri="{FF2B5EF4-FFF2-40B4-BE49-F238E27FC236}">
                  <a16:creationId xmlns:a16="http://schemas.microsoft.com/office/drawing/2014/main" id="{AAAF88C4-DB76-455E-9BDF-E878CCE1395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058933" y="5087159"/>
              <a:ext cx="665552" cy="665552"/>
            </a:xfrm>
            <a:prstGeom prst="rect">
              <a:avLst/>
            </a:prstGeom>
          </p:spPr>
        </p:pic>
        <p:pic>
          <p:nvPicPr>
            <p:cNvPr id="97" name="Picture 96">
              <a:extLst>
                <a:ext uri="{FF2B5EF4-FFF2-40B4-BE49-F238E27FC236}">
                  <a16:creationId xmlns:a16="http://schemas.microsoft.com/office/drawing/2014/main" id="{AB8FC983-63BF-414A-8A51-B7E947F61F2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680455" y="5120437"/>
              <a:ext cx="598997" cy="598997"/>
            </a:xfrm>
            <a:prstGeom prst="rect">
              <a:avLst/>
            </a:prstGeom>
          </p:spPr>
        </p:pic>
        <p:pic>
          <p:nvPicPr>
            <p:cNvPr id="102" name="Picture 101">
              <a:extLst>
                <a:ext uri="{FF2B5EF4-FFF2-40B4-BE49-F238E27FC236}">
                  <a16:creationId xmlns:a16="http://schemas.microsoft.com/office/drawing/2014/main" id="{3F401886-FB63-454E-9DD2-455EB158EF4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501267" y="5117737"/>
              <a:ext cx="604397" cy="604397"/>
            </a:xfrm>
            <a:prstGeom prst="rect">
              <a:avLst/>
            </a:prstGeom>
          </p:spPr>
        </p:pic>
        <p:sp>
          <p:nvSpPr>
            <p:cNvPr id="99" name="Rechteck 27">
              <a:extLst>
                <a:ext uri="{FF2B5EF4-FFF2-40B4-BE49-F238E27FC236}">
                  <a16:creationId xmlns:a16="http://schemas.microsoft.com/office/drawing/2014/main" id="{D414D791-7420-437E-B55A-7134BC30A4CE}"/>
                </a:ext>
              </a:extLst>
            </p:cNvPr>
            <p:cNvSpPr/>
            <p:nvPr/>
          </p:nvSpPr>
          <p:spPr>
            <a:xfrm>
              <a:off x="4800482" y="5862734"/>
              <a:ext cx="1182455" cy="395595"/>
            </a:xfrm>
            <a:prstGeom prst="rect">
              <a:avLst/>
            </a:prstGeom>
            <a:noFill/>
            <a:ln w="12700">
              <a:noFill/>
            </a:ln>
          </p:spPr>
          <p:txBody>
            <a:bodyPr wrap="square" lIns="0" tIns="0" rIns="0" bIns="0" anchor="t">
              <a:noAutofit/>
            </a:bodyPr>
            <a:lstStyle/>
            <a:p>
              <a:pPr marL="0" marR="0" lvl="0" indent="0" algn="ctr" defTabSz="1088776"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F0AB00"/>
                  </a:solidFill>
                  <a:effectLst/>
                  <a:uLnTx/>
                  <a:uFillTx/>
                  <a:latin typeface="Arial"/>
                  <a:ea typeface="+mn-ea"/>
                  <a:cs typeface="Arial Unicode MS" panose="020B0604020202020204" pitchFamily="34" charset="-128"/>
                </a:rPr>
                <a:t>Digital core</a:t>
              </a:r>
            </a:p>
          </p:txBody>
        </p:sp>
        <p:sp>
          <p:nvSpPr>
            <p:cNvPr id="100" name="Rechteck 27">
              <a:extLst>
                <a:ext uri="{FF2B5EF4-FFF2-40B4-BE49-F238E27FC236}">
                  <a16:creationId xmlns:a16="http://schemas.microsoft.com/office/drawing/2014/main" id="{343ED554-0205-4835-84E5-73D0D7C05568}"/>
                </a:ext>
              </a:extLst>
            </p:cNvPr>
            <p:cNvSpPr/>
            <p:nvPr/>
          </p:nvSpPr>
          <p:spPr>
            <a:xfrm>
              <a:off x="6212238" y="5862734"/>
              <a:ext cx="1182455" cy="395595"/>
            </a:xfrm>
            <a:prstGeom prst="rect">
              <a:avLst/>
            </a:prstGeom>
            <a:noFill/>
            <a:ln w="12700">
              <a:noFill/>
            </a:ln>
          </p:spPr>
          <p:txBody>
            <a:bodyPr wrap="square" lIns="0" tIns="0" rIns="0" bIns="0" anchor="t">
              <a:noAutofit/>
            </a:bodyPr>
            <a:lstStyle/>
            <a:p>
              <a:pPr marL="0" marR="0" lvl="0" indent="0" algn="ctr" defTabSz="1088776"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F0AB00"/>
                  </a:solidFill>
                  <a:effectLst/>
                  <a:uLnTx/>
                  <a:uFillTx/>
                  <a:latin typeface="Arial"/>
                  <a:ea typeface="+mn-ea"/>
                  <a:cs typeface="Arial Unicode MS" panose="020B0604020202020204" pitchFamily="34" charset="-128"/>
                </a:rPr>
                <a:t>Breakthrough innovations</a:t>
              </a:r>
            </a:p>
          </p:txBody>
        </p:sp>
        <p:cxnSp>
          <p:nvCxnSpPr>
            <p:cNvPr id="108" name="Straight Connector 107">
              <a:extLst>
                <a:ext uri="{FF2B5EF4-FFF2-40B4-BE49-F238E27FC236}">
                  <a16:creationId xmlns:a16="http://schemas.microsoft.com/office/drawing/2014/main" id="{9BE0B9DD-0FF4-4F48-BAA1-B5D0A221F003}"/>
                </a:ext>
              </a:extLst>
            </p:cNvPr>
            <p:cNvCxnSpPr/>
            <p:nvPr/>
          </p:nvCxnSpPr>
          <p:spPr>
            <a:xfrm>
              <a:off x="4941709" y="5834772"/>
              <a:ext cx="900000" cy="0"/>
            </a:xfrm>
            <a:prstGeom prst="line">
              <a:avLst/>
            </a:prstGeom>
            <a:ln w="127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BFB8D6F-B092-449F-AF13-391216309D73}"/>
                </a:ext>
              </a:extLst>
            </p:cNvPr>
            <p:cNvCxnSpPr/>
            <p:nvPr/>
          </p:nvCxnSpPr>
          <p:spPr>
            <a:xfrm>
              <a:off x="6353465" y="5834772"/>
              <a:ext cx="900000" cy="0"/>
            </a:xfrm>
            <a:prstGeom prst="line">
              <a:avLst/>
            </a:prstGeom>
            <a:ln w="127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1" name="Rechteck 27">
              <a:extLst>
                <a:ext uri="{FF2B5EF4-FFF2-40B4-BE49-F238E27FC236}">
                  <a16:creationId xmlns:a16="http://schemas.microsoft.com/office/drawing/2014/main" id="{6B5D410B-D351-4A44-BB44-D33BE25F1821}"/>
                </a:ext>
              </a:extLst>
            </p:cNvPr>
            <p:cNvSpPr/>
            <p:nvPr/>
          </p:nvSpPr>
          <p:spPr>
            <a:xfrm>
              <a:off x="3388726" y="5862734"/>
              <a:ext cx="1182455" cy="395595"/>
            </a:xfrm>
            <a:prstGeom prst="rect">
              <a:avLst/>
            </a:prstGeom>
            <a:noFill/>
            <a:ln w="12700">
              <a:noFill/>
            </a:ln>
          </p:spPr>
          <p:txBody>
            <a:bodyPr wrap="square" lIns="0" tIns="0" rIns="0" bIns="0" anchor="t">
              <a:noAutofit/>
            </a:bodyPr>
            <a:lstStyle/>
            <a:p>
              <a:pPr marL="0" marR="5079" lvl="0" indent="11111" algn="ctr" defTabSz="1088776" rtl="0" eaLnBrk="1" fontAlgn="auto" latinLnBrk="0" hangingPunct="1">
                <a:lnSpc>
                  <a:spcPct val="100499"/>
                </a:lnSpc>
                <a:spcBef>
                  <a:spcPts val="0"/>
                </a:spcBef>
                <a:spcAft>
                  <a:spcPts val="0"/>
                </a:spcAft>
                <a:buClrTx/>
                <a:buSzTx/>
                <a:buFontTx/>
                <a:buNone/>
                <a:tabLst/>
                <a:defRPr/>
              </a:pPr>
              <a:r>
                <a:rPr kumimoji="0" lang="en-US" sz="1200" b="0" i="0" u="none" strike="noStrike" kern="1200" cap="none" spc="0" normalizeH="0" baseline="0" noProof="0">
                  <a:ln>
                    <a:noFill/>
                  </a:ln>
                  <a:solidFill>
                    <a:srgbClr val="F0AB00"/>
                  </a:solidFill>
                  <a:effectLst/>
                  <a:uLnTx/>
                  <a:uFillTx/>
                  <a:latin typeface="Arial"/>
                  <a:ea typeface="+mn-ea"/>
                  <a:cs typeface="Arial Unicode MS" panose="020B0604020202020204" pitchFamily="34" charset="-128"/>
                </a:rPr>
                <a:t>Cloud</a:t>
              </a:r>
            </a:p>
          </p:txBody>
        </p:sp>
      </p:grpSp>
      <p:sp>
        <p:nvSpPr>
          <p:cNvPr id="55" name="Rechteck 27">
            <a:extLst>
              <a:ext uri="{FF2B5EF4-FFF2-40B4-BE49-F238E27FC236}">
                <a16:creationId xmlns:a16="http://schemas.microsoft.com/office/drawing/2014/main" id="{C9BBE510-8310-4248-B170-96ADEC6605C7}"/>
              </a:ext>
            </a:extLst>
          </p:cNvPr>
          <p:cNvSpPr/>
          <p:nvPr/>
        </p:nvSpPr>
        <p:spPr>
          <a:xfrm>
            <a:off x="3955688" y="4909684"/>
            <a:ext cx="4283798" cy="250439"/>
          </a:xfrm>
          <a:prstGeom prst="rect">
            <a:avLst/>
          </a:prstGeom>
          <a:noFill/>
          <a:ln w="12700">
            <a:noFill/>
          </a:ln>
        </p:spPr>
        <p:txBody>
          <a:bodyPr wrap="square" lIns="0" tIns="0" rIns="0" bIns="0" anchor="ctr">
            <a:noAutofit/>
          </a:bodyPr>
          <a:lstStyle/>
          <a:p>
            <a:pPr marL="0" marR="0" lvl="0" indent="0" algn="ctr" defTabSz="1088776"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F0AB00"/>
                </a:solidFill>
                <a:effectLst/>
                <a:uLnTx/>
                <a:uFillTx/>
                <a:latin typeface="Arial"/>
                <a:ea typeface="+mn-ea"/>
                <a:cs typeface="Arial Unicode MS" panose="020B0604020202020204" pitchFamily="34" charset="-128"/>
              </a:rPr>
              <a:t>Intelligent enterprise</a:t>
            </a:r>
          </a:p>
        </p:txBody>
      </p:sp>
      <p:grpSp>
        <p:nvGrpSpPr>
          <p:cNvPr id="6" name="Group 5">
            <a:extLst>
              <a:ext uri="{FF2B5EF4-FFF2-40B4-BE49-F238E27FC236}">
                <a16:creationId xmlns:a16="http://schemas.microsoft.com/office/drawing/2014/main" id="{B7C7DDE2-5101-46D5-87AB-7BE4D0744FAB}"/>
              </a:ext>
            </a:extLst>
          </p:cNvPr>
          <p:cNvGrpSpPr/>
          <p:nvPr/>
        </p:nvGrpSpPr>
        <p:grpSpPr>
          <a:xfrm>
            <a:off x="4173568" y="5034903"/>
            <a:ext cx="3848039" cy="0"/>
            <a:chOff x="4295540" y="4961922"/>
            <a:chExt cx="3848039" cy="0"/>
          </a:xfrm>
        </p:grpSpPr>
        <p:cxnSp>
          <p:nvCxnSpPr>
            <p:cNvPr id="57" name="Gerade Verbindung 2">
              <a:extLst>
                <a:ext uri="{FF2B5EF4-FFF2-40B4-BE49-F238E27FC236}">
                  <a16:creationId xmlns:a16="http://schemas.microsoft.com/office/drawing/2014/main" id="{DD15D9EC-985F-4117-BA8F-5AB99418C799}"/>
                </a:ext>
              </a:extLst>
            </p:cNvPr>
            <p:cNvCxnSpPr/>
            <p:nvPr/>
          </p:nvCxnSpPr>
          <p:spPr>
            <a:xfrm flipH="1">
              <a:off x="4295540" y="4961922"/>
              <a:ext cx="1080000" cy="0"/>
            </a:xfrm>
            <a:prstGeom prst="line">
              <a:avLst/>
            </a:prstGeom>
            <a:noFill/>
            <a:ln w="14288" cap="rnd" cmpd="sng" algn="ctr">
              <a:gradFill>
                <a:gsLst>
                  <a:gs pos="0">
                    <a:srgbClr val="FFFFFF"/>
                  </a:gs>
                  <a:gs pos="100000">
                    <a:srgbClr val="FFFFFF">
                      <a:alpha val="0"/>
                    </a:srgbClr>
                  </a:gs>
                </a:gsLst>
                <a:lin ang="0" scaled="0"/>
              </a:gradFill>
              <a:prstDash val="solid"/>
            </a:ln>
            <a:effectLst/>
          </p:spPr>
        </p:cxnSp>
        <p:cxnSp>
          <p:nvCxnSpPr>
            <p:cNvPr id="58" name="Gerade Verbindung 87">
              <a:extLst>
                <a:ext uri="{FF2B5EF4-FFF2-40B4-BE49-F238E27FC236}">
                  <a16:creationId xmlns:a16="http://schemas.microsoft.com/office/drawing/2014/main" id="{0BA752B4-8C4B-4EEB-AE9E-5F35D41E131A}"/>
                </a:ext>
              </a:extLst>
            </p:cNvPr>
            <p:cNvCxnSpPr/>
            <p:nvPr/>
          </p:nvCxnSpPr>
          <p:spPr>
            <a:xfrm>
              <a:off x="6991579" y="4961922"/>
              <a:ext cx="1152000" cy="0"/>
            </a:xfrm>
            <a:prstGeom prst="line">
              <a:avLst/>
            </a:prstGeom>
            <a:noFill/>
            <a:ln w="14288" cap="rnd" cmpd="sng" algn="ctr">
              <a:gradFill>
                <a:gsLst>
                  <a:gs pos="0">
                    <a:srgbClr val="FFFFFF"/>
                  </a:gs>
                  <a:gs pos="100000">
                    <a:srgbClr val="FFFFFF">
                      <a:alpha val="0"/>
                    </a:srgbClr>
                  </a:gs>
                </a:gsLst>
                <a:lin ang="0" scaled="0"/>
              </a:gradFill>
              <a:prstDash val="solid"/>
            </a:ln>
            <a:effectLst/>
          </p:spPr>
        </p:cxnSp>
      </p:grpSp>
      <p:sp>
        <p:nvSpPr>
          <p:cNvPr id="66" name="Rectangle 65">
            <a:extLst>
              <a:ext uri="{FF2B5EF4-FFF2-40B4-BE49-F238E27FC236}">
                <a16:creationId xmlns:a16="http://schemas.microsoft.com/office/drawing/2014/main" id="{BB4E51B6-B522-48D3-9A58-5BCF1686A2CD}"/>
              </a:ext>
            </a:extLst>
          </p:cNvPr>
          <p:cNvSpPr/>
          <p:nvPr/>
        </p:nvSpPr>
        <p:spPr>
          <a:xfrm>
            <a:off x="2656556" y="4279567"/>
            <a:ext cx="6882063" cy="243886"/>
          </a:xfrm>
          <a:prstGeom prst="rect">
            <a:avLst/>
          </a:prstGeom>
          <a:solidFill>
            <a:schemeClr val="bg1"/>
          </a:solidFill>
          <a:ln w="12700">
            <a:noFill/>
          </a:ln>
        </p:spPr>
        <p:txBody>
          <a:bodyPr wrap="square" lIns="0" tIns="0" rIns="0" bIns="0" anchor="ctr">
            <a:noAutofit/>
          </a:bodyPr>
          <a:lstStyle/>
          <a:p>
            <a:pPr marL="0" marR="0" lvl="0" indent="0" algn="ctr" defTabSz="1088776" rtl="0" eaLnBrk="1" fontAlgn="auto" latinLnBrk="0" hangingPunct="1">
              <a:lnSpc>
                <a:spcPct val="100000"/>
              </a:lnSpc>
              <a:spcBef>
                <a:spcPts val="900"/>
              </a:spcBef>
              <a:spcAft>
                <a:spcPts val="0"/>
              </a:spcAft>
              <a:buClr>
                <a:srgbClr val="F0AB00"/>
              </a:buClr>
              <a:buSzPct val="100000"/>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Seamless consumption of innovation I Fast value realization I Business outcomes I End-to-end optimization</a:t>
            </a:r>
          </a:p>
        </p:txBody>
      </p:sp>
      <p:pic>
        <p:nvPicPr>
          <p:cNvPr id="82" name="Picture 81">
            <a:extLst>
              <a:ext uri="{FF2B5EF4-FFF2-40B4-BE49-F238E27FC236}">
                <a16:creationId xmlns:a16="http://schemas.microsoft.com/office/drawing/2014/main" id="{3FF5F520-477C-4ACF-A903-D0F8C170D83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768530" y="3693695"/>
            <a:ext cx="625732" cy="625732"/>
          </a:xfrm>
          <a:prstGeom prst="rect">
            <a:avLst/>
          </a:prstGeom>
        </p:spPr>
      </p:pic>
      <p:sp>
        <p:nvSpPr>
          <p:cNvPr id="56" name="Rectangle: Rounded Corners 55">
            <a:extLst>
              <a:ext uri="{FF2B5EF4-FFF2-40B4-BE49-F238E27FC236}">
                <a16:creationId xmlns:a16="http://schemas.microsoft.com/office/drawing/2014/main" id="{0F6C53B2-90D4-4298-91F8-141DD0F637CD}"/>
              </a:ext>
            </a:extLst>
          </p:cNvPr>
          <p:cNvSpPr/>
          <p:nvPr/>
        </p:nvSpPr>
        <p:spPr bwMode="gray">
          <a:xfrm>
            <a:off x="9358330" y="5792415"/>
            <a:ext cx="2601861" cy="738661"/>
          </a:xfrm>
          <a:prstGeom prst="roundRect">
            <a:avLst/>
          </a:prstGeom>
          <a:solidFill>
            <a:srgbClr val="FFC000"/>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de-DE" sz="1400"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rPr>
              <a:t>External Slide; internal </a:t>
            </a:r>
            <a:r>
              <a:rPr kumimoji="0" lang="de-DE" sz="14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rPr>
              <a:t>note</a:t>
            </a:r>
            <a:r>
              <a:rPr kumimoji="0" lang="de-DE" sz="1400"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rPr>
              <a:t>: Competition </a:t>
            </a:r>
            <a:r>
              <a:rPr kumimoji="0" lang="de-DE" sz="14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rPr>
              <a:t>charges</a:t>
            </a:r>
            <a:r>
              <a:rPr kumimoji="0" lang="de-DE" sz="1400"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rPr>
              <a:t> EXTRA </a:t>
            </a:r>
            <a:r>
              <a:rPr kumimoji="0" lang="de-DE" sz="14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rPr>
              <a:t>for</a:t>
            </a:r>
            <a:r>
              <a:rPr kumimoji="0" lang="de-DE" sz="1400"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rPr>
              <a:t> support! </a:t>
            </a:r>
          </a:p>
        </p:txBody>
      </p:sp>
    </p:spTree>
    <p:extLst>
      <p:ext uri="{BB962C8B-B14F-4D97-AF65-F5344CB8AC3E}">
        <p14:creationId xmlns:p14="http://schemas.microsoft.com/office/powerpoint/2010/main" val="3221945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Build you own chatbot &amp; learn more</a:t>
            </a:r>
          </a:p>
        </p:txBody>
      </p:sp>
      <p:graphicFrame>
        <p:nvGraphicFramePr>
          <p:cNvPr id="6" name="Table 5"/>
          <p:cNvGraphicFramePr>
            <a:graphicFrameLocks noGrp="1"/>
          </p:cNvGraphicFramePr>
          <p:nvPr>
            <p:extLst>
              <p:ext uri="{D42A27DB-BD31-4B8C-83A1-F6EECF244321}">
                <p14:modId xmlns:p14="http://schemas.microsoft.com/office/powerpoint/2010/main" val="3114066491"/>
              </p:ext>
            </p:extLst>
          </p:nvPr>
        </p:nvGraphicFramePr>
        <p:xfrm>
          <a:off x="510065" y="2073469"/>
          <a:ext cx="11042777" cy="3934459"/>
        </p:xfrm>
        <a:graphic>
          <a:graphicData uri="http://schemas.openxmlformats.org/drawingml/2006/table">
            <a:tbl>
              <a:tblPr firstRow="1" bandRow="1">
                <a:tableStyleId>{2D5ABB26-0587-4C30-8999-92F81FD0307C}</a:tableStyleId>
              </a:tblPr>
              <a:tblGrid>
                <a:gridCol w="2831919">
                  <a:extLst>
                    <a:ext uri="{9D8B030D-6E8A-4147-A177-3AD203B41FA5}">
                      <a16:colId xmlns:a16="http://schemas.microsoft.com/office/drawing/2014/main" val="3039437200"/>
                    </a:ext>
                  </a:extLst>
                </a:gridCol>
                <a:gridCol w="8210858">
                  <a:extLst>
                    <a:ext uri="{9D8B030D-6E8A-4147-A177-3AD203B41FA5}">
                      <a16:colId xmlns:a16="http://schemas.microsoft.com/office/drawing/2014/main" val="1019446005"/>
                    </a:ext>
                  </a:extLst>
                </a:gridCol>
              </a:tblGrid>
              <a:tr h="847055">
                <a:tc>
                  <a:txBody>
                    <a:bodyPr/>
                    <a:lstStyle/>
                    <a:p>
                      <a:pPr marL="0" marR="0" lvl="0" indent="0" algn="l" defTabSz="1088558" rtl="0" eaLnBrk="1" fontAlgn="auto" latinLnBrk="0" hangingPunct="1">
                        <a:lnSpc>
                          <a:spcPct val="100000"/>
                        </a:lnSpc>
                        <a:spcBef>
                          <a:spcPts val="0"/>
                        </a:spcBef>
                        <a:spcAft>
                          <a:spcPts val="0"/>
                        </a:spcAft>
                        <a:buClrTx/>
                        <a:buSzTx/>
                        <a:buFontTx/>
                        <a:buNone/>
                        <a:tabLst/>
                        <a:defRPr/>
                      </a:pPr>
                      <a:r>
                        <a:rPr lang="en-US" sz="1800" b="1" kern="0">
                          <a:solidFill>
                            <a:schemeClr val="tx1"/>
                          </a:solidFill>
                          <a:latin typeface="+mn-lt"/>
                          <a:ea typeface="BentonSans Bold" charset="0"/>
                          <a:cs typeface="BentonSans Bold" charset="0"/>
                        </a:rPr>
                        <a:t>Inform</a:t>
                      </a:r>
                    </a:p>
                  </a:txBody>
                  <a:tcPr marL="0" marR="0" marT="107972" marB="10797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285750" marR="0" lvl="0" indent="-285750" algn="l" rtl="0" eaLnBrk="1" fontAlgn="auto" latinLnBrk="0" hangingPunct="1">
                        <a:lnSpc>
                          <a:spcPct val="100000"/>
                        </a:lnSpc>
                        <a:spcBef>
                          <a:spcPts val="0"/>
                        </a:spcBef>
                        <a:spcAft>
                          <a:spcPts val="0"/>
                        </a:spcAft>
                        <a:buFont typeface="Wingdings" panose="05000000000000000000" pitchFamily="2" charset="2"/>
                        <a:buChar char="à"/>
                      </a:pPr>
                      <a:r>
                        <a:rPr lang="en-US" sz="1600" kern="0">
                          <a:solidFill>
                            <a:schemeClr val="tx1"/>
                          </a:solidFill>
                          <a:latin typeface="+mn-lt"/>
                          <a:ea typeface="Arial Unicode MS"/>
                          <a:cs typeface="Arial"/>
                          <a:hlinkClick r:id="rId3"/>
                        </a:rPr>
                        <a:t>SAP Conversational AI on sap.com</a:t>
                      </a:r>
                      <a:endParaRPr lang="en-US" sz="1600" b="0" i="0" u="none" strike="noStrike" kern="0" noProof="0"/>
                    </a:p>
                    <a:p>
                      <a:pPr marL="285750" marR="0" lvl="0" indent="-285750" algn="l">
                        <a:lnSpc>
                          <a:spcPct val="100000"/>
                        </a:lnSpc>
                        <a:spcBef>
                          <a:spcPts val="0"/>
                        </a:spcBef>
                        <a:spcAft>
                          <a:spcPts val="0"/>
                        </a:spcAft>
                        <a:buFont typeface="Wingdings" panose="05000000000000000000" pitchFamily="2" charset="2"/>
                        <a:buChar char="à"/>
                      </a:pPr>
                      <a:r>
                        <a:rPr lang="en-US" sz="1600" b="0" i="0" u="none" strike="noStrike" kern="0" noProof="0">
                          <a:solidFill>
                            <a:schemeClr val="tx1"/>
                          </a:solidFill>
                          <a:latin typeface="Arial"/>
                          <a:hlinkClick r:id="rId4"/>
                        </a:rPr>
                        <a:t>SAP Documentation</a:t>
                      </a:r>
                      <a:endParaRPr lang="en-US" sz="1600" b="0" i="0" u="none" strike="noStrike" kern="0" noProof="0"/>
                    </a:p>
                    <a:p>
                      <a:pPr marL="285750" marR="0" lvl="0" indent="-285750" algn="l">
                        <a:lnSpc>
                          <a:spcPct val="100000"/>
                        </a:lnSpc>
                        <a:spcBef>
                          <a:spcPts val="0"/>
                        </a:spcBef>
                        <a:spcAft>
                          <a:spcPts val="0"/>
                        </a:spcAft>
                        <a:buFont typeface="Wingdings" panose="05000000000000000000" pitchFamily="2" charset="2"/>
                        <a:buChar char="à"/>
                      </a:pPr>
                      <a:r>
                        <a:rPr lang="en-US" sz="1600" b="0" i="0" u="none" strike="noStrike" kern="0" noProof="0">
                          <a:solidFill>
                            <a:schemeClr val="tx1"/>
                          </a:solidFill>
                          <a:latin typeface="Arial"/>
                          <a:hlinkClick r:id="rId5"/>
                        </a:rPr>
                        <a:t>Help Portal with New Release Update Announcements</a:t>
                      </a:r>
                      <a:endParaRPr lang="en-US"/>
                    </a:p>
                    <a:p>
                      <a:pPr marL="285750" marR="0" lvl="0" indent="-285750" algn="l">
                        <a:lnSpc>
                          <a:spcPct val="100000"/>
                        </a:lnSpc>
                        <a:spcBef>
                          <a:spcPts val="0"/>
                        </a:spcBef>
                        <a:spcAft>
                          <a:spcPts val="0"/>
                        </a:spcAft>
                        <a:buFont typeface="Wingdings" panose="05000000000000000000" pitchFamily="2" charset="2"/>
                        <a:buChar char="à"/>
                      </a:pPr>
                      <a:r>
                        <a:rPr lang="en-US" sz="1600" b="0" i="0" u="none" strike="noStrike" kern="0" noProof="0">
                          <a:solidFill>
                            <a:schemeClr val="tx1"/>
                          </a:solidFill>
                          <a:latin typeface="Arial"/>
                          <a:hlinkClick r:id="rId6"/>
                        </a:rPr>
                        <a:t>How to integrate into SAP Customer Engagement Center</a:t>
                      </a:r>
                    </a:p>
                    <a:p>
                      <a:pPr marL="285750" marR="0" lvl="0" indent="-285750" algn="l">
                        <a:lnSpc>
                          <a:spcPct val="100000"/>
                        </a:lnSpc>
                        <a:spcBef>
                          <a:spcPts val="0"/>
                        </a:spcBef>
                        <a:spcAft>
                          <a:spcPts val="0"/>
                        </a:spcAft>
                        <a:buFont typeface="Wingdings" panose="05000000000000000000" pitchFamily="2" charset="2"/>
                        <a:buChar char="à"/>
                      </a:pPr>
                      <a:r>
                        <a:rPr lang="en-US" sz="1600" b="0" i="0" u="none" strike="noStrike" kern="0" noProof="0">
                          <a:solidFill>
                            <a:schemeClr val="tx1"/>
                          </a:solidFill>
                          <a:latin typeface="Arial"/>
                          <a:hlinkClick r:id="rId7"/>
                        </a:rPr>
                        <a:t>Whitepaper on CAI Business Case</a:t>
                      </a:r>
                      <a:r>
                        <a:rPr lang="en-US" sz="1600" b="0" i="0" u="none" strike="noStrike" kern="0" noProof="0">
                          <a:solidFill>
                            <a:schemeClr val="tx1"/>
                          </a:solidFill>
                          <a:latin typeface="Arial"/>
                        </a:rPr>
                        <a:t> </a:t>
                      </a:r>
                    </a:p>
                  </a:txBody>
                  <a:tcPr marL="0" marR="0" marT="107972" marB="107972" anchor="ct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75707671"/>
                  </a:ext>
                </a:extLst>
              </a:tr>
              <a:tr h="848227">
                <a:tc>
                  <a:txBody>
                    <a:bodyPr/>
                    <a:lstStyle/>
                    <a:p>
                      <a:pPr marL="0" marR="0" lvl="0" indent="0" algn="l" defTabSz="1088558" rtl="0" eaLnBrk="1" fontAlgn="auto" latinLnBrk="0" hangingPunct="1">
                        <a:lnSpc>
                          <a:spcPct val="100000"/>
                        </a:lnSpc>
                        <a:spcBef>
                          <a:spcPts val="0"/>
                        </a:spcBef>
                        <a:spcAft>
                          <a:spcPts val="0"/>
                        </a:spcAft>
                        <a:buClrTx/>
                        <a:buSzTx/>
                        <a:buFontTx/>
                        <a:buNone/>
                        <a:tabLst/>
                        <a:defRPr/>
                      </a:pPr>
                      <a:r>
                        <a:rPr lang="en-US" sz="1800" b="1" kern="0">
                          <a:solidFill>
                            <a:schemeClr val="tx1"/>
                          </a:solidFill>
                          <a:latin typeface="+mn-lt"/>
                          <a:ea typeface="Arial Unicode MS"/>
                          <a:cs typeface="Arial"/>
                        </a:rPr>
                        <a:t>Learn</a:t>
                      </a:r>
                    </a:p>
                  </a:txBody>
                  <a:tcPr marL="0" marR="0" marT="107972" marB="10797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285750" marR="0" lvl="0" indent="-285750" algn="l" defTabSz="282575" rtl="0" eaLnBrk="1" fontAlgn="auto" latinLnBrk="0" hangingPunct="1">
                        <a:lnSpc>
                          <a:spcPct val="100000"/>
                        </a:lnSpc>
                        <a:spcBef>
                          <a:spcPts val="0"/>
                        </a:spcBef>
                        <a:spcAft>
                          <a:spcPts val="0"/>
                        </a:spcAft>
                        <a:buClr>
                          <a:schemeClr val="accent1"/>
                        </a:buClr>
                        <a:buSzTx/>
                        <a:buFont typeface="Wingdings" panose="05000000000000000000" pitchFamily="2" charset="2"/>
                        <a:buChar char="à"/>
                        <a:tabLst/>
                        <a:defRPr/>
                      </a:pPr>
                      <a:r>
                        <a:rPr lang="en-US" sz="1600" kern="0">
                          <a:solidFill>
                            <a:schemeClr val="tx1"/>
                          </a:solidFill>
                          <a:latin typeface="+mn-lt"/>
                          <a:ea typeface="Arial Unicode MS"/>
                          <a:cs typeface="Arial"/>
                          <a:hlinkClick r:id="rId8"/>
                        </a:rPr>
                        <a:t>NodeJS chatbot tutorial</a:t>
                      </a:r>
                      <a:endParaRPr lang="en-US" sz="1600" kern="0">
                        <a:solidFill>
                          <a:schemeClr val="tx1"/>
                        </a:solidFill>
                        <a:latin typeface="+mn-lt"/>
                        <a:ea typeface="Arial Unicode MS"/>
                        <a:cs typeface="Arial"/>
                      </a:endParaRPr>
                    </a:p>
                    <a:p>
                      <a:pPr marL="285750" marR="0" lvl="0" indent="-285750" algn="l" defTabSz="282575" rtl="0" eaLnBrk="1" fontAlgn="auto" latinLnBrk="0" hangingPunct="1">
                        <a:lnSpc>
                          <a:spcPct val="100000"/>
                        </a:lnSpc>
                        <a:spcBef>
                          <a:spcPts val="0"/>
                        </a:spcBef>
                        <a:spcAft>
                          <a:spcPts val="0"/>
                        </a:spcAft>
                        <a:buClr>
                          <a:schemeClr val="accent1"/>
                        </a:buClr>
                        <a:buSzTx/>
                        <a:buFont typeface="Wingdings" panose="05000000000000000000" pitchFamily="2" charset="2"/>
                        <a:buChar char="à"/>
                        <a:tabLst/>
                        <a:defRPr/>
                      </a:pPr>
                      <a:r>
                        <a:rPr lang="en-US" sz="1600" kern="0">
                          <a:solidFill>
                            <a:schemeClr val="tx1"/>
                          </a:solidFill>
                          <a:latin typeface="+mn-lt"/>
                          <a:ea typeface="Arial Unicode MS"/>
                          <a:cs typeface="Arial"/>
                          <a:hlinkClick r:id="rId9"/>
                        </a:rPr>
                        <a:t>Tutorials</a:t>
                      </a:r>
                      <a:endParaRPr lang="en-US" sz="1600" kern="0">
                        <a:solidFill>
                          <a:schemeClr val="tx1"/>
                        </a:solidFill>
                        <a:latin typeface="+mn-lt"/>
                        <a:ea typeface="Arial Unicode MS"/>
                        <a:cs typeface="Arial"/>
                      </a:endParaRPr>
                    </a:p>
                  </a:txBody>
                  <a:tcPr marL="0" marR="0" marT="107972" marB="107972" anchor="ct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155588040"/>
                  </a:ext>
                </a:extLst>
              </a:tr>
              <a:tr h="566245">
                <a:tc>
                  <a:txBody>
                    <a:bodyPr/>
                    <a:lstStyle/>
                    <a:p>
                      <a:pPr marL="0" marR="0" lvl="0" indent="0" algn="l" defTabSz="1088558" rtl="0" eaLnBrk="1" fontAlgn="auto" latinLnBrk="0" hangingPunct="1">
                        <a:lnSpc>
                          <a:spcPct val="100000"/>
                        </a:lnSpc>
                        <a:spcBef>
                          <a:spcPts val="0"/>
                        </a:spcBef>
                        <a:spcAft>
                          <a:spcPts val="0"/>
                        </a:spcAft>
                        <a:buClrTx/>
                        <a:buSzTx/>
                        <a:buFontTx/>
                        <a:buNone/>
                        <a:tabLst/>
                        <a:defRPr/>
                      </a:pPr>
                      <a:r>
                        <a:rPr lang="en-US" sz="1800" b="1" kern="0">
                          <a:solidFill>
                            <a:schemeClr val="tx1"/>
                          </a:solidFill>
                          <a:latin typeface="+mn-lt"/>
                          <a:ea typeface="Arial Unicode MS"/>
                          <a:cs typeface="Arial"/>
                        </a:rPr>
                        <a:t>Buy</a:t>
                      </a:r>
                    </a:p>
                  </a:txBody>
                  <a:tcPr marL="0" marR="0" marT="107972" marB="10797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285750" marR="0" lvl="0" indent="-285750" algn="l" defTabSz="282575" rtl="0" eaLnBrk="1" fontAlgn="auto" latinLnBrk="0" hangingPunct="1">
                        <a:lnSpc>
                          <a:spcPct val="100000"/>
                        </a:lnSpc>
                        <a:spcBef>
                          <a:spcPts val="0"/>
                        </a:spcBef>
                        <a:spcAft>
                          <a:spcPts val="0"/>
                        </a:spcAft>
                        <a:buClr>
                          <a:schemeClr val="accent1"/>
                        </a:buClr>
                        <a:buSzTx/>
                        <a:buFont typeface="Wingdings" panose="05000000000000000000" pitchFamily="2" charset="2"/>
                        <a:buChar char="à"/>
                        <a:tabLst/>
                        <a:defRPr/>
                      </a:pPr>
                      <a:r>
                        <a:rPr lang="en-US" sz="1600" kern="0">
                          <a:solidFill>
                            <a:schemeClr val="tx1"/>
                          </a:solidFill>
                          <a:latin typeface="+mn-lt"/>
                          <a:ea typeface="Arial Unicode MS"/>
                          <a:cs typeface="Arial"/>
                        </a:rPr>
                        <a:t>Contact your SAP Account Executive</a:t>
                      </a:r>
                    </a:p>
                    <a:p>
                      <a:pPr marL="285750" marR="0" lvl="0" indent="-285750" algn="l">
                        <a:lnSpc>
                          <a:spcPct val="100000"/>
                        </a:lnSpc>
                        <a:spcBef>
                          <a:spcPts val="0"/>
                        </a:spcBef>
                        <a:spcAft>
                          <a:spcPts val="0"/>
                        </a:spcAft>
                        <a:buFont typeface="Wingdings" panose="05000000000000000000" pitchFamily="2" charset="2"/>
                        <a:buChar char="à"/>
                      </a:pPr>
                      <a:r>
                        <a:rPr lang="en-US" sz="1600" kern="0">
                          <a:solidFill>
                            <a:schemeClr val="tx1"/>
                          </a:solidFill>
                          <a:latin typeface="+mn-lt"/>
                          <a:ea typeface="Arial Unicode MS"/>
                          <a:cs typeface="Arial"/>
                        </a:rPr>
                        <a:t>Consume via SAP Cloud Platform Enterprise Agreement</a:t>
                      </a:r>
                    </a:p>
                    <a:p>
                      <a:pPr marL="285750" marR="0" lvl="0" indent="-285750" algn="l" defTabSz="282575" rtl="0" eaLnBrk="1" fontAlgn="auto" latinLnBrk="0" hangingPunct="1">
                        <a:lnSpc>
                          <a:spcPct val="100000"/>
                        </a:lnSpc>
                        <a:spcBef>
                          <a:spcPts val="0"/>
                        </a:spcBef>
                        <a:spcAft>
                          <a:spcPts val="0"/>
                        </a:spcAft>
                        <a:buClr>
                          <a:schemeClr val="accent1"/>
                        </a:buClr>
                        <a:buSzTx/>
                        <a:buFont typeface="Wingdings" panose="05000000000000000000" pitchFamily="2" charset="2"/>
                        <a:buChar char="à"/>
                        <a:tabLst/>
                        <a:defRPr/>
                      </a:pPr>
                      <a:r>
                        <a:rPr lang="en-US" sz="1600" kern="0">
                          <a:solidFill>
                            <a:schemeClr val="tx1"/>
                          </a:solidFill>
                          <a:latin typeface="+mn-lt"/>
                          <a:ea typeface="Arial Unicode MS"/>
                          <a:cs typeface="Arial"/>
                          <a:hlinkClick r:id="rId10">
                            <a:extLst>
                              <a:ext uri="{A12FA001-AC4F-418D-AE19-62706E023703}">
                                <ahyp:hlinkClr xmlns:ahyp="http://schemas.microsoft.com/office/drawing/2018/hyperlinkcolor" val="tx"/>
                              </a:ext>
                            </a:extLst>
                          </a:hlinkClick>
                        </a:rPr>
                        <a:t>Buy via SAP Digital Store</a:t>
                      </a:r>
                    </a:p>
                  </a:txBody>
                  <a:tcPr marL="0" marR="0" marT="107972" marB="107972" anchor="ct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511538306"/>
                  </a:ext>
                </a:extLst>
              </a:tr>
              <a:tr h="419624">
                <a:tc>
                  <a:txBody>
                    <a:bodyPr/>
                    <a:lstStyle/>
                    <a:p>
                      <a:pPr marL="0" marR="0" lvl="0" indent="0" algn="l" defTabSz="1088558" rtl="0" eaLnBrk="1" fontAlgn="auto" latinLnBrk="0" hangingPunct="1">
                        <a:lnSpc>
                          <a:spcPct val="100000"/>
                        </a:lnSpc>
                        <a:spcBef>
                          <a:spcPts val="0"/>
                        </a:spcBef>
                        <a:spcAft>
                          <a:spcPts val="0"/>
                        </a:spcAft>
                        <a:buClrTx/>
                        <a:buSzTx/>
                        <a:buFontTx/>
                        <a:buNone/>
                        <a:tabLst/>
                        <a:defRPr/>
                      </a:pPr>
                      <a:r>
                        <a:rPr lang="en-US" sz="1800" b="1" kern="0">
                          <a:solidFill>
                            <a:schemeClr val="tx1"/>
                          </a:solidFill>
                          <a:latin typeface="+mn-lt"/>
                          <a:ea typeface="Arial Unicode MS"/>
                          <a:cs typeface="Arial"/>
                        </a:rPr>
                        <a:t>Contact</a:t>
                      </a:r>
                    </a:p>
                  </a:txBody>
                  <a:tcPr marL="0" marR="0" marT="107972" marB="10797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Font typeface="Wingdings" panose="05000000000000000000" pitchFamily="2" charset="2"/>
                        <a:buNone/>
                      </a:pPr>
                      <a:r>
                        <a:rPr lang="en-AU" sz="1600" b="0">
                          <a:latin typeface="Roboto Thin"/>
                          <a:ea typeface="Roboto Thin" panose="02000000000000000000" pitchFamily="2" charset="0"/>
                          <a:cs typeface="Arial"/>
                        </a:rPr>
                        <a:t>Twitter  </a:t>
                      </a:r>
                      <a:r>
                        <a:rPr lang="en-AU" sz="1600" b="0">
                          <a:latin typeface="Roboto Thin"/>
                          <a:ea typeface="Roboto Thin" panose="02000000000000000000" pitchFamily="2" charset="0"/>
                          <a:cs typeface="Arial"/>
                          <a:hlinkClick r:id="rId11"/>
                        </a:rPr>
                        <a:t>@SAPCAI</a:t>
                      </a:r>
                      <a:endParaRPr lang="en-AU" sz="1600" b="0">
                        <a:latin typeface="Roboto Thin"/>
                        <a:ea typeface="Roboto Thin" panose="02000000000000000000" pitchFamily="2" charset="0"/>
                        <a:cs typeface="Arial"/>
                      </a:endParaRPr>
                    </a:p>
                    <a:p>
                      <a:pPr marL="0" marR="0" lvl="0" indent="0" algn="l">
                        <a:lnSpc>
                          <a:spcPct val="100000"/>
                        </a:lnSpc>
                        <a:spcBef>
                          <a:spcPts val="0"/>
                        </a:spcBef>
                        <a:spcAft>
                          <a:spcPts val="0"/>
                        </a:spcAft>
                        <a:buNone/>
                      </a:pPr>
                      <a:r>
                        <a:rPr lang="en-US" sz="1600" b="0" i="0" u="none" strike="noStrike" noProof="0">
                          <a:solidFill>
                            <a:schemeClr val="tx1"/>
                          </a:solidFill>
                          <a:latin typeface="Arial"/>
                        </a:rPr>
                        <a:t>E-Mail  </a:t>
                      </a:r>
                      <a:r>
                        <a:rPr lang="en-US" sz="1600" b="0" i="0" u="none" strike="noStrike" noProof="0">
                          <a:solidFill>
                            <a:schemeClr val="tx1"/>
                          </a:solidFill>
                          <a:latin typeface="Arial"/>
                          <a:hlinkClick r:id="rId12"/>
                        </a:rPr>
                        <a:t>businesscai@sap.com</a:t>
                      </a:r>
                      <a:endParaRPr lang="en-AU" b="0"/>
                    </a:p>
                  </a:txBody>
                  <a:tcPr marL="0" marR="0" marT="107972" marB="107972" anchor="ct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19914652"/>
                  </a:ext>
                </a:extLst>
              </a:tr>
            </a:tbl>
          </a:graphicData>
        </a:graphic>
      </p:graphicFrame>
      <p:sp>
        <p:nvSpPr>
          <p:cNvPr id="3" name="Rectangle 2">
            <a:extLst>
              <a:ext uri="{FF2B5EF4-FFF2-40B4-BE49-F238E27FC236}">
                <a16:creationId xmlns:a16="http://schemas.microsoft.com/office/drawing/2014/main" id="{C03E68A1-A006-45BF-85A9-4AE4C242E7E9}"/>
              </a:ext>
            </a:extLst>
          </p:cNvPr>
          <p:cNvSpPr/>
          <p:nvPr/>
        </p:nvSpPr>
        <p:spPr>
          <a:xfrm>
            <a:off x="2192202" y="1218564"/>
            <a:ext cx="6949338" cy="830997"/>
          </a:xfrm>
          <a:prstGeom prst="rect">
            <a:avLst/>
          </a:prstGeom>
        </p:spPr>
        <p:txBody>
          <a:bodyPr wrap="none" anchor="t">
            <a:spAutoFit/>
          </a:bodyPr>
          <a:lstStyle/>
          <a:p>
            <a:pPr>
              <a:defRPr/>
            </a:pPr>
            <a:r>
              <a:rPr kumimoji="0" lang="en-US" sz="2400" b="1" i="0" u="none" strike="noStrike" kern="0" cap="none" spc="0" normalizeH="0" baseline="0" noProof="0">
                <a:ln>
                  <a:noFill/>
                </a:ln>
                <a:solidFill>
                  <a:srgbClr val="FFC000"/>
                </a:solidFill>
                <a:effectLst/>
                <a:uLnTx/>
                <a:uFillTx/>
                <a:latin typeface="Arial"/>
                <a:ea typeface="Arial Unicode MS"/>
                <a:cs typeface="Arial"/>
              </a:rPr>
              <a:t>Sign up and build your own</a:t>
            </a:r>
            <a:r>
              <a:rPr lang="en-US" sz="2400" b="1" kern="0">
                <a:solidFill>
                  <a:srgbClr val="FFC000"/>
                </a:solidFill>
                <a:ea typeface="Arial Unicode MS"/>
                <a:cs typeface="Arial"/>
              </a:rPr>
              <a:t> prototype</a:t>
            </a:r>
            <a:r>
              <a:rPr kumimoji="0" lang="en-US" sz="2400" b="1" i="0" u="none" strike="noStrike" kern="0" cap="none" spc="0" normalizeH="0" baseline="0" noProof="0">
                <a:ln>
                  <a:noFill/>
                </a:ln>
                <a:solidFill>
                  <a:srgbClr val="FFC000"/>
                </a:solidFill>
                <a:effectLst/>
                <a:uLnTx/>
                <a:uFillTx/>
                <a:latin typeface="Arial"/>
                <a:ea typeface="Arial Unicode MS"/>
                <a:cs typeface="Arial"/>
              </a:rPr>
              <a:t> </a:t>
            </a:r>
            <a:r>
              <a:rPr kumimoji="0" lang="en-US" sz="2400" b="1" i="0" u="none" strike="noStrike" kern="0" cap="none" spc="0" normalizeH="0" baseline="0" noProof="0">
                <a:ln>
                  <a:noFill/>
                </a:ln>
                <a:solidFill>
                  <a:srgbClr val="FFC000"/>
                </a:solidFill>
                <a:effectLst/>
                <a:uLnTx/>
                <a:uFillTx/>
                <a:latin typeface="Arial"/>
                <a:ea typeface="Arial Unicode MS"/>
                <a:cs typeface="Arial"/>
                <a:hlinkClick r:id="rId13"/>
              </a:rPr>
              <a:t>here</a:t>
            </a:r>
            <a:r>
              <a:rPr kumimoji="0" lang="en-US" sz="2400" b="1" i="0" u="none" strike="noStrike" kern="0" cap="none" spc="0" normalizeH="0" baseline="0" noProof="0">
                <a:ln>
                  <a:noFill/>
                </a:ln>
                <a:solidFill>
                  <a:srgbClr val="FFC000"/>
                </a:solidFill>
                <a:effectLst/>
                <a:uLnTx/>
                <a:uFillTx/>
                <a:latin typeface="Arial"/>
                <a:ea typeface="Arial Unicode MS"/>
                <a:cs typeface="Arial"/>
              </a:rPr>
              <a:t>.</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C000"/>
                </a:solidFill>
                <a:effectLst/>
                <a:uLnTx/>
                <a:uFillTx/>
                <a:latin typeface="Arial"/>
                <a:ea typeface="Arial Unicode MS"/>
                <a:cs typeface="Arial"/>
              </a:rPr>
              <a:t>Get in touch with us to discuss your use case.</a:t>
            </a:r>
            <a:endParaRPr kumimoji="0" lang="de-DE" sz="2100" b="1" i="0" u="none" strike="noStrike" kern="1200" cap="none" spc="0" normalizeH="0" baseline="0" noProof="0">
              <a:ln>
                <a:noFill/>
              </a:ln>
              <a:solidFill>
                <a:srgbClr val="FFC000"/>
              </a:solidFill>
              <a:effectLst/>
              <a:uLnTx/>
              <a:uFillTx/>
              <a:latin typeface="Arial"/>
              <a:ea typeface="Arial Unicode MS"/>
              <a:cs typeface="Arial"/>
            </a:endParaRPr>
          </a:p>
        </p:txBody>
      </p:sp>
    </p:spTree>
    <p:extLst>
      <p:ext uri="{BB962C8B-B14F-4D97-AF65-F5344CB8AC3E}">
        <p14:creationId xmlns:p14="http://schemas.microsoft.com/office/powerpoint/2010/main" val="2419182751"/>
      </p:ext>
    </p:extLst>
  </p:cSld>
  <p:clrMapOvr>
    <a:masterClrMapping/>
  </p:clrMapOvr>
  <mc:AlternateContent xmlns:mc="http://schemas.openxmlformats.org/markup-compatibility/2006" xmlns:p14="http://schemas.microsoft.com/office/powerpoint/2010/main">
    <mc:Choice Requires="p14">
      <p:transition spd="slow" p14:dur="2000" advTm="5337"/>
    </mc:Choice>
    <mc:Fallback xmlns="">
      <p:transition spd="slow" advTm="5337"/>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Build you own bot &amp; learn more – </a:t>
            </a:r>
            <a:r>
              <a:rPr lang="en-US">
                <a:solidFill>
                  <a:schemeClr val="accent1"/>
                </a:solidFill>
              </a:rPr>
              <a:t>additional internal links</a:t>
            </a:r>
          </a:p>
        </p:txBody>
      </p:sp>
      <p:graphicFrame>
        <p:nvGraphicFramePr>
          <p:cNvPr id="6" name="Table 5"/>
          <p:cNvGraphicFramePr>
            <a:graphicFrameLocks noGrp="1"/>
          </p:cNvGraphicFramePr>
          <p:nvPr>
            <p:extLst>
              <p:ext uri="{D42A27DB-BD31-4B8C-83A1-F6EECF244321}">
                <p14:modId xmlns:p14="http://schemas.microsoft.com/office/powerpoint/2010/main" val="2016362391"/>
              </p:ext>
            </p:extLst>
          </p:nvPr>
        </p:nvGraphicFramePr>
        <p:xfrm>
          <a:off x="1338168" y="1704329"/>
          <a:ext cx="9112750" cy="2737639"/>
        </p:xfrm>
        <a:graphic>
          <a:graphicData uri="http://schemas.openxmlformats.org/drawingml/2006/table">
            <a:tbl>
              <a:tblPr firstRow="1" bandRow="1">
                <a:tableStyleId>{2D5ABB26-0587-4C30-8999-92F81FD0307C}</a:tableStyleId>
              </a:tblPr>
              <a:tblGrid>
                <a:gridCol w="2336964">
                  <a:extLst>
                    <a:ext uri="{9D8B030D-6E8A-4147-A177-3AD203B41FA5}">
                      <a16:colId xmlns:a16="http://schemas.microsoft.com/office/drawing/2014/main" val="3039437200"/>
                    </a:ext>
                  </a:extLst>
                </a:gridCol>
                <a:gridCol w="6775786">
                  <a:extLst>
                    <a:ext uri="{9D8B030D-6E8A-4147-A177-3AD203B41FA5}">
                      <a16:colId xmlns:a16="http://schemas.microsoft.com/office/drawing/2014/main" val="1019446005"/>
                    </a:ext>
                  </a:extLst>
                </a:gridCol>
              </a:tblGrid>
              <a:tr h="566245">
                <a:tc>
                  <a:txBody>
                    <a:bodyPr/>
                    <a:lstStyle/>
                    <a:p>
                      <a:pPr marL="0" marR="0" lvl="0" indent="0" algn="l" defTabSz="1088558" rtl="0" eaLnBrk="1" fontAlgn="auto" latinLnBrk="0" hangingPunct="1">
                        <a:lnSpc>
                          <a:spcPct val="100000"/>
                        </a:lnSpc>
                        <a:spcBef>
                          <a:spcPts val="0"/>
                        </a:spcBef>
                        <a:spcAft>
                          <a:spcPts val="0"/>
                        </a:spcAft>
                        <a:buClrTx/>
                        <a:buSzTx/>
                        <a:buFontTx/>
                        <a:buNone/>
                        <a:tabLst/>
                        <a:defRPr/>
                      </a:pPr>
                      <a:r>
                        <a:rPr lang="en-US" sz="1800" b="1" kern="0">
                          <a:solidFill>
                            <a:schemeClr val="tx1"/>
                          </a:solidFill>
                          <a:latin typeface="+mn-lt"/>
                          <a:ea typeface="BentonSans Bold" charset="0"/>
                          <a:cs typeface="BentonSans Bold" charset="0"/>
                        </a:rPr>
                        <a:t>Slack for CAI</a:t>
                      </a:r>
                    </a:p>
                  </a:txBody>
                  <a:tcPr marL="0" marR="0" marT="107972" marB="10797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285750" marR="0" lvl="0" indent="-285750" algn="l" defTabSz="282575" rtl="0" eaLnBrk="1" fontAlgn="auto" latinLnBrk="0" hangingPunct="1">
                        <a:lnSpc>
                          <a:spcPct val="100000"/>
                        </a:lnSpc>
                        <a:spcBef>
                          <a:spcPts val="0"/>
                        </a:spcBef>
                        <a:spcAft>
                          <a:spcPts val="0"/>
                        </a:spcAft>
                        <a:buClr>
                          <a:schemeClr val="accent1"/>
                        </a:buClr>
                        <a:buSzTx/>
                        <a:buFont typeface="Wingdings" panose="05000000000000000000" pitchFamily="2" charset="2"/>
                        <a:buChar char="à"/>
                        <a:tabLst/>
                        <a:defRPr/>
                      </a:pPr>
                      <a:r>
                        <a:rPr lang="en-US" sz="1600" kern="0">
                          <a:solidFill>
                            <a:schemeClr val="accent5"/>
                          </a:solidFill>
                          <a:latin typeface="+mn-lt"/>
                          <a:ea typeface="Arial Unicode MS" pitchFamily="34" charset="-128"/>
                          <a:cs typeface="Arial" panose="020B0604020202020204" pitchFamily="34" charset="0"/>
                          <a:hlinkClick r:id="rId3"/>
                        </a:rPr>
                        <a:t>Join the internal Slack Channel</a:t>
                      </a:r>
                      <a:endParaRPr lang="en-US" sz="1600" kern="0">
                        <a:solidFill>
                          <a:schemeClr val="accent5"/>
                        </a:solidFill>
                        <a:latin typeface="+mn-lt"/>
                        <a:ea typeface="Arial Unicode MS" pitchFamily="34" charset="-128"/>
                        <a:cs typeface="Arial" panose="020B0604020202020204" pitchFamily="34" charset="0"/>
                        <a:hlinkClick r:id="" action="ppaction://noaction"/>
                      </a:endParaRPr>
                    </a:p>
                  </a:txBody>
                  <a:tcPr marL="0" marR="0" marT="107972" marB="107972" anchor="ct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81728924"/>
                  </a:ext>
                </a:extLst>
              </a:tr>
              <a:tr h="566245">
                <a:tc>
                  <a:txBody>
                    <a:bodyPr/>
                    <a:lstStyle/>
                    <a:p>
                      <a:pPr marL="0" marR="0" lvl="0" indent="0" algn="l" defTabSz="1088558" rtl="0" eaLnBrk="1" fontAlgn="auto" latinLnBrk="0" hangingPunct="1">
                        <a:lnSpc>
                          <a:spcPct val="100000"/>
                        </a:lnSpc>
                        <a:spcBef>
                          <a:spcPts val="0"/>
                        </a:spcBef>
                        <a:spcAft>
                          <a:spcPts val="0"/>
                        </a:spcAft>
                        <a:buClrTx/>
                        <a:buSzTx/>
                        <a:buFontTx/>
                        <a:buNone/>
                        <a:tabLst/>
                        <a:defRPr/>
                      </a:pPr>
                      <a:r>
                        <a:rPr lang="en-US" sz="1800" b="1" kern="0">
                          <a:solidFill>
                            <a:schemeClr val="tx1"/>
                          </a:solidFill>
                          <a:latin typeface="+mn-lt"/>
                          <a:ea typeface="BentonSans Bold" charset="0"/>
                          <a:cs typeface="BentonSans Bold" charset="0"/>
                        </a:rPr>
                        <a:t>JAM Site</a:t>
                      </a:r>
                    </a:p>
                  </a:txBody>
                  <a:tcPr marL="0" marR="0" marT="107972" marB="10797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285750" marR="0" lvl="0" indent="-285750" algn="l" defTabSz="282575" rtl="0" eaLnBrk="1" fontAlgn="auto" latinLnBrk="0" hangingPunct="1">
                        <a:lnSpc>
                          <a:spcPct val="100000"/>
                        </a:lnSpc>
                        <a:spcBef>
                          <a:spcPts val="0"/>
                        </a:spcBef>
                        <a:spcAft>
                          <a:spcPts val="0"/>
                        </a:spcAft>
                        <a:buClr>
                          <a:schemeClr val="accent1"/>
                        </a:buClr>
                        <a:buSzTx/>
                        <a:buFont typeface="Wingdings" panose="05000000000000000000" pitchFamily="2" charset="2"/>
                        <a:buChar char="à"/>
                        <a:tabLst/>
                        <a:defRPr/>
                      </a:pPr>
                      <a:r>
                        <a:rPr lang="en-US" sz="1600" kern="0">
                          <a:solidFill>
                            <a:schemeClr val="accent5"/>
                          </a:solidFill>
                          <a:latin typeface="+mn-lt"/>
                          <a:ea typeface="Arial Unicode MS"/>
                          <a:cs typeface="Arial"/>
                          <a:hlinkClick r:id="rId4"/>
                        </a:rPr>
                        <a:t>Latest material on JAM</a:t>
                      </a:r>
                      <a:endParaRPr lang="en-US" sz="1600" kern="0">
                        <a:solidFill>
                          <a:schemeClr val="accent5"/>
                        </a:solidFill>
                        <a:latin typeface="+mn-lt"/>
                        <a:ea typeface="Arial Unicode MS"/>
                        <a:cs typeface="Arial"/>
                        <a:hlinkClick r:id="" action="ppaction://noaction"/>
                      </a:endParaRPr>
                    </a:p>
                  </a:txBody>
                  <a:tcPr marL="0" marR="0" marT="107972" marB="107972" anchor="ct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464036544"/>
                  </a:ext>
                </a:extLst>
              </a:tr>
              <a:tr h="566245">
                <a:tc>
                  <a:txBody>
                    <a:bodyPr/>
                    <a:lstStyle/>
                    <a:p>
                      <a:pPr marL="0" marR="0" lvl="0" indent="0" algn="l" defTabSz="1088558" rtl="0" eaLnBrk="1" fontAlgn="auto" latinLnBrk="0" hangingPunct="1">
                        <a:lnSpc>
                          <a:spcPct val="100000"/>
                        </a:lnSpc>
                        <a:spcBef>
                          <a:spcPts val="0"/>
                        </a:spcBef>
                        <a:spcAft>
                          <a:spcPts val="0"/>
                        </a:spcAft>
                        <a:buClrTx/>
                        <a:buSzTx/>
                        <a:buFontTx/>
                        <a:buNone/>
                        <a:tabLst/>
                        <a:defRPr/>
                      </a:pPr>
                      <a:r>
                        <a:rPr lang="en-US" sz="1800" b="1" kern="0">
                          <a:solidFill>
                            <a:schemeClr val="tx1"/>
                          </a:solidFill>
                          <a:latin typeface="+mn-lt"/>
                          <a:ea typeface="BentonSans Bold" charset="0"/>
                          <a:cs typeface="BentonSans Bold" charset="0"/>
                        </a:rPr>
                        <a:t>Official SAP Reference Customers </a:t>
                      </a:r>
                    </a:p>
                  </a:txBody>
                  <a:tcPr marL="0" marR="0" marT="107972" marB="10797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285750" marR="0" lvl="0" indent="-285750" algn="l" defTabSz="282575" rtl="0" eaLnBrk="1" fontAlgn="auto" latinLnBrk="0" hangingPunct="1">
                        <a:lnSpc>
                          <a:spcPct val="100000"/>
                        </a:lnSpc>
                        <a:spcBef>
                          <a:spcPts val="0"/>
                        </a:spcBef>
                        <a:spcAft>
                          <a:spcPts val="0"/>
                        </a:spcAft>
                        <a:buClr>
                          <a:schemeClr val="accent1"/>
                        </a:buClr>
                        <a:buSzTx/>
                        <a:buFont typeface="Wingdings" panose="05000000000000000000" pitchFamily="2" charset="2"/>
                        <a:buChar char="à"/>
                        <a:tabLst/>
                        <a:defRPr/>
                      </a:pPr>
                      <a:r>
                        <a:rPr lang="en-US" sz="1600" kern="0">
                          <a:solidFill>
                            <a:schemeClr val="accent5"/>
                          </a:solidFill>
                          <a:latin typeface="+mn-lt"/>
                          <a:ea typeface="Arial Unicode MS"/>
                          <a:cs typeface="Arial"/>
                          <a:hlinkClick r:id="rId5"/>
                        </a:rPr>
                        <a:t>Find the list and assets here</a:t>
                      </a:r>
                      <a:endParaRPr lang="en-US" sz="1600" kern="0">
                        <a:solidFill>
                          <a:schemeClr val="accent5"/>
                        </a:solidFill>
                        <a:latin typeface="+mn-lt"/>
                        <a:ea typeface="Arial Unicode MS"/>
                        <a:cs typeface="Arial"/>
                        <a:hlinkClick r:id="" action="ppaction://noaction"/>
                      </a:endParaRPr>
                    </a:p>
                  </a:txBody>
                  <a:tcPr marL="0" marR="0" marT="107972" marB="107972" anchor="ct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824119461"/>
                  </a:ext>
                </a:extLst>
              </a:tr>
              <a:tr h="566245">
                <a:tc>
                  <a:txBody>
                    <a:bodyPr/>
                    <a:lstStyle/>
                    <a:p>
                      <a:pPr marL="0" marR="0" lvl="0" indent="0" algn="l" defTabSz="1088558" rtl="0" eaLnBrk="1" fontAlgn="auto" latinLnBrk="0" hangingPunct="1">
                        <a:lnSpc>
                          <a:spcPct val="100000"/>
                        </a:lnSpc>
                        <a:spcBef>
                          <a:spcPts val="0"/>
                        </a:spcBef>
                        <a:spcAft>
                          <a:spcPts val="0"/>
                        </a:spcAft>
                        <a:buClrTx/>
                        <a:buSzTx/>
                        <a:buFontTx/>
                        <a:buNone/>
                        <a:tabLst/>
                        <a:defRPr/>
                      </a:pPr>
                      <a:r>
                        <a:rPr lang="en-US" sz="1800" b="1" kern="0">
                          <a:solidFill>
                            <a:schemeClr val="tx1"/>
                          </a:solidFill>
                          <a:latin typeface="+mn-lt"/>
                          <a:ea typeface="BentonSans Bold" charset="0"/>
                          <a:cs typeface="BentonSans Bold" charset="0"/>
                        </a:rPr>
                        <a:t>Roadmap</a:t>
                      </a:r>
                    </a:p>
                  </a:txBody>
                  <a:tcPr marL="0" marR="0" marT="107972" marB="107972"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285750" marR="0" lvl="0" indent="-285750" algn="l" defTabSz="282575" rtl="0" eaLnBrk="1" fontAlgn="auto" latinLnBrk="0" hangingPunct="1">
                        <a:lnSpc>
                          <a:spcPct val="100000"/>
                        </a:lnSpc>
                        <a:spcBef>
                          <a:spcPts val="0"/>
                        </a:spcBef>
                        <a:spcAft>
                          <a:spcPts val="0"/>
                        </a:spcAft>
                        <a:buClr>
                          <a:schemeClr val="accent1"/>
                        </a:buClr>
                        <a:buSzTx/>
                        <a:buFont typeface="Wingdings" panose="05000000000000000000" pitchFamily="2" charset="2"/>
                        <a:buChar char="à"/>
                        <a:tabLst/>
                        <a:defRPr/>
                      </a:pPr>
                      <a:r>
                        <a:rPr lang="en-US" sz="1600" kern="0">
                          <a:solidFill>
                            <a:schemeClr val="accent5"/>
                          </a:solidFill>
                          <a:latin typeface="+mn-lt"/>
                          <a:ea typeface="Arial Unicode MS"/>
                          <a:cs typeface="Arial"/>
                          <a:hlinkClick r:id="" action="ppaction://noaction"/>
                        </a:rPr>
                        <a:t>External roadmap is here</a:t>
                      </a:r>
                    </a:p>
                  </a:txBody>
                  <a:tcPr marL="0" marR="0" marT="107972" marB="107972" anchor="ct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600929785"/>
                  </a:ext>
                </a:extLst>
              </a:tr>
            </a:tbl>
          </a:graphicData>
        </a:graphic>
      </p:graphicFrame>
      <p:sp>
        <p:nvSpPr>
          <p:cNvPr id="5" name="Rectangle: Rounded Corners 4">
            <a:extLst>
              <a:ext uri="{FF2B5EF4-FFF2-40B4-BE49-F238E27FC236}">
                <a16:creationId xmlns:a16="http://schemas.microsoft.com/office/drawing/2014/main" id="{9150B847-E904-4993-B967-F95D2FCB0B32}"/>
              </a:ext>
            </a:extLst>
          </p:cNvPr>
          <p:cNvSpPr/>
          <p:nvPr/>
        </p:nvSpPr>
        <p:spPr bwMode="gray">
          <a:xfrm>
            <a:off x="10683688" y="396255"/>
            <a:ext cx="1411941" cy="369332"/>
          </a:xfrm>
          <a:prstGeom prst="roundRect">
            <a:avLst/>
          </a:prstGeom>
          <a:solidFill>
            <a:srgbClr val="FFC000"/>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de-DE" sz="1800"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rPr>
              <a:t>internal</a:t>
            </a:r>
          </a:p>
        </p:txBody>
      </p:sp>
    </p:spTree>
    <p:extLst>
      <p:ext uri="{BB962C8B-B14F-4D97-AF65-F5344CB8AC3E}">
        <p14:creationId xmlns:p14="http://schemas.microsoft.com/office/powerpoint/2010/main" val="1861617516"/>
      </p:ext>
    </p:extLst>
  </p:cSld>
  <p:clrMapOvr>
    <a:masterClrMapping/>
  </p:clrMapOvr>
  <mc:AlternateContent xmlns:mc="http://schemas.openxmlformats.org/markup-compatibility/2006" xmlns:p14="http://schemas.microsoft.com/office/powerpoint/2010/main">
    <mc:Choice Requires="p14">
      <p:transition spd="slow" p14:dur="2000" advTm="5337"/>
    </mc:Choice>
    <mc:Fallback xmlns="">
      <p:transition spd="slow" advTm="5337"/>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3912662-228C-EB4C-BE3F-0B7238592449}"/>
              </a:ext>
            </a:extLst>
          </p:cNvPr>
          <p:cNvSpPr/>
          <p:nvPr/>
        </p:nvSpPr>
        <p:spPr>
          <a:xfrm>
            <a:off x="1807833" y="1457344"/>
            <a:ext cx="7605259" cy="4348193"/>
          </a:xfrm>
          <a:prstGeom prst="rect">
            <a:avLst/>
          </a:prstGeom>
        </p:spPr>
        <p:txBody>
          <a:bodyPr vert="horz" lIns="91440" tIns="45720" rIns="91440" bIns="45720" rtlCol="0" anchor="ctr">
            <a:noAutofit/>
          </a:bodyPr>
          <a:lstStyle/>
          <a:p>
            <a:pPr marL="0" marR="0" lvl="0" indent="0" algn="l" defTabSz="1088776" rtl="0" eaLnBrk="1" fontAlgn="auto" latinLnBrk="0" hangingPunct="1">
              <a:lnSpc>
                <a:spcPct val="90000"/>
              </a:lnSpc>
              <a:spcBef>
                <a:spcPct val="0"/>
              </a:spcBef>
              <a:spcAft>
                <a:spcPts val="0"/>
              </a:spcAft>
              <a:buClrTx/>
              <a:buSzTx/>
              <a:buFontTx/>
              <a:buNone/>
              <a:tabLst/>
              <a:defRPr/>
            </a:pPr>
            <a:r>
              <a:rPr kumimoji="0" lang="en-IE" sz="2000" b="1" i="0" u="none" strike="noStrike" kern="1200" cap="none" spc="0" normalizeH="0" baseline="0" noProof="0">
                <a:ln>
                  <a:noFill/>
                </a:ln>
                <a:solidFill>
                  <a:srgbClr val="FFFFFF"/>
                </a:solidFill>
                <a:effectLst/>
                <a:uLnTx/>
                <a:uFillTx/>
                <a:latin typeface="BentonSans Bold" panose="02000503000000020004" pitchFamily="2" charset="0"/>
                <a:ea typeface="Roboto" panose="02000000000000000000" pitchFamily="2" charset="0"/>
                <a:cs typeface="Arial" panose="020B0604020202020204" pitchFamily="34" charset="0"/>
              </a:rPr>
              <a:t>Product demo</a:t>
            </a:r>
          </a:p>
          <a:p>
            <a:pPr marL="0" marR="0" lvl="0" indent="0" algn="l" defTabSz="1088776" rtl="0" eaLnBrk="1" fontAlgn="auto" latinLnBrk="0" hangingPunct="1">
              <a:lnSpc>
                <a:spcPct val="90000"/>
              </a:lnSpc>
              <a:spcBef>
                <a:spcPct val="0"/>
              </a:spcBef>
              <a:spcAft>
                <a:spcPts val="0"/>
              </a:spcAft>
              <a:buClrTx/>
              <a:buSzTx/>
              <a:buFontTx/>
              <a:buNone/>
              <a:tabLst/>
              <a:defRPr/>
            </a:pPr>
            <a:r>
              <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hlinkClick r:id="rId3"/>
              </a:rPr>
              <a:t>Bot Building Platform demo &gt;</a:t>
            </a:r>
            <a:endPar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endParaRPr>
          </a:p>
          <a:p>
            <a:pPr marL="0" marR="0" lvl="0" indent="0" algn="l" defTabSz="1088776" rtl="0" eaLnBrk="1" fontAlgn="auto" latinLnBrk="0" hangingPunct="1">
              <a:lnSpc>
                <a:spcPct val="90000"/>
              </a:lnSpc>
              <a:spcBef>
                <a:spcPct val="0"/>
              </a:spcBef>
              <a:spcAft>
                <a:spcPts val="0"/>
              </a:spcAft>
              <a:buClrTx/>
              <a:buSzTx/>
              <a:buFontTx/>
              <a:buNone/>
              <a:tabLst/>
              <a:defRPr/>
            </a:pPr>
            <a:endPar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endParaRPr>
          </a:p>
          <a:p>
            <a:pPr marL="0" marR="0" lvl="0" indent="0" algn="l" defTabSz="1088776" rtl="0" eaLnBrk="1" fontAlgn="auto" latinLnBrk="0" hangingPunct="1">
              <a:lnSpc>
                <a:spcPct val="90000"/>
              </a:lnSpc>
              <a:spcBef>
                <a:spcPct val="0"/>
              </a:spcBef>
              <a:spcAft>
                <a:spcPts val="0"/>
              </a:spcAft>
              <a:buClrTx/>
              <a:buSzTx/>
              <a:buFontTx/>
              <a:buNone/>
              <a:tabLst/>
              <a:defRPr/>
            </a:pPr>
            <a:r>
              <a:rPr kumimoji="0" lang="en-IE" sz="2000" b="1" i="0" u="none" strike="noStrike" kern="1200" cap="none" spc="0" normalizeH="0" baseline="0" noProof="0">
                <a:ln>
                  <a:noFill/>
                </a:ln>
                <a:solidFill>
                  <a:srgbClr val="FFFFFF"/>
                </a:solidFill>
                <a:effectLst/>
                <a:uLnTx/>
                <a:uFillTx/>
                <a:latin typeface="BentonSans Bold" panose="02000503000000020004" pitchFamily="2" charset="0"/>
                <a:ea typeface="Roboto" panose="02000000000000000000" pitchFamily="2" charset="0"/>
                <a:cs typeface="Arial" panose="020B0604020202020204" pitchFamily="34" charset="0"/>
              </a:rPr>
              <a:t>Customer demos</a:t>
            </a:r>
          </a:p>
          <a:p>
            <a:pPr marL="0" marR="0" lvl="0" indent="0" algn="l" defTabSz="1088776" rtl="0" eaLnBrk="1" fontAlgn="auto" latinLnBrk="0" hangingPunct="1">
              <a:lnSpc>
                <a:spcPct val="90000"/>
              </a:lnSpc>
              <a:spcBef>
                <a:spcPct val="0"/>
              </a:spcBef>
              <a:spcAft>
                <a:spcPts val="0"/>
              </a:spcAft>
              <a:buClrTx/>
              <a:buSzTx/>
              <a:buFontTx/>
              <a:buNone/>
              <a:tabLst/>
              <a:defRPr/>
            </a:pPr>
            <a:r>
              <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hlinkClick r:id="rId4"/>
              </a:rPr>
              <a:t>RED by SFR live bot demo &gt;</a:t>
            </a:r>
            <a:endPar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endParaRPr>
          </a:p>
          <a:p>
            <a:pPr marL="0" marR="0" lvl="0" indent="0" algn="l" defTabSz="1088776" rtl="0" eaLnBrk="1" fontAlgn="auto" latinLnBrk="0" hangingPunct="1">
              <a:lnSpc>
                <a:spcPct val="90000"/>
              </a:lnSpc>
              <a:spcBef>
                <a:spcPct val="0"/>
              </a:spcBef>
              <a:spcAft>
                <a:spcPts val="0"/>
              </a:spcAft>
              <a:buClrTx/>
              <a:buSzTx/>
              <a:buFontTx/>
              <a:buNone/>
              <a:tabLst/>
              <a:defRPr/>
            </a:pPr>
            <a:r>
              <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hlinkClick r:id="rId5"/>
              </a:rPr>
              <a:t>Bouygues Telecom live bot demo &gt;</a:t>
            </a:r>
            <a:endPar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endParaRPr>
          </a:p>
          <a:p>
            <a:pPr marL="0" marR="0" lvl="0" indent="0" algn="l" defTabSz="1088776" rtl="0" eaLnBrk="1" fontAlgn="auto" latinLnBrk="0" hangingPunct="1">
              <a:lnSpc>
                <a:spcPct val="90000"/>
              </a:lnSpc>
              <a:spcBef>
                <a:spcPct val="0"/>
              </a:spcBef>
              <a:spcAft>
                <a:spcPts val="0"/>
              </a:spcAft>
              <a:buClrTx/>
              <a:buSzTx/>
              <a:buFontTx/>
              <a:buNone/>
              <a:tabLst/>
              <a:defRPr/>
            </a:pPr>
            <a:r>
              <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hlinkClick r:id="rId6"/>
              </a:rPr>
              <a:t>Groupe Mutuel live demo &gt;</a:t>
            </a:r>
            <a:endPar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endParaRPr>
          </a:p>
          <a:p>
            <a:pPr marL="0" marR="0" lvl="0" indent="0" algn="l" defTabSz="1088776" rtl="0" eaLnBrk="1" fontAlgn="auto" latinLnBrk="0" hangingPunct="1">
              <a:lnSpc>
                <a:spcPct val="90000"/>
              </a:lnSpc>
              <a:spcBef>
                <a:spcPct val="0"/>
              </a:spcBef>
              <a:spcAft>
                <a:spcPts val="0"/>
              </a:spcAft>
              <a:buClrTx/>
              <a:buSzTx/>
              <a:buFontTx/>
              <a:buNone/>
              <a:tabLst/>
              <a:defRPr/>
            </a:pPr>
            <a:r>
              <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hlinkClick r:id="rId7"/>
              </a:rPr>
              <a:t>Digital Assistant live demo &gt;</a:t>
            </a:r>
            <a:endPar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endParaRPr>
          </a:p>
          <a:p>
            <a:pPr marL="0" marR="0" lvl="0" indent="0" algn="l" defTabSz="1088776" rtl="0" eaLnBrk="1" fontAlgn="auto" latinLnBrk="0" hangingPunct="1">
              <a:lnSpc>
                <a:spcPct val="90000"/>
              </a:lnSpc>
              <a:spcBef>
                <a:spcPct val="0"/>
              </a:spcBef>
              <a:spcAft>
                <a:spcPts val="0"/>
              </a:spcAft>
              <a:buClrTx/>
              <a:buSzTx/>
              <a:buFontTx/>
              <a:buNone/>
              <a:tabLst/>
              <a:defRPr/>
            </a:pPr>
            <a:endPar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endParaRPr>
          </a:p>
          <a:p>
            <a:pPr marL="0" marR="0" lvl="0" indent="0" algn="l" defTabSz="1088776" rtl="0" eaLnBrk="1" fontAlgn="auto" latinLnBrk="0" hangingPunct="1">
              <a:lnSpc>
                <a:spcPct val="90000"/>
              </a:lnSpc>
              <a:spcBef>
                <a:spcPct val="0"/>
              </a:spcBef>
              <a:spcAft>
                <a:spcPts val="0"/>
              </a:spcAft>
              <a:buClrTx/>
              <a:buSzTx/>
              <a:buFontTx/>
              <a:buNone/>
              <a:tabLst/>
              <a:defRPr/>
            </a:pPr>
            <a:r>
              <a:rPr kumimoji="0" lang="en-IE" sz="2000" b="1" i="0" u="none" strike="noStrike" kern="1200" cap="none" spc="0" normalizeH="0" baseline="0" noProof="0">
                <a:ln>
                  <a:noFill/>
                </a:ln>
                <a:solidFill>
                  <a:srgbClr val="FFFFFF"/>
                </a:solidFill>
                <a:effectLst/>
                <a:uLnTx/>
                <a:uFillTx/>
                <a:latin typeface="BentonSans Bold" panose="02000503000000020004" pitchFamily="2" charset="0"/>
                <a:ea typeface="Roboto" panose="02000000000000000000" pitchFamily="2" charset="0"/>
                <a:cs typeface="Arial" panose="020B0604020202020204" pitchFamily="34" charset="0"/>
              </a:rPr>
              <a:t>Feature demo</a:t>
            </a:r>
          </a:p>
          <a:p>
            <a:pPr marL="0" marR="0" lvl="0" indent="0" algn="l" defTabSz="1088776" rtl="0" eaLnBrk="1" fontAlgn="auto" latinLnBrk="0" hangingPunct="1">
              <a:lnSpc>
                <a:spcPct val="90000"/>
              </a:lnSpc>
              <a:spcBef>
                <a:spcPct val="0"/>
              </a:spcBef>
              <a:spcAft>
                <a:spcPts val="0"/>
              </a:spcAft>
              <a:buClrTx/>
              <a:buSzTx/>
              <a:buFontTx/>
              <a:buNone/>
              <a:tabLst/>
              <a:defRPr/>
            </a:pPr>
            <a:r>
              <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hlinkClick r:id="rId8"/>
              </a:rPr>
              <a:t>FAQ Bot Generator &gt;</a:t>
            </a:r>
            <a:endPar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endParaRPr>
          </a:p>
          <a:p>
            <a:pPr marL="0" marR="0" lvl="0" indent="0" algn="l" defTabSz="1088776" rtl="0" eaLnBrk="1" fontAlgn="auto" latinLnBrk="0" hangingPunct="1">
              <a:lnSpc>
                <a:spcPct val="90000"/>
              </a:lnSpc>
              <a:spcBef>
                <a:spcPct val="0"/>
              </a:spcBef>
              <a:spcAft>
                <a:spcPts val="0"/>
              </a:spcAft>
              <a:buClrTx/>
              <a:buSzTx/>
              <a:buFontTx/>
              <a:buNone/>
              <a:tabLst/>
              <a:defRPr/>
            </a:pPr>
            <a:r>
              <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hlinkClick r:id="rId9"/>
              </a:rPr>
              <a:t>Chat histories Bot Generator &gt;</a:t>
            </a:r>
            <a:endPar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endParaRPr>
          </a:p>
          <a:p>
            <a:pPr marL="0" marR="0" lvl="0" indent="0" algn="l" defTabSz="1088776" rtl="0" eaLnBrk="1" fontAlgn="auto" latinLnBrk="0" hangingPunct="1">
              <a:lnSpc>
                <a:spcPct val="90000"/>
              </a:lnSpc>
              <a:spcBef>
                <a:spcPct val="0"/>
              </a:spcBef>
              <a:spcAft>
                <a:spcPts val="0"/>
              </a:spcAft>
              <a:buClrTx/>
              <a:buSzTx/>
              <a:buFontTx/>
              <a:buNone/>
              <a:tabLst/>
              <a:defRPr/>
            </a:pPr>
            <a:r>
              <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hlinkClick r:id="rId10"/>
              </a:rPr>
              <a:t>SAP Bot Generator (Odata) &gt;</a:t>
            </a:r>
            <a:endParaRPr kumimoji="0" lang="en-IE" sz="2000" b="0" i="0" u="none" strike="noStrike" kern="1200" cap="none" spc="0" normalizeH="0" baseline="0" noProof="0">
              <a:ln>
                <a:noFill/>
              </a:ln>
              <a:solidFill>
                <a:srgbClr val="FFFFFF"/>
              </a:solidFill>
              <a:effectLst/>
              <a:uLnTx/>
              <a:uFillTx/>
              <a:latin typeface="BentonSans Regular" panose="02000503000000020004" pitchFamily="2"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6247D7D8-4848-B14B-85DC-6F279DAF1A9A}"/>
              </a:ext>
            </a:extLst>
          </p:cNvPr>
          <p:cNvCxnSpPr>
            <a:cxnSpLocks/>
          </p:cNvCxnSpPr>
          <p:nvPr/>
        </p:nvCxnSpPr>
        <p:spPr>
          <a:xfrm>
            <a:off x="1461400" y="2505571"/>
            <a:ext cx="0" cy="2251741"/>
          </a:xfrm>
          <a:prstGeom prst="line">
            <a:avLst/>
          </a:prstGeom>
          <a:ln w="762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0B3DD3B3-EE76-4BC5-87F6-E0C3D2A61627}"/>
              </a:ext>
            </a:extLst>
          </p:cNvPr>
          <p:cNvSpPr/>
          <p:nvPr/>
        </p:nvSpPr>
        <p:spPr bwMode="gray">
          <a:xfrm>
            <a:off x="10683688" y="396255"/>
            <a:ext cx="1411941" cy="369332"/>
          </a:xfrm>
          <a:prstGeom prst="roundRect">
            <a:avLst/>
          </a:prstGeom>
          <a:solidFill>
            <a:srgbClr val="FFC000"/>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de-DE" sz="1800"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rPr>
              <a:t>internal</a:t>
            </a:r>
          </a:p>
        </p:txBody>
      </p:sp>
      <p:sp>
        <p:nvSpPr>
          <p:cNvPr id="2" name="Title 1">
            <a:extLst>
              <a:ext uri="{FF2B5EF4-FFF2-40B4-BE49-F238E27FC236}">
                <a16:creationId xmlns:a16="http://schemas.microsoft.com/office/drawing/2014/main" id="{A4C79555-6445-4238-9E56-7020AF2267E1}"/>
              </a:ext>
            </a:extLst>
          </p:cNvPr>
          <p:cNvSpPr>
            <a:spLocks noGrp="1"/>
          </p:cNvSpPr>
          <p:nvPr>
            <p:ph type="title"/>
          </p:nvPr>
        </p:nvSpPr>
        <p:spPr/>
        <p:txBody>
          <a:bodyPr/>
          <a:lstStyle/>
          <a:p>
            <a:r>
              <a:rPr lang="de-DE"/>
              <a:t>Demos</a:t>
            </a:r>
          </a:p>
        </p:txBody>
      </p:sp>
    </p:spTree>
    <p:extLst>
      <p:ext uri="{BB962C8B-B14F-4D97-AF65-F5344CB8AC3E}">
        <p14:creationId xmlns:p14="http://schemas.microsoft.com/office/powerpoint/2010/main" val="1041494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lide number"/>
          <p:cNvSpPr txBox="1">
            <a:spLocks noGrp="1"/>
          </p:cNvSpPr>
          <p:nvPr>
            <p:ph type="sldNum" sz="quarter" idx="2"/>
          </p:nvPr>
        </p:nvSpPr>
        <p:spPr>
          <a:xfrm>
            <a:off x="11565065" y="6536751"/>
            <a:ext cx="127001" cy="1524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5</a:t>
            </a:fld>
            <a:endParaRPr/>
          </a:p>
        </p:txBody>
      </p:sp>
      <p:pic>
        <p:nvPicPr>
          <p:cNvPr id="335" name="Picture 2" descr="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4466" y="2184918"/>
            <a:ext cx="2076109" cy="2076110"/>
          </a:xfrm>
          <a:prstGeom prst="rect">
            <a:avLst/>
          </a:prstGeom>
          <a:ln w="12700">
            <a:miter lim="400000"/>
          </a:ln>
        </p:spPr>
      </p:pic>
      <p:pic>
        <p:nvPicPr>
          <p:cNvPr id="336" name="Picture 4" descr="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76663" y="2402132"/>
            <a:ext cx="1960581" cy="1960580"/>
          </a:xfrm>
          <a:prstGeom prst="rect">
            <a:avLst/>
          </a:prstGeom>
          <a:ln w="12700">
            <a:miter lim="400000"/>
          </a:ln>
        </p:spPr>
      </p:pic>
      <p:sp>
        <p:nvSpPr>
          <p:cNvPr id="337" name="Title"/>
          <p:cNvSpPr txBox="1"/>
          <p:nvPr/>
        </p:nvSpPr>
        <p:spPr>
          <a:xfrm>
            <a:off x="6672241" y="4526934"/>
            <a:ext cx="2169425" cy="5910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algn="ctr" defTabSz="1088557">
              <a:defRPr sz="1800">
                <a:solidFill>
                  <a:srgbClr val="FFFFFF"/>
                </a:solidFill>
                <a:latin typeface="BentonSans Light"/>
                <a:ea typeface="BentonSans Light"/>
                <a:cs typeface="BentonSans Light"/>
                <a:sym typeface="BentonSans Light"/>
              </a:defRPr>
            </a:lvl1pPr>
          </a:lstStyle>
          <a:p>
            <a:r>
              <a:t>Your employees</a:t>
            </a:r>
          </a:p>
        </p:txBody>
      </p:sp>
      <p:sp>
        <p:nvSpPr>
          <p:cNvPr id="338" name="Title"/>
          <p:cNvSpPr txBox="1"/>
          <p:nvPr/>
        </p:nvSpPr>
        <p:spPr>
          <a:xfrm>
            <a:off x="3337808" y="4526934"/>
            <a:ext cx="2169425" cy="5910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algn="ctr" defTabSz="1088557">
              <a:defRPr sz="1800">
                <a:solidFill>
                  <a:srgbClr val="FFFFFF"/>
                </a:solidFill>
                <a:latin typeface="BentonSans Light"/>
                <a:ea typeface="BentonSans Light"/>
                <a:cs typeface="BentonSans Light"/>
                <a:sym typeface="BentonSans Light"/>
              </a:defRPr>
            </a:lvl1pPr>
          </a:lstStyle>
          <a:p>
            <a:r>
              <a:t>Your customers</a:t>
            </a:r>
          </a:p>
        </p:txBody>
      </p:sp>
      <p:sp>
        <p:nvSpPr>
          <p:cNvPr id="339" name="This shift impacts your two most important audiences, and you need to act"/>
          <p:cNvSpPr txBox="1"/>
          <p:nvPr/>
        </p:nvSpPr>
        <p:spPr>
          <a:xfrm>
            <a:off x="1315987" y="736600"/>
            <a:ext cx="9563200"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gn="ctr" defTabSz="1088230">
              <a:defRPr sz="3000" cap="all">
                <a:solidFill>
                  <a:srgbClr val="FFFFFF"/>
                </a:solidFill>
                <a:latin typeface="BentonSans Bold"/>
                <a:ea typeface="BentonSans Bold"/>
                <a:cs typeface="BentonSans Bold"/>
                <a:sym typeface="BentonSans Bold"/>
              </a:defRPr>
            </a:pPr>
            <a:r>
              <a:rPr sz="3000"/>
              <a:t>This shift impacts your two most important audiences, and </a:t>
            </a:r>
            <a:r>
              <a:rPr sz="3000">
                <a:solidFill>
                  <a:schemeClr val="accent1"/>
                </a:solidFill>
              </a:rPr>
              <a:t>you need to act</a:t>
            </a:r>
          </a:p>
        </p:txBody>
      </p:sp>
    </p:spTree>
    <p:extLst>
      <p:ext uri="{BB962C8B-B14F-4D97-AF65-F5344CB8AC3E}">
        <p14:creationId xmlns:p14="http://schemas.microsoft.com/office/powerpoint/2010/main" val="37485652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lide number"/>
          <p:cNvSpPr txBox="1">
            <a:spLocks noGrp="1"/>
          </p:cNvSpPr>
          <p:nvPr>
            <p:ph type="sldNum" sz="quarter" idx="2"/>
          </p:nvPr>
        </p:nvSpPr>
        <p:spPr>
          <a:xfrm>
            <a:off x="11565065" y="6536751"/>
            <a:ext cx="127001" cy="1524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t>6</a:t>
            </a:fld>
            <a:endParaRPr/>
          </a:p>
        </p:txBody>
      </p:sp>
      <p:pic>
        <p:nvPicPr>
          <p:cNvPr id="3" name="Image 2">
            <a:extLst>
              <a:ext uri="{FF2B5EF4-FFF2-40B4-BE49-F238E27FC236}">
                <a16:creationId xmlns:a16="http://schemas.microsoft.com/office/drawing/2014/main" id="{BB3CB77E-D059-704E-A400-94418E47E893}"/>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1588" y="254983"/>
            <a:ext cx="12191999" cy="8132602"/>
          </a:xfrm>
          <a:prstGeom prst="rect">
            <a:avLst/>
          </a:prstGeom>
        </p:spPr>
      </p:pic>
      <p:sp>
        <p:nvSpPr>
          <p:cNvPr id="342" name="Chapter 1…"/>
          <p:cNvSpPr txBox="1">
            <a:spLocks noGrp="1"/>
          </p:cNvSpPr>
          <p:nvPr>
            <p:ph type="title"/>
          </p:nvPr>
        </p:nvSpPr>
        <p:spPr>
          <a:xfrm>
            <a:off x="283586" y="3781743"/>
            <a:ext cx="11628002" cy="914096"/>
          </a:xfrm>
          <a:prstGeom prst="rect">
            <a:avLst/>
          </a:prstGeom>
        </p:spPr>
        <p:txBody>
          <a:bodyPr/>
          <a:lstStyle/>
          <a:p>
            <a:pPr>
              <a:lnSpc>
                <a:spcPct val="90000"/>
              </a:lnSpc>
              <a:defRPr sz="3000" b="1" cap="all">
                <a:latin typeface="+mj-lt"/>
                <a:ea typeface="+mj-ea"/>
                <a:cs typeface="+mj-cs"/>
                <a:sym typeface="Arial"/>
              </a:defRPr>
            </a:pPr>
            <a:r>
              <a:rPr lang="en-US">
                <a:solidFill>
                  <a:schemeClr val="accent1"/>
                </a:solidFill>
              </a:rPr>
              <a:t>Employee experience</a:t>
            </a:r>
          </a:p>
          <a:p>
            <a:pPr>
              <a:lnSpc>
                <a:spcPct val="90000"/>
              </a:lnSpc>
              <a:defRPr sz="3600" b="1">
                <a:latin typeface="+mj-lt"/>
                <a:ea typeface="+mj-ea"/>
                <a:cs typeface="+mj-cs"/>
                <a:sym typeface="Arial"/>
              </a:defRPr>
            </a:pPr>
            <a:r>
              <a:rPr lang="en-US"/>
              <a:t>Transform the work life of your employees</a:t>
            </a:r>
          </a:p>
        </p:txBody>
      </p:sp>
    </p:spTree>
    <p:extLst>
      <p:ext uri="{BB962C8B-B14F-4D97-AF65-F5344CB8AC3E}">
        <p14:creationId xmlns:p14="http://schemas.microsoft.com/office/powerpoint/2010/main" val="183157205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Picture Placeholder 1/2 right" descr="Picture Placeholder 1/2 right"/>
          <p:cNvPicPr>
            <a:picLocks noGrp="1" noChangeAspect="1"/>
          </p:cNvPicPr>
          <p:nvPr>
            <p:ph type="pic" idx="13"/>
          </p:nvPr>
        </p:nvPicPr>
        <p:blipFill>
          <a:blip r:embed="rId3" cstate="email">
            <a:alphaModFix amt="30000"/>
            <a:extLst>
              <a:ext uri="{28A0092B-C50C-407E-A947-70E740481C1C}">
                <a14:useLocalDpi xmlns:a14="http://schemas.microsoft.com/office/drawing/2010/main"/>
              </a:ext>
            </a:extLst>
          </a:blip>
          <a:srcRect/>
          <a:stretch>
            <a:fillRect/>
          </a:stretch>
        </p:blipFill>
        <p:spPr>
          <a:xfrm>
            <a:off x="-1588" y="252000"/>
            <a:ext cx="12198350" cy="6606000"/>
          </a:xfrm>
          <a:prstGeom prst="rect">
            <a:avLst/>
          </a:prstGeom>
        </p:spPr>
      </p:pic>
      <p:sp>
        <p:nvSpPr>
          <p:cNvPr id="27" name="Rectangle 26">
            <a:extLst>
              <a:ext uri="{FF2B5EF4-FFF2-40B4-BE49-F238E27FC236}">
                <a16:creationId xmlns:a16="http://schemas.microsoft.com/office/drawing/2014/main" id="{8E73D673-C441-B84F-8F18-1F7DB4B74E41}"/>
              </a:ext>
            </a:extLst>
          </p:cNvPr>
          <p:cNvSpPr/>
          <p:nvPr/>
        </p:nvSpPr>
        <p:spPr>
          <a:xfrm>
            <a:off x="505588" y="795601"/>
            <a:ext cx="11021181" cy="954107"/>
          </a:xfrm>
          <a:prstGeom prst="rect">
            <a:avLst/>
          </a:prstGeom>
        </p:spPr>
        <p:txBody>
          <a:bodyPr wrap="square">
            <a:spAutoFit/>
          </a:bodyPr>
          <a:lstStyle/>
          <a:p>
            <a:pPr algn="ctr" defTabSz="1088230">
              <a:defRPr sz="3000" cap="all">
                <a:solidFill>
                  <a:srgbClr val="FFFFFF"/>
                </a:solidFill>
                <a:latin typeface="BentonSans Bold"/>
                <a:ea typeface="BentonSans Bold"/>
                <a:cs typeface="BentonSans Bold"/>
                <a:sym typeface="BentonSans Bold"/>
              </a:defRPr>
            </a:pPr>
            <a:r>
              <a:rPr lang="en-US" sz="2800" kern="0" cap="all" err="1">
                <a:solidFill>
                  <a:srgbClr val="FFFFFF"/>
                </a:solidFill>
                <a:latin typeface="BentonSans Bold"/>
                <a:sym typeface="BentonSans Bold"/>
              </a:rPr>
              <a:t>ENterprise</a:t>
            </a:r>
            <a:r>
              <a:rPr lang="en-US" sz="2800" kern="0" cap="all">
                <a:solidFill>
                  <a:srgbClr val="FFFFFF"/>
                </a:solidFill>
                <a:latin typeface="BentonSans Bold"/>
                <a:sym typeface="BentonSans Bold"/>
              </a:rPr>
              <a:t> software has very rich solutions that can be </a:t>
            </a:r>
            <a:r>
              <a:rPr lang="en-US" sz="2800" kern="0" cap="all">
                <a:solidFill>
                  <a:srgbClr val="F0AC00"/>
                </a:solidFill>
                <a:latin typeface="BentonSans Bold"/>
                <a:sym typeface="BentonSans Bold"/>
              </a:rPr>
              <a:t>complex to use for employees</a:t>
            </a:r>
            <a:r>
              <a:rPr lang="en-US" sz="2800" kern="0" cap="all">
                <a:solidFill>
                  <a:srgbClr val="000000">
                    <a:lumMod val="95000"/>
                    <a:lumOff val="5000"/>
                  </a:srgbClr>
                </a:solidFill>
                <a:latin typeface="BentonSans Bold"/>
                <a:sym typeface="BentonSans Bold"/>
              </a:rPr>
              <a:t>!</a:t>
            </a:r>
          </a:p>
        </p:txBody>
      </p:sp>
      <p:grpSp>
        <p:nvGrpSpPr>
          <p:cNvPr id="4" name="Groupe 3">
            <a:extLst>
              <a:ext uri="{FF2B5EF4-FFF2-40B4-BE49-F238E27FC236}">
                <a16:creationId xmlns:a16="http://schemas.microsoft.com/office/drawing/2014/main" id="{57718385-844C-8144-B685-E4C65C446AE5}"/>
              </a:ext>
            </a:extLst>
          </p:cNvPr>
          <p:cNvGrpSpPr/>
          <p:nvPr/>
        </p:nvGrpSpPr>
        <p:grpSpPr>
          <a:xfrm>
            <a:off x="856720" y="1985657"/>
            <a:ext cx="10481735" cy="5864087"/>
            <a:chOff x="855132" y="1985656"/>
            <a:chExt cx="10481735" cy="5864087"/>
          </a:xfrm>
        </p:grpSpPr>
        <p:sp>
          <p:nvSpPr>
            <p:cNvPr id="26" name="Rectangle : coins arrondis 4">
              <a:extLst>
                <a:ext uri="{FF2B5EF4-FFF2-40B4-BE49-F238E27FC236}">
                  <a16:creationId xmlns:a16="http://schemas.microsoft.com/office/drawing/2014/main" id="{D874A64C-8879-2248-A3E5-AC38E2C1D9CB}"/>
                </a:ext>
              </a:extLst>
            </p:cNvPr>
            <p:cNvSpPr/>
            <p:nvPr/>
          </p:nvSpPr>
          <p:spPr bwMode="gray">
            <a:xfrm>
              <a:off x="855132" y="1985656"/>
              <a:ext cx="10481735" cy="5864087"/>
            </a:xfrm>
            <a:prstGeom prst="roundRect">
              <a:avLst>
                <a:gd name="adj" fmla="val 3786"/>
              </a:avLst>
            </a:prstGeom>
            <a:solidFill>
              <a:srgbClr val="FFFFFF"/>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err="1">
                <a:solidFill>
                  <a:srgbClr val="000000"/>
                </a:solidFill>
                <a:ea typeface="Arial Unicode MS" pitchFamily="34" charset="-128"/>
                <a:cs typeface="Arial Unicode MS" pitchFamily="34" charset="-128"/>
                <a:sym typeface="Arial"/>
              </a:endParaRPr>
            </a:p>
          </p:txBody>
        </p:sp>
        <p:pic>
          <p:nvPicPr>
            <p:cNvPr id="28" name="Image 3">
              <a:extLst>
                <a:ext uri="{FF2B5EF4-FFF2-40B4-BE49-F238E27FC236}">
                  <a16:creationId xmlns:a16="http://schemas.microsoft.com/office/drawing/2014/main" id="{265C4AD4-1D87-AE4B-838A-912E2EEB1F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4461" y="2124016"/>
              <a:ext cx="10239009" cy="5586579"/>
            </a:xfrm>
            <a:prstGeom prst="rect">
              <a:avLst/>
            </a:prstGeom>
          </p:spPr>
        </p:pic>
        <p:sp>
          <p:nvSpPr>
            <p:cNvPr id="2" name="Rectangle 1">
              <a:extLst>
                <a:ext uri="{FF2B5EF4-FFF2-40B4-BE49-F238E27FC236}">
                  <a16:creationId xmlns:a16="http://schemas.microsoft.com/office/drawing/2014/main" id="{545C8D60-F993-BE44-A4F7-6045A7BE517E}"/>
                </a:ext>
              </a:extLst>
            </p:cNvPr>
            <p:cNvSpPr/>
            <p:nvPr/>
          </p:nvSpPr>
          <p:spPr>
            <a:xfrm>
              <a:off x="1001949" y="4527403"/>
              <a:ext cx="1011677" cy="468572"/>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fr-FR">
                <a:solidFill>
                  <a:srgbClr val="000000"/>
                </a:solidFill>
                <a:latin typeface="+mj-lt"/>
                <a:ea typeface="+mj-ea"/>
                <a:cs typeface="+mj-cs"/>
                <a:sym typeface="Arial"/>
              </a:endParaRPr>
            </a:p>
          </p:txBody>
        </p:sp>
        <p:sp>
          <p:nvSpPr>
            <p:cNvPr id="7" name="Rectangle 6">
              <a:extLst>
                <a:ext uri="{FF2B5EF4-FFF2-40B4-BE49-F238E27FC236}">
                  <a16:creationId xmlns:a16="http://schemas.microsoft.com/office/drawing/2014/main" id="{CB09D774-BB22-F040-A6D7-AFF7EFA606C7}"/>
                </a:ext>
              </a:extLst>
            </p:cNvPr>
            <p:cNvSpPr/>
            <p:nvPr/>
          </p:nvSpPr>
          <p:spPr>
            <a:xfrm>
              <a:off x="3625175" y="4062661"/>
              <a:ext cx="907914" cy="160795"/>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fr-FR" sz="100">
                <a:solidFill>
                  <a:srgbClr val="000000"/>
                </a:solidFill>
                <a:latin typeface="+mj-lt"/>
                <a:ea typeface="+mj-ea"/>
                <a:cs typeface="+mj-cs"/>
                <a:sym typeface="Arial"/>
              </a:endParaRPr>
            </a:p>
          </p:txBody>
        </p:sp>
        <p:sp>
          <p:nvSpPr>
            <p:cNvPr id="8" name="Rectangle 7">
              <a:extLst>
                <a:ext uri="{FF2B5EF4-FFF2-40B4-BE49-F238E27FC236}">
                  <a16:creationId xmlns:a16="http://schemas.microsoft.com/office/drawing/2014/main" id="{329DC1F5-85A5-D643-BF33-934B28F072BD}"/>
                </a:ext>
              </a:extLst>
            </p:cNvPr>
            <p:cNvSpPr/>
            <p:nvPr/>
          </p:nvSpPr>
          <p:spPr>
            <a:xfrm>
              <a:off x="3845668" y="4917305"/>
              <a:ext cx="907914" cy="160795"/>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fr-FR" sz="100">
                <a:solidFill>
                  <a:srgbClr val="000000"/>
                </a:solidFill>
                <a:latin typeface="+mj-lt"/>
                <a:ea typeface="+mj-ea"/>
                <a:cs typeface="+mj-cs"/>
                <a:sym typeface="Arial"/>
              </a:endParaRPr>
            </a:p>
          </p:txBody>
        </p:sp>
        <p:sp>
          <p:nvSpPr>
            <p:cNvPr id="9" name="Rectangle 8">
              <a:extLst>
                <a:ext uri="{FF2B5EF4-FFF2-40B4-BE49-F238E27FC236}">
                  <a16:creationId xmlns:a16="http://schemas.microsoft.com/office/drawing/2014/main" id="{A99884AB-0B5A-F541-B22C-2734A9F72647}"/>
                </a:ext>
              </a:extLst>
            </p:cNvPr>
            <p:cNvSpPr/>
            <p:nvPr/>
          </p:nvSpPr>
          <p:spPr>
            <a:xfrm>
              <a:off x="3758118" y="5887652"/>
              <a:ext cx="907914" cy="160795"/>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fr-FR" sz="100">
                <a:solidFill>
                  <a:srgbClr val="000000"/>
                </a:solidFill>
                <a:latin typeface="+mj-lt"/>
                <a:ea typeface="+mj-ea"/>
                <a:cs typeface="+mj-cs"/>
                <a:sym typeface="Arial"/>
              </a:endParaRPr>
            </a:p>
          </p:txBody>
        </p:sp>
        <p:sp>
          <p:nvSpPr>
            <p:cNvPr id="10" name="Rectangle 9">
              <a:extLst>
                <a:ext uri="{FF2B5EF4-FFF2-40B4-BE49-F238E27FC236}">
                  <a16:creationId xmlns:a16="http://schemas.microsoft.com/office/drawing/2014/main" id="{C3A8A478-89CD-DA4D-ADBE-415191DAFD62}"/>
                </a:ext>
              </a:extLst>
            </p:cNvPr>
            <p:cNvSpPr/>
            <p:nvPr/>
          </p:nvSpPr>
          <p:spPr>
            <a:xfrm>
              <a:off x="2417975" y="5354606"/>
              <a:ext cx="4352475" cy="160795"/>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fr-FR" sz="100">
                <a:solidFill>
                  <a:srgbClr val="000000"/>
                </a:solidFill>
                <a:latin typeface="+mj-lt"/>
                <a:ea typeface="+mj-ea"/>
                <a:cs typeface="+mj-cs"/>
                <a:sym typeface="Arial"/>
              </a:endParaRPr>
            </a:p>
          </p:txBody>
        </p:sp>
        <p:sp>
          <p:nvSpPr>
            <p:cNvPr id="11" name="Rectangle 10">
              <a:extLst>
                <a:ext uri="{FF2B5EF4-FFF2-40B4-BE49-F238E27FC236}">
                  <a16:creationId xmlns:a16="http://schemas.microsoft.com/office/drawing/2014/main" id="{D4FC83AB-8C12-064A-B4B5-AA42E1F4F8D7}"/>
                </a:ext>
              </a:extLst>
            </p:cNvPr>
            <p:cNvSpPr/>
            <p:nvPr/>
          </p:nvSpPr>
          <p:spPr>
            <a:xfrm>
              <a:off x="2417975" y="6295503"/>
              <a:ext cx="4352475" cy="160795"/>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fr-FR" sz="100">
                <a:solidFill>
                  <a:srgbClr val="000000"/>
                </a:solidFill>
                <a:latin typeface="+mj-lt"/>
                <a:ea typeface="+mj-ea"/>
                <a:cs typeface="+mj-cs"/>
                <a:sym typeface="Arial"/>
              </a:endParaRPr>
            </a:p>
          </p:txBody>
        </p:sp>
        <p:sp>
          <p:nvSpPr>
            <p:cNvPr id="12" name="Rectangle 11">
              <a:extLst>
                <a:ext uri="{FF2B5EF4-FFF2-40B4-BE49-F238E27FC236}">
                  <a16:creationId xmlns:a16="http://schemas.microsoft.com/office/drawing/2014/main" id="{543FB980-FFD3-AA40-8770-AA0E62642768}"/>
                </a:ext>
              </a:extLst>
            </p:cNvPr>
            <p:cNvSpPr/>
            <p:nvPr/>
          </p:nvSpPr>
          <p:spPr>
            <a:xfrm>
              <a:off x="8462544" y="3878759"/>
              <a:ext cx="2529711" cy="160795"/>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fr-FR" sz="100">
                <a:solidFill>
                  <a:srgbClr val="000000"/>
                </a:solidFill>
                <a:latin typeface="+mj-lt"/>
                <a:ea typeface="+mj-ea"/>
                <a:cs typeface="+mj-cs"/>
                <a:sym typeface="Arial"/>
              </a:endParaRPr>
            </a:p>
          </p:txBody>
        </p:sp>
        <p:sp>
          <p:nvSpPr>
            <p:cNvPr id="13" name="Rectangle 12">
              <a:extLst>
                <a:ext uri="{FF2B5EF4-FFF2-40B4-BE49-F238E27FC236}">
                  <a16:creationId xmlns:a16="http://schemas.microsoft.com/office/drawing/2014/main" id="{DF098A60-8BA5-4E4D-996F-5172A33CAD08}"/>
                </a:ext>
              </a:extLst>
            </p:cNvPr>
            <p:cNvSpPr/>
            <p:nvPr/>
          </p:nvSpPr>
          <p:spPr>
            <a:xfrm>
              <a:off x="6199416" y="2133314"/>
              <a:ext cx="2176099" cy="160795"/>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fr-FR" sz="100">
                <a:solidFill>
                  <a:srgbClr val="000000"/>
                </a:solidFill>
                <a:latin typeface="+mj-lt"/>
                <a:ea typeface="+mj-ea"/>
                <a:cs typeface="+mj-cs"/>
                <a:sym typeface="Arial"/>
              </a:endParaRPr>
            </a:p>
          </p:txBody>
        </p:sp>
        <p:sp>
          <p:nvSpPr>
            <p:cNvPr id="14" name="Rectangle 13">
              <a:extLst>
                <a:ext uri="{FF2B5EF4-FFF2-40B4-BE49-F238E27FC236}">
                  <a16:creationId xmlns:a16="http://schemas.microsoft.com/office/drawing/2014/main" id="{97BA416C-C649-E745-950D-9E6279022C82}"/>
                </a:ext>
              </a:extLst>
            </p:cNvPr>
            <p:cNvSpPr/>
            <p:nvPr/>
          </p:nvSpPr>
          <p:spPr>
            <a:xfrm>
              <a:off x="8462544" y="4161903"/>
              <a:ext cx="2143847" cy="283906"/>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fr-FR" sz="100">
                <a:solidFill>
                  <a:srgbClr val="000000"/>
                </a:solidFill>
                <a:latin typeface="+mj-lt"/>
                <a:ea typeface="+mj-ea"/>
                <a:cs typeface="+mj-cs"/>
                <a:sym typeface="Arial"/>
              </a:endParaRPr>
            </a:p>
            <a:p>
              <a:pPr defTabSz="1088775" hangingPunct="0"/>
              <a:endParaRPr lang="fr-FR" sz="100"/>
            </a:p>
            <a:p>
              <a:pPr defTabSz="1088775" hangingPunct="0"/>
              <a:endParaRPr lang="fr-FR" sz="100">
                <a:solidFill>
                  <a:srgbClr val="000000"/>
                </a:solidFill>
                <a:latin typeface="+mj-lt"/>
                <a:ea typeface="+mj-ea"/>
                <a:cs typeface="+mj-cs"/>
                <a:sym typeface="Arial"/>
              </a:endParaRPr>
            </a:p>
            <a:p>
              <a:pPr defTabSz="1088775" hangingPunct="0"/>
              <a:endParaRPr lang="fr-FR" sz="100"/>
            </a:p>
            <a:p>
              <a:pPr defTabSz="1088775" hangingPunct="0"/>
              <a:endParaRPr lang="fr-FR" sz="100">
                <a:solidFill>
                  <a:srgbClr val="000000"/>
                </a:solidFill>
                <a:latin typeface="+mj-lt"/>
                <a:ea typeface="+mj-ea"/>
                <a:cs typeface="+mj-cs"/>
                <a:sym typeface="Arial"/>
              </a:endParaRPr>
            </a:p>
            <a:p>
              <a:pPr defTabSz="1088775" hangingPunct="0"/>
              <a:endParaRPr lang="fr-FR" sz="100"/>
            </a:p>
            <a:p>
              <a:pPr defTabSz="1088775" hangingPunct="0"/>
              <a:endParaRPr lang="fr-FR" sz="100">
                <a:solidFill>
                  <a:srgbClr val="000000"/>
                </a:solidFill>
                <a:latin typeface="+mj-lt"/>
                <a:ea typeface="+mj-ea"/>
                <a:cs typeface="+mj-cs"/>
                <a:sym typeface="Arial"/>
              </a:endParaRPr>
            </a:p>
            <a:p>
              <a:pPr defTabSz="1088775" hangingPunct="0"/>
              <a:endParaRPr lang="fr-FR" sz="100"/>
            </a:p>
            <a:p>
              <a:pPr defTabSz="1088775" hangingPunct="0"/>
              <a:endParaRPr lang="fr-FR" sz="100">
                <a:solidFill>
                  <a:srgbClr val="000000"/>
                </a:solidFill>
                <a:latin typeface="+mj-lt"/>
                <a:ea typeface="+mj-ea"/>
                <a:cs typeface="+mj-cs"/>
                <a:sym typeface="Arial"/>
              </a:endParaRPr>
            </a:p>
          </p:txBody>
        </p:sp>
        <p:sp>
          <p:nvSpPr>
            <p:cNvPr id="3" name="Rectangle 2">
              <a:extLst>
                <a:ext uri="{FF2B5EF4-FFF2-40B4-BE49-F238E27FC236}">
                  <a16:creationId xmlns:a16="http://schemas.microsoft.com/office/drawing/2014/main" id="{9947F735-50E1-C541-B191-BA2EF85B15BF}"/>
                </a:ext>
              </a:extLst>
            </p:cNvPr>
            <p:cNvSpPr/>
            <p:nvPr/>
          </p:nvSpPr>
          <p:spPr>
            <a:xfrm>
              <a:off x="8472272" y="4350223"/>
              <a:ext cx="2286000" cy="468572"/>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fr-FR">
                <a:solidFill>
                  <a:srgbClr val="000000"/>
                </a:solidFill>
                <a:latin typeface="+mj-lt"/>
                <a:ea typeface="+mj-ea"/>
                <a:cs typeface="+mj-cs"/>
                <a:sym typeface="Arial"/>
              </a:endParaRPr>
            </a:p>
          </p:txBody>
        </p:sp>
        <p:sp>
          <p:nvSpPr>
            <p:cNvPr id="16" name="Rectangle 15">
              <a:extLst>
                <a:ext uri="{FF2B5EF4-FFF2-40B4-BE49-F238E27FC236}">
                  <a16:creationId xmlns:a16="http://schemas.microsoft.com/office/drawing/2014/main" id="{27D70142-9E35-864F-A84F-D4F7D92FC69F}"/>
                </a:ext>
              </a:extLst>
            </p:cNvPr>
            <p:cNvSpPr/>
            <p:nvPr/>
          </p:nvSpPr>
          <p:spPr>
            <a:xfrm>
              <a:off x="8462544" y="5703795"/>
              <a:ext cx="2652406" cy="468572"/>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fr-FR">
                <a:solidFill>
                  <a:srgbClr val="000000"/>
                </a:solidFill>
                <a:latin typeface="+mj-lt"/>
                <a:ea typeface="+mj-ea"/>
                <a:cs typeface="+mj-cs"/>
                <a:sym typeface="Arial"/>
              </a:endParaRPr>
            </a:p>
          </p:txBody>
        </p:sp>
        <p:sp>
          <p:nvSpPr>
            <p:cNvPr id="17" name="Rectangle 16">
              <a:extLst>
                <a:ext uri="{FF2B5EF4-FFF2-40B4-BE49-F238E27FC236}">
                  <a16:creationId xmlns:a16="http://schemas.microsoft.com/office/drawing/2014/main" id="{F827FFCC-C15A-3F4B-A13D-20172A4E0514}"/>
                </a:ext>
              </a:extLst>
            </p:cNvPr>
            <p:cNvSpPr/>
            <p:nvPr/>
          </p:nvSpPr>
          <p:spPr>
            <a:xfrm>
              <a:off x="2464825" y="7257465"/>
              <a:ext cx="2586585" cy="468572"/>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fr-FR">
                <a:solidFill>
                  <a:srgbClr val="000000"/>
                </a:solidFill>
                <a:latin typeface="+mj-lt"/>
                <a:ea typeface="+mj-ea"/>
                <a:cs typeface="+mj-cs"/>
                <a:sym typeface="Arial"/>
              </a:endParaRPr>
            </a:p>
          </p:txBody>
        </p:sp>
        <p:sp>
          <p:nvSpPr>
            <p:cNvPr id="18" name="Rectangle 17">
              <a:extLst>
                <a:ext uri="{FF2B5EF4-FFF2-40B4-BE49-F238E27FC236}">
                  <a16:creationId xmlns:a16="http://schemas.microsoft.com/office/drawing/2014/main" id="{DF42AAF6-EFD9-DC4A-98C8-52911604C98A}"/>
                </a:ext>
              </a:extLst>
            </p:cNvPr>
            <p:cNvSpPr/>
            <p:nvPr/>
          </p:nvSpPr>
          <p:spPr>
            <a:xfrm>
              <a:off x="3845668" y="6652173"/>
              <a:ext cx="907914" cy="160795"/>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fr-FR" sz="100">
                <a:solidFill>
                  <a:srgbClr val="000000"/>
                </a:solidFill>
                <a:latin typeface="+mj-lt"/>
                <a:ea typeface="+mj-ea"/>
                <a:cs typeface="+mj-cs"/>
                <a:sym typeface="Arial"/>
              </a:endParaRPr>
            </a:p>
          </p:txBody>
        </p:sp>
        <p:sp>
          <p:nvSpPr>
            <p:cNvPr id="19" name="Rectangle 18">
              <a:extLst>
                <a:ext uri="{FF2B5EF4-FFF2-40B4-BE49-F238E27FC236}">
                  <a16:creationId xmlns:a16="http://schemas.microsoft.com/office/drawing/2014/main" id="{32CE09FA-3FAA-EC4E-9CD3-624684CE3BB1}"/>
                </a:ext>
              </a:extLst>
            </p:cNvPr>
            <p:cNvSpPr/>
            <p:nvPr/>
          </p:nvSpPr>
          <p:spPr>
            <a:xfrm>
              <a:off x="3978613" y="7048917"/>
              <a:ext cx="907914" cy="160795"/>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fr-FR" sz="100">
                <a:solidFill>
                  <a:srgbClr val="000000"/>
                </a:solidFill>
                <a:latin typeface="+mj-lt"/>
                <a:ea typeface="+mj-ea"/>
                <a:cs typeface="+mj-cs"/>
                <a:sym typeface="Arial"/>
              </a:endParaRPr>
            </a:p>
          </p:txBody>
        </p:sp>
        <p:sp>
          <p:nvSpPr>
            <p:cNvPr id="20" name="Rectangle 19">
              <a:extLst>
                <a:ext uri="{FF2B5EF4-FFF2-40B4-BE49-F238E27FC236}">
                  <a16:creationId xmlns:a16="http://schemas.microsoft.com/office/drawing/2014/main" id="{5FE371AB-424B-3546-83F0-558F0907DF88}"/>
                </a:ext>
              </a:extLst>
            </p:cNvPr>
            <p:cNvSpPr/>
            <p:nvPr/>
          </p:nvSpPr>
          <p:spPr>
            <a:xfrm>
              <a:off x="2445344" y="6821779"/>
              <a:ext cx="1311804" cy="160795"/>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fr-FR" sz="100">
                <a:solidFill>
                  <a:srgbClr val="000000"/>
                </a:solidFill>
                <a:latin typeface="+mj-lt"/>
                <a:ea typeface="+mj-ea"/>
                <a:cs typeface="+mj-cs"/>
                <a:sym typeface="Arial"/>
              </a:endParaRPr>
            </a:p>
          </p:txBody>
        </p:sp>
        <p:sp>
          <p:nvSpPr>
            <p:cNvPr id="21" name="Rectangle 20">
              <a:extLst>
                <a:ext uri="{FF2B5EF4-FFF2-40B4-BE49-F238E27FC236}">
                  <a16:creationId xmlns:a16="http://schemas.microsoft.com/office/drawing/2014/main" id="{F93A180A-A5FE-3A4A-82ED-99AF0F254CE0}"/>
                </a:ext>
              </a:extLst>
            </p:cNvPr>
            <p:cNvSpPr/>
            <p:nvPr/>
          </p:nvSpPr>
          <p:spPr>
            <a:xfrm>
              <a:off x="2393916" y="4456421"/>
              <a:ext cx="1993258" cy="160795"/>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fr-FR" sz="100">
                <a:solidFill>
                  <a:srgbClr val="000000"/>
                </a:solidFill>
                <a:latin typeface="+mj-lt"/>
                <a:ea typeface="+mj-ea"/>
                <a:cs typeface="+mj-cs"/>
                <a:sym typeface="Arial"/>
              </a:endParaRPr>
            </a:p>
          </p:txBody>
        </p:sp>
        <p:sp>
          <p:nvSpPr>
            <p:cNvPr id="22" name="Rectangle 21">
              <a:extLst>
                <a:ext uri="{FF2B5EF4-FFF2-40B4-BE49-F238E27FC236}">
                  <a16:creationId xmlns:a16="http://schemas.microsoft.com/office/drawing/2014/main" id="{C0A36207-9E5E-3E42-8EA4-023F15856074}"/>
                </a:ext>
              </a:extLst>
            </p:cNvPr>
            <p:cNvSpPr/>
            <p:nvPr/>
          </p:nvSpPr>
          <p:spPr>
            <a:xfrm>
              <a:off x="944299" y="7405682"/>
              <a:ext cx="907914" cy="160795"/>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defTabSz="1088775" hangingPunct="0"/>
              <a:endParaRPr lang="fr-FR" sz="100">
                <a:solidFill>
                  <a:srgbClr val="000000"/>
                </a:solidFill>
                <a:latin typeface="+mj-lt"/>
                <a:ea typeface="+mj-ea"/>
                <a:cs typeface="+mj-cs"/>
                <a:sym typeface="Arial"/>
              </a:endParaRPr>
            </a:p>
          </p:txBody>
        </p:sp>
      </p:grpSp>
    </p:spTree>
    <p:extLst>
      <p:ext uri="{BB962C8B-B14F-4D97-AF65-F5344CB8AC3E}">
        <p14:creationId xmlns:p14="http://schemas.microsoft.com/office/powerpoint/2010/main" val="125950304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lide number"/>
          <p:cNvSpPr txBox="1">
            <a:spLocks noGrp="1"/>
          </p:cNvSpPr>
          <p:nvPr>
            <p:ph type="sldNum" sz="quarter" idx="2"/>
          </p:nvPr>
        </p:nvSpPr>
        <p:spPr>
          <a:xfrm>
            <a:off x="11565065" y="6536751"/>
            <a:ext cx="127001" cy="1524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t>8</a:t>
            </a:fld>
            <a:endParaRPr/>
          </a:p>
        </p:txBody>
      </p:sp>
      <p:pic>
        <p:nvPicPr>
          <p:cNvPr id="14" name="Picture Placeholder 1/2 right" descr="Picture Placeholder 1/2 right">
            <a:extLst>
              <a:ext uri="{FF2B5EF4-FFF2-40B4-BE49-F238E27FC236}">
                <a16:creationId xmlns:a16="http://schemas.microsoft.com/office/drawing/2014/main" id="{9B8D5D15-E1B0-4B4C-8A86-CF804C115F9A}"/>
              </a:ext>
            </a:extLst>
          </p:cNvPr>
          <p:cNvPicPr>
            <a:picLocks noGrp="1" noChangeAspect="1"/>
          </p:cNvPicPr>
          <p:nvPr>
            <p:ph type="pic" idx="13"/>
          </p:nvPr>
        </p:nvPicPr>
        <p:blipFill>
          <a:blip r:embed="rId3" cstate="email">
            <a:alphaModFix amt="30000"/>
            <a:extLst>
              <a:ext uri="{28A0092B-C50C-407E-A947-70E740481C1C}">
                <a14:useLocalDpi xmlns:a14="http://schemas.microsoft.com/office/drawing/2010/main"/>
              </a:ext>
            </a:extLst>
          </a:blip>
          <a:srcRect/>
          <a:stretch>
            <a:fillRect/>
          </a:stretch>
        </p:blipFill>
        <p:spPr>
          <a:xfrm>
            <a:off x="-4763" y="252000"/>
            <a:ext cx="12198350" cy="6606000"/>
          </a:xfrm>
          <a:prstGeom prst="rect">
            <a:avLst/>
          </a:prstGeom>
        </p:spPr>
      </p:pic>
      <p:sp>
        <p:nvSpPr>
          <p:cNvPr id="373" name="Rectangle 14"/>
          <p:cNvSpPr txBox="1"/>
          <p:nvPr/>
        </p:nvSpPr>
        <p:spPr>
          <a:xfrm>
            <a:off x="1319045" y="3614851"/>
            <a:ext cx="3033921" cy="7017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algn="ctr">
              <a:lnSpc>
                <a:spcPct val="90000"/>
              </a:lnSpc>
              <a:defRPr sz="2200">
                <a:solidFill>
                  <a:srgbClr val="FFFFFF"/>
                </a:solidFill>
                <a:latin typeface="BentonSans Light"/>
                <a:ea typeface="BentonSans Light"/>
                <a:cs typeface="BentonSans Light"/>
                <a:sym typeface="BentonSans Light"/>
              </a:defRPr>
            </a:lvl1pPr>
          </a:lstStyle>
          <a:p>
            <a:r>
              <a:t>Frustrated employees</a:t>
            </a:r>
          </a:p>
        </p:txBody>
      </p:sp>
      <p:sp>
        <p:nvSpPr>
          <p:cNvPr id="374" name="Rectangle 16"/>
          <p:cNvSpPr txBox="1"/>
          <p:nvPr/>
        </p:nvSpPr>
        <p:spPr>
          <a:xfrm>
            <a:off x="4804528" y="3614851"/>
            <a:ext cx="3033921" cy="7017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algn="ctr">
              <a:lnSpc>
                <a:spcPct val="90000"/>
              </a:lnSpc>
              <a:defRPr sz="2200">
                <a:solidFill>
                  <a:srgbClr val="FFFFFF"/>
                </a:solidFill>
                <a:latin typeface="BentonSans Light"/>
                <a:ea typeface="BentonSans Light"/>
                <a:cs typeface="BentonSans Light"/>
                <a:sym typeface="BentonSans Light"/>
              </a:defRPr>
            </a:lvl1pPr>
          </a:lstStyle>
          <a:p>
            <a:r>
              <a:t>Lower productivity</a:t>
            </a:r>
          </a:p>
        </p:txBody>
      </p:sp>
      <p:sp>
        <p:nvSpPr>
          <p:cNvPr id="375" name="Rectangle 17"/>
          <p:cNvSpPr txBox="1"/>
          <p:nvPr/>
        </p:nvSpPr>
        <p:spPr>
          <a:xfrm>
            <a:off x="7956790" y="3614851"/>
            <a:ext cx="3033921" cy="7017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algn="ctr">
              <a:lnSpc>
                <a:spcPct val="90000"/>
              </a:lnSpc>
              <a:defRPr sz="2200">
                <a:solidFill>
                  <a:srgbClr val="FFFFFF"/>
                </a:solidFill>
                <a:latin typeface="BentonSans Light"/>
                <a:ea typeface="BentonSans Light"/>
                <a:cs typeface="BentonSans Light"/>
                <a:sym typeface="BentonSans Light"/>
              </a:defRPr>
            </a:lvl1pPr>
          </a:lstStyle>
          <a:p>
            <a:r>
              <a:t>Has-been image</a:t>
            </a:r>
          </a:p>
        </p:txBody>
      </p:sp>
      <p:pic>
        <p:nvPicPr>
          <p:cNvPr id="376" name="Picture 18" descr="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5752" y="1919517"/>
            <a:ext cx="2020506" cy="2020505"/>
          </a:xfrm>
          <a:prstGeom prst="rect">
            <a:avLst/>
          </a:prstGeom>
          <a:ln w="12700">
            <a:miter lim="400000"/>
          </a:ln>
        </p:spPr>
      </p:pic>
      <p:pic>
        <p:nvPicPr>
          <p:cNvPr id="377" name="Picture 19" descr="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96719" y="2348372"/>
            <a:ext cx="1162795" cy="1162795"/>
          </a:xfrm>
          <a:prstGeom prst="rect">
            <a:avLst/>
          </a:prstGeom>
          <a:ln w="12700">
            <a:miter lim="400000"/>
          </a:ln>
        </p:spPr>
      </p:pic>
      <p:pic>
        <p:nvPicPr>
          <p:cNvPr id="378" name="Picture 20" descr="Picture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37140" y="2145421"/>
            <a:ext cx="1568697" cy="1568697"/>
          </a:xfrm>
          <a:prstGeom prst="rect">
            <a:avLst/>
          </a:prstGeom>
          <a:ln w="12700">
            <a:miter lim="400000"/>
          </a:ln>
        </p:spPr>
      </p:pic>
      <p:sp>
        <p:nvSpPr>
          <p:cNvPr id="379" name="A poor employee…"/>
          <p:cNvSpPr txBox="1"/>
          <p:nvPr/>
        </p:nvSpPr>
        <p:spPr>
          <a:xfrm>
            <a:off x="1245469" y="808207"/>
            <a:ext cx="9697887" cy="4616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algn="ctr" defTabSz="1088230">
              <a:defRPr sz="3000" cap="all">
                <a:solidFill>
                  <a:srgbClr val="FFFFFF"/>
                </a:solidFill>
                <a:latin typeface="BentonSans Bold"/>
                <a:ea typeface="BentonSans Bold"/>
                <a:cs typeface="BentonSans Bold"/>
                <a:sym typeface="BentonSans Bold"/>
              </a:defRPr>
            </a:pPr>
            <a:r>
              <a:rPr lang="fr-FR" sz="3000"/>
              <a:t>A </a:t>
            </a:r>
            <a:r>
              <a:rPr lang="fr-FR" sz="3000" err="1"/>
              <a:t>poor</a:t>
            </a:r>
            <a:r>
              <a:rPr lang="fr-FR" sz="3000"/>
              <a:t> </a:t>
            </a:r>
            <a:r>
              <a:rPr lang="fr-FR" sz="3000" err="1"/>
              <a:t>employee</a:t>
            </a:r>
            <a:r>
              <a:rPr lang="fr-FR" sz="3000"/>
              <a:t> </a:t>
            </a:r>
            <a:r>
              <a:rPr sz="3000" err="1"/>
              <a:t>experience</a:t>
            </a:r>
            <a:r>
              <a:rPr sz="3000"/>
              <a:t> </a:t>
            </a:r>
            <a:r>
              <a:rPr sz="3000" err="1"/>
              <a:t>creates</a:t>
            </a:r>
            <a:endParaRPr sz="3000"/>
          </a:p>
        </p:txBody>
      </p:sp>
    </p:spTree>
    <p:extLst>
      <p:ext uri="{BB962C8B-B14F-4D97-AF65-F5344CB8AC3E}">
        <p14:creationId xmlns:p14="http://schemas.microsoft.com/office/powerpoint/2010/main" val="134352446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The solution? Use chatbots to provide  a simple experience for all tasks"/>
          <p:cNvSpPr txBox="1"/>
          <p:nvPr/>
        </p:nvSpPr>
        <p:spPr>
          <a:xfrm>
            <a:off x="1524387" y="795600"/>
            <a:ext cx="9145588"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defTabSz="1088230" hangingPunct="0">
              <a:defRPr sz="3000" cap="all">
                <a:solidFill>
                  <a:srgbClr val="FFFFFF"/>
                </a:solidFill>
                <a:latin typeface="BentonSans Bold"/>
                <a:ea typeface="BentonSans Bold"/>
                <a:cs typeface="BentonSans Bold"/>
                <a:sym typeface="BentonSans Bold"/>
              </a:defRPr>
            </a:pPr>
            <a:r>
              <a:rPr sz="3000" kern="0" cap="all">
                <a:solidFill>
                  <a:srgbClr val="FFFFFF"/>
                </a:solidFill>
                <a:latin typeface="BentonSans Bold"/>
                <a:sym typeface="BentonSans Bold"/>
              </a:rPr>
              <a:t>The solution? Use </a:t>
            </a:r>
            <a:r>
              <a:rPr sz="3000" kern="0" cap="all">
                <a:solidFill>
                  <a:srgbClr val="FFC354"/>
                </a:solidFill>
                <a:latin typeface="BentonSans Bold"/>
                <a:sym typeface="BentonSans Bold"/>
              </a:rPr>
              <a:t>chatbots</a:t>
            </a:r>
            <a:r>
              <a:rPr sz="3000" kern="0" cap="all">
                <a:solidFill>
                  <a:srgbClr val="FFFFFF"/>
                </a:solidFill>
                <a:latin typeface="BentonSans Bold"/>
                <a:sym typeface="BentonSans Bold"/>
              </a:rPr>
              <a:t> to </a:t>
            </a:r>
            <a:r>
              <a:rPr lang="fr-FR" sz="3000" kern="0" cap="all">
                <a:solidFill>
                  <a:srgbClr val="FFFFFF"/>
                </a:solidFill>
                <a:latin typeface="BentonSans Bold"/>
                <a:sym typeface="BentonSans Bold"/>
              </a:rPr>
              <a:t>HELP USERS</a:t>
            </a:r>
            <a:endParaRPr sz="3000" kern="0" cap="all">
              <a:solidFill>
                <a:srgbClr val="FFFFFF"/>
              </a:solidFill>
              <a:latin typeface="BentonSans Bold"/>
              <a:sym typeface="BentonSans Bold"/>
            </a:endParaRPr>
          </a:p>
        </p:txBody>
      </p:sp>
      <p:sp>
        <p:nvSpPr>
          <p:cNvPr id="400" name="Rectangle"/>
          <p:cNvSpPr/>
          <p:nvPr/>
        </p:nvSpPr>
        <p:spPr>
          <a:xfrm>
            <a:off x="-61913" y="-393291"/>
            <a:ext cx="12319000" cy="646773"/>
          </a:xfrm>
          <a:prstGeom prst="rect">
            <a:avLst/>
          </a:prstGeom>
          <a:solidFill>
            <a:srgbClr val="000000"/>
          </a:solidFill>
          <a:ln w="12700">
            <a:miter lim="400000"/>
          </a:ln>
        </p:spPr>
        <p:txBody>
          <a:bodyPr lIns="72000" tIns="72000" rIns="72000" bIns="72000" anchor="ctr"/>
          <a:lstStyle/>
          <a:p>
            <a:pPr defTabSz="1088775" hangingPunct="0">
              <a:defRPr/>
            </a:pPr>
            <a:endParaRPr kern="0">
              <a:solidFill>
                <a:srgbClr val="000000"/>
              </a:solidFill>
              <a:cs typeface="Arial"/>
              <a:sym typeface="Arial"/>
            </a:endParaRPr>
          </a:p>
        </p:txBody>
      </p:sp>
      <p:grpSp>
        <p:nvGrpSpPr>
          <p:cNvPr id="404" name="Secondary Motion Band"/>
          <p:cNvGrpSpPr/>
          <p:nvPr/>
        </p:nvGrpSpPr>
        <p:grpSpPr>
          <a:xfrm>
            <a:off x="10721814" y="-3"/>
            <a:ext cx="1513051" cy="251947"/>
            <a:chOff x="0" y="-1"/>
            <a:chExt cx="1513050" cy="251946"/>
          </a:xfrm>
        </p:grpSpPr>
        <p:sp>
          <p:nvSpPr>
            <p:cNvPr id="401" name="Rectangle SAP Gold"/>
            <p:cNvSpPr/>
            <p:nvPr/>
          </p:nvSpPr>
          <p:spPr>
            <a:xfrm>
              <a:off x="1009048" y="-2"/>
              <a:ext cx="504002" cy="251947"/>
            </a:xfrm>
            <a:prstGeom prst="rect">
              <a:avLst/>
            </a:prstGeom>
            <a:solidFill>
              <a:schemeClr val="accent1"/>
            </a:solidFill>
            <a:ln w="12700" cap="flat">
              <a:noFill/>
              <a:miter lim="400000"/>
            </a:ln>
            <a:effectLst/>
          </p:spPr>
          <p:txBody>
            <a:bodyPr wrap="square" lIns="72000" tIns="72000" rIns="72000" bIns="72000" numCol="1" anchor="ctr">
              <a:noAutofit/>
            </a:bodyPr>
            <a:lstStyle/>
            <a:p>
              <a:pPr algn="ctr" defTabSz="914215" hangingPunct="0">
                <a:spcBef>
                  <a:spcPts val="1200"/>
                </a:spcBef>
                <a:defRPr sz="2000">
                  <a:solidFill>
                    <a:srgbClr val="FFFFFF"/>
                  </a:solidFill>
                </a:defRPr>
              </a:pPr>
              <a:endParaRPr sz="2000" kern="0">
                <a:solidFill>
                  <a:srgbClr val="FFFFFF"/>
                </a:solidFill>
                <a:cs typeface="Arial"/>
                <a:sym typeface="Arial"/>
              </a:endParaRPr>
            </a:p>
          </p:txBody>
        </p:sp>
        <p:sp>
          <p:nvSpPr>
            <p:cNvPr id="402" name="Rectangle SAP Gold 30%"/>
            <p:cNvSpPr/>
            <p:nvPr/>
          </p:nvSpPr>
          <p:spPr>
            <a:xfrm>
              <a:off x="504348" y="-2"/>
              <a:ext cx="504002" cy="251947"/>
            </a:xfrm>
            <a:prstGeom prst="rect">
              <a:avLst/>
            </a:prstGeom>
            <a:solidFill>
              <a:schemeClr val="accent1">
                <a:alpha val="70000"/>
              </a:schemeClr>
            </a:solidFill>
            <a:ln w="12700" cap="flat">
              <a:noFill/>
              <a:miter lim="400000"/>
            </a:ln>
            <a:effectLst/>
          </p:spPr>
          <p:txBody>
            <a:bodyPr wrap="square" lIns="72000" tIns="72000" rIns="72000" bIns="72000" numCol="1" anchor="ctr">
              <a:noAutofit/>
            </a:bodyPr>
            <a:lstStyle/>
            <a:p>
              <a:pPr algn="ctr" defTabSz="914215" hangingPunct="0">
                <a:spcBef>
                  <a:spcPts val="1200"/>
                </a:spcBef>
                <a:defRPr sz="2000">
                  <a:solidFill>
                    <a:srgbClr val="FFFFFF"/>
                  </a:solidFill>
                </a:defRPr>
              </a:pPr>
              <a:endParaRPr sz="2000" kern="0">
                <a:solidFill>
                  <a:srgbClr val="FFFFFF"/>
                </a:solidFill>
                <a:cs typeface="Arial"/>
                <a:sym typeface="Arial"/>
              </a:endParaRPr>
            </a:p>
          </p:txBody>
        </p:sp>
        <p:sp>
          <p:nvSpPr>
            <p:cNvPr id="403" name="Rectangle SAP Gold 60%"/>
            <p:cNvSpPr/>
            <p:nvPr/>
          </p:nvSpPr>
          <p:spPr>
            <a:xfrm>
              <a:off x="-1" y="-2"/>
              <a:ext cx="504002" cy="251947"/>
            </a:xfrm>
            <a:prstGeom prst="rect">
              <a:avLst/>
            </a:prstGeom>
            <a:solidFill>
              <a:schemeClr val="accent1">
                <a:alpha val="40000"/>
              </a:schemeClr>
            </a:solidFill>
            <a:ln w="12700" cap="flat">
              <a:noFill/>
              <a:miter lim="400000"/>
            </a:ln>
            <a:effectLst/>
          </p:spPr>
          <p:txBody>
            <a:bodyPr wrap="square" lIns="72000" tIns="72000" rIns="72000" bIns="72000" numCol="1" anchor="ctr">
              <a:noAutofit/>
            </a:bodyPr>
            <a:lstStyle/>
            <a:p>
              <a:pPr algn="ctr" defTabSz="914215" hangingPunct="0">
                <a:spcBef>
                  <a:spcPts val="1200"/>
                </a:spcBef>
                <a:defRPr sz="2000">
                  <a:solidFill>
                    <a:srgbClr val="FFFFFF"/>
                  </a:solidFill>
                </a:defRPr>
              </a:pPr>
              <a:endParaRPr sz="2000" kern="0">
                <a:solidFill>
                  <a:srgbClr val="FFFFFF"/>
                </a:solidFill>
                <a:cs typeface="Arial"/>
                <a:sym typeface="Arial"/>
              </a:endParaRPr>
            </a:p>
          </p:txBody>
        </p:sp>
      </p:grpSp>
      <p:sp>
        <p:nvSpPr>
          <p:cNvPr id="31" name="Rectangle 30">
            <a:extLst>
              <a:ext uri="{FF2B5EF4-FFF2-40B4-BE49-F238E27FC236}">
                <a16:creationId xmlns:a16="http://schemas.microsoft.com/office/drawing/2014/main" id="{8B3F1D14-F38A-6E44-9047-2CF98320836E}"/>
              </a:ext>
            </a:extLst>
          </p:cNvPr>
          <p:cNvSpPr/>
          <p:nvPr/>
        </p:nvSpPr>
        <p:spPr>
          <a:xfrm>
            <a:off x="7838987" y="4433711"/>
            <a:ext cx="3036936" cy="757130"/>
          </a:xfrm>
          <a:prstGeom prst="rect">
            <a:avLst/>
          </a:prstGeom>
        </p:spPr>
        <p:txBody>
          <a:bodyPr wrap="square">
            <a:spAutoFit/>
          </a:bodyPr>
          <a:lstStyle/>
          <a:p>
            <a:pPr algn="ctr" defTabSz="1088448">
              <a:lnSpc>
                <a:spcPct val="90000"/>
              </a:lnSpc>
              <a:defRPr sz="1800">
                <a:solidFill>
                  <a:srgbClr val="FFFFFF"/>
                </a:solidFill>
                <a:latin typeface="BentonSans Light"/>
                <a:ea typeface="BentonSans Light"/>
                <a:cs typeface="BentonSans Light"/>
                <a:sym typeface="BentonSans Light"/>
              </a:defRPr>
            </a:pPr>
            <a:r>
              <a:rPr lang="en-IE" sz="2400">
                <a:solidFill>
                  <a:srgbClr val="FFFFFF"/>
                </a:solidFill>
                <a:latin typeface="BentonSans Light" panose="02000503000000020004" pitchFamily="2" charset="0"/>
                <a:ea typeface="BentonSans Light"/>
                <a:cs typeface="BentonSans Light"/>
                <a:sym typeface="BentonSans Light"/>
              </a:rPr>
              <a:t>Execute </a:t>
            </a:r>
            <a:br>
              <a:rPr lang="en-IE" sz="2400">
                <a:solidFill>
                  <a:srgbClr val="FFFFFF"/>
                </a:solidFill>
                <a:latin typeface="BentonSans Light" panose="02000503000000020004" pitchFamily="2" charset="0"/>
                <a:ea typeface="BentonSans Light"/>
                <a:cs typeface="BentonSans Light"/>
                <a:sym typeface="BentonSans Light"/>
              </a:rPr>
            </a:br>
            <a:r>
              <a:rPr lang="en-IE" sz="2400">
                <a:solidFill>
                  <a:srgbClr val="FFFFFF"/>
                </a:solidFill>
                <a:latin typeface="BentonSans Light" panose="02000503000000020004" pitchFamily="2" charset="0"/>
                <a:ea typeface="BentonSans Light"/>
                <a:cs typeface="BentonSans Light"/>
                <a:sym typeface="BentonSans Light"/>
              </a:rPr>
              <a:t>low-value tasks</a:t>
            </a:r>
          </a:p>
        </p:txBody>
      </p:sp>
      <p:sp>
        <p:nvSpPr>
          <p:cNvPr id="35" name="Rectangle 34">
            <a:extLst>
              <a:ext uri="{FF2B5EF4-FFF2-40B4-BE49-F238E27FC236}">
                <a16:creationId xmlns:a16="http://schemas.microsoft.com/office/drawing/2014/main" id="{98CF0CAF-535A-A241-B363-FC8D6909C7CD}"/>
              </a:ext>
            </a:extLst>
          </p:cNvPr>
          <p:cNvSpPr/>
          <p:nvPr/>
        </p:nvSpPr>
        <p:spPr>
          <a:xfrm>
            <a:off x="1250038" y="4433711"/>
            <a:ext cx="3105337" cy="757130"/>
          </a:xfrm>
          <a:prstGeom prst="rect">
            <a:avLst/>
          </a:prstGeom>
        </p:spPr>
        <p:txBody>
          <a:bodyPr wrap="none">
            <a:spAutoFit/>
          </a:bodyPr>
          <a:lstStyle/>
          <a:p>
            <a:pPr algn="ctr" defTabSz="1088448">
              <a:lnSpc>
                <a:spcPct val="90000"/>
              </a:lnSpc>
              <a:defRPr sz="1800">
                <a:solidFill>
                  <a:srgbClr val="FFFFFF"/>
                </a:solidFill>
                <a:latin typeface="BentonSans Light"/>
                <a:ea typeface="BentonSans Light"/>
                <a:cs typeface="BentonSans Light"/>
                <a:sym typeface="BentonSans Light"/>
              </a:defRPr>
            </a:pPr>
            <a:r>
              <a:rPr lang="en-IE" sz="2400">
                <a:solidFill>
                  <a:srgbClr val="FFFFFF"/>
                </a:solidFill>
                <a:latin typeface="BentonSans Light" panose="02000503000000020004" pitchFamily="2" charset="0"/>
                <a:ea typeface="BentonSans Light"/>
                <a:cs typeface="BentonSans Light"/>
                <a:sym typeface="BentonSans Light"/>
              </a:rPr>
              <a:t>Reach the right page </a:t>
            </a:r>
          </a:p>
          <a:p>
            <a:pPr algn="ctr" defTabSz="1088448">
              <a:lnSpc>
                <a:spcPct val="90000"/>
              </a:lnSpc>
              <a:defRPr sz="1800">
                <a:solidFill>
                  <a:srgbClr val="FFFFFF"/>
                </a:solidFill>
                <a:latin typeface="BentonSans Light"/>
                <a:ea typeface="BentonSans Light"/>
                <a:cs typeface="BentonSans Light"/>
                <a:sym typeface="BentonSans Light"/>
              </a:defRPr>
            </a:pPr>
            <a:r>
              <a:rPr lang="en-IE" sz="2400">
                <a:solidFill>
                  <a:srgbClr val="FFFFFF"/>
                </a:solidFill>
                <a:latin typeface="BentonSans Light" panose="02000503000000020004" pitchFamily="2" charset="0"/>
                <a:ea typeface="BentonSans Light"/>
                <a:cs typeface="BentonSans Light"/>
                <a:sym typeface="BentonSans Light"/>
              </a:rPr>
              <a:t>on the interface</a:t>
            </a:r>
          </a:p>
        </p:txBody>
      </p:sp>
      <p:sp>
        <p:nvSpPr>
          <p:cNvPr id="36" name="Rectangle 35">
            <a:extLst>
              <a:ext uri="{FF2B5EF4-FFF2-40B4-BE49-F238E27FC236}">
                <a16:creationId xmlns:a16="http://schemas.microsoft.com/office/drawing/2014/main" id="{D57C9747-D187-B14E-8695-DB3456B53EF1}"/>
              </a:ext>
            </a:extLst>
          </p:cNvPr>
          <p:cNvSpPr/>
          <p:nvPr/>
        </p:nvSpPr>
        <p:spPr>
          <a:xfrm>
            <a:off x="4814886" y="4433711"/>
            <a:ext cx="2675210" cy="424732"/>
          </a:xfrm>
          <a:prstGeom prst="rect">
            <a:avLst/>
          </a:prstGeom>
        </p:spPr>
        <p:txBody>
          <a:bodyPr wrap="square">
            <a:spAutoFit/>
          </a:bodyPr>
          <a:lstStyle/>
          <a:p>
            <a:pPr algn="ctr" defTabSz="1088448">
              <a:lnSpc>
                <a:spcPct val="90000"/>
              </a:lnSpc>
              <a:defRPr sz="1800">
                <a:solidFill>
                  <a:srgbClr val="FFFFFF"/>
                </a:solidFill>
                <a:latin typeface="BentonSans Light"/>
                <a:ea typeface="BentonSans Light"/>
                <a:cs typeface="BentonSans Light"/>
                <a:sym typeface="BentonSans Light"/>
              </a:defRPr>
            </a:pPr>
            <a:r>
              <a:rPr lang="en-IE" sz="2400">
                <a:solidFill>
                  <a:srgbClr val="FFFFFF"/>
                </a:solidFill>
                <a:latin typeface="BentonSans Light" panose="02000503000000020004" pitchFamily="2" charset="0"/>
                <a:ea typeface="BentonSans Light"/>
                <a:cs typeface="BentonSans Light"/>
                <a:sym typeface="BentonSans Light"/>
              </a:rPr>
              <a:t>Answer FAQs</a:t>
            </a:r>
          </a:p>
        </p:txBody>
      </p:sp>
      <p:pic>
        <p:nvPicPr>
          <p:cNvPr id="4" name="Picture 4" descr="A picture containing drawing, umbrella&#10;&#10;Description generated with very high confidence">
            <a:extLst>
              <a:ext uri="{FF2B5EF4-FFF2-40B4-BE49-F238E27FC236}">
                <a16:creationId xmlns:a16="http://schemas.microsoft.com/office/drawing/2014/main" id="{FECF6698-56C2-4F10-B56B-4DEA4A3253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44504" y="2718689"/>
            <a:ext cx="1705355" cy="1715022"/>
          </a:xfrm>
          <a:prstGeom prst="rect">
            <a:avLst/>
          </a:prstGeom>
        </p:spPr>
      </p:pic>
      <p:pic>
        <p:nvPicPr>
          <p:cNvPr id="6" name="Picture 6" descr="A picture containing drawing&#10;&#10;Description generated with very high confidence">
            <a:extLst>
              <a:ext uri="{FF2B5EF4-FFF2-40B4-BE49-F238E27FC236}">
                <a16:creationId xmlns:a16="http://schemas.microsoft.com/office/drawing/2014/main" id="{35AB53E7-C678-4894-B782-5684711332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79225" y="2579755"/>
            <a:ext cx="2009864" cy="2019600"/>
          </a:xfrm>
          <a:prstGeom prst="rect">
            <a:avLst/>
          </a:prstGeom>
        </p:spPr>
      </p:pic>
      <p:pic>
        <p:nvPicPr>
          <p:cNvPr id="5" name="Image 4">
            <a:extLst>
              <a:ext uri="{FF2B5EF4-FFF2-40B4-BE49-F238E27FC236}">
                <a16:creationId xmlns:a16="http://schemas.microsoft.com/office/drawing/2014/main" id="{8353AB89-4F89-B04A-8CAC-EC1C72E9FB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2906" y="2579755"/>
            <a:ext cx="2019600" cy="2019600"/>
          </a:xfrm>
          <a:prstGeom prst="rect">
            <a:avLst/>
          </a:prstGeom>
        </p:spPr>
      </p:pic>
    </p:spTree>
    <p:extLst>
      <p:ext uri="{BB962C8B-B14F-4D97-AF65-F5344CB8AC3E}">
        <p14:creationId xmlns:p14="http://schemas.microsoft.com/office/powerpoint/2010/main" val="20797255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Lst>
  </p:timing>
</p:sld>
</file>

<file path=ppt/theme/theme1.xml><?xml version="1.0" encoding="utf-8"?>
<a:theme xmlns:a="http://schemas.openxmlformats.org/drawingml/2006/main" name="SAP 2019 16x9 black">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9_16x9_black.potx" id="{FAB811BA-6951-4832-99F5-815ED9ADE678}" vid="{53C4EF01-F6DB-4DB6-B097-E6BE75964D4F}"/>
    </a:ext>
  </a:extLst>
</a:theme>
</file>

<file path=ppt/theme/theme2.xml><?xml version="1.0" encoding="utf-8"?>
<a:theme xmlns:a="http://schemas.openxmlformats.org/drawingml/2006/main" name="SAP_2017_16x9_white">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6350" algn="ctr">
          <a:no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952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16x9_black" id="{D816D25D-1DF5-4994-8606-0B35BBFD366D}" vid="{C1432CE9-AC12-4763-ACC8-140C87DB4D9C}"/>
    </a:ext>
  </a:extLst>
</a:theme>
</file>

<file path=ppt/theme/theme3.xml><?xml version="1.0" encoding="utf-8"?>
<a:theme xmlns:a="http://schemas.openxmlformats.org/drawingml/2006/main" name="1_SAP 2019 16x9 black">
  <a:themeElements>
    <a:clrScheme name="SAP 2019 16x9 black">
      <a:dk1>
        <a:srgbClr val="000000"/>
      </a:dk1>
      <a:lt1>
        <a:srgbClr val="000000"/>
      </a:lt1>
      <a:dk2>
        <a:srgbClr val="A7A7A7"/>
      </a:dk2>
      <a:lt2>
        <a:srgbClr val="535353"/>
      </a:lt2>
      <a:accent1>
        <a:srgbClr val="F0AB00"/>
      </a:accent1>
      <a:accent2>
        <a:srgbClr val="666666"/>
      </a:accent2>
      <a:accent3>
        <a:srgbClr val="008FD3"/>
      </a:accent3>
      <a:accent4>
        <a:srgbClr val="4FB81C"/>
      </a:accent4>
      <a:accent5>
        <a:srgbClr val="E35500"/>
      </a:accent5>
      <a:accent6>
        <a:srgbClr val="760A85"/>
      </a:accent6>
      <a:hlink>
        <a:srgbClr val="0000FF"/>
      </a:hlink>
      <a:folHlink>
        <a:srgbClr val="FF00FF"/>
      </a:folHlink>
    </a:clrScheme>
    <a:fontScheme name="SAP 2019 16x9 black">
      <a:majorFont>
        <a:latin typeface="Arial"/>
        <a:ea typeface="Arial"/>
        <a:cs typeface="Arial"/>
      </a:majorFont>
      <a:minorFont>
        <a:latin typeface="Helvetica"/>
        <a:ea typeface="Helvetica"/>
        <a:cs typeface="Helvetica"/>
      </a:minorFont>
    </a:fontScheme>
    <a:fmtScheme name="SAP 2019 16x9 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30000" dir="5400000" rotWithShape="0">
              <a:srgbClr val="000000">
                <a:alpha val="4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72000" tIns="72000" rIns="72000" bIns="72000" numCol="1" spcCol="38100" rtlCol="0" anchor="ctr">
        <a:spAutoFit/>
      </a:bodyPr>
      <a:lstStyle>
        <a:defPPr marL="0" marR="0" indent="0"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outerShdw blurRad="38100" dist="30000" dir="5400000" rotWithShape="0">
            <a:srgbClr val="000000">
              <a:alpha val="4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1088775"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18B3688FFE1154A9D3EF6E995AEB40C" ma:contentTypeVersion="11" ma:contentTypeDescription="Create a new document." ma:contentTypeScope="" ma:versionID="ec5eff3fe85b8a91c104d40bda79fa47">
  <xsd:schema xmlns:xsd="http://www.w3.org/2001/XMLSchema" xmlns:xs="http://www.w3.org/2001/XMLSchema" xmlns:p="http://schemas.microsoft.com/office/2006/metadata/properties" xmlns:ns2="9c6c0d85-9597-4de2-ac90-b0bef2e7c886" xmlns:ns3="3a25d214-ba08-4400-a0f0-1f7752684002" targetNamespace="http://schemas.microsoft.com/office/2006/metadata/properties" ma:root="true" ma:fieldsID="eeb466ab6ca714738867c2083e268597" ns2:_="" ns3:_="">
    <xsd:import namespace="9c6c0d85-9597-4de2-ac90-b0bef2e7c886"/>
    <xsd:import namespace="3a25d214-ba08-4400-a0f0-1f77526840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6c0d85-9597-4de2-ac90-b0bef2e7c8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a25d214-ba08-4400-a0f0-1f775268400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26C1AB-9165-4D85-80D0-53DE0FF75399}">
  <ds:schemaRefs>
    <ds:schemaRef ds:uri="http://www.w3.org/XML/1998/namespace"/>
    <ds:schemaRef ds:uri="http://purl.org/dc/terms/"/>
    <ds:schemaRef ds:uri="http://purl.org/dc/elements/1.1/"/>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3a25d214-ba08-4400-a0f0-1f7752684002"/>
    <ds:schemaRef ds:uri="9c6c0d85-9597-4de2-ac90-b0bef2e7c886"/>
    <ds:schemaRef ds:uri="http://schemas.microsoft.com/office/2006/metadata/properties"/>
  </ds:schemaRefs>
</ds:datastoreItem>
</file>

<file path=customXml/itemProps2.xml><?xml version="1.0" encoding="utf-8"?>
<ds:datastoreItem xmlns:ds="http://schemas.openxmlformats.org/officeDocument/2006/customXml" ds:itemID="{21F5C5BB-E46F-4F97-8F1D-BCBE8A3BD81A}">
  <ds:schemaRefs>
    <ds:schemaRef ds:uri="3a25d214-ba08-4400-a0f0-1f7752684002"/>
    <ds:schemaRef ds:uri="9c6c0d85-9597-4de2-ac90-b0bef2e7c8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984A483-92AB-4B02-A39E-3767AC5F8C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SAP 2018 16x9 black</Template>
  <TotalTime>0</TotalTime>
  <Words>3879</Words>
  <Application>Microsoft Office PowerPoint</Application>
  <PresentationFormat>Custom</PresentationFormat>
  <Paragraphs>535</Paragraphs>
  <Slides>47</Slides>
  <Notes>37</Notes>
  <HiddenSlides>2</HiddenSlides>
  <MMClips>0</MMClips>
  <ScaleCrop>false</ScaleCrop>
  <HeadingPairs>
    <vt:vector size="4" baseType="variant">
      <vt:variant>
        <vt:lpstr>Theme</vt:lpstr>
      </vt:variant>
      <vt:variant>
        <vt:i4>3</vt:i4>
      </vt:variant>
      <vt:variant>
        <vt:lpstr>Slide Titles</vt:lpstr>
      </vt:variant>
      <vt:variant>
        <vt:i4>47</vt:i4>
      </vt:variant>
    </vt:vector>
  </HeadingPairs>
  <TitlesOfParts>
    <vt:vector size="50" baseType="lpstr">
      <vt:lpstr>SAP 2019 16x9 black</vt:lpstr>
      <vt:lpstr>SAP_2017_16x9_white</vt:lpstr>
      <vt:lpstr>1_SAP 2019 16x9 black</vt:lpstr>
      <vt:lpstr>How to use this slide deck – delete this slide before presentations</vt:lpstr>
      <vt:lpstr>Build Powerful Conversational Interfaces With  SAP Conversational AI</vt:lpstr>
      <vt:lpstr>PowerPoint Presentation</vt:lpstr>
      <vt:lpstr>PowerPoint Presentation</vt:lpstr>
      <vt:lpstr>PowerPoint Presentation</vt:lpstr>
      <vt:lpstr>Employee experience Transform the work life of your employees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US? SAP NATIVENESS!</vt:lpstr>
      <vt:lpstr>PowerPoint Presentation</vt:lpstr>
      <vt:lpstr>PowerPoint Presentation</vt:lpstr>
      <vt:lpstr>PowerPoint Presentation</vt:lpstr>
      <vt:lpstr>PowerPoint Presentation</vt:lpstr>
      <vt:lpstr>PowerPoint Presentation</vt:lpstr>
      <vt:lpstr>PowerPoint Presentation</vt:lpstr>
      <vt:lpstr>Customer experience Augment productivity, customer retention and revenue</vt:lpstr>
      <vt:lpstr>PowerPoint Presentation</vt:lpstr>
      <vt:lpstr>Because the number of customer requests increases drastically, customer support services are maxed out</vt:lpstr>
      <vt:lpstr>If you don’t scale up your support service,  you’ll lose valuable business</vt:lpstr>
      <vt:lpstr>Scaling with human agents is not feasible,  but scaling with chatbots is!</vt:lpstr>
      <vt:lpstr>We provide a powerful bot building platform  to make chatbot building easy</vt:lpstr>
      <vt:lpstr>SAP CONVERSATIONAL IS AN END-TO-END BOT BUILDING PLATFORM</vt:lpstr>
      <vt:lpstr>WHY US? SAP NATIVENESS!</vt:lpstr>
      <vt:lpstr>150+ customers have improved employee and customer experiences with chatbots</vt:lpstr>
      <vt:lpstr>PowerPoint Presentation</vt:lpstr>
      <vt:lpstr>PowerPoint Presentation</vt:lpstr>
      <vt:lpstr>PowerPoint Presentation</vt:lpstr>
      <vt:lpstr>Why you need SAP Conversational AI  Common use cases for customers and employees</vt:lpstr>
      <vt:lpstr>PowerPoint Presentation</vt:lpstr>
      <vt:lpstr>Want to get started with SAP Conversational AI?</vt:lpstr>
      <vt:lpstr>Thank you.</vt:lpstr>
      <vt:lpstr>PowerPoint Presentation</vt:lpstr>
      <vt:lpstr>This is how we size and sell new projects</vt:lpstr>
      <vt:lpstr>Intelligent Technology Packages Material Codes</vt:lpstr>
      <vt:lpstr>PowerPoint Presentation</vt:lpstr>
      <vt:lpstr>PowerPoint Presentation</vt:lpstr>
      <vt:lpstr>SAP Conversational AI - Partners</vt:lpstr>
      <vt:lpstr>Our main competitors</vt:lpstr>
      <vt:lpstr>SAP Enterprise Support – The foundation for continuous customer success </vt:lpstr>
      <vt:lpstr>Build you own chatbot &amp; learn more</vt:lpstr>
      <vt:lpstr>Build you own bot &amp; learn more – additional internal links</vt:lpstr>
      <vt:lpstr>Demos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SAP Leonardo Bring Intelligence to Your Business</dc:title>
  <dc:creator>Michelle Hickey</dc:creator>
  <cp:keywords>2018/16:9/black</cp:keywords>
  <cp:lastModifiedBy>PINARD, Paul</cp:lastModifiedBy>
  <cp:revision>7</cp:revision>
  <cp:lastPrinted>2018-06-27T09:57:41Z</cp:lastPrinted>
  <dcterms:created xsi:type="dcterms:W3CDTF">2018-05-17T21:17:56Z</dcterms:created>
  <dcterms:modified xsi:type="dcterms:W3CDTF">2020-11-23T14:21:39Z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0x010100018B3688FFE1154A9D3EF6E995AEB40C</vt:lpwstr>
  </property>
  <property fmtid="{D5CDD505-2E9C-101B-9397-08002B2CF9AE}" pid="4" name="AuthorIds_UIVersion_2048">
    <vt:lpwstr>506,1093</vt:lpwstr>
  </property>
  <property fmtid="{D5CDD505-2E9C-101B-9397-08002B2CF9AE}" pid="5" name="Order">
    <vt:r8>7028200</vt:r8>
  </property>
  <property fmtid="{D5CDD505-2E9C-101B-9397-08002B2CF9AE}" pid="6" name="xd_ProgID">
    <vt:lpwstr/>
  </property>
  <property fmtid="{D5CDD505-2E9C-101B-9397-08002B2CF9AE}" pid="7" name="TemplateUrl">
    <vt:lpwstr/>
  </property>
  <property fmtid="{D5CDD505-2E9C-101B-9397-08002B2CF9AE}" pid="8" name="_CopySource">
    <vt:lpwstr>https://sap.sharepoint.com/sites/100454/CAI/Shared Documents/20 - GTM/02_Enablement/201902_CAI-Golden_Deck.pptx</vt:lpwstr>
  </property>
</Properties>
</file>