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33" r:id="rId4"/>
    <p:sldMasterId id="2147483782" r:id="rId5"/>
  </p:sldMasterIdLst>
  <p:notesMasterIdLst>
    <p:notesMasterId r:id="rId95"/>
  </p:notesMasterIdLst>
  <p:handoutMasterIdLst>
    <p:handoutMasterId r:id="rId96"/>
  </p:handoutMasterIdLst>
  <p:sldIdLst>
    <p:sldId id="450" r:id="rId6"/>
    <p:sldId id="8831" r:id="rId7"/>
    <p:sldId id="8832" r:id="rId8"/>
    <p:sldId id="2145707334" r:id="rId9"/>
    <p:sldId id="8786" r:id="rId10"/>
    <p:sldId id="3124" r:id="rId11"/>
    <p:sldId id="6476" r:id="rId12"/>
    <p:sldId id="2145707175" r:id="rId13"/>
    <p:sldId id="8949" r:id="rId14"/>
    <p:sldId id="8950" r:id="rId15"/>
    <p:sldId id="8834" r:id="rId16"/>
    <p:sldId id="2145705952" r:id="rId17"/>
    <p:sldId id="2145707329" r:id="rId18"/>
    <p:sldId id="2145707340" r:id="rId19"/>
    <p:sldId id="2145707176" r:id="rId20"/>
    <p:sldId id="6686" r:id="rId21"/>
    <p:sldId id="6656" r:id="rId22"/>
    <p:sldId id="2145707353" r:id="rId23"/>
    <p:sldId id="2145707335" r:id="rId24"/>
    <p:sldId id="2145707324" r:id="rId25"/>
    <p:sldId id="2145707314" r:id="rId26"/>
    <p:sldId id="2145707319" r:id="rId27"/>
    <p:sldId id="1887" r:id="rId28"/>
    <p:sldId id="1886" r:id="rId29"/>
    <p:sldId id="1888" r:id="rId30"/>
    <p:sldId id="3137" r:id="rId31"/>
    <p:sldId id="2145707320" r:id="rId32"/>
    <p:sldId id="2145707322" r:id="rId33"/>
    <p:sldId id="6493" r:id="rId34"/>
    <p:sldId id="8776" r:id="rId35"/>
    <p:sldId id="8777" r:id="rId36"/>
    <p:sldId id="3136" r:id="rId37"/>
    <p:sldId id="2145707321" r:id="rId38"/>
    <p:sldId id="2076136993" r:id="rId39"/>
    <p:sldId id="443" r:id="rId40"/>
    <p:sldId id="2145707349" r:id="rId41"/>
    <p:sldId id="2142532812" r:id="rId42"/>
    <p:sldId id="2142532818" r:id="rId43"/>
    <p:sldId id="2145707211" r:id="rId44"/>
    <p:sldId id="2145707210" r:id="rId45"/>
    <p:sldId id="2145707347" r:id="rId46"/>
    <p:sldId id="2145707216" r:id="rId47"/>
    <p:sldId id="2145707336" r:id="rId48"/>
    <p:sldId id="2145707325" r:id="rId49"/>
    <p:sldId id="2145707341" r:id="rId50"/>
    <p:sldId id="2145707350" r:id="rId51"/>
    <p:sldId id="2142532809" r:id="rId52"/>
    <p:sldId id="2142532813" r:id="rId53"/>
    <p:sldId id="8785" r:id="rId54"/>
    <p:sldId id="3134" r:id="rId55"/>
    <p:sldId id="8861" r:id="rId56"/>
    <p:sldId id="3225" r:id="rId57"/>
    <p:sldId id="2145707351" r:id="rId58"/>
    <p:sldId id="2145707352" r:id="rId59"/>
    <p:sldId id="3222" r:id="rId60"/>
    <p:sldId id="2145707342" r:id="rId61"/>
    <p:sldId id="2145707354" r:id="rId62"/>
    <p:sldId id="2145707174" r:id="rId63"/>
    <p:sldId id="2076136461" r:id="rId64"/>
    <p:sldId id="2076136468" r:id="rId65"/>
    <p:sldId id="2076136457" r:id="rId66"/>
    <p:sldId id="2145705958" r:id="rId67"/>
    <p:sldId id="2076136464" r:id="rId68"/>
    <p:sldId id="2145707343" r:id="rId69"/>
    <p:sldId id="2142532805" r:id="rId70"/>
    <p:sldId id="2142532806" r:id="rId71"/>
    <p:sldId id="1862" r:id="rId72"/>
    <p:sldId id="2142532796" r:id="rId73"/>
    <p:sldId id="2874" r:id="rId74"/>
    <p:sldId id="2142532799" r:id="rId75"/>
    <p:sldId id="2145707337" r:id="rId76"/>
    <p:sldId id="2145707327" r:id="rId77"/>
    <p:sldId id="8819" r:id="rId78"/>
    <p:sldId id="8793" r:id="rId79"/>
    <p:sldId id="8830" r:id="rId80"/>
    <p:sldId id="2145707338" r:id="rId81"/>
    <p:sldId id="2145707326" r:id="rId82"/>
    <p:sldId id="6660" r:id="rId83"/>
    <p:sldId id="12132" r:id="rId84"/>
    <p:sldId id="2145707355" r:id="rId85"/>
    <p:sldId id="2145707356" r:id="rId86"/>
    <p:sldId id="2145707339" r:id="rId87"/>
    <p:sldId id="2145707345" r:id="rId88"/>
    <p:sldId id="8938" r:id="rId89"/>
    <p:sldId id="2145707357" r:id="rId90"/>
    <p:sldId id="2145707358" r:id="rId91"/>
    <p:sldId id="413" r:id="rId92"/>
    <p:sldId id="265" r:id="rId93"/>
    <p:sldId id="435" r:id="rId94"/>
  </p:sldIdLst>
  <p:sldSz cx="12195175" cy="6858000"/>
  <p:notesSz cx="6858000" cy="9144000"/>
  <p:embeddedFontLst>
    <p:embeddedFont>
      <p:font typeface="Arial Black" panose="020B0A04020102020204" pitchFamily="34" charset="0"/>
      <p:bold r:id="rId97"/>
    </p:embeddedFont>
    <p:embeddedFont>
      <p:font typeface="Arial Narrow" panose="020B0606020202030204" pitchFamily="34" charset="0"/>
      <p:regular r:id="rId98"/>
      <p:bold r:id="rId99"/>
      <p:italic r:id="rId100"/>
      <p:boldItalic r:id="rId101"/>
    </p:embeddedFont>
    <p:embeddedFont>
      <p:font typeface="BentonSans Bold" panose="02000803000000020004" pitchFamily="2" charset="0"/>
      <p:bold r:id="rId102"/>
    </p:embeddedFont>
    <p:embeddedFont>
      <p:font typeface="BentonSans Regular" panose="02000503000000020004" pitchFamily="2" charset="0"/>
      <p:regular r:id="rId103"/>
    </p:embeddedFont>
    <p:embeddedFont>
      <p:font typeface="BentonSans Regular Italic" panose="02000503000000090004" pitchFamily="2" charset="0"/>
      <p:italic r:id="rId104"/>
    </p:embeddedFont>
    <p:embeddedFont>
      <p:font typeface="Calibri" panose="020F0502020204030204" pitchFamily="34" charset="0"/>
      <p:regular r:id="rId105"/>
      <p:bold r:id="rId106"/>
      <p:italic r:id="rId107"/>
      <p:boldItalic r:id="rId108"/>
    </p:embeddedFont>
    <p:embeddedFont>
      <p:font typeface="Calibri Light" panose="020F0302020204030204" pitchFamily="34" charset="0"/>
      <p:regular r:id="rId109"/>
      <p:italic r:id="rId110"/>
    </p:embeddedFont>
  </p:embeddedFont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agenda" id="{177AF445-2DAC-4090-919D-9317F8A827F2}">
          <p14:sldIdLst>
            <p14:sldId id="450"/>
            <p14:sldId id="8831"/>
            <p14:sldId id="8832"/>
          </p14:sldIdLst>
        </p14:section>
        <p14:section name="Overview" id="{98E4655A-35E3-4A52-9628-38051B880279}">
          <p14:sldIdLst>
            <p14:sldId id="2145707334"/>
            <p14:sldId id="8786"/>
            <p14:sldId id="3124"/>
            <p14:sldId id="6476"/>
            <p14:sldId id="2145707175"/>
            <p14:sldId id="8949"/>
            <p14:sldId id="8950"/>
            <p14:sldId id="8834"/>
            <p14:sldId id="2145705952"/>
            <p14:sldId id="2145707329"/>
            <p14:sldId id="2145707340"/>
            <p14:sldId id="2145707176"/>
            <p14:sldId id="6686"/>
            <p14:sldId id="6656"/>
            <p14:sldId id="2145707353"/>
          </p14:sldIdLst>
        </p14:section>
        <p14:section name="Capabilities" id="{A7868C1E-CCC0-444F-A5A4-21DDF70A6AD4}">
          <p14:sldIdLst>
            <p14:sldId id="2145707335"/>
            <p14:sldId id="2145707324"/>
            <p14:sldId id="2145707314"/>
          </p14:sldIdLst>
        </p14:section>
        <p14:section name="Integration" id="{4D9BF31E-C7A8-41EE-81C3-32FA70055153}">
          <p14:sldIdLst>
            <p14:sldId id="2145707319"/>
            <p14:sldId id="1887"/>
            <p14:sldId id="1886"/>
            <p14:sldId id="1888"/>
            <p14:sldId id="3137"/>
          </p14:sldIdLst>
        </p14:section>
        <p14:section name="Processing" id="{C6B6D05B-F63F-486E-813E-843A7C45AF87}">
          <p14:sldIdLst>
            <p14:sldId id="2145707320"/>
            <p14:sldId id="2145707322"/>
            <p14:sldId id="6493"/>
            <p14:sldId id="8776"/>
            <p14:sldId id="8777"/>
            <p14:sldId id="3136"/>
          </p14:sldIdLst>
        </p14:section>
        <p14:section name="Catalog" id="{E15D85FF-1136-4AC3-8DBD-CA241132A979}">
          <p14:sldIdLst>
            <p14:sldId id="2145707321"/>
            <p14:sldId id="2076136993"/>
            <p14:sldId id="443"/>
            <p14:sldId id="2145707349"/>
            <p14:sldId id="2142532812"/>
            <p14:sldId id="2142532818"/>
            <p14:sldId id="2145707211"/>
            <p14:sldId id="2145707210"/>
            <p14:sldId id="2145707347"/>
            <p14:sldId id="2145707216"/>
          </p14:sldIdLst>
        </p14:section>
        <p14:section name="ABAP integration" id="{BD5BD783-C121-4A11-A133-99B4263E96DB}">
          <p14:sldIdLst>
            <p14:sldId id="2145707336"/>
            <p14:sldId id="2145707325"/>
            <p14:sldId id="2145707341"/>
            <p14:sldId id="2145707350"/>
            <p14:sldId id="2142532809"/>
            <p14:sldId id="2142532813"/>
            <p14:sldId id="8785"/>
            <p14:sldId id="3134"/>
            <p14:sldId id="8861"/>
            <p14:sldId id="3225"/>
            <p14:sldId id="2145707351"/>
            <p14:sldId id="2145707352"/>
            <p14:sldId id="3222"/>
          </p14:sldIdLst>
        </p14:section>
        <p14:section name="Cloud Expansion" id="{0C9A74E7-6931-4F2D-A4CB-93EDDF82DEEB}">
          <p14:sldIdLst>
            <p14:sldId id="2145707342"/>
            <p14:sldId id="2145707354"/>
            <p14:sldId id="2145707174"/>
            <p14:sldId id="2076136461"/>
            <p14:sldId id="2076136468"/>
            <p14:sldId id="2076136457"/>
            <p14:sldId id="2145705958"/>
            <p14:sldId id="2076136464"/>
          </p14:sldIdLst>
        </p14:section>
        <p14:section name="Hybrid Data Management" id="{BDBFCFBA-DC89-4CC8-AA11-7779075EF7BA}">
          <p14:sldIdLst>
            <p14:sldId id="2145707343"/>
            <p14:sldId id="2142532805"/>
            <p14:sldId id="2142532806"/>
            <p14:sldId id="1862"/>
            <p14:sldId id="2142532796"/>
            <p14:sldId id="2874"/>
            <p14:sldId id="2142532799"/>
          </p14:sldIdLst>
        </p14:section>
        <p14:section name="Deployment" id="{2938EBF2-9F65-4770-9875-4F247D160714}">
          <p14:sldIdLst>
            <p14:sldId id="2145707337"/>
            <p14:sldId id="2145707327"/>
            <p14:sldId id="8819"/>
            <p14:sldId id="8793"/>
            <p14:sldId id="8830"/>
          </p14:sldIdLst>
        </p14:section>
        <p14:section name="Customers" id="{30F2FB5E-0B6E-4718-9BE0-43CEE115ECB8}">
          <p14:sldIdLst>
            <p14:sldId id="2145707338"/>
            <p14:sldId id="2145707326"/>
            <p14:sldId id="6660"/>
            <p14:sldId id="12132"/>
            <p14:sldId id="2145707355"/>
            <p14:sldId id="2145707356"/>
          </p14:sldIdLst>
        </p14:section>
        <p14:section name="Conclusion" id="{471DBDE1-8AE7-42DE-ACF4-9FDEE8BFE33D}">
          <p14:sldIdLst>
            <p14:sldId id="2145707339"/>
            <p14:sldId id="2145707345"/>
            <p14:sldId id="8938"/>
            <p14:sldId id="2145707357"/>
            <p14:sldId id="2145707358"/>
            <p14:sldId id="413"/>
            <p14:sldId id="265"/>
            <p14:sldId id="435"/>
          </p14:sldIdLst>
        </p14:section>
      </p14:sectionLst>
    </p:ex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195A"/>
    <a:srgbClr val="FF0000"/>
    <a:srgbClr val="0F46A7"/>
    <a:srgbClr val="970A82"/>
    <a:srgbClr val="FF3399"/>
    <a:srgbClr val="FFFFFF"/>
    <a:srgbClr val="FEE3A1"/>
    <a:srgbClr val="FFF1D0"/>
    <a:srgbClr val="FFF8E7"/>
    <a:srgbClr val="FECE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529D2-5B42-486A-902D-582C32AE8E02}" v="546" dt="2021-02-05T16:25:30.800"/>
    <p1510:client id="{74CD550F-FD88-4656-B37F-7DA1B6BA5231}" v="37" dt="2021-02-05T19:50:08.122"/>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39" autoAdjust="0"/>
    <p:restoredTop sz="96240" autoAdjust="0"/>
  </p:normalViewPr>
  <p:slideViewPr>
    <p:cSldViewPr snapToGrid="0" showGuides="1">
      <p:cViewPr varScale="1">
        <p:scale>
          <a:sx n="109" d="100"/>
          <a:sy n="109" d="100"/>
        </p:scale>
        <p:origin x="78" y="888"/>
      </p:cViewPr>
      <p:guideLst>
        <p:guide pos="3841"/>
        <p:guide orient="horz" pos="2160"/>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2" d="100"/>
          <a:sy n="92" d="100"/>
        </p:scale>
        <p:origin x="404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font" Target="fonts/font11.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6.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0.fntdata"/><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3.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4.fntdata"/><Relationship Id="rId115"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font" Target="fonts/font2.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tling, Ginger" userId="eb18ad31-111b-4782-9b96-629c96aeb7be" providerId="ADAL" clId="{74CD550F-FD88-4656-B37F-7DA1B6BA5231}"/>
    <pc:docChg chg="custSel modSld">
      <pc:chgData name="Gatling, Ginger" userId="eb18ad31-111b-4782-9b96-629c96aeb7be" providerId="ADAL" clId="{74CD550F-FD88-4656-B37F-7DA1B6BA5231}" dt="2021-02-05T19:50:08.122" v="37" actId="1036"/>
      <pc:docMkLst>
        <pc:docMk/>
      </pc:docMkLst>
      <pc:sldChg chg="delSp modSp">
        <pc:chgData name="Gatling, Ginger" userId="eb18ad31-111b-4782-9b96-629c96aeb7be" providerId="ADAL" clId="{74CD550F-FD88-4656-B37F-7DA1B6BA5231}" dt="2021-02-05T19:50:08.122" v="37" actId="1036"/>
        <pc:sldMkLst>
          <pc:docMk/>
          <pc:sldMk cId="2291509223" sldId="6660"/>
        </pc:sldMkLst>
        <pc:graphicFrameChg chg="del">
          <ac:chgData name="Gatling, Ginger" userId="eb18ad31-111b-4782-9b96-629c96aeb7be" providerId="ADAL" clId="{74CD550F-FD88-4656-B37F-7DA1B6BA5231}" dt="2021-02-05T19:49:56.125" v="1" actId="478"/>
          <ac:graphicFrameMkLst>
            <pc:docMk/>
            <pc:sldMk cId="2291509223" sldId="6660"/>
            <ac:graphicFrameMk id="14" creationId="{03552B9A-C3CC-41F3-B257-BD221B32863A}"/>
          </ac:graphicFrameMkLst>
        </pc:graphicFrameChg>
        <pc:graphicFrameChg chg="mod">
          <ac:chgData name="Gatling, Ginger" userId="eb18ad31-111b-4782-9b96-629c96aeb7be" providerId="ADAL" clId="{74CD550F-FD88-4656-B37F-7DA1B6BA5231}" dt="2021-02-05T19:50:08.122" v="37" actId="1036"/>
          <ac:graphicFrameMkLst>
            <pc:docMk/>
            <pc:sldMk cId="2291509223" sldId="6660"/>
            <ac:graphicFrameMk id="22" creationId="{5D122DA1-3BB6-4926-8CBF-14477F890853}"/>
          </ac:graphicFrameMkLst>
        </pc:graphicFrameChg>
        <pc:picChg chg="del">
          <ac:chgData name="Gatling, Ginger" userId="eb18ad31-111b-4782-9b96-629c96aeb7be" providerId="ADAL" clId="{74CD550F-FD88-4656-B37F-7DA1B6BA5231}" dt="2021-02-05T19:49:53.220" v="0" actId="478"/>
          <ac:picMkLst>
            <pc:docMk/>
            <pc:sldMk cId="2291509223" sldId="6660"/>
            <ac:picMk id="10" creationId="{ED03A0E6-835F-4333-8189-04E65D2D86A9}"/>
          </ac:picMkLst>
        </pc:picChg>
        <pc:picChg chg="mod">
          <ac:chgData name="Gatling, Ginger" userId="eb18ad31-111b-4782-9b96-629c96aeb7be" providerId="ADAL" clId="{74CD550F-FD88-4656-B37F-7DA1B6BA5231}" dt="2021-02-05T19:50:08.122" v="37" actId="1036"/>
          <ac:picMkLst>
            <pc:docMk/>
            <pc:sldMk cId="2291509223" sldId="6660"/>
            <ac:picMk id="5122" creationId="{0436D25D-D259-4D77-83F5-30ABE07FB65D}"/>
          </ac:picMkLst>
        </pc:picChg>
      </pc:sldChg>
    </pc:docChg>
  </pc:docChgLst>
  <pc:docChgLst>
    <pc:chgData name="ARCANGELI, SILVIO" userId="144ad835-c0d1-4f49-b431-82c1b6141911" providerId="ADAL" clId="{51F529D2-5B42-486A-902D-582C32AE8E02}"/>
    <pc:docChg chg="undo custSel addSld delSld modSld modSection">
      <pc:chgData name="ARCANGELI, SILVIO" userId="144ad835-c0d1-4f49-b431-82c1b6141911" providerId="ADAL" clId="{51F529D2-5B42-486A-902D-582C32AE8E02}" dt="2021-02-05T16:24:58.180" v="429"/>
      <pc:docMkLst>
        <pc:docMk/>
      </pc:docMkLst>
      <pc:sldChg chg="modSp">
        <pc:chgData name="ARCANGELI, SILVIO" userId="144ad835-c0d1-4f49-b431-82c1b6141911" providerId="ADAL" clId="{51F529D2-5B42-486A-902D-582C32AE8E02}" dt="2021-02-02T10:14:55.836" v="328"/>
        <pc:sldMkLst>
          <pc:docMk/>
          <pc:sldMk cId="3618922746" sldId="443"/>
        </pc:sldMkLst>
        <pc:spChg chg="mod">
          <ac:chgData name="ARCANGELI, SILVIO" userId="144ad835-c0d1-4f49-b431-82c1b6141911" providerId="ADAL" clId="{51F529D2-5B42-486A-902D-582C32AE8E02}" dt="2021-02-02T10:14:55.836" v="328"/>
          <ac:spMkLst>
            <pc:docMk/>
            <pc:sldMk cId="3618922746" sldId="443"/>
            <ac:spMk id="39" creationId="{00000000-0000-0000-0000-000000000000}"/>
          </ac:spMkLst>
        </pc:spChg>
      </pc:sldChg>
      <pc:sldChg chg="modSp">
        <pc:chgData name="ARCANGELI, SILVIO" userId="144ad835-c0d1-4f49-b431-82c1b6141911" providerId="ADAL" clId="{51F529D2-5B42-486A-902D-582C32AE8E02}" dt="2021-02-02T10:09:10.917" v="243" actId="1036"/>
        <pc:sldMkLst>
          <pc:docMk/>
          <pc:sldMk cId="3723046876" sldId="1862"/>
        </pc:sldMkLst>
        <pc:spChg chg="mod">
          <ac:chgData name="ARCANGELI, SILVIO" userId="144ad835-c0d1-4f49-b431-82c1b6141911" providerId="ADAL" clId="{51F529D2-5B42-486A-902D-582C32AE8E02}" dt="2021-02-02T10:09:10.917" v="243" actId="1036"/>
          <ac:spMkLst>
            <pc:docMk/>
            <pc:sldMk cId="3723046876" sldId="1862"/>
            <ac:spMk id="9" creationId="{7EA4B837-1638-40E8-BEA5-5A83C1638C0B}"/>
          </ac:spMkLst>
        </pc:spChg>
        <pc:spChg chg="mod">
          <ac:chgData name="ARCANGELI, SILVIO" userId="144ad835-c0d1-4f49-b431-82c1b6141911" providerId="ADAL" clId="{51F529D2-5B42-486A-902D-582C32AE8E02}" dt="2021-02-02T10:08:59.919" v="222" actId="113"/>
          <ac:spMkLst>
            <pc:docMk/>
            <pc:sldMk cId="3723046876" sldId="1862"/>
            <ac:spMk id="10" creationId="{C0321BAF-991D-C749-AAD1-287531E57CF5}"/>
          </ac:spMkLst>
        </pc:spChg>
        <pc:spChg chg="mod">
          <ac:chgData name="ARCANGELI, SILVIO" userId="144ad835-c0d1-4f49-b431-82c1b6141911" providerId="ADAL" clId="{51F529D2-5B42-486A-902D-582C32AE8E02}" dt="2021-02-02T10:09:10.917" v="243" actId="1036"/>
          <ac:spMkLst>
            <pc:docMk/>
            <pc:sldMk cId="3723046876" sldId="1862"/>
            <ac:spMk id="11" creationId="{DBF9FFDE-92F6-F44D-87EF-1D256F01EF50}"/>
          </ac:spMkLst>
        </pc:spChg>
        <pc:spChg chg="mod">
          <ac:chgData name="ARCANGELI, SILVIO" userId="144ad835-c0d1-4f49-b431-82c1b6141911" providerId="ADAL" clId="{51F529D2-5B42-486A-902D-582C32AE8E02}" dt="2021-02-02T10:09:10.917" v="243" actId="1036"/>
          <ac:spMkLst>
            <pc:docMk/>
            <pc:sldMk cId="3723046876" sldId="1862"/>
            <ac:spMk id="37" creationId="{0AD4624D-F22C-4DF4-BD6F-BE0B6052B78F}"/>
          </ac:spMkLst>
        </pc:spChg>
        <pc:grpChg chg="mod">
          <ac:chgData name="ARCANGELI, SILVIO" userId="144ad835-c0d1-4f49-b431-82c1b6141911" providerId="ADAL" clId="{51F529D2-5B42-486A-902D-582C32AE8E02}" dt="2021-02-02T10:09:10.917" v="243" actId="1036"/>
          <ac:grpSpMkLst>
            <pc:docMk/>
            <pc:sldMk cId="3723046876" sldId="1862"/>
            <ac:grpSpMk id="17" creationId="{A39E3F78-019D-46EF-8793-FA83FD3A602D}"/>
          </ac:grpSpMkLst>
        </pc:grpChg>
        <pc:grpChg chg="mod">
          <ac:chgData name="ARCANGELI, SILVIO" userId="144ad835-c0d1-4f49-b431-82c1b6141911" providerId="ADAL" clId="{51F529D2-5B42-486A-902D-582C32AE8E02}" dt="2021-02-02T10:09:10.917" v="243" actId="1036"/>
          <ac:grpSpMkLst>
            <pc:docMk/>
            <pc:sldMk cId="3723046876" sldId="1862"/>
            <ac:grpSpMk id="34" creationId="{15CC4F6F-F636-D544-9DE6-F91BC397F995}"/>
          </ac:grpSpMkLst>
        </pc:grpChg>
        <pc:picChg chg="mod">
          <ac:chgData name="ARCANGELI, SILVIO" userId="144ad835-c0d1-4f49-b431-82c1b6141911" providerId="ADAL" clId="{51F529D2-5B42-486A-902D-582C32AE8E02}" dt="2021-02-02T10:09:10.917" v="243" actId="1036"/>
          <ac:picMkLst>
            <pc:docMk/>
            <pc:sldMk cId="3723046876" sldId="1862"/>
            <ac:picMk id="60" creationId="{995FA10E-2681-DE44-8C84-88210FD87983}"/>
          </ac:picMkLst>
        </pc:picChg>
        <pc:cxnChg chg="mod">
          <ac:chgData name="ARCANGELI, SILVIO" userId="144ad835-c0d1-4f49-b431-82c1b6141911" providerId="ADAL" clId="{51F529D2-5B42-486A-902D-582C32AE8E02}" dt="2021-02-02T10:09:10.917" v="243" actId="1036"/>
          <ac:cxnSpMkLst>
            <pc:docMk/>
            <pc:sldMk cId="3723046876" sldId="1862"/>
            <ac:cxnSpMk id="61" creationId="{C6354E95-C933-D348-96D3-09F447A0419C}"/>
          </ac:cxnSpMkLst>
        </pc:cxnChg>
        <pc:cxnChg chg="mod">
          <ac:chgData name="ARCANGELI, SILVIO" userId="144ad835-c0d1-4f49-b431-82c1b6141911" providerId="ADAL" clId="{51F529D2-5B42-486A-902D-582C32AE8E02}" dt="2021-02-02T10:09:10.917" v="243" actId="1036"/>
          <ac:cxnSpMkLst>
            <pc:docMk/>
            <pc:sldMk cId="3723046876" sldId="1862"/>
            <ac:cxnSpMk id="62" creationId="{4828DE9E-9088-474B-BF78-0CF18DCDFBED}"/>
          </ac:cxnSpMkLst>
        </pc:cxnChg>
        <pc:cxnChg chg="mod">
          <ac:chgData name="ARCANGELI, SILVIO" userId="144ad835-c0d1-4f49-b431-82c1b6141911" providerId="ADAL" clId="{51F529D2-5B42-486A-902D-582C32AE8E02}" dt="2021-02-02T10:09:10.917" v="243" actId="1036"/>
          <ac:cxnSpMkLst>
            <pc:docMk/>
            <pc:sldMk cId="3723046876" sldId="1862"/>
            <ac:cxnSpMk id="63" creationId="{9AB5749E-D6C9-DE41-BB98-94B3B03F9E0D}"/>
          </ac:cxnSpMkLst>
        </pc:cxnChg>
      </pc:sldChg>
      <pc:sldChg chg="modSp">
        <pc:chgData name="ARCANGELI, SILVIO" userId="144ad835-c0d1-4f49-b431-82c1b6141911" providerId="ADAL" clId="{51F529D2-5B42-486A-902D-582C32AE8E02}" dt="2021-02-02T10:14:14.835" v="320"/>
        <pc:sldMkLst>
          <pc:docMk/>
          <pc:sldMk cId="880862278" sldId="1886"/>
        </pc:sldMkLst>
        <pc:spChg chg="mod">
          <ac:chgData name="ARCANGELI, SILVIO" userId="144ad835-c0d1-4f49-b431-82c1b6141911" providerId="ADAL" clId="{51F529D2-5B42-486A-902D-582C32AE8E02}" dt="2021-02-02T10:14:14.835" v="320"/>
          <ac:spMkLst>
            <pc:docMk/>
            <pc:sldMk cId="880862278" sldId="1886"/>
            <ac:spMk id="24" creationId="{00000000-0000-0000-0000-000000000000}"/>
          </ac:spMkLst>
        </pc:spChg>
      </pc:sldChg>
      <pc:sldChg chg="modSp">
        <pc:chgData name="ARCANGELI, SILVIO" userId="144ad835-c0d1-4f49-b431-82c1b6141911" providerId="ADAL" clId="{51F529D2-5B42-486A-902D-582C32AE8E02}" dt="2021-02-02T10:14:08.869" v="319" actId="20577"/>
        <pc:sldMkLst>
          <pc:docMk/>
          <pc:sldMk cId="742003292" sldId="1887"/>
        </pc:sldMkLst>
        <pc:spChg chg="mod">
          <ac:chgData name="ARCANGELI, SILVIO" userId="144ad835-c0d1-4f49-b431-82c1b6141911" providerId="ADAL" clId="{51F529D2-5B42-486A-902D-582C32AE8E02}" dt="2021-02-02T10:14:08.869" v="319" actId="20577"/>
          <ac:spMkLst>
            <pc:docMk/>
            <pc:sldMk cId="742003292" sldId="1887"/>
            <ac:spMk id="2" creationId="{516A875C-98D2-4388-ADDB-6DCA2E569607}"/>
          </ac:spMkLst>
        </pc:spChg>
      </pc:sldChg>
      <pc:sldChg chg="modSp">
        <pc:chgData name="ARCANGELI, SILVIO" userId="144ad835-c0d1-4f49-b431-82c1b6141911" providerId="ADAL" clId="{51F529D2-5B42-486A-902D-582C32AE8E02}" dt="2021-02-02T10:14:19.213" v="321"/>
        <pc:sldMkLst>
          <pc:docMk/>
          <pc:sldMk cId="1689964474" sldId="1888"/>
        </pc:sldMkLst>
        <pc:spChg chg="mod">
          <ac:chgData name="ARCANGELI, SILVIO" userId="144ad835-c0d1-4f49-b431-82c1b6141911" providerId="ADAL" clId="{51F529D2-5B42-486A-902D-582C32AE8E02}" dt="2021-02-02T10:14:19.213" v="321"/>
          <ac:spMkLst>
            <pc:docMk/>
            <pc:sldMk cId="1689964474" sldId="1888"/>
            <ac:spMk id="24" creationId="{00000000-0000-0000-0000-000000000000}"/>
          </ac:spMkLst>
        </pc:spChg>
      </pc:sldChg>
      <pc:sldChg chg="modSp">
        <pc:chgData name="ARCANGELI, SILVIO" userId="144ad835-c0d1-4f49-b431-82c1b6141911" providerId="ADAL" clId="{51F529D2-5B42-486A-902D-582C32AE8E02}" dt="2021-02-02T10:18:10.910" v="387" actId="1038"/>
        <pc:sldMkLst>
          <pc:docMk/>
          <pc:sldMk cId="2698492355" sldId="2874"/>
        </pc:sldMkLst>
        <pc:spChg chg="mod">
          <ac:chgData name="ARCANGELI, SILVIO" userId="144ad835-c0d1-4f49-b431-82c1b6141911" providerId="ADAL" clId="{51F529D2-5B42-486A-902D-582C32AE8E02}" dt="2021-02-02T10:09:38.179" v="249" actId="207"/>
          <ac:spMkLst>
            <pc:docMk/>
            <pc:sldMk cId="2698492355" sldId="2874"/>
            <ac:spMk id="3" creationId="{73321AE3-9A41-1448-810A-118B6D8C9DA3}"/>
          </ac:spMkLst>
        </pc:spChg>
        <pc:spChg chg="mod">
          <ac:chgData name="ARCANGELI, SILVIO" userId="144ad835-c0d1-4f49-b431-82c1b6141911" providerId="ADAL" clId="{51F529D2-5B42-486A-902D-582C32AE8E02}" dt="2021-02-02T10:18:10.910" v="387" actId="1038"/>
          <ac:spMkLst>
            <pc:docMk/>
            <pc:sldMk cId="2698492355" sldId="2874"/>
            <ac:spMk id="26" creationId="{5D96EF1E-79E5-47DE-BDDB-0FA7CDF9681A}"/>
          </ac:spMkLst>
        </pc:spChg>
        <pc:picChg chg="mod">
          <ac:chgData name="ARCANGELI, SILVIO" userId="144ad835-c0d1-4f49-b431-82c1b6141911" providerId="ADAL" clId="{51F529D2-5B42-486A-902D-582C32AE8E02}" dt="2021-02-02T10:18:10.910" v="387" actId="1038"/>
          <ac:picMkLst>
            <pc:docMk/>
            <pc:sldMk cId="2698492355" sldId="2874"/>
            <ac:picMk id="30" creationId="{B1177A8C-6F48-4458-A111-396E7ABE3742}"/>
          </ac:picMkLst>
        </pc:picChg>
      </pc:sldChg>
      <pc:sldChg chg="del">
        <pc:chgData name="ARCANGELI, SILVIO" userId="144ad835-c0d1-4f49-b431-82c1b6141911" providerId="ADAL" clId="{51F529D2-5B42-486A-902D-582C32AE8E02}" dt="2021-02-02T10:11:48.839" v="303" actId="2696"/>
        <pc:sldMkLst>
          <pc:docMk/>
          <pc:sldMk cId="1040080439" sldId="2904"/>
        </pc:sldMkLst>
      </pc:sldChg>
      <pc:sldChg chg="modSp">
        <pc:chgData name="ARCANGELI, SILVIO" userId="144ad835-c0d1-4f49-b431-82c1b6141911" providerId="ADAL" clId="{51F529D2-5B42-486A-902D-582C32AE8E02}" dt="2021-02-02T10:15:28.148" v="329" actId="207"/>
        <pc:sldMkLst>
          <pc:docMk/>
          <pc:sldMk cId="164152272" sldId="3134"/>
        </pc:sldMkLst>
        <pc:spChg chg="mod">
          <ac:chgData name="ARCANGELI, SILVIO" userId="144ad835-c0d1-4f49-b431-82c1b6141911" providerId="ADAL" clId="{51F529D2-5B42-486A-902D-582C32AE8E02}" dt="2021-02-02T10:15:28.148" v="329" actId="207"/>
          <ac:spMkLst>
            <pc:docMk/>
            <pc:sldMk cId="164152272" sldId="3134"/>
            <ac:spMk id="3" creationId="{AB970536-D6D2-47EB-8984-2746E6C2D32F}"/>
          </ac:spMkLst>
        </pc:spChg>
      </pc:sldChg>
      <pc:sldChg chg="modSp">
        <pc:chgData name="ARCANGELI, SILVIO" userId="144ad835-c0d1-4f49-b431-82c1b6141911" providerId="ADAL" clId="{51F529D2-5B42-486A-902D-582C32AE8E02}" dt="2021-02-02T10:14:44.208" v="327"/>
        <pc:sldMkLst>
          <pc:docMk/>
          <pc:sldMk cId="3073489346" sldId="3136"/>
        </pc:sldMkLst>
        <pc:spChg chg="mod">
          <ac:chgData name="ARCANGELI, SILVIO" userId="144ad835-c0d1-4f49-b431-82c1b6141911" providerId="ADAL" clId="{51F529D2-5B42-486A-902D-582C32AE8E02}" dt="2021-02-02T10:14:44.208" v="327"/>
          <ac:spMkLst>
            <pc:docMk/>
            <pc:sldMk cId="3073489346" sldId="3136"/>
            <ac:spMk id="58" creationId="{3889E0DA-A798-487B-8046-57F5D7DF3ED0}"/>
          </ac:spMkLst>
        </pc:spChg>
      </pc:sldChg>
      <pc:sldChg chg="modSp">
        <pc:chgData name="ARCANGELI, SILVIO" userId="144ad835-c0d1-4f49-b431-82c1b6141911" providerId="ADAL" clId="{51F529D2-5B42-486A-902D-582C32AE8E02}" dt="2021-02-02T10:14:23.439" v="322"/>
        <pc:sldMkLst>
          <pc:docMk/>
          <pc:sldMk cId="1190532194" sldId="3137"/>
        </pc:sldMkLst>
        <pc:spChg chg="mod">
          <ac:chgData name="ARCANGELI, SILVIO" userId="144ad835-c0d1-4f49-b431-82c1b6141911" providerId="ADAL" clId="{51F529D2-5B42-486A-902D-582C32AE8E02}" dt="2021-02-02T10:14:23.439" v="322"/>
          <ac:spMkLst>
            <pc:docMk/>
            <pc:sldMk cId="1190532194" sldId="3137"/>
            <ac:spMk id="54" creationId="{CD9AE5D8-EFDA-456F-8459-8BFBEEF54D1A}"/>
          </ac:spMkLst>
        </pc:spChg>
      </pc:sldChg>
      <pc:sldChg chg="del">
        <pc:chgData name="ARCANGELI, SILVIO" userId="144ad835-c0d1-4f49-b431-82c1b6141911" providerId="ADAL" clId="{51F529D2-5B42-486A-902D-582C32AE8E02}" dt="2021-02-02T10:00:53.285" v="40" actId="2696"/>
        <pc:sldMkLst>
          <pc:docMk/>
          <pc:sldMk cId="4115552216" sldId="3192"/>
        </pc:sldMkLst>
      </pc:sldChg>
      <pc:sldChg chg="modSp">
        <pc:chgData name="ARCANGELI, SILVIO" userId="144ad835-c0d1-4f49-b431-82c1b6141911" providerId="ADAL" clId="{51F529D2-5B42-486A-902D-582C32AE8E02}" dt="2021-02-02T10:14:32.979" v="324"/>
        <pc:sldMkLst>
          <pc:docMk/>
          <pc:sldMk cId="1840069524" sldId="6493"/>
        </pc:sldMkLst>
        <pc:spChg chg="mod">
          <ac:chgData name="ARCANGELI, SILVIO" userId="144ad835-c0d1-4f49-b431-82c1b6141911" providerId="ADAL" clId="{51F529D2-5B42-486A-902D-582C32AE8E02}" dt="2021-02-02T10:14:32.979" v="324"/>
          <ac:spMkLst>
            <pc:docMk/>
            <pc:sldMk cId="1840069524" sldId="6493"/>
            <ac:spMk id="2" creationId="{1F37D117-E58D-6F4F-BEE3-01E63D428B3B}"/>
          </ac:spMkLst>
        </pc:spChg>
      </pc:sldChg>
      <pc:sldChg chg="del">
        <pc:chgData name="ARCANGELI, SILVIO" userId="144ad835-c0d1-4f49-b431-82c1b6141911" providerId="ADAL" clId="{51F529D2-5B42-486A-902D-582C32AE8E02}" dt="2021-02-02T10:12:59.323" v="309" actId="2696"/>
        <pc:sldMkLst>
          <pc:docMk/>
          <pc:sldMk cId="528189888" sldId="6567"/>
        </pc:sldMkLst>
      </pc:sldChg>
      <pc:sldChg chg="del">
        <pc:chgData name="ARCANGELI, SILVIO" userId="144ad835-c0d1-4f49-b431-82c1b6141911" providerId="ADAL" clId="{51F529D2-5B42-486A-902D-582C32AE8E02}" dt="2021-02-02T09:25:04.302" v="2" actId="2696"/>
        <pc:sldMkLst>
          <pc:docMk/>
          <pc:sldMk cId="1469738505" sldId="6657"/>
        </pc:sldMkLst>
      </pc:sldChg>
      <pc:sldChg chg="modSp">
        <pc:chgData name="ARCANGELI, SILVIO" userId="144ad835-c0d1-4f49-b431-82c1b6141911" providerId="ADAL" clId="{51F529D2-5B42-486A-902D-582C32AE8E02}" dt="2021-02-02T10:11:14.779" v="299" actId="207"/>
        <pc:sldMkLst>
          <pc:docMk/>
          <pc:sldMk cId="2291509223" sldId="6660"/>
        </pc:sldMkLst>
        <pc:spChg chg="mod">
          <ac:chgData name="ARCANGELI, SILVIO" userId="144ad835-c0d1-4f49-b431-82c1b6141911" providerId="ADAL" clId="{51F529D2-5B42-486A-902D-582C32AE8E02}" dt="2021-02-02T10:11:14.779" v="299" actId="207"/>
          <ac:spMkLst>
            <pc:docMk/>
            <pc:sldMk cId="2291509223" sldId="6660"/>
            <ac:spMk id="3" creationId="{4B7672B8-9F52-48A9-A701-FD8CEB21297D}"/>
          </ac:spMkLst>
        </pc:spChg>
      </pc:sldChg>
      <pc:sldChg chg="modSp">
        <pc:chgData name="ARCANGELI, SILVIO" userId="144ad835-c0d1-4f49-b431-82c1b6141911" providerId="ADAL" clId="{51F529D2-5B42-486A-902D-582C32AE8E02}" dt="2021-02-02T10:14:36.722" v="325"/>
        <pc:sldMkLst>
          <pc:docMk/>
          <pc:sldMk cId="3594227344" sldId="8776"/>
        </pc:sldMkLst>
        <pc:spChg chg="mod">
          <ac:chgData name="ARCANGELI, SILVIO" userId="144ad835-c0d1-4f49-b431-82c1b6141911" providerId="ADAL" clId="{51F529D2-5B42-486A-902D-582C32AE8E02}" dt="2021-02-02T10:14:36.722" v="325"/>
          <ac:spMkLst>
            <pc:docMk/>
            <pc:sldMk cId="3594227344" sldId="8776"/>
            <ac:spMk id="2" creationId="{7FA75F29-CF56-4FCD-A8C5-FE253F1892C7}"/>
          </ac:spMkLst>
        </pc:spChg>
      </pc:sldChg>
      <pc:sldChg chg="modSp">
        <pc:chgData name="ARCANGELI, SILVIO" userId="144ad835-c0d1-4f49-b431-82c1b6141911" providerId="ADAL" clId="{51F529D2-5B42-486A-902D-582C32AE8E02}" dt="2021-02-02T10:14:40.638" v="326"/>
        <pc:sldMkLst>
          <pc:docMk/>
          <pc:sldMk cId="1301417075" sldId="8777"/>
        </pc:sldMkLst>
        <pc:spChg chg="mod">
          <ac:chgData name="ARCANGELI, SILVIO" userId="144ad835-c0d1-4f49-b431-82c1b6141911" providerId="ADAL" clId="{51F529D2-5B42-486A-902D-582C32AE8E02}" dt="2021-02-02T10:14:40.638" v="326"/>
          <ac:spMkLst>
            <pc:docMk/>
            <pc:sldMk cId="1301417075" sldId="8777"/>
            <ac:spMk id="2" creationId="{8CF354BD-0622-41EB-A43D-8D2D2D30152E}"/>
          </ac:spMkLst>
        </pc:spChg>
      </pc:sldChg>
      <pc:sldChg chg="modSp">
        <pc:chgData name="ARCANGELI, SILVIO" userId="144ad835-c0d1-4f49-b431-82c1b6141911" providerId="ADAL" clId="{51F529D2-5B42-486A-902D-582C32AE8E02}" dt="2021-02-02T10:10:28.197" v="272" actId="20577"/>
        <pc:sldMkLst>
          <pc:docMk/>
          <pc:sldMk cId="293943477" sldId="8793"/>
        </pc:sldMkLst>
        <pc:spChg chg="mod">
          <ac:chgData name="ARCANGELI, SILVIO" userId="144ad835-c0d1-4f49-b431-82c1b6141911" providerId="ADAL" clId="{51F529D2-5B42-486A-902D-582C32AE8E02}" dt="2021-02-02T10:10:28.197" v="272" actId="20577"/>
          <ac:spMkLst>
            <pc:docMk/>
            <pc:sldMk cId="293943477" sldId="8793"/>
            <ac:spMk id="59" creationId="{813963F2-B11E-45BD-AD12-1086681D3165}"/>
          </ac:spMkLst>
        </pc:spChg>
      </pc:sldChg>
      <pc:sldChg chg="modSp">
        <pc:chgData name="ARCANGELI, SILVIO" userId="144ad835-c0d1-4f49-b431-82c1b6141911" providerId="ADAL" clId="{51F529D2-5B42-486A-902D-582C32AE8E02}" dt="2021-02-02T10:10:10.318" v="267" actId="20577"/>
        <pc:sldMkLst>
          <pc:docMk/>
          <pc:sldMk cId="1429149235" sldId="8819"/>
        </pc:sldMkLst>
        <pc:spChg chg="mod">
          <ac:chgData name="ARCANGELI, SILVIO" userId="144ad835-c0d1-4f49-b431-82c1b6141911" providerId="ADAL" clId="{51F529D2-5B42-486A-902D-582C32AE8E02}" dt="2021-02-02T10:10:10.318" v="267" actId="20577"/>
          <ac:spMkLst>
            <pc:docMk/>
            <pc:sldMk cId="1429149235" sldId="8819"/>
            <ac:spMk id="3" creationId="{00000000-0000-0000-0000-000000000000}"/>
          </ac:spMkLst>
        </pc:spChg>
      </pc:sldChg>
      <pc:sldChg chg="delSp modSp">
        <pc:chgData name="ARCANGELI, SILVIO" userId="144ad835-c0d1-4f49-b431-82c1b6141911" providerId="ADAL" clId="{51F529D2-5B42-486A-902D-582C32AE8E02}" dt="2021-02-02T10:11:00.758" v="298" actId="20577"/>
        <pc:sldMkLst>
          <pc:docMk/>
          <pc:sldMk cId="2551304184" sldId="8830"/>
        </pc:sldMkLst>
        <pc:spChg chg="mod">
          <ac:chgData name="ARCANGELI, SILVIO" userId="144ad835-c0d1-4f49-b431-82c1b6141911" providerId="ADAL" clId="{51F529D2-5B42-486A-902D-582C32AE8E02}" dt="2021-02-02T10:11:00.758" v="298" actId="20577"/>
          <ac:spMkLst>
            <pc:docMk/>
            <pc:sldMk cId="2551304184" sldId="8830"/>
            <ac:spMk id="3" creationId="{DF2A462D-4769-4266-8BA8-D107C76417B0}"/>
          </ac:spMkLst>
        </pc:spChg>
        <pc:spChg chg="del">
          <ac:chgData name="ARCANGELI, SILVIO" userId="144ad835-c0d1-4f49-b431-82c1b6141911" providerId="ADAL" clId="{51F529D2-5B42-486A-902D-582C32AE8E02}" dt="2021-02-02T10:10:54.089" v="275" actId="478"/>
          <ac:spMkLst>
            <pc:docMk/>
            <pc:sldMk cId="2551304184" sldId="8830"/>
            <ac:spMk id="13" creationId="{DA932FF3-D875-4263-8272-D2F143135C91}"/>
          </ac:spMkLst>
        </pc:spChg>
      </pc:sldChg>
      <pc:sldChg chg="modSp">
        <pc:chgData name="ARCANGELI, SILVIO" userId="144ad835-c0d1-4f49-b431-82c1b6141911" providerId="ADAL" clId="{51F529D2-5B42-486A-902D-582C32AE8E02}" dt="2021-02-02T10:19:32.339" v="389"/>
        <pc:sldMkLst>
          <pc:docMk/>
          <pc:sldMk cId="3259943979" sldId="8938"/>
        </pc:sldMkLst>
        <pc:spChg chg="mod">
          <ac:chgData name="ARCANGELI, SILVIO" userId="144ad835-c0d1-4f49-b431-82c1b6141911" providerId="ADAL" clId="{51F529D2-5B42-486A-902D-582C32AE8E02}" dt="2021-02-02T10:19:32.339" v="389"/>
          <ac:spMkLst>
            <pc:docMk/>
            <pc:sldMk cId="3259943979" sldId="8938"/>
            <ac:spMk id="2" creationId="{00000000-0000-0000-0000-000000000000}"/>
          </ac:spMkLst>
        </pc:spChg>
      </pc:sldChg>
      <pc:sldChg chg="add">
        <pc:chgData name="ARCANGELI, SILVIO" userId="144ad835-c0d1-4f49-b431-82c1b6141911" providerId="ADAL" clId="{51F529D2-5B42-486A-902D-582C32AE8E02}" dt="2021-02-05T16:24:58.180" v="429"/>
        <pc:sldMkLst>
          <pc:docMk/>
          <pc:sldMk cId="2213148615" sldId="12132"/>
        </pc:sldMkLst>
      </pc:sldChg>
      <pc:sldChg chg="addSp delSp modSp delAnim modAnim">
        <pc:chgData name="ARCANGELI, SILVIO" userId="144ad835-c0d1-4f49-b431-82c1b6141911" providerId="ADAL" clId="{51F529D2-5B42-486A-902D-582C32AE8E02}" dt="2021-02-02T10:29:58.288" v="428"/>
        <pc:sldMkLst>
          <pc:docMk/>
          <pc:sldMk cId="849896808" sldId="2076136464"/>
        </pc:sldMkLst>
        <pc:spChg chg="add del mod">
          <ac:chgData name="ARCANGELI, SILVIO" userId="144ad835-c0d1-4f49-b431-82c1b6141911" providerId="ADAL" clId="{51F529D2-5B42-486A-902D-582C32AE8E02}" dt="2021-02-02T10:29:32.456" v="426" actId="14100"/>
          <ac:spMkLst>
            <pc:docMk/>
            <pc:sldMk cId="849896808" sldId="2076136464"/>
            <ac:spMk id="3" creationId="{857696CD-3E18-D04F-B284-2FE058A1C506}"/>
          </ac:spMkLst>
        </pc:spChg>
        <pc:spChg chg="add del">
          <ac:chgData name="ARCANGELI, SILVIO" userId="144ad835-c0d1-4f49-b431-82c1b6141911" providerId="ADAL" clId="{51F529D2-5B42-486A-902D-582C32AE8E02}" dt="2021-02-02T10:28:20.837" v="416"/>
          <ac:spMkLst>
            <pc:docMk/>
            <pc:sldMk cId="849896808" sldId="2076136464"/>
            <ac:spMk id="33" creationId="{31EF8BC5-DEFD-4086-916D-2A6F33FEE999}"/>
          </ac:spMkLst>
        </pc:spChg>
        <pc:grpChg chg="add mod">
          <ac:chgData name="ARCANGELI, SILVIO" userId="144ad835-c0d1-4f49-b431-82c1b6141911" providerId="ADAL" clId="{51F529D2-5B42-486A-902D-582C32AE8E02}" dt="2021-02-02T10:26:46.106" v="404" actId="164"/>
          <ac:grpSpMkLst>
            <pc:docMk/>
            <pc:sldMk cId="849896808" sldId="2076136464"/>
            <ac:grpSpMk id="9" creationId="{4AA825BC-6FE0-4CF5-A6EE-1A96BE908E4A}"/>
          </ac:grpSpMkLst>
        </pc:grpChg>
        <pc:grpChg chg="add mod">
          <ac:chgData name="ARCANGELI, SILVIO" userId="144ad835-c0d1-4f49-b431-82c1b6141911" providerId="ADAL" clId="{51F529D2-5B42-486A-902D-582C32AE8E02}" dt="2021-02-02T10:28:08.999" v="412" actId="164"/>
          <ac:grpSpMkLst>
            <pc:docMk/>
            <pc:sldMk cId="849896808" sldId="2076136464"/>
            <ac:grpSpMk id="10" creationId="{5974730C-89F1-4983-90BC-CC79EC058F09}"/>
          </ac:grpSpMkLst>
        </pc:grpChg>
        <pc:grpChg chg="add mod">
          <ac:chgData name="ARCANGELI, SILVIO" userId="144ad835-c0d1-4f49-b431-82c1b6141911" providerId="ADAL" clId="{51F529D2-5B42-486A-902D-582C32AE8E02}" dt="2021-02-02T10:28:49.940" v="419" actId="164"/>
          <ac:grpSpMkLst>
            <pc:docMk/>
            <pc:sldMk cId="849896808" sldId="2076136464"/>
            <ac:grpSpMk id="12" creationId="{CD1AF002-4774-47EB-9F69-8703A2D0110C}"/>
          </ac:grpSpMkLst>
        </pc:grpChg>
        <pc:picChg chg="add del">
          <ac:chgData name="ARCANGELI, SILVIO" userId="144ad835-c0d1-4f49-b431-82c1b6141911" providerId="ADAL" clId="{51F529D2-5B42-486A-902D-582C32AE8E02}" dt="2021-02-02T10:28:23.763" v="418" actId="478"/>
          <ac:picMkLst>
            <pc:docMk/>
            <pc:sldMk cId="849896808" sldId="2076136464"/>
            <ac:picMk id="11" creationId="{059AC682-45D1-46EE-8EB1-99B9D1891998}"/>
          </ac:picMkLst>
        </pc:picChg>
        <pc:picChg chg="add del mod">
          <ac:chgData name="ARCANGELI, SILVIO" userId="144ad835-c0d1-4f49-b431-82c1b6141911" providerId="ADAL" clId="{51F529D2-5B42-486A-902D-582C32AE8E02}" dt="2021-02-02T10:27:52.938" v="410" actId="478"/>
          <ac:picMkLst>
            <pc:docMk/>
            <pc:sldMk cId="849896808" sldId="2076136464"/>
            <ac:picMk id="29" creationId="{D60E7FF0-EB16-4039-A7C5-607A534783F8}"/>
          </ac:picMkLst>
        </pc:picChg>
        <pc:picChg chg="add del">
          <ac:chgData name="ARCANGELI, SILVIO" userId="144ad835-c0d1-4f49-b431-82c1b6141911" providerId="ADAL" clId="{51F529D2-5B42-486A-902D-582C32AE8E02}" dt="2021-02-02T10:28:20.837" v="416"/>
          <ac:picMkLst>
            <pc:docMk/>
            <pc:sldMk cId="849896808" sldId="2076136464"/>
            <ac:picMk id="32" creationId="{4D9542B6-B70F-4232-84F4-8E0A123E88DB}"/>
          </ac:picMkLst>
        </pc:picChg>
        <pc:picChg chg="mod">
          <ac:chgData name="ARCANGELI, SILVIO" userId="144ad835-c0d1-4f49-b431-82c1b6141911" providerId="ADAL" clId="{51F529D2-5B42-486A-902D-582C32AE8E02}" dt="2021-02-02T10:28:49.940" v="419" actId="164"/>
          <ac:picMkLst>
            <pc:docMk/>
            <pc:sldMk cId="849896808" sldId="2076136464"/>
            <ac:picMk id="86" creationId="{0A8F2048-D6BF-4C85-AA30-CC98E7C07AC5}"/>
          </ac:picMkLst>
        </pc:picChg>
      </pc:sldChg>
      <pc:sldChg chg="modSp">
        <pc:chgData name="ARCANGELI, SILVIO" userId="144ad835-c0d1-4f49-b431-82c1b6141911" providerId="ADAL" clId="{51F529D2-5B42-486A-902D-582C32AE8E02}" dt="2021-02-02T10:17:48.785" v="376" actId="1035"/>
        <pc:sldMkLst>
          <pc:docMk/>
          <pc:sldMk cId="2086596036" sldId="2142532796"/>
        </pc:sldMkLst>
        <pc:spChg chg="mod">
          <ac:chgData name="ARCANGELI, SILVIO" userId="144ad835-c0d1-4f49-b431-82c1b6141911" providerId="ADAL" clId="{51F529D2-5B42-486A-902D-582C32AE8E02}" dt="2021-02-02T10:17:48.785" v="376" actId="1035"/>
          <ac:spMkLst>
            <pc:docMk/>
            <pc:sldMk cId="2086596036" sldId="2142532796"/>
            <ac:spMk id="9" creationId="{7EA4B837-1638-40E8-BEA5-5A83C1638C0B}"/>
          </ac:spMkLst>
        </pc:spChg>
        <pc:spChg chg="mod">
          <ac:chgData name="ARCANGELI, SILVIO" userId="144ad835-c0d1-4f49-b431-82c1b6141911" providerId="ADAL" clId="{51F529D2-5B42-486A-902D-582C32AE8E02}" dt="2021-02-02T10:09:23.928" v="246" actId="207"/>
          <ac:spMkLst>
            <pc:docMk/>
            <pc:sldMk cId="2086596036" sldId="2142532796"/>
            <ac:spMk id="18" creationId="{955D4A5A-C92D-A946-B860-637495D1FB38}"/>
          </ac:spMkLst>
        </pc:spChg>
        <pc:spChg chg="mod">
          <ac:chgData name="ARCANGELI, SILVIO" userId="144ad835-c0d1-4f49-b431-82c1b6141911" providerId="ADAL" clId="{51F529D2-5B42-486A-902D-582C32AE8E02}" dt="2021-02-02T10:17:48.785" v="376" actId="1035"/>
          <ac:spMkLst>
            <pc:docMk/>
            <pc:sldMk cId="2086596036" sldId="2142532796"/>
            <ac:spMk id="19" creationId="{B4633742-AA15-1E4D-B110-F8AC8EAF176F}"/>
          </ac:spMkLst>
        </pc:spChg>
        <pc:spChg chg="mod">
          <ac:chgData name="ARCANGELI, SILVIO" userId="144ad835-c0d1-4f49-b431-82c1b6141911" providerId="ADAL" clId="{51F529D2-5B42-486A-902D-582C32AE8E02}" dt="2021-02-02T10:17:48.785" v="376" actId="1035"/>
          <ac:spMkLst>
            <pc:docMk/>
            <pc:sldMk cId="2086596036" sldId="2142532796"/>
            <ac:spMk id="32" creationId="{ED5DCD6A-8CA7-479F-BA03-FCC64EAAE9D5}"/>
          </ac:spMkLst>
        </pc:spChg>
        <pc:spChg chg="mod">
          <ac:chgData name="ARCANGELI, SILVIO" userId="144ad835-c0d1-4f49-b431-82c1b6141911" providerId="ADAL" clId="{51F529D2-5B42-486A-902D-582C32AE8E02}" dt="2021-02-02T10:17:48.785" v="376" actId="1035"/>
          <ac:spMkLst>
            <pc:docMk/>
            <pc:sldMk cId="2086596036" sldId="2142532796"/>
            <ac:spMk id="64" creationId="{F7C38753-D7BE-3D4A-8D29-2F880C962F41}"/>
          </ac:spMkLst>
        </pc:spChg>
        <pc:spChg chg="mod">
          <ac:chgData name="ARCANGELI, SILVIO" userId="144ad835-c0d1-4f49-b431-82c1b6141911" providerId="ADAL" clId="{51F529D2-5B42-486A-902D-582C32AE8E02}" dt="2021-02-02T10:17:48.785" v="376" actId="1035"/>
          <ac:spMkLst>
            <pc:docMk/>
            <pc:sldMk cId="2086596036" sldId="2142532796"/>
            <ac:spMk id="81" creationId="{3E30A369-CFCB-B040-998D-57D2C28EA60C}"/>
          </ac:spMkLst>
        </pc:spChg>
        <pc:grpChg chg="mod">
          <ac:chgData name="ARCANGELI, SILVIO" userId="144ad835-c0d1-4f49-b431-82c1b6141911" providerId="ADAL" clId="{51F529D2-5B42-486A-902D-582C32AE8E02}" dt="2021-02-02T10:17:48.785" v="376" actId="1035"/>
          <ac:grpSpMkLst>
            <pc:docMk/>
            <pc:sldMk cId="2086596036" sldId="2142532796"/>
            <ac:grpSpMk id="42" creationId="{63E167A5-890F-C042-9743-7771C65360DF}"/>
          </ac:grpSpMkLst>
        </pc:grpChg>
        <pc:grpChg chg="mod">
          <ac:chgData name="ARCANGELI, SILVIO" userId="144ad835-c0d1-4f49-b431-82c1b6141911" providerId="ADAL" clId="{51F529D2-5B42-486A-902D-582C32AE8E02}" dt="2021-02-02T10:17:48.785" v="376" actId="1035"/>
          <ac:grpSpMkLst>
            <pc:docMk/>
            <pc:sldMk cId="2086596036" sldId="2142532796"/>
            <ac:grpSpMk id="72" creationId="{DBB986EB-44DB-9E49-809C-88F99942AAB7}"/>
          </ac:grpSpMkLst>
        </pc:grpChg>
        <pc:picChg chg="mod">
          <ac:chgData name="ARCANGELI, SILVIO" userId="144ad835-c0d1-4f49-b431-82c1b6141911" providerId="ADAL" clId="{51F529D2-5B42-486A-902D-582C32AE8E02}" dt="2021-02-02T10:17:48.785" v="376" actId="1035"/>
          <ac:picMkLst>
            <pc:docMk/>
            <pc:sldMk cId="2086596036" sldId="2142532796"/>
            <ac:picMk id="83" creationId="{D5FFC175-B1B6-7E4B-A212-A64CA11E4C8F}"/>
          </ac:picMkLst>
        </pc:picChg>
        <pc:cxnChg chg="mod">
          <ac:chgData name="ARCANGELI, SILVIO" userId="144ad835-c0d1-4f49-b431-82c1b6141911" providerId="ADAL" clId="{51F529D2-5B42-486A-902D-582C32AE8E02}" dt="2021-02-02T10:17:48.785" v="376" actId="1035"/>
          <ac:cxnSpMkLst>
            <pc:docMk/>
            <pc:sldMk cId="2086596036" sldId="2142532796"/>
            <ac:cxnSpMk id="84" creationId="{91DA55E7-B5C4-CB47-B001-58D6EF14800F}"/>
          </ac:cxnSpMkLst>
        </pc:cxnChg>
        <pc:cxnChg chg="mod">
          <ac:chgData name="ARCANGELI, SILVIO" userId="144ad835-c0d1-4f49-b431-82c1b6141911" providerId="ADAL" clId="{51F529D2-5B42-486A-902D-582C32AE8E02}" dt="2021-02-02T10:17:48.785" v="376" actId="1035"/>
          <ac:cxnSpMkLst>
            <pc:docMk/>
            <pc:sldMk cId="2086596036" sldId="2142532796"/>
            <ac:cxnSpMk id="85" creationId="{8FE26E79-DDD7-C640-A18A-53B87E019743}"/>
          </ac:cxnSpMkLst>
        </pc:cxnChg>
        <pc:cxnChg chg="mod">
          <ac:chgData name="ARCANGELI, SILVIO" userId="144ad835-c0d1-4f49-b431-82c1b6141911" providerId="ADAL" clId="{51F529D2-5B42-486A-902D-582C32AE8E02}" dt="2021-02-02T10:17:48.785" v="376" actId="1035"/>
          <ac:cxnSpMkLst>
            <pc:docMk/>
            <pc:sldMk cId="2086596036" sldId="2142532796"/>
            <ac:cxnSpMk id="86" creationId="{D896107F-6E06-9E43-BF93-DD07D2797155}"/>
          </ac:cxnSpMkLst>
        </pc:cxnChg>
      </pc:sldChg>
      <pc:sldChg chg="modSp">
        <pc:chgData name="ARCANGELI, SILVIO" userId="144ad835-c0d1-4f49-b431-82c1b6141911" providerId="ADAL" clId="{51F529D2-5B42-486A-902D-582C32AE8E02}" dt="2021-02-02T10:09:48.318" v="252" actId="207"/>
        <pc:sldMkLst>
          <pc:docMk/>
          <pc:sldMk cId="1129486667" sldId="2142532799"/>
        </pc:sldMkLst>
        <pc:spChg chg="mod">
          <ac:chgData name="ARCANGELI, SILVIO" userId="144ad835-c0d1-4f49-b431-82c1b6141911" providerId="ADAL" clId="{51F529D2-5B42-486A-902D-582C32AE8E02}" dt="2021-02-02T10:09:48.318" v="252" actId="207"/>
          <ac:spMkLst>
            <pc:docMk/>
            <pc:sldMk cId="1129486667" sldId="2142532799"/>
            <ac:spMk id="2" creationId="{729F6D74-0534-2C4B-AC8C-4B15E14BF7A2}"/>
          </ac:spMkLst>
        </pc:spChg>
      </pc:sldChg>
      <pc:sldChg chg="del">
        <pc:chgData name="ARCANGELI, SILVIO" userId="144ad835-c0d1-4f49-b431-82c1b6141911" providerId="ADAL" clId="{51F529D2-5B42-486A-902D-582C32AE8E02}" dt="2021-02-02T10:00:51.639" v="39" actId="2696"/>
        <pc:sldMkLst>
          <pc:docMk/>
          <pc:sldMk cId="1650389708" sldId="2142532808"/>
        </pc:sldMkLst>
      </pc:sldChg>
      <pc:sldChg chg="addSp delSp modSp modAnim">
        <pc:chgData name="ARCANGELI, SILVIO" userId="144ad835-c0d1-4f49-b431-82c1b6141911" providerId="ADAL" clId="{51F529D2-5B42-486A-902D-582C32AE8E02}" dt="2021-02-02T10:00:28.580" v="37"/>
        <pc:sldMkLst>
          <pc:docMk/>
          <pc:sldMk cId="1746380998" sldId="2142532809"/>
        </pc:sldMkLst>
        <pc:spChg chg="add mod">
          <ac:chgData name="ARCANGELI, SILVIO" userId="144ad835-c0d1-4f49-b431-82c1b6141911" providerId="ADAL" clId="{51F529D2-5B42-486A-902D-582C32AE8E02}" dt="2021-02-02T09:56:17.921" v="29" actId="164"/>
          <ac:spMkLst>
            <pc:docMk/>
            <pc:sldMk cId="1746380998" sldId="2142532809"/>
            <ac:spMk id="5" creationId="{F262BD97-CC74-41BE-8C1A-8D02A9C946A3}"/>
          </ac:spMkLst>
        </pc:spChg>
        <pc:spChg chg="mod">
          <ac:chgData name="ARCANGELI, SILVIO" userId="144ad835-c0d1-4f49-b431-82c1b6141911" providerId="ADAL" clId="{51F529D2-5B42-486A-902D-582C32AE8E02}" dt="2021-02-02T09:57:29.157" v="31" actId="164"/>
          <ac:spMkLst>
            <pc:docMk/>
            <pc:sldMk cId="1746380998" sldId="2142532809"/>
            <ac:spMk id="9" creationId="{298EE3D5-1483-4453-99FD-ED8809DF1687}"/>
          </ac:spMkLst>
        </pc:spChg>
        <pc:spChg chg="add del">
          <ac:chgData name="ARCANGELI, SILVIO" userId="144ad835-c0d1-4f49-b431-82c1b6141911" providerId="ADAL" clId="{51F529D2-5B42-486A-902D-582C32AE8E02}" dt="2021-02-02T09:52:59.478" v="9"/>
          <ac:spMkLst>
            <pc:docMk/>
            <pc:sldMk cId="1746380998" sldId="2142532809"/>
            <ac:spMk id="19" creationId="{B93C9B08-66D8-4E68-AB0C-3A7E0DA6AE46}"/>
          </ac:spMkLst>
        </pc:spChg>
        <pc:spChg chg="add del">
          <ac:chgData name="ARCANGELI, SILVIO" userId="144ad835-c0d1-4f49-b431-82c1b6141911" providerId="ADAL" clId="{51F529D2-5B42-486A-902D-582C32AE8E02}" dt="2021-02-02T09:52:59.478" v="9"/>
          <ac:spMkLst>
            <pc:docMk/>
            <pc:sldMk cId="1746380998" sldId="2142532809"/>
            <ac:spMk id="20" creationId="{BE78A70C-00AC-4354-A96E-77F56E1DC511}"/>
          </ac:spMkLst>
        </pc:spChg>
        <pc:spChg chg="add del">
          <ac:chgData name="ARCANGELI, SILVIO" userId="144ad835-c0d1-4f49-b431-82c1b6141911" providerId="ADAL" clId="{51F529D2-5B42-486A-902D-582C32AE8E02}" dt="2021-02-02T09:52:59.478" v="9"/>
          <ac:spMkLst>
            <pc:docMk/>
            <pc:sldMk cId="1746380998" sldId="2142532809"/>
            <ac:spMk id="21" creationId="{7383783A-F03C-4801-85C9-9FE1D90F1A1E}"/>
          </ac:spMkLst>
        </pc:spChg>
        <pc:spChg chg="add mod">
          <ac:chgData name="ARCANGELI, SILVIO" userId="144ad835-c0d1-4f49-b431-82c1b6141911" providerId="ADAL" clId="{51F529D2-5B42-486A-902D-582C32AE8E02}" dt="2021-02-02T09:53:32.424" v="11" actId="164"/>
          <ac:spMkLst>
            <pc:docMk/>
            <pc:sldMk cId="1746380998" sldId="2142532809"/>
            <ac:spMk id="24" creationId="{8EF99015-6152-42E3-9633-6B4909D73BD6}"/>
          </ac:spMkLst>
        </pc:spChg>
        <pc:spChg chg="add mod">
          <ac:chgData name="ARCANGELI, SILVIO" userId="144ad835-c0d1-4f49-b431-82c1b6141911" providerId="ADAL" clId="{51F529D2-5B42-486A-902D-582C32AE8E02}" dt="2021-02-02T09:53:32.424" v="11" actId="164"/>
          <ac:spMkLst>
            <pc:docMk/>
            <pc:sldMk cId="1746380998" sldId="2142532809"/>
            <ac:spMk id="25" creationId="{1AD86C41-AF20-4832-9B58-AC07081EC59A}"/>
          </ac:spMkLst>
        </pc:spChg>
        <pc:spChg chg="add mod">
          <ac:chgData name="ARCANGELI, SILVIO" userId="144ad835-c0d1-4f49-b431-82c1b6141911" providerId="ADAL" clId="{51F529D2-5B42-486A-902D-582C32AE8E02}" dt="2021-02-02T09:53:32.424" v="11" actId="164"/>
          <ac:spMkLst>
            <pc:docMk/>
            <pc:sldMk cId="1746380998" sldId="2142532809"/>
            <ac:spMk id="27" creationId="{0202F38C-73C8-4D39-89BC-3F5E72D87419}"/>
          </ac:spMkLst>
        </pc:spChg>
        <pc:spChg chg="add mod">
          <ac:chgData name="ARCANGELI, SILVIO" userId="144ad835-c0d1-4f49-b431-82c1b6141911" providerId="ADAL" clId="{51F529D2-5B42-486A-902D-582C32AE8E02}" dt="2021-02-02T09:53:32.424" v="11" actId="164"/>
          <ac:spMkLst>
            <pc:docMk/>
            <pc:sldMk cId="1746380998" sldId="2142532809"/>
            <ac:spMk id="28" creationId="{CF561F23-6788-46F3-AF3D-B7901862FCB6}"/>
          </ac:spMkLst>
        </pc:spChg>
        <pc:spChg chg="add mod">
          <ac:chgData name="ARCANGELI, SILVIO" userId="144ad835-c0d1-4f49-b431-82c1b6141911" providerId="ADAL" clId="{51F529D2-5B42-486A-902D-582C32AE8E02}" dt="2021-02-02T09:53:32.424" v="11" actId="164"/>
          <ac:spMkLst>
            <pc:docMk/>
            <pc:sldMk cId="1746380998" sldId="2142532809"/>
            <ac:spMk id="29" creationId="{66D017E0-8206-47BE-9A53-41252763D444}"/>
          </ac:spMkLst>
        </pc:spChg>
        <pc:spChg chg="add mod">
          <ac:chgData name="ARCANGELI, SILVIO" userId="144ad835-c0d1-4f49-b431-82c1b6141911" providerId="ADAL" clId="{51F529D2-5B42-486A-902D-582C32AE8E02}" dt="2021-02-02T09:53:32.424" v="11" actId="164"/>
          <ac:spMkLst>
            <pc:docMk/>
            <pc:sldMk cId="1746380998" sldId="2142532809"/>
            <ac:spMk id="30" creationId="{BEAF6401-84FB-4680-81DC-3631C0AC25AB}"/>
          </ac:spMkLst>
        </pc:spChg>
        <pc:spChg chg="mod">
          <ac:chgData name="ARCANGELI, SILVIO" userId="144ad835-c0d1-4f49-b431-82c1b6141911" providerId="ADAL" clId="{51F529D2-5B42-486A-902D-582C32AE8E02}" dt="2021-02-02T09:57:29.157" v="31" actId="164"/>
          <ac:spMkLst>
            <pc:docMk/>
            <pc:sldMk cId="1746380998" sldId="2142532809"/>
            <ac:spMk id="32" creationId="{49A7E686-DB2F-4897-BB3C-A3D53A5E8A7B}"/>
          </ac:spMkLst>
        </pc:spChg>
        <pc:spChg chg="add del">
          <ac:chgData name="ARCANGELI, SILVIO" userId="144ad835-c0d1-4f49-b431-82c1b6141911" providerId="ADAL" clId="{51F529D2-5B42-486A-902D-582C32AE8E02}" dt="2021-02-02T09:54:17.574" v="18"/>
          <ac:spMkLst>
            <pc:docMk/>
            <pc:sldMk cId="1746380998" sldId="2142532809"/>
            <ac:spMk id="38" creationId="{61AB23D2-6A99-4FF0-B598-2A9475B80E5E}"/>
          </ac:spMkLst>
        </pc:spChg>
        <pc:spChg chg="add del">
          <ac:chgData name="ARCANGELI, SILVIO" userId="144ad835-c0d1-4f49-b431-82c1b6141911" providerId="ADAL" clId="{51F529D2-5B42-486A-902D-582C32AE8E02}" dt="2021-02-02T09:54:17.574" v="18"/>
          <ac:spMkLst>
            <pc:docMk/>
            <pc:sldMk cId="1746380998" sldId="2142532809"/>
            <ac:spMk id="41" creationId="{9045EE5E-311A-4305-95C4-9A004B851F3B}"/>
          </ac:spMkLst>
        </pc:spChg>
        <pc:spChg chg="add mod">
          <ac:chgData name="ARCANGELI, SILVIO" userId="144ad835-c0d1-4f49-b431-82c1b6141911" providerId="ADAL" clId="{51F529D2-5B42-486A-902D-582C32AE8E02}" dt="2021-02-02T09:56:17.921" v="29" actId="164"/>
          <ac:spMkLst>
            <pc:docMk/>
            <pc:sldMk cId="1746380998" sldId="2142532809"/>
            <ac:spMk id="44" creationId="{61180818-B97E-4397-BA31-1319FF26D453}"/>
          </ac:spMkLst>
        </pc:spChg>
        <pc:spChg chg="add mod">
          <ac:chgData name="ARCANGELI, SILVIO" userId="144ad835-c0d1-4f49-b431-82c1b6141911" providerId="ADAL" clId="{51F529D2-5B42-486A-902D-582C32AE8E02}" dt="2021-02-02T09:56:17.921" v="29" actId="164"/>
          <ac:spMkLst>
            <pc:docMk/>
            <pc:sldMk cId="1746380998" sldId="2142532809"/>
            <ac:spMk id="45" creationId="{909B8BE7-4695-4087-BFBE-79E39356A355}"/>
          </ac:spMkLst>
        </pc:spChg>
        <pc:spChg chg="add mod">
          <ac:chgData name="ARCANGELI, SILVIO" userId="144ad835-c0d1-4f49-b431-82c1b6141911" providerId="ADAL" clId="{51F529D2-5B42-486A-902D-582C32AE8E02}" dt="2021-02-02T09:56:17.921" v="29" actId="164"/>
          <ac:spMkLst>
            <pc:docMk/>
            <pc:sldMk cId="1746380998" sldId="2142532809"/>
            <ac:spMk id="46" creationId="{3D709312-C076-4CBC-BF3B-032F5E077A69}"/>
          </ac:spMkLst>
        </pc:spChg>
        <pc:grpChg chg="add mod">
          <ac:chgData name="ARCANGELI, SILVIO" userId="144ad835-c0d1-4f49-b431-82c1b6141911" providerId="ADAL" clId="{51F529D2-5B42-486A-902D-582C32AE8E02}" dt="2021-02-02T09:53:32.424" v="11" actId="164"/>
          <ac:grpSpMkLst>
            <pc:docMk/>
            <pc:sldMk cId="1746380998" sldId="2142532809"/>
            <ac:grpSpMk id="2" creationId="{AB765595-AFC6-4771-AF02-9FE95347103B}"/>
          </ac:grpSpMkLst>
        </pc:grpChg>
        <pc:grpChg chg="add mod">
          <ac:chgData name="ARCANGELI, SILVIO" userId="144ad835-c0d1-4f49-b431-82c1b6141911" providerId="ADAL" clId="{51F529D2-5B42-486A-902D-582C32AE8E02}" dt="2021-02-02T09:56:17.921" v="29" actId="164"/>
          <ac:grpSpMkLst>
            <pc:docMk/>
            <pc:sldMk cId="1746380998" sldId="2142532809"/>
            <ac:grpSpMk id="6" creationId="{17AC84B1-54A0-4F49-82DD-2F637E165B4B}"/>
          </ac:grpSpMkLst>
        </pc:grpChg>
        <pc:grpChg chg="add mod">
          <ac:chgData name="ARCANGELI, SILVIO" userId="144ad835-c0d1-4f49-b431-82c1b6141911" providerId="ADAL" clId="{51F529D2-5B42-486A-902D-582C32AE8E02}" dt="2021-02-02T09:57:29.157" v="31" actId="164"/>
          <ac:grpSpMkLst>
            <pc:docMk/>
            <pc:sldMk cId="1746380998" sldId="2142532809"/>
            <ac:grpSpMk id="7" creationId="{B3E2AC1D-CA4D-4C8A-B9F3-FC6FEFA4C3C1}"/>
          </ac:grpSpMkLst>
        </pc:grpChg>
        <pc:picChg chg="add del">
          <ac:chgData name="ARCANGELI, SILVIO" userId="144ad835-c0d1-4f49-b431-82c1b6141911" providerId="ADAL" clId="{51F529D2-5B42-486A-902D-582C32AE8E02}" dt="2021-02-02T09:52:59.478" v="9"/>
          <ac:picMkLst>
            <pc:docMk/>
            <pc:sldMk cId="1746380998" sldId="2142532809"/>
            <ac:picMk id="22" creationId="{3F938E50-CAD2-42FE-B3FA-8F7EDD55C77D}"/>
          </ac:picMkLst>
        </pc:picChg>
        <pc:picChg chg="mod">
          <ac:chgData name="ARCANGELI, SILVIO" userId="144ad835-c0d1-4f49-b431-82c1b6141911" providerId="ADAL" clId="{51F529D2-5B42-486A-902D-582C32AE8E02}" dt="2021-02-02T09:57:29.157" v="31" actId="164"/>
          <ac:picMkLst>
            <pc:docMk/>
            <pc:sldMk cId="1746380998" sldId="2142532809"/>
            <ac:picMk id="26" creationId="{62BEF281-CC6C-4467-A470-2DC009C86812}"/>
          </ac:picMkLst>
        </pc:picChg>
        <pc:picChg chg="add mod">
          <ac:chgData name="ARCANGELI, SILVIO" userId="144ad835-c0d1-4f49-b431-82c1b6141911" providerId="ADAL" clId="{51F529D2-5B42-486A-902D-582C32AE8E02}" dt="2021-02-02T09:53:32.424" v="11" actId="164"/>
          <ac:picMkLst>
            <pc:docMk/>
            <pc:sldMk cId="1746380998" sldId="2142532809"/>
            <ac:picMk id="31" creationId="{82725DE8-2F83-46A4-A327-DF7BEBAEA66B}"/>
          </ac:picMkLst>
        </pc:picChg>
        <pc:picChg chg="mod">
          <ac:chgData name="ARCANGELI, SILVIO" userId="144ad835-c0d1-4f49-b431-82c1b6141911" providerId="ADAL" clId="{51F529D2-5B42-486A-902D-582C32AE8E02}" dt="2021-02-02T09:57:29.157" v="31" actId="164"/>
          <ac:picMkLst>
            <pc:docMk/>
            <pc:sldMk cId="1746380998" sldId="2142532809"/>
            <ac:picMk id="36" creationId="{768A4B1A-8DA9-4CC6-B9AE-BEEDB532B738}"/>
          </ac:picMkLst>
        </pc:picChg>
        <pc:picChg chg="mod">
          <ac:chgData name="ARCANGELI, SILVIO" userId="144ad835-c0d1-4f49-b431-82c1b6141911" providerId="ADAL" clId="{51F529D2-5B42-486A-902D-582C32AE8E02}" dt="2021-02-02T09:57:29.157" v="31" actId="164"/>
          <ac:picMkLst>
            <pc:docMk/>
            <pc:sldMk cId="1746380998" sldId="2142532809"/>
            <ac:picMk id="40" creationId="{80626EAF-F6C8-4FD4-8216-CAA21A835350}"/>
          </ac:picMkLst>
        </pc:picChg>
        <pc:picChg chg="add del">
          <ac:chgData name="ARCANGELI, SILVIO" userId="144ad835-c0d1-4f49-b431-82c1b6141911" providerId="ADAL" clId="{51F529D2-5B42-486A-902D-582C32AE8E02}" dt="2021-02-02T09:54:17.574" v="18"/>
          <ac:picMkLst>
            <pc:docMk/>
            <pc:sldMk cId="1746380998" sldId="2142532809"/>
            <ac:picMk id="43" creationId="{B8915806-C0CF-4899-9AC3-5B5B20254210}"/>
          </ac:picMkLst>
        </pc:picChg>
        <pc:cxnChg chg="add del">
          <ac:chgData name="ARCANGELI, SILVIO" userId="144ad835-c0d1-4f49-b431-82c1b6141911" providerId="ADAL" clId="{51F529D2-5B42-486A-902D-582C32AE8E02}" dt="2021-02-02T09:52:59.478" v="9"/>
          <ac:cxnSpMkLst>
            <pc:docMk/>
            <pc:sldMk cId="1746380998" sldId="2142532809"/>
            <ac:cxnSpMk id="17" creationId="{E407549B-0A0C-4FDC-82D4-B51257347718}"/>
          </ac:cxnSpMkLst>
        </pc:cxnChg>
        <pc:cxnChg chg="add mod">
          <ac:chgData name="ARCANGELI, SILVIO" userId="144ad835-c0d1-4f49-b431-82c1b6141911" providerId="ADAL" clId="{51F529D2-5B42-486A-902D-582C32AE8E02}" dt="2021-02-02T09:53:32.424" v="11" actId="164"/>
          <ac:cxnSpMkLst>
            <pc:docMk/>
            <pc:sldMk cId="1746380998" sldId="2142532809"/>
            <ac:cxnSpMk id="23" creationId="{88044399-5036-4023-8DF1-7A928A7D3F1F}"/>
          </ac:cxnSpMkLst>
        </pc:cxnChg>
      </pc:sldChg>
      <pc:sldChg chg="del">
        <pc:chgData name="ARCANGELI, SILVIO" userId="144ad835-c0d1-4f49-b431-82c1b6141911" providerId="ADAL" clId="{51F529D2-5B42-486A-902D-582C32AE8E02}" dt="2021-02-02T10:05:15.764" v="207" actId="2696"/>
        <pc:sldMkLst>
          <pc:docMk/>
          <pc:sldMk cId="759369685" sldId="2142532810"/>
        </pc:sldMkLst>
      </pc:sldChg>
      <pc:sldChg chg="addSp delSp modSp del modAnim">
        <pc:chgData name="ARCANGELI, SILVIO" userId="144ad835-c0d1-4f49-b431-82c1b6141911" providerId="ADAL" clId="{51F529D2-5B42-486A-902D-582C32AE8E02}" dt="2021-02-02T10:05:14.945" v="206" actId="2696"/>
        <pc:sldMkLst>
          <pc:docMk/>
          <pc:sldMk cId="3701060165" sldId="2142532811"/>
        </pc:sldMkLst>
        <pc:spChg chg="add ord">
          <ac:chgData name="ARCANGELI, SILVIO" userId="144ad835-c0d1-4f49-b431-82c1b6141911" providerId="ADAL" clId="{51F529D2-5B42-486A-902D-582C32AE8E02}" dt="2021-02-02T10:01:35.024" v="47" actId="167"/>
          <ac:spMkLst>
            <pc:docMk/>
            <pc:sldMk cId="3701060165" sldId="2142532811"/>
            <ac:spMk id="31" creationId="{7E2B9CD2-F84F-40D1-8C18-7B856F4B661E}"/>
          </ac:spMkLst>
        </pc:spChg>
        <pc:spChg chg="ord">
          <ac:chgData name="ARCANGELI, SILVIO" userId="144ad835-c0d1-4f49-b431-82c1b6141911" providerId="ADAL" clId="{51F529D2-5B42-486A-902D-582C32AE8E02}" dt="2021-02-02T10:01:38.880" v="48" actId="167"/>
          <ac:spMkLst>
            <pc:docMk/>
            <pc:sldMk cId="3701060165" sldId="2142532811"/>
            <ac:spMk id="33" creationId="{579F8F05-E52D-406F-B716-DF85F6B51F06}"/>
          </ac:spMkLst>
        </pc:spChg>
        <pc:spChg chg="del">
          <ac:chgData name="ARCANGELI, SILVIO" userId="144ad835-c0d1-4f49-b431-82c1b6141911" providerId="ADAL" clId="{51F529D2-5B42-486A-902D-582C32AE8E02}" dt="2021-02-02T10:01:29.346" v="45" actId="478"/>
          <ac:spMkLst>
            <pc:docMk/>
            <pc:sldMk cId="3701060165" sldId="2142532811"/>
            <ac:spMk id="35" creationId="{D008D559-7CD7-46A1-BBA1-7CDC542536C5}"/>
          </ac:spMkLst>
        </pc:spChg>
        <pc:spChg chg="mod topLvl">
          <ac:chgData name="ARCANGELI, SILVIO" userId="144ad835-c0d1-4f49-b431-82c1b6141911" providerId="ADAL" clId="{51F529D2-5B42-486A-902D-582C32AE8E02}" dt="2021-02-02T10:04:33.897" v="202" actId="165"/>
          <ac:spMkLst>
            <pc:docMk/>
            <pc:sldMk cId="3701060165" sldId="2142532811"/>
            <ac:spMk id="40" creationId="{D24E9C45-8A33-497D-9A84-7167AEFB4A47}"/>
          </ac:spMkLst>
        </pc:spChg>
        <pc:spChg chg="mod topLvl">
          <ac:chgData name="ARCANGELI, SILVIO" userId="144ad835-c0d1-4f49-b431-82c1b6141911" providerId="ADAL" clId="{51F529D2-5B42-486A-902D-582C32AE8E02}" dt="2021-02-02T10:03:20.448" v="57" actId="165"/>
          <ac:spMkLst>
            <pc:docMk/>
            <pc:sldMk cId="3701060165" sldId="2142532811"/>
            <ac:spMk id="41" creationId="{E0A180E8-B619-49B4-A1C2-49E0CA23F6D1}"/>
          </ac:spMkLst>
        </pc:spChg>
        <pc:spChg chg="mod topLvl">
          <ac:chgData name="ARCANGELI, SILVIO" userId="144ad835-c0d1-4f49-b431-82c1b6141911" providerId="ADAL" clId="{51F529D2-5B42-486A-902D-582C32AE8E02}" dt="2021-02-02T10:04:33.897" v="202" actId="165"/>
          <ac:spMkLst>
            <pc:docMk/>
            <pc:sldMk cId="3701060165" sldId="2142532811"/>
            <ac:spMk id="48" creationId="{B511CDD3-FC3F-4EE4-9816-E9FC4B3939A7}"/>
          </ac:spMkLst>
        </pc:spChg>
        <pc:spChg chg="mod topLvl">
          <ac:chgData name="ARCANGELI, SILVIO" userId="144ad835-c0d1-4f49-b431-82c1b6141911" providerId="ADAL" clId="{51F529D2-5B42-486A-902D-582C32AE8E02}" dt="2021-02-02T10:04:33.897" v="202" actId="165"/>
          <ac:spMkLst>
            <pc:docMk/>
            <pc:sldMk cId="3701060165" sldId="2142532811"/>
            <ac:spMk id="49" creationId="{7515792F-6D65-426A-BA02-CA11D4D23489}"/>
          </ac:spMkLst>
        </pc:spChg>
        <pc:grpChg chg="add del mod">
          <ac:chgData name="ARCANGELI, SILVIO" userId="144ad835-c0d1-4f49-b431-82c1b6141911" providerId="ADAL" clId="{51F529D2-5B42-486A-902D-582C32AE8E02}" dt="2021-02-02T10:04:33.897" v="202" actId="165"/>
          <ac:grpSpMkLst>
            <pc:docMk/>
            <pc:sldMk cId="3701060165" sldId="2142532811"/>
            <ac:grpSpMk id="2" creationId="{3A3F77C5-44A3-4B1A-BC7F-8AF110FD667B}"/>
          </ac:grpSpMkLst>
        </pc:grpChg>
        <pc:grpChg chg="add del">
          <ac:chgData name="ARCANGELI, SILVIO" userId="144ad835-c0d1-4f49-b431-82c1b6141911" providerId="ADAL" clId="{51F529D2-5B42-486A-902D-582C32AE8E02}" dt="2021-02-02T10:03:20.448" v="57" actId="165"/>
          <ac:grpSpMkLst>
            <pc:docMk/>
            <pc:sldMk cId="3701060165" sldId="2142532811"/>
            <ac:grpSpMk id="36" creationId="{1033E94F-35BD-4BEF-89F2-71FEB1B364C9}"/>
          </ac:grpSpMkLst>
        </pc:grpChg>
      </pc:sldChg>
      <pc:sldChg chg="addSp delSp modSp modAnim">
        <pc:chgData name="ARCANGELI, SILVIO" userId="144ad835-c0d1-4f49-b431-82c1b6141911" providerId="ADAL" clId="{51F529D2-5B42-486A-902D-582C32AE8E02}" dt="2021-02-02T10:04:51.714" v="205"/>
        <pc:sldMkLst>
          <pc:docMk/>
          <pc:sldMk cId="276762578" sldId="2142532813"/>
        </pc:sldMkLst>
        <pc:spChg chg="add ord">
          <ac:chgData name="ARCANGELI, SILVIO" userId="144ad835-c0d1-4f49-b431-82c1b6141911" providerId="ADAL" clId="{51F529D2-5B42-486A-902D-582C32AE8E02}" dt="2021-02-02T10:01:09.515" v="43" actId="167"/>
          <ac:spMkLst>
            <pc:docMk/>
            <pc:sldMk cId="276762578" sldId="2142532813"/>
            <ac:spMk id="21" creationId="{C2345792-B37F-4E56-BF8D-CA9265D14F90}"/>
          </ac:spMkLst>
        </pc:spChg>
        <pc:spChg chg="add mod">
          <ac:chgData name="ARCANGELI, SILVIO" userId="144ad835-c0d1-4f49-b431-82c1b6141911" providerId="ADAL" clId="{51F529D2-5B42-486A-902D-582C32AE8E02}" dt="2021-02-02T10:02:36.803" v="54" actId="164"/>
          <ac:spMkLst>
            <pc:docMk/>
            <pc:sldMk cId="276762578" sldId="2142532813"/>
            <ac:spMk id="28" creationId="{4D501F1A-E737-446A-B1EC-EA45B8A6AB22}"/>
          </ac:spMkLst>
        </pc:spChg>
        <pc:spChg chg="ord">
          <ac:chgData name="ARCANGELI, SILVIO" userId="144ad835-c0d1-4f49-b431-82c1b6141911" providerId="ADAL" clId="{51F529D2-5B42-486A-902D-582C32AE8E02}" dt="2021-02-02T10:01:15.604" v="44" actId="167"/>
          <ac:spMkLst>
            <pc:docMk/>
            <pc:sldMk cId="276762578" sldId="2142532813"/>
            <ac:spMk id="33" creationId="{579F8F05-E52D-406F-B716-DF85F6B51F06}"/>
          </ac:spMkLst>
        </pc:spChg>
        <pc:spChg chg="del">
          <ac:chgData name="ARCANGELI, SILVIO" userId="144ad835-c0d1-4f49-b431-82c1b6141911" providerId="ADAL" clId="{51F529D2-5B42-486A-902D-582C32AE8E02}" dt="2021-02-02T10:01:02.899" v="41" actId="478"/>
          <ac:spMkLst>
            <pc:docMk/>
            <pc:sldMk cId="276762578" sldId="2142532813"/>
            <ac:spMk id="35" creationId="{D008D559-7CD7-46A1-BBA1-7CDC542536C5}"/>
          </ac:spMkLst>
        </pc:spChg>
        <pc:spChg chg="add mod">
          <ac:chgData name="ARCANGELI, SILVIO" userId="144ad835-c0d1-4f49-b431-82c1b6141911" providerId="ADAL" clId="{51F529D2-5B42-486A-902D-582C32AE8E02}" dt="2021-02-02T10:04:50.101" v="204" actId="164"/>
          <ac:spMkLst>
            <pc:docMk/>
            <pc:sldMk cId="276762578" sldId="2142532813"/>
            <ac:spMk id="36" creationId="{8B653000-D936-4A72-9E55-3590CF0993EF}"/>
          </ac:spMkLst>
        </pc:spChg>
        <pc:spChg chg="add mod">
          <ac:chgData name="ARCANGELI, SILVIO" userId="144ad835-c0d1-4f49-b431-82c1b6141911" providerId="ADAL" clId="{51F529D2-5B42-486A-902D-582C32AE8E02}" dt="2021-02-02T10:04:50.101" v="204" actId="164"/>
          <ac:spMkLst>
            <pc:docMk/>
            <pc:sldMk cId="276762578" sldId="2142532813"/>
            <ac:spMk id="40" creationId="{EB0CE0CA-6506-4475-8556-D4C01B9653F9}"/>
          </ac:spMkLst>
        </pc:spChg>
        <pc:spChg chg="add mod">
          <ac:chgData name="ARCANGELI, SILVIO" userId="144ad835-c0d1-4f49-b431-82c1b6141911" providerId="ADAL" clId="{51F529D2-5B42-486A-902D-582C32AE8E02}" dt="2021-02-02T10:04:50.101" v="204" actId="164"/>
          <ac:spMkLst>
            <pc:docMk/>
            <pc:sldMk cId="276762578" sldId="2142532813"/>
            <ac:spMk id="41" creationId="{1ECE9937-AEA2-4315-A710-34702B3D531C}"/>
          </ac:spMkLst>
        </pc:spChg>
        <pc:spChg chg="add mod">
          <ac:chgData name="ARCANGELI, SILVIO" userId="144ad835-c0d1-4f49-b431-82c1b6141911" providerId="ADAL" clId="{51F529D2-5B42-486A-902D-582C32AE8E02}" dt="2021-02-02T10:04:50.101" v="204" actId="164"/>
          <ac:spMkLst>
            <pc:docMk/>
            <pc:sldMk cId="276762578" sldId="2142532813"/>
            <ac:spMk id="43" creationId="{F796E0F5-8F6B-4E7B-A5A6-1B8CD7299687}"/>
          </ac:spMkLst>
        </pc:spChg>
        <pc:grpChg chg="add mod">
          <ac:chgData name="ARCANGELI, SILVIO" userId="144ad835-c0d1-4f49-b431-82c1b6141911" providerId="ADAL" clId="{51F529D2-5B42-486A-902D-582C32AE8E02}" dt="2021-02-02T10:02:36.803" v="54" actId="164"/>
          <ac:grpSpMkLst>
            <pc:docMk/>
            <pc:sldMk cId="276762578" sldId="2142532813"/>
            <ac:grpSpMk id="2" creationId="{EB446BF6-0EE6-4D78-ACB8-DB581A4112C5}"/>
          </ac:grpSpMkLst>
        </pc:grpChg>
        <pc:grpChg chg="add mod">
          <ac:chgData name="ARCANGELI, SILVIO" userId="144ad835-c0d1-4f49-b431-82c1b6141911" providerId="ADAL" clId="{51F529D2-5B42-486A-902D-582C32AE8E02}" dt="2021-02-02T10:04:50.101" v="204" actId="164"/>
          <ac:grpSpMkLst>
            <pc:docMk/>
            <pc:sldMk cId="276762578" sldId="2142532813"/>
            <ac:grpSpMk id="5" creationId="{FA4C829E-42B5-4ECE-AB57-D63874E2FDBA}"/>
          </ac:grpSpMkLst>
        </pc:grpChg>
        <pc:picChg chg="add del">
          <ac:chgData name="ARCANGELI, SILVIO" userId="144ad835-c0d1-4f49-b431-82c1b6141911" providerId="ADAL" clId="{51F529D2-5B42-486A-902D-582C32AE8E02}" dt="2021-02-02T10:02:18.767" v="52"/>
          <ac:picMkLst>
            <pc:docMk/>
            <pc:sldMk cId="276762578" sldId="2142532813"/>
            <ac:picMk id="22" creationId="{7ED902FB-3B86-4980-B7C1-F5C47B6A4FD2}"/>
          </ac:picMkLst>
        </pc:picChg>
        <pc:picChg chg="add del">
          <ac:chgData name="ARCANGELI, SILVIO" userId="144ad835-c0d1-4f49-b431-82c1b6141911" providerId="ADAL" clId="{51F529D2-5B42-486A-902D-582C32AE8E02}" dt="2021-02-02T10:02:18.767" v="52"/>
          <ac:picMkLst>
            <pc:docMk/>
            <pc:sldMk cId="276762578" sldId="2142532813"/>
            <ac:picMk id="26" creationId="{73E6D6BD-A706-409C-82B4-1FE6F93EF10B}"/>
          </ac:picMkLst>
        </pc:picChg>
        <pc:picChg chg="add mod">
          <ac:chgData name="ARCANGELI, SILVIO" userId="144ad835-c0d1-4f49-b431-82c1b6141911" providerId="ADAL" clId="{51F529D2-5B42-486A-902D-582C32AE8E02}" dt="2021-02-02T10:02:36.803" v="54" actId="164"/>
          <ac:picMkLst>
            <pc:docMk/>
            <pc:sldMk cId="276762578" sldId="2142532813"/>
            <ac:picMk id="29" creationId="{C877C253-D81C-4F0D-9C6C-A4DD6A627EF9}"/>
          </ac:picMkLst>
        </pc:picChg>
        <pc:picChg chg="add mod">
          <ac:chgData name="ARCANGELI, SILVIO" userId="144ad835-c0d1-4f49-b431-82c1b6141911" providerId="ADAL" clId="{51F529D2-5B42-486A-902D-582C32AE8E02}" dt="2021-02-02T10:02:36.803" v="54" actId="164"/>
          <ac:picMkLst>
            <pc:docMk/>
            <pc:sldMk cId="276762578" sldId="2142532813"/>
            <ac:picMk id="30" creationId="{56C8DB05-8349-4310-ABF7-697ECD7FA5FA}"/>
          </ac:picMkLst>
        </pc:picChg>
        <pc:cxnChg chg="add del">
          <ac:chgData name="ARCANGELI, SILVIO" userId="144ad835-c0d1-4f49-b431-82c1b6141911" providerId="ADAL" clId="{51F529D2-5B42-486A-902D-582C32AE8E02}" dt="2021-02-02T10:02:18.767" v="52"/>
          <ac:cxnSpMkLst>
            <pc:docMk/>
            <pc:sldMk cId="276762578" sldId="2142532813"/>
            <ac:cxnSpMk id="27" creationId="{2CAC58BC-2703-4197-9332-8679ECD5AFAC}"/>
          </ac:cxnSpMkLst>
        </pc:cxnChg>
        <pc:cxnChg chg="add mod">
          <ac:chgData name="ARCANGELI, SILVIO" userId="144ad835-c0d1-4f49-b431-82c1b6141911" providerId="ADAL" clId="{51F529D2-5B42-486A-902D-582C32AE8E02}" dt="2021-02-02T10:02:36.803" v="54" actId="164"/>
          <ac:cxnSpMkLst>
            <pc:docMk/>
            <pc:sldMk cId="276762578" sldId="2142532813"/>
            <ac:cxnSpMk id="31" creationId="{AF198FA5-006B-4C93-8D78-4FD72F39A080}"/>
          </ac:cxnSpMkLst>
        </pc:cxnChg>
      </pc:sldChg>
      <pc:sldChg chg="del">
        <pc:chgData name="ARCANGELI, SILVIO" userId="144ad835-c0d1-4f49-b431-82c1b6141911" providerId="ADAL" clId="{51F529D2-5B42-486A-902D-582C32AE8E02}" dt="2021-02-02T10:12:24.932" v="306" actId="2696"/>
        <pc:sldMkLst>
          <pc:docMk/>
          <pc:sldMk cId="4133135555" sldId="2145705586"/>
        </pc:sldMkLst>
      </pc:sldChg>
      <pc:sldChg chg="modSp">
        <pc:chgData name="ARCANGELI, SILVIO" userId="144ad835-c0d1-4f49-b431-82c1b6141911" providerId="ADAL" clId="{51F529D2-5B42-486A-902D-582C32AE8E02}" dt="2021-02-02T09:49:37.766" v="3" actId="2711"/>
        <pc:sldMkLst>
          <pc:docMk/>
          <pc:sldMk cId="4273688300" sldId="2145705952"/>
        </pc:sldMkLst>
        <pc:spChg chg="mod">
          <ac:chgData name="ARCANGELI, SILVIO" userId="144ad835-c0d1-4f49-b431-82c1b6141911" providerId="ADAL" clId="{51F529D2-5B42-486A-902D-582C32AE8E02}" dt="2021-02-02T09:49:37.766" v="3" actId="2711"/>
          <ac:spMkLst>
            <pc:docMk/>
            <pc:sldMk cId="4273688300" sldId="2145705952"/>
            <ac:spMk id="5" creationId="{2541CEBF-4018-4687-BB74-189629D84F05}"/>
          </ac:spMkLst>
        </pc:spChg>
      </pc:sldChg>
      <pc:sldChg chg="modSp">
        <pc:chgData name="ARCANGELI, SILVIO" userId="144ad835-c0d1-4f49-b431-82c1b6141911" providerId="ADAL" clId="{51F529D2-5B42-486A-902D-582C32AE8E02}" dt="2021-02-02T10:08:23.967" v="218" actId="2711"/>
        <pc:sldMkLst>
          <pc:docMk/>
          <pc:sldMk cId="2359401148" sldId="2145705958"/>
        </pc:sldMkLst>
        <pc:spChg chg="mod">
          <ac:chgData name="ARCANGELI, SILVIO" userId="144ad835-c0d1-4f49-b431-82c1b6141911" providerId="ADAL" clId="{51F529D2-5B42-486A-902D-582C32AE8E02}" dt="2021-02-02T10:08:23.967" v="218" actId="2711"/>
          <ac:spMkLst>
            <pc:docMk/>
            <pc:sldMk cId="2359401148" sldId="2145705958"/>
            <ac:spMk id="13" creationId="{2FF6E395-B995-429C-A1A6-BC4563A98705}"/>
          </ac:spMkLst>
        </pc:spChg>
      </pc:sldChg>
      <pc:sldChg chg="del">
        <pc:chgData name="ARCANGELI, SILVIO" userId="144ad835-c0d1-4f49-b431-82c1b6141911" providerId="ADAL" clId="{51F529D2-5B42-486A-902D-582C32AE8E02}" dt="2021-02-02T10:11:36.675" v="301" actId="2696"/>
        <pc:sldMkLst>
          <pc:docMk/>
          <pc:sldMk cId="139089153" sldId="2145707178"/>
        </pc:sldMkLst>
      </pc:sldChg>
      <pc:sldChg chg="modSp del">
        <pc:chgData name="ARCANGELI, SILVIO" userId="144ad835-c0d1-4f49-b431-82c1b6141911" providerId="ADAL" clId="{51F529D2-5B42-486A-902D-582C32AE8E02}" dt="2021-02-02T10:07:57.734" v="217" actId="2696"/>
        <pc:sldMkLst>
          <pc:docMk/>
          <pc:sldMk cId="2460454209" sldId="2145707304"/>
        </pc:sldMkLst>
        <pc:spChg chg="mod">
          <ac:chgData name="ARCANGELI, SILVIO" userId="144ad835-c0d1-4f49-b431-82c1b6141911" providerId="ADAL" clId="{51F529D2-5B42-486A-902D-582C32AE8E02}" dt="2021-02-02T10:06:29.791" v="215" actId="113"/>
          <ac:spMkLst>
            <pc:docMk/>
            <pc:sldMk cId="2460454209" sldId="2145707304"/>
            <ac:spMk id="174" creationId="{5B41AD0E-21B1-444E-AC88-137887B450C9}"/>
          </ac:spMkLst>
        </pc:spChg>
      </pc:sldChg>
      <pc:sldChg chg="modSp">
        <pc:chgData name="ARCANGELI, SILVIO" userId="144ad835-c0d1-4f49-b431-82c1b6141911" providerId="ADAL" clId="{51F529D2-5B42-486A-902D-582C32AE8E02}" dt="2021-02-02T10:14:29.170" v="323"/>
        <pc:sldMkLst>
          <pc:docMk/>
          <pc:sldMk cId="3450066667" sldId="2145707322"/>
        </pc:sldMkLst>
        <pc:spChg chg="mod">
          <ac:chgData name="ARCANGELI, SILVIO" userId="144ad835-c0d1-4f49-b431-82c1b6141911" providerId="ADAL" clId="{51F529D2-5B42-486A-902D-582C32AE8E02}" dt="2021-02-02T10:14:29.170" v="323"/>
          <ac:spMkLst>
            <pc:docMk/>
            <pc:sldMk cId="3450066667" sldId="2145707322"/>
            <ac:spMk id="2" creationId="{516A875C-98D2-4388-ADDB-6DCA2E569607}"/>
          </ac:spMkLst>
        </pc:spChg>
        <pc:spChg chg="mod">
          <ac:chgData name="ARCANGELI, SILVIO" userId="144ad835-c0d1-4f49-b431-82c1b6141911" providerId="ADAL" clId="{51F529D2-5B42-486A-902D-582C32AE8E02}" dt="2021-02-02T09:51:31.487" v="6" actId="20577"/>
          <ac:spMkLst>
            <pc:docMk/>
            <pc:sldMk cId="3450066667" sldId="2145707322"/>
            <ac:spMk id="8" creationId="{79765048-4944-47E9-8438-3888280AE570}"/>
          </ac:spMkLst>
        </pc:spChg>
      </pc:sldChg>
      <pc:sldChg chg="modSp">
        <pc:chgData name="ARCANGELI, SILVIO" userId="144ad835-c0d1-4f49-b431-82c1b6141911" providerId="ADAL" clId="{51F529D2-5B42-486A-902D-582C32AE8E02}" dt="2021-02-02T09:49:46.380" v="4" actId="2711"/>
        <pc:sldMkLst>
          <pc:docMk/>
          <pc:sldMk cId="31727742" sldId="2145707329"/>
        </pc:sldMkLst>
        <pc:spChg chg="mod">
          <ac:chgData name="ARCANGELI, SILVIO" userId="144ad835-c0d1-4f49-b431-82c1b6141911" providerId="ADAL" clId="{51F529D2-5B42-486A-902D-582C32AE8E02}" dt="2021-02-02T09:49:46.380" v="4" actId="2711"/>
          <ac:spMkLst>
            <pc:docMk/>
            <pc:sldMk cId="31727742" sldId="2145707329"/>
            <ac:spMk id="20" creationId="{99DFDFCE-EEF6-4D41-93AF-5C9523AE0729}"/>
          </ac:spMkLst>
        </pc:spChg>
      </pc:sldChg>
      <pc:sldChg chg="modSp">
        <pc:chgData name="ARCANGELI, SILVIO" userId="144ad835-c0d1-4f49-b431-82c1b6141911" providerId="ADAL" clId="{51F529D2-5B42-486A-902D-582C32AE8E02}" dt="2021-02-02T09:50:00.423" v="5" actId="2711"/>
        <pc:sldMkLst>
          <pc:docMk/>
          <pc:sldMk cId="1141489988" sldId="2145707340"/>
        </pc:sldMkLst>
        <pc:spChg chg="mod">
          <ac:chgData name="ARCANGELI, SILVIO" userId="144ad835-c0d1-4f49-b431-82c1b6141911" providerId="ADAL" clId="{51F529D2-5B42-486A-902D-582C32AE8E02}" dt="2021-02-02T09:50:00.423" v="5" actId="2711"/>
          <ac:spMkLst>
            <pc:docMk/>
            <pc:sldMk cId="1141489988" sldId="2145707340"/>
            <ac:spMk id="227" creationId="{0E74C01B-F53F-4A46-9D1A-6EED2F1E2A5C}"/>
          </ac:spMkLst>
        </pc:spChg>
      </pc:sldChg>
      <pc:sldChg chg="modSp">
        <pc:chgData name="ARCANGELI, SILVIO" userId="144ad835-c0d1-4f49-b431-82c1b6141911" providerId="ADAL" clId="{51F529D2-5B42-486A-902D-582C32AE8E02}" dt="2021-02-02T09:11:13.470" v="0" actId="2711"/>
        <pc:sldMkLst>
          <pc:docMk/>
          <pc:sldMk cId="1564599673" sldId="2145707341"/>
        </pc:sldMkLst>
        <pc:spChg chg="mod">
          <ac:chgData name="ARCANGELI, SILVIO" userId="144ad835-c0d1-4f49-b431-82c1b6141911" providerId="ADAL" clId="{51F529D2-5B42-486A-902D-582C32AE8E02}" dt="2021-02-02T09:11:13.470" v="0" actId="2711"/>
          <ac:spMkLst>
            <pc:docMk/>
            <pc:sldMk cId="1564599673" sldId="2145707341"/>
            <ac:spMk id="227" creationId="{0E74C01B-F53F-4A46-9D1A-6EED2F1E2A5C}"/>
          </ac:spMkLst>
        </pc:spChg>
      </pc:sldChg>
      <pc:sldChg chg="modSp">
        <pc:chgData name="ARCANGELI, SILVIO" userId="144ad835-c0d1-4f49-b431-82c1b6141911" providerId="ADAL" clId="{51F529D2-5B42-486A-902D-582C32AE8E02}" dt="2021-02-02T10:05:51.701" v="208" actId="2711"/>
        <pc:sldMkLst>
          <pc:docMk/>
          <pc:sldMk cId="2288307825" sldId="2145707342"/>
        </pc:sldMkLst>
        <pc:spChg chg="mod">
          <ac:chgData name="ARCANGELI, SILVIO" userId="144ad835-c0d1-4f49-b431-82c1b6141911" providerId="ADAL" clId="{51F529D2-5B42-486A-902D-582C32AE8E02}" dt="2021-02-02T10:05:51.701" v="208" actId="2711"/>
          <ac:spMkLst>
            <pc:docMk/>
            <pc:sldMk cId="2288307825" sldId="2145707342"/>
            <ac:spMk id="227" creationId="{0E74C01B-F53F-4A46-9D1A-6EED2F1E2A5C}"/>
          </ac:spMkLst>
        </pc:spChg>
      </pc:sldChg>
      <pc:sldChg chg="modSp">
        <pc:chgData name="ARCANGELI, SILVIO" userId="144ad835-c0d1-4f49-b431-82c1b6141911" providerId="ADAL" clId="{51F529D2-5B42-486A-902D-582C32AE8E02}" dt="2021-02-02T10:08:40.545" v="219" actId="2711"/>
        <pc:sldMkLst>
          <pc:docMk/>
          <pc:sldMk cId="2689607975" sldId="2145707343"/>
        </pc:sldMkLst>
        <pc:spChg chg="mod">
          <ac:chgData name="ARCANGELI, SILVIO" userId="144ad835-c0d1-4f49-b431-82c1b6141911" providerId="ADAL" clId="{51F529D2-5B42-486A-902D-582C32AE8E02}" dt="2021-02-02T10:08:40.545" v="219" actId="2711"/>
          <ac:spMkLst>
            <pc:docMk/>
            <pc:sldMk cId="2689607975" sldId="2145707343"/>
            <ac:spMk id="227" creationId="{0E74C01B-F53F-4A46-9D1A-6EED2F1E2A5C}"/>
          </ac:spMkLst>
        </pc:spChg>
      </pc:sldChg>
      <pc:sldChg chg="add">
        <pc:chgData name="ARCANGELI, SILVIO" userId="144ad835-c0d1-4f49-b431-82c1b6141911" providerId="ADAL" clId="{51F529D2-5B42-486A-902D-582C32AE8E02}" dt="2021-02-02T09:24:58.466" v="1"/>
        <pc:sldMkLst>
          <pc:docMk/>
          <pc:sldMk cId="2994139067" sldId="2145707353"/>
        </pc:sldMkLst>
      </pc:sldChg>
      <pc:sldChg chg="add del">
        <pc:chgData name="ARCANGELI, SILVIO" userId="144ad835-c0d1-4f49-b431-82c1b6141911" providerId="ADAL" clId="{51F529D2-5B42-486A-902D-582C32AE8E02}" dt="2021-02-02T10:00:50.381" v="38" actId="2696"/>
        <pc:sldMkLst>
          <pc:docMk/>
          <pc:sldMk cId="562828142" sldId="2145707354"/>
        </pc:sldMkLst>
      </pc:sldChg>
      <pc:sldChg chg="add">
        <pc:chgData name="ARCANGELI, SILVIO" userId="144ad835-c0d1-4f49-b431-82c1b6141911" providerId="ADAL" clId="{51F529D2-5B42-486A-902D-582C32AE8E02}" dt="2021-02-02T10:07:39.366" v="216"/>
        <pc:sldMkLst>
          <pc:docMk/>
          <pc:sldMk cId="906176303" sldId="2145707354"/>
        </pc:sldMkLst>
      </pc:sldChg>
      <pc:sldChg chg="add">
        <pc:chgData name="ARCANGELI, SILVIO" userId="144ad835-c0d1-4f49-b431-82c1b6141911" providerId="ADAL" clId="{51F529D2-5B42-486A-902D-582C32AE8E02}" dt="2021-02-02T10:11:32.834" v="300"/>
        <pc:sldMkLst>
          <pc:docMk/>
          <pc:sldMk cId="1986155367" sldId="2145707355"/>
        </pc:sldMkLst>
      </pc:sldChg>
      <pc:sldChg chg="add">
        <pc:chgData name="ARCANGELI, SILVIO" userId="144ad835-c0d1-4f49-b431-82c1b6141911" providerId="ADAL" clId="{51F529D2-5B42-486A-902D-582C32AE8E02}" dt="2021-02-02T10:11:45.119" v="302"/>
        <pc:sldMkLst>
          <pc:docMk/>
          <pc:sldMk cId="1955494885" sldId="2145707356"/>
        </pc:sldMkLst>
      </pc:sldChg>
      <pc:sldChg chg="modSp add">
        <pc:chgData name="ARCANGELI, SILVIO" userId="144ad835-c0d1-4f49-b431-82c1b6141911" providerId="ADAL" clId="{51F529D2-5B42-486A-902D-582C32AE8E02}" dt="2021-02-02T10:26:54.972" v="405"/>
        <pc:sldMkLst>
          <pc:docMk/>
          <pc:sldMk cId="183579943" sldId="2145707357"/>
        </pc:sldMkLst>
        <pc:spChg chg="mod">
          <ac:chgData name="ARCANGELI, SILVIO" userId="144ad835-c0d1-4f49-b431-82c1b6141911" providerId="ADAL" clId="{51F529D2-5B42-486A-902D-582C32AE8E02}" dt="2021-02-02T10:26:54.972" v="405"/>
          <ac:spMkLst>
            <pc:docMk/>
            <pc:sldMk cId="183579943" sldId="2145707357"/>
            <ac:spMk id="6" creationId="{B11BC6A3-1A69-CF44-85B1-15B4C2F2A864}"/>
          </ac:spMkLst>
        </pc:spChg>
      </pc:sldChg>
      <pc:sldChg chg="modSp add">
        <pc:chgData name="ARCANGELI, SILVIO" userId="144ad835-c0d1-4f49-b431-82c1b6141911" providerId="ADAL" clId="{51F529D2-5B42-486A-902D-582C32AE8E02}" dt="2021-02-02T10:19:46.897" v="398" actId="6549"/>
        <pc:sldMkLst>
          <pc:docMk/>
          <pc:sldMk cId="1441296435" sldId="2145707358"/>
        </pc:sldMkLst>
        <pc:spChg chg="mod">
          <ac:chgData name="ARCANGELI, SILVIO" userId="144ad835-c0d1-4f49-b431-82c1b6141911" providerId="ADAL" clId="{51F529D2-5B42-486A-902D-582C32AE8E02}" dt="2021-02-02T10:19:46.897" v="398" actId="6549"/>
          <ac:spMkLst>
            <pc:docMk/>
            <pc:sldMk cId="1441296435" sldId="2145707358"/>
            <ac:spMk id="11" creationId="{A992BD6E-C4AD-5144-B703-B4D9179FED5E}"/>
          </ac:spMkLst>
        </pc:spChg>
      </pc:sldChg>
      <pc:sldMasterChg chg="delSldLayout">
        <pc:chgData name="ARCANGELI, SILVIO" userId="144ad835-c0d1-4f49-b431-82c1b6141911" providerId="ADAL" clId="{51F529D2-5B42-486A-902D-582C32AE8E02}" dt="2021-02-02T10:12:24.935" v="307" actId="2696"/>
        <pc:sldMasterMkLst>
          <pc:docMk/>
          <pc:sldMasterMk cId="3408294523" sldId="2147483733"/>
        </pc:sldMasterMkLst>
        <pc:sldLayoutChg chg="del">
          <pc:chgData name="ARCANGELI, SILVIO" userId="144ad835-c0d1-4f49-b431-82c1b6141911" providerId="ADAL" clId="{51F529D2-5B42-486A-902D-582C32AE8E02}" dt="2021-02-02T10:12:24.935" v="307" actId="2696"/>
          <pc:sldLayoutMkLst>
            <pc:docMk/>
            <pc:sldMasterMk cId="3408294523" sldId="2147483733"/>
            <pc:sldLayoutMk cId="3785292089" sldId="214748380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a:p>
        </p:txBody>
      </p:sp>
    </p:spTree>
    <p:extLst>
      <p:ext uri="{BB962C8B-B14F-4D97-AF65-F5344CB8AC3E}">
        <p14:creationId xmlns:p14="http://schemas.microsoft.com/office/powerpoint/2010/main" val="2461065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There is a new domain…what are the main issues…</a:t>
            </a:r>
          </a:p>
          <a:p>
            <a:r>
              <a:rPr lang="en-GB" dirty="0"/>
              <a:t>Goes into detail of additional or new requirements of the data management layer when you introduce ML </a:t>
            </a:r>
          </a:p>
          <a:p>
            <a:r>
              <a:rPr lang="en-GB" dirty="0"/>
              <a:t>(relevant to traditional BI teams…) </a:t>
            </a:r>
          </a:p>
          <a:p>
            <a:r>
              <a:rPr lang="en-GB" dirty="0"/>
              <a:t>Most ML teams may have seen these before, but not in this systematic POV </a:t>
            </a:r>
          </a:p>
          <a:p>
            <a:endParaRPr lang="en-GB" dirty="0"/>
          </a:p>
          <a:p>
            <a:pPr marL="362480" indent="-362480">
              <a:buAutoNum type="arabicPeriod"/>
            </a:pPr>
            <a:r>
              <a:rPr lang="en-GB" dirty="0"/>
              <a:t>Integration: 3 different kinds of data and integration </a:t>
            </a:r>
          </a:p>
          <a:p>
            <a:pPr marL="362480" indent="-362480">
              <a:buAutoNum type="arabicPeriod"/>
            </a:pPr>
            <a:r>
              <a:rPr lang="en-GB" dirty="0"/>
              <a:t>Processing: need different processing engine (eg, </a:t>
            </a:r>
            <a:r>
              <a:rPr lang="en-GB" dirty="0" err="1"/>
              <a:t>Tensorflow</a:t>
            </a:r>
            <a:r>
              <a:rPr lang="en-GB" dirty="0"/>
              <a:t>, Python or Spark) which all different requirements for each (eg, Offline, event driven, etc) </a:t>
            </a:r>
          </a:p>
          <a:p>
            <a:pPr marL="362480" indent="-362480">
              <a:buAutoNum type="arabicPeriod"/>
            </a:pPr>
            <a:r>
              <a:rPr lang="en-GB" dirty="0"/>
              <a:t>Discovery:  to develop an effective application need to know the meaning of the data (</a:t>
            </a:r>
            <a:r>
              <a:rPr lang="en-GB" dirty="0" err="1"/>
              <a:t>ie</a:t>
            </a:r>
            <a:r>
              <a:rPr lang="en-GB" dirty="0"/>
              <a:t>, metadata catalogs, self service, profiling etc)</a:t>
            </a:r>
          </a:p>
          <a:p>
            <a:pPr marL="362480" indent="-362480">
              <a:buAutoNum type="arabicPeriod"/>
            </a:pPr>
            <a:r>
              <a:rPr lang="en-GB" dirty="0"/>
              <a:t>Quality: additional DQ added ; </a:t>
            </a:r>
            <a:r>
              <a:rPr lang="en-GB" dirty="0" err="1"/>
              <a:t>ie</a:t>
            </a:r>
            <a:r>
              <a:rPr lang="en-GB" dirty="0"/>
              <a:t>, managing training data sets vs run-time data sets, and detecting biases in data sets (very different than traditional analytics. Now less margin for error and chance to massage, b/c automation does not allow for manual intervention at scale </a:t>
            </a:r>
          </a:p>
          <a:p>
            <a:pPr marL="362480" indent="-362480">
              <a:buAutoNum type="arabicPeriod"/>
            </a:pPr>
            <a:r>
              <a:rPr lang="en-GB" dirty="0"/>
              <a:t>Compliance: applying policy to unstructured documents in data lakes – tough </a:t>
            </a:r>
          </a:p>
          <a:p>
            <a:pPr marL="362480" indent="-362480">
              <a:buAutoNum type="arabicPeriod"/>
            </a:pPr>
            <a:r>
              <a:rPr lang="en-GB" dirty="0"/>
              <a:t>Operations: training need more compute and runtime – hence need for containerization(kubernetes and docker) </a:t>
            </a:r>
          </a:p>
          <a:p>
            <a:pPr marL="362480" indent="-362480">
              <a:buAutoNum type="arabicPeriod"/>
            </a:pPr>
            <a:endParaRPr lang="en-GB" dirty="0"/>
          </a:p>
          <a:p>
            <a:r>
              <a:rPr lang="en-GB" dirty="0"/>
              <a:t>Bottom line; b/c of the above, you need to apply new kinds of technologies and approaches (new kind of data mngt software) to succeed</a:t>
            </a:r>
          </a:p>
          <a:p>
            <a:endParaRPr lang="en-GB" dirty="0"/>
          </a:p>
          <a:p>
            <a:pPr marL="362480" indent="-362480">
              <a:buAutoNum type="arabicPeriod"/>
            </a:pPr>
            <a:endParaRPr lang="en-GB" dirty="0"/>
          </a:p>
          <a:p>
            <a:pPr marL="362480" indent="-362480">
              <a:buAutoNum type="arabicPeriod"/>
            </a:pPr>
            <a:endParaRPr lang="en-GB" dirty="0"/>
          </a:p>
          <a:p>
            <a:pPr marL="362480" indent="-362480">
              <a:buAutoNum type="arabicPeriod"/>
            </a:pPr>
            <a:endParaRPr lang="en-GB"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10</a:t>
            </a:fld>
            <a:endParaRPr lang="de-DE" dirty="0"/>
          </a:p>
        </p:txBody>
      </p:sp>
    </p:spTree>
    <p:extLst>
      <p:ext uri="{BB962C8B-B14F-4D97-AF65-F5344CB8AC3E}">
        <p14:creationId xmlns:p14="http://schemas.microsoft.com/office/powerpoint/2010/main" val="276763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400" kern="1200">
                <a:solidFill>
                  <a:schemeClr val="tx1"/>
                </a:solidFill>
                <a:effectLst/>
                <a:latin typeface="+mn-lt"/>
                <a:ea typeface="+mn-ea"/>
                <a:cs typeface="+mn-cs"/>
              </a:rPr>
              <a:t>Natural consequence of evolution and the rise of a new domain</a:t>
            </a:r>
          </a:p>
          <a:p>
            <a:r>
              <a:rPr lang="en-US" sz="1400" kern="1200">
                <a:solidFill>
                  <a:schemeClr val="tx1"/>
                </a:solidFill>
                <a:effectLst/>
                <a:latin typeface="+mn-lt"/>
                <a:ea typeface="+mn-ea"/>
                <a:cs typeface="+mn-cs"/>
              </a:rPr>
              <a:t>Very different job requirements </a:t>
            </a:r>
          </a:p>
          <a:p>
            <a:endParaRPr lang="en-US" sz="1400" kern="1200">
              <a:solidFill>
                <a:schemeClr val="tx1"/>
              </a:solidFill>
              <a:effectLst/>
              <a:latin typeface="+mn-lt"/>
              <a:ea typeface="+mn-ea"/>
              <a:cs typeface="+mn-cs"/>
            </a:endParaRPr>
          </a:p>
          <a:p>
            <a:r>
              <a:rPr lang="en-US" sz="1400" kern="1200">
                <a:solidFill>
                  <a:schemeClr val="tx1"/>
                </a:solidFill>
                <a:effectLst/>
                <a:latin typeface="+mn-lt"/>
                <a:ea typeface="+mn-ea"/>
                <a:cs typeface="+mn-cs"/>
              </a:rPr>
              <a:t>---</a:t>
            </a:r>
          </a:p>
          <a:p>
            <a:r>
              <a:rPr lang="en-US" sz="1400" kern="1200">
                <a:solidFill>
                  <a:schemeClr val="tx1"/>
                </a:solidFill>
                <a:effectLst/>
                <a:latin typeface="+mn-lt"/>
                <a:ea typeface="+mn-ea"/>
                <a:cs typeface="+mn-cs"/>
              </a:rPr>
              <a:t>In the past decades, the evolution of enterprise IT landscapes, of their maturity and of their business contexts and objectives, has always brought along essential demands of data integration, and critical concerns of data governance. </a:t>
            </a:r>
          </a:p>
          <a:p>
            <a:endParaRPr lang="en-US" sz="1400" kern="1200">
              <a:solidFill>
                <a:schemeClr val="tx1"/>
              </a:solidFill>
              <a:effectLst/>
              <a:latin typeface="+mn-lt"/>
              <a:ea typeface="+mn-ea"/>
              <a:cs typeface="+mn-cs"/>
            </a:endParaRPr>
          </a:p>
          <a:p>
            <a:r>
              <a:rPr lang="en-US" sz="1400" kern="1200">
                <a:solidFill>
                  <a:schemeClr val="tx1"/>
                </a:solidFill>
                <a:effectLst/>
                <a:latin typeface="+mn-lt"/>
                <a:ea typeface="+mn-ea"/>
                <a:cs typeface="+mn-cs"/>
              </a:rPr>
              <a:t>The history of enterprise IT is now at a turning point, where several disruptions are coming together almost simultaneously: the vast adoption of IoT technologies, the rise of Data Science as a common IT practice, the availability of massive data assets and computational power which are now enabling large-scale usage of machine learning, the unprecedented distribution and scaling possibility offered by cloud architectures. What is the impact that this change is having on data integration and data governance? </a:t>
            </a:r>
          </a:p>
          <a:p>
            <a:endParaRPr lang="en-US" sz="1400" kern="1200">
              <a:solidFill>
                <a:schemeClr val="tx1"/>
              </a:solidFill>
              <a:effectLst/>
              <a:latin typeface="+mn-lt"/>
              <a:ea typeface="+mn-ea"/>
              <a:cs typeface="+mn-cs"/>
            </a:endParaRPr>
          </a:p>
          <a:p>
            <a:r>
              <a:rPr lang="en-US" sz="1400" kern="1200">
                <a:solidFill>
                  <a:schemeClr val="tx1"/>
                </a:solidFill>
                <a:effectLst/>
                <a:latin typeface="+mn-lt"/>
                <a:ea typeface="+mn-ea"/>
                <a:cs typeface="+mn-cs"/>
              </a:rPr>
              <a:t>Despite integration and governance address some functional needs and concerns which are always the same across every context, like data movement, workflow orchestration or metadata management, these needs and concerns must translate and adapt to very different architectures, with different applicability and design focus, depending on the target integration domain.</a:t>
            </a:r>
          </a:p>
          <a:p>
            <a:endParaRPr lang="en-US" noProof="0"/>
          </a:p>
          <a:p>
            <a:r>
              <a:rPr lang="en-US" sz="1400" kern="1200">
                <a:solidFill>
                  <a:schemeClr val="tx1"/>
                </a:solidFill>
                <a:effectLst/>
                <a:latin typeface="+mn-lt"/>
                <a:ea typeface="+mn-ea"/>
                <a:cs typeface="+mn-cs"/>
              </a:rPr>
              <a:t>We can represent the evolution of integration domains in the enterprise through a simple diagram,</a:t>
            </a:r>
            <a:r>
              <a:rPr lang="en-US" noProof="0"/>
              <a:t> acting on two axes: the degree of Enterprise Intelligence (i.e., the ability to execute more intelligent business decisions and processes) is growing, fueled by the ability to exploit more diverse and heterogeneous data.</a:t>
            </a:r>
          </a:p>
          <a:p>
            <a:endParaRPr lang="it-IT" noProof="0"/>
          </a:p>
          <a:p>
            <a:r>
              <a:rPr lang="it-IT" noProof="0"/>
              <a:t>A</a:t>
            </a:r>
            <a:r>
              <a:rPr lang="en-US" noProof="0"/>
              <a:t>t first, the base for every Enterprise Architecture is to enable transactional applications to talk with each other, in order to connect processes. This is the Application integration domain, which we address with technologies and architecture patterns like SOA, Enterprise Service Buses, BPM and BRM engines, or, in past decades, with older technologies like Managed File Transfer, Enterprise Application Integration etc.</a:t>
            </a:r>
          </a:p>
          <a:p>
            <a:endParaRPr lang="it-IT" noProof="0"/>
          </a:p>
          <a:p>
            <a:r>
              <a:rPr lang="it-IT" noProof="0"/>
              <a:t>T</a:t>
            </a:r>
            <a:r>
              <a:rPr lang="en-US" noProof="0"/>
              <a:t>hen, we have to integrate data from transactional processes towards enterprise BI, in order to support business decisions: that is the Analytics integration domain, which we address with technologies like ETLs, EDW, Data Marts etc.</a:t>
            </a:r>
          </a:p>
          <a:p>
            <a:endParaRPr lang="it-IT" noProof="0"/>
          </a:p>
          <a:p>
            <a:r>
              <a:rPr lang="it-IT" noProof="0"/>
              <a:t>E</a:t>
            </a:r>
            <a:r>
              <a:rPr lang="en-US" noProof="0" err="1"/>
              <a:t>verybody</a:t>
            </a:r>
            <a:r>
              <a:rPr lang="en-US" noProof="0"/>
              <a:t> in Enterprise IT understands the difference between these two domains: nobody would use an ETL to connect two transactional applications, or an ESB to feed a Data Warehouse.</a:t>
            </a:r>
          </a:p>
          <a:p>
            <a:endParaRPr lang="en-US" noProof="0"/>
          </a:p>
          <a:p>
            <a:r>
              <a:rPr lang="en-US" noProof="0"/>
              <a:t>Now, </a:t>
            </a:r>
            <a:r>
              <a:rPr lang="en-US" sz="1400" kern="1200">
                <a:solidFill>
                  <a:schemeClr val="tx1"/>
                </a:solidFill>
                <a:effectLst/>
                <a:latin typeface="+mn-lt"/>
                <a:ea typeface="+mn-ea"/>
                <a:cs typeface="+mn-cs"/>
              </a:rPr>
              <a:t>what IT organizations are facing at this time of their history is, by all means, the breakthrough of a brand-new integration domain. With the rise of Data Science, Big Data, IoT and Machine Learning</a:t>
            </a:r>
            <a:r>
              <a:rPr lang="en-US" noProof="0"/>
              <a:t> we now aim at producing actionable advanced analytical insights that we can use not just to produce BI reports, but also to actually drive and influence more intelligent transactional processes. In other words, OLTP and OLAP are merging into HTAP, new kinds of hybrid data processing are emerging, with no strict distinction between transactional and analytical processing, and with the demand of mixing several different kinds of data sources and processing paradigms, like for example combining image processing and signal processing with structured backend data refining and enrichment.</a:t>
            </a:r>
          </a:p>
          <a:p>
            <a:r>
              <a:rPr lang="en-US" noProof="0"/>
              <a:t>This is a whole new integration domain, separate from both Analytics Integration and Application Integration. At SAP, we call it Data orchestration, but it is often called also with other synonyms like Big Data Fabric, Data Ops, Holistic Data Management, Data-driven integration etc..</a:t>
            </a:r>
          </a:p>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11</a:t>
            </a:fld>
            <a:endParaRPr lang="de-DE"/>
          </a:p>
        </p:txBody>
      </p:sp>
    </p:spTree>
    <p:extLst>
      <p:ext uri="{BB962C8B-B14F-4D97-AF65-F5344CB8AC3E}">
        <p14:creationId xmlns:p14="http://schemas.microsoft.com/office/powerpoint/2010/main" val="1700237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F70B1-6B80-4064-B16E-B9B605333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09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Pre-built content in SAP BTP allows you to accelerate your time to value. </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From over 1,800 ready-to-use integration packs, to cloud extensions tailored for your industry and line of business, and over 100 prebuilt Analytics content package, SAP ensures you drive value fast, and maximize continued innovation. </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Some technology platforms take many months of implementation and significant investment in order to achieve any business value.  </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SAP Business Technology Platform is unique.  The platform </a:t>
            </a:r>
            <a:r>
              <a:rPr lang="en-US" sz="1400" u="sng" kern="1200" dirty="0">
                <a:solidFill>
                  <a:schemeClr val="tx1"/>
                </a:solidFill>
                <a:effectLst/>
                <a:latin typeface="+mn-lt"/>
                <a:ea typeface="+mn-ea"/>
                <a:cs typeface="+mn-cs"/>
              </a:rPr>
              <a:t>is</a:t>
            </a:r>
            <a:r>
              <a:rPr lang="en-US" sz="1400" kern="1200" dirty="0">
                <a:solidFill>
                  <a:schemeClr val="tx1"/>
                </a:solidFill>
                <a:effectLst/>
                <a:latin typeface="+mn-lt"/>
                <a:ea typeface="+mn-ea"/>
                <a:cs typeface="+mn-cs"/>
              </a:rPr>
              <a:t> comprised of multiple solutions, however, they can be rapidly combined together like Lego for quick time to value.  This accelerated payback period fuels subsequent customer use cases.  Through rapid value realization our customers achieve success fast.</a:t>
            </a:r>
          </a:p>
          <a:p>
            <a:pPr marL="285750" indent="-285750">
              <a:buFont typeface="Arial" panose="020B0604020202020204" pitchFamily="34" charset="0"/>
              <a:buChar char="•"/>
            </a:pPr>
            <a:endParaRPr lang="en-US" altLang="en-US"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47261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SAP Business Technology Platform provides outcomes across 3 main customer scenarios.</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Integration – complex IT landscapes include on premise and cloud systems, SaaS applications and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hyperscaler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technology.  Integration is essential to enhance business operations across the entire value chain by connecting all systems seamlessly.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to Value – it’s essential that organizations have a consolidated view across all their data assets and are able to achieve insight and make real time decisions, especially during times of rapid change</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Extensibility – companies need to stay agile and adapt rapidly to new business conditions and changing customer demands.  Extension allows companies to build and enhance all their application investments to meet their customer’s dynamic needs and provide continual value.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21644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16</a:t>
            </a:fld>
            <a:endParaRPr lang="de-DE" dirty="0"/>
          </a:p>
        </p:txBody>
      </p:sp>
    </p:spTree>
    <p:extLst>
      <p:ext uri="{BB962C8B-B14F-4D97-AF65-F5344CB8AC3E}">
        <p14:creationId xmlns:p14="http://schemas.microsoft.com/office/powerpoint/2010/main" val="420541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Hub allowed us to quickly achieve the objective, through orchestrated pipelines, depicted in yellow in this picture.</a:t>
            </a:r>
          </a:p>
          <a:p>
            <a:r>
              <a:rPr lang="en-GB" dirty="0"/>
              <a:t>On one side, we are getting the business partner data from S/4 HANA Cloud, and executing some pre-processing and masking of that data using a Python engine, in the cloud, close to the data source. Then we have a different pipeline performing sentiment analysis of the Twitter feed, and these data assets are then joined to the data we have from SAP Credit Management and from the Ariba Risk Score. The customer address is validated against our Address check service, and the combined set of enriched data is then used to feed the ML scoring algorithm in a Python engine.</a:t>
            </a:r>
          </a:p>
          <a:p>
            <a:endParaRPr lang="en-GB" dirty="0"/>
          </a:p>
          <a:p>
            <a:r>
              <a:rPr lang="en-GB" dirty="0"/>
              <a:t>The outcome of the scoring algorithm is then stored in HANA, where we can use it both for improving the operational process in S/4 HANA, and for feeding a SAC dashboard.</a:t>
            </a:r>
          </a:p>
        </p:txBody>
      </p:sp>
      <p:sp>
        <p:nvSpPr>
          <p:cNvPr id="4" name="Slide Number Placeholder 3"/>
          <p:cNvSpPr>
            <a:spLocks noGrp="1"/>
          </p:cNvSpPr>
          <p:nvPr>
            <p:ph type="sldNum" sz="quarter" idx="10"/>
          </p:nvPr>
        </p:nvSpPr>
        <p:spPr/>
        <p:txBody>
          <a:bodyPr/>
          <a:lstStyle/>
          <a:p>
            <a:fld id="{7D8C2C35-2B8A-446E-BEC0-FD36716C29AC}" type="slidenum">
              <a:rPr lang="de-DE" smtClean="0"/>
              <a:pPr/>
              <a:t>17</a:t>
            </a:fld>
            <a:endParaRPr lang="de-DE" dirty="0"/>
          </a:p>
        </p:txBody>
      </p:sp>
    </p:spTree>
    <p:extLst>
      <p:ext uri="{BB962C8B-B14F-4D97-AF65-F5344CB8AC3E}">
        <p14:creationId xmlns:p14="http://schemas.microsoft.com/office/powerpoint/2010/main" val="371360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Hub allowed us to quickly achieve the objective, through orchestrated pipelines, depicted in yellow in this picture.</a:t>
            </a:r>
          </a:p>
          <a:p>
            <a:r>
              <a:rPr lang="en-GB" dirty="0"/>
              <a:t>On one side, we are getting the business partner data from S/4 HANA Cloud, and executing some pre-processing and masking of that data using a Python engine, in the cloud, close to the data source. Then we have a different pipeline performing sentiment analysis of the Twitter feed, and these data assets are then joined to the data we have from SAP Credit Management and from the Ariba Risk Score. The customer address is validated against our Address check service, and the combined set of enriched data is then used to feed the ML scoring algorithm in a Python engine.</a:t>
            </a:r>
          </a:p>
          <a:p>
            <a:endParaRPr lang="en-GB" dirty="0"/>
          </a:p>
          <a:p>
            <a:r>
              <a:rPr lang="en-GB" dirty="0"/>
              <a:t>The outcome of the scoring algorithm is then stored in HANA, where we can use it both for improving the operational process in S/4 HANA, and for feeding a SAC dashboard.</a:t>
            </a:r>
          </a:p>
        </p:txBody>
      </p:sp>
      <p:sp>
        <p:nvSpPr>
          <p:cNvPr id="4" name="Slide Number Placeholder 3"/>
          <p:cNvSpPr>
            <a:spLocks noGrp="1"/>
          </p:cNvSpPr>
          <p:nvPr>
            <p:ph type="sldNum" sz="quarter" idx="10"/>
          </p:nvPr>
        </p:nvSpPr>
        <p:spPr/>
        <p:txBody>
          <a:bodyPr/>
          <a:lstStyle/>
          <a:p>
            <a:fld id="{7D8C2C35-2B8A-446E-BEC0-FD36716C29AC}" type="slidenum">
              <a:rPr lang="de-DE" smtClean="0"/>
              <a:pPr/>
              <a:t>18</a:t>
            </a:fld>
            <a:endParaRPr lang="de-DE" dirty="0"/>
          </a:p>
        </p:txBody>
      </p:sp>
    </p:spTree>
    <p:extLst>
      <p:ext uri="{BB962C8B-B14F-4D97-AF65-F5344CB8AC3E}">
        <p14:creationId xmlns:p14="http://schemas.microsoft.com/office/powerpoint/2010/main" val="574098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19</a:t>
            </a:fld>
            <a:endParaRPr lang="de-DE"/>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53822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a:t>1) Expose the application data</a:t>
            </a:r>
          </a:p>
          <a:p>
            <a:pPr marL="504000" lvl="1"/>
            <a:r>
              <a:rPr lang="en-US"/>
              <a:t>Native integration into ABAP via ABAP Agent &amp; proven technologies like SLT</a:t>
            </a:r>
          </a:p>
          <a:p>
            <a:pPr marL="504000" lvl="1"/>
            <a:r>
              <a:rPr lang="en-US"/>
              <a:t>For SCP-based and independent apps Cloud Data Integration API based on OData</a:t>
            </a:r>
          </a:p>
          <a:p>
            <a:pPr marL="504000" lvl="1"/>
            <a:r>
              <a:rPr lang="en-US"/>
              <a:t>Tight integration with HANA for certain scenarios</a:t>
            </a:r>
          </a:p>
          <a:p>
            <a:r>
              <a:rPr lang="en-US" b="1"/>
              <a:t>2) Provide business semantics via Metadata Management</a:t>
            </a:r>
          </a:p>
          <a:p>
            <a:pPr marL="504000" lvl="1"/>
            <a:r>
              <a:rPr lang="en-US"/>
              <a:t>Crawler enables to browse and discover data</a:t>
            </a:r>
          </a:p>
          <a:p>
            <a:pPr marL="504000" lvl="1"/>
            <a:r>
              <a:rPr lang="en-US"/>
              <a:t>Provide semantics of the data in Metadata Management</a:t>
            </a:r>
          </a:p>
          <a:p>
            <a:pPr marL="504000" lvl="1"/>
            <a:r>
              <a:rPr lang="en-US"/>
              <a:t>For S/4 (partly) automatic enrichment e.g. via DDIC, CDS …</a:t>
            </a:r>
          </a:p>
          <a:p>
            <a:r>
              <a:rPr lang="en-US" b="1"/>
              <a:t>3) Combine &amp; enrich data from various applications &amp; data sources in business scenarios</a:t>
            </a:r>
          </a:p>
          <a:p>
            <a:pPr marL="504000" lvl="1"/>
            <a:r>
              <a:rPr lang="en-US"/>
              <a:t>Cleanse data from your applications and combine &amp; enrich with other data sources</a:t>
            </a:r>
          </a:p>
          <a:p>
            <a:pPr marL="504000" lvl="1"/>
            <a:r>
              <a:rPr lang="en-US"/>
              <a:t>Decide which data should be shared in the distributed </a:t>
            </a:r>
            <a:r>
              <a:rPr lang="en-US" err="1"/>
              <a:t>datalake</a:t>
            </a:r>
            <a:endParaRPr lang="en-US"/>
          </a:p>
          <a:p>
            <a:r>
              <a:rPr lang="en-US" b="1"/>
              <a:t>4) Get control of the data processing via Pipelines</a:t>
            </a:r>
          </a:p>
          <a:p>
            <a:pPr marL="504000" lvl="1"/>
            <a:r>
              <a:rPr lang="en-US"/>
              <a:t>Built operators to natively integrate with your application (various languages &amp; also embedded into ABAP)</a:t>
            </a:r>
          </a:p>
          <a:p>
            <a:pPr marL="504000" lvl="1"/>
            <a:r>
              <a:rPr lang="en-US"/>
              <a:t>Build pipelines &amp; operators to do advanced data processing</a:t>
            </a:r>
          </a:p>
          <a:p>
            <a:r>
              <a:rPr lang="en-US" b="1"/>
              <a:t>5) Utilize the enriched data in Analytics Cloud, BW &amp; Machine Learning</a:t>
            </a:r>
          </a:p>
          <a:p>
            <a:pPr marL="504000" lvl="1"/>
            <a:r>
              <a:rPr lang="en-US"/>
              <a:t>Enriched data in business scenarios can be used in analytical scenarios and machine learning scenarios</a:t>
            </a:r>
          </a:p>
          <a:p>
            <a:pPr marL="504000" lvl="1"/>
            <a:r>
              <a:rPr lang="en-US"/>
              <a:t>Direct integration with Analytics Cloud, BW/4 HANA and ML Foundation (later also DSP)</a:t>
            </a:r>
          </a:p>
          <a:p>
            <a:r>
              <a:rPr lang="en-US" b="1"/>
              <a:t>6) If you want to build a data-driven app utilize the full potential of Data Hub as a platform</a:t>
            </a:r>
          </a:p>
          <a:p>
            <a:pPr marL="504000" lvl="1"/>
            <a:r>
              <a:rPr lang="en-US"/>
              <a:t>Use the full potential of the Data Hub system management, Pipelines and the tight integration with SCP</a:t>
            </a:r>
          </a:p>
          <a:p>
            <a:pPr lvl="0"/>
            <a:endParaRPr lang="de-DE"/>
          </a:p>
        </p:txBody>
      </p:sp>
      <p:sp>
        <p:nvSpPr>
          <p:cNvPr id="4" name="Slide Number Placeholder 3"/>
          <p:cNvSpPr>
            <a:spLocks noGrp="1"/>
          </p:cNvSpPr>
          <p:nvPr>
            <p:ph type="sldNum" sz="quarter" idx="10"/>
          </p:nvPr>
        </p:nvSpPr>
        <p:spPr/>
        <p:txBody>
          <a:bodyPr/>
          <a:lstStyle/>
          <a:p>
            <a:fld id="{7D8C2C35-2B8A-446E-BEC0-FD36716C29AC}" type="slidenum">
              <a:rPr lang="en-US" smtClean="0"/>
              <a:pPr/>
              <a:t>21</a:t>
            </a:fld>
            <a:endParaRPr lang="en-US"/>
          </a:p>
        </p:txBody>
      </p:sp>
    </p:spTree>
    <p:extLst>
      <p:ext uri="{BB962C8B-B14F-4D97-AF65-F5344CB8AC3E}">
        <p14:creationId xmlns:p14="http://schemas.microsoft.com/office/powerpoint/2010/main" val="157652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pPr/>
              <a:t>2</a:t>
            </a:fld>
            <a:endParaRPr lang="en-US"/>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76119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a:t>1) Expose the application data</a:t>
            </a:r>
          </a:p>
          <a:p>
            <a:pPr marL="504000" lvl="1"/>
            <a:r>
              <a:rPr lang="en-US"/>
              <a:t>Native integration into ABAP via ABAP Agent &amp; proven technologies like SLT</a:t>
            </a:r>
          </a:p>
          <a:p>
            <a:pPr marL="504000" lvl="1"/>
            <a:r>
              <a:rPr lang="en-US"/>
              <a:t>For SCP-based and independent apps Cloud Data Integration API based on OData</a:t>
            </a:r>
          </a:p>
          <a:p>
            <a:pPr marL="504000" lvl="1"/>
            <a:r>
              <a:rPr lang="en-US"/>
              <a:t>Tight integration with HANA for certain scenarios</a:t>
            </a:r>
          </a:p>
          <a:p>
            <a:r>
              <a:rPr lang="en-US" b="1"/>
              <a:t>2) Provide business semantics via Metadata Management</a:t>
            </a:r>
          </a:p>
          <a:p>
            <a:pPr marL="504000" lvl="1"/>
            <a:r>
              <a:rPr lang="en-US"/>
              <a:t>Crawler enables to browse and discover data</a:t>
            </a:r>
          </a:p>
          <a:p>
            <a:pPr marL="504000" lvl="1"/>
            <a:r>
              <a:rPr lang="en-US"/>
              <a:t>Provide semantics of the data in Metadata Management</a:t>
            </a:r>
          </a:p>
          <a:p>
            <a:pPr marL="504000" lvl="1"/>
            <a:r>
              <a:rPr lang="en-US"/>
              <a:t>For S/4 (partly) automatic enrichment e.g. via DDIC, CDS …</a:t>
            </a:r>
          </a:p>
          <a:p>
            <a:r>
              <a:rPr lang="en-US" b="1"/>
              <a:t>3) Combine &amp; enrich data from various applications &amp; data sources in business scenarios</a:t>
            </a:r>
          </a:p>
          <a:p>
            <a:pPr marL="504000" lvl="1"/>
            <a:r>
              <a:rPr lang="en-US"/>
              <a:t>Cleanse data from your applications and combine &amp; enrich with other data sources</a:t>
            </a:r>
          </a:p>
          <a:p>
            <a:pPr marL="504000" lvl="1"/>
            <a:r>
              <a:rPr lang="en-US"/>
              <a:t>Decide which data should be shared in the distributed </a:t>
            </a:r>
            <a:r>
              <a:rPr lang="en-US" err="1"/>
              <a:t>datalake</a:t>
            </a:r>
            <a:endParaRPr lang="en-US"/>
          </a:p>
          <a:p>
            <a:r>
              <a:rPr lang="en-US" b="1"/>
              <a:t>4) Get control of the data processing via Pipelines</a:t>
            </a:r>
          </a:p>
          <a:p>
            <a:pPr marL="504000" lvl="1"/>
            <a:r>
              <a:rPr lang="en-US"/>
              <a:t>Built operators to natively integrate with your application (various languages &amp; also embedded into ABAP)</a:t>
            </a:r>
          </a:p>
          <a:p>
            <a:pPr marL="504000" lvl="1"/>
            <a:r>
              <a:rPr lang="en-US"/>
              <a:t>Build pipelines &amp; operators to do advanced data processing</a:t>
            </a:r>
          </a:p>
          <a:p>
            <a:r>
              <a:rPr lang="en-US" b="1"/>
              <a:t>5) Utilize the enriched data in Analytics Cloud, BW &amp; Machine Learning</a:t>
            </a:r>
          </a:p>
          <a:p>
            <a:pPr marL="504000" lvl="1"/>
            <a:r>
              <a:rPr lang="en-US"/>
              <a:t>Enriched data in business scenarios can be used in analytical scenarios and machine learning scenarios</a:t>
            </a:r>
          </a:p>
          <a:p>
            <a:pPr marL="504000" lvl="1"/>
            <a:r>
              <a:rPr lang="en-US"/>
              <a:t>Direct integration with Analytics Cloud, BW/4 HANA and ML Foundation (later also DSP)</a:t>
            </a:r>
          </a:p>
          <a:p>
            <a:r>
              <a:rPr lang="en-US" b="1"/>
              <a:t>6) If you want to build a data-driven app utilize the full potential of Data Hub as a platform</a:t>
            </a:r>
          </a:p>
          <a:p>
            <a:pPr marL="504000" lvl="1"/>
            <a:r>
              <a:rPr lang="en-US"/>
              <a:t>Use the full potential of the Data Hub system management, Pipelines and the tight integration with SCP</a:t>
            </a:r>
          </a:p>
          <a:p>
            <a:pPr lvl="0"/>
            <a:endParaRPr lang="de-DE"/>
          </a:p>
        </p:txBody>
      </p:sp>
      <p:sp>
        <p:nvSpPr>
          <p:cNvPr id="4" name="Slide Number Placeholder 3"/>
          <p:cNvSpPr>
            <a:spLocks noGrp="1"/>
          </p:cNvSpPr>
          <p:nvPr>
            <p:ph type="sldNum" sz="quarter" idx="10"/>
          </p:nvPr>
        </p:nvSpPr>
        <p:spPr/>
        <p:txBody>
          <a:bodyPr/>
          <a:lstStyle/>
          <a:p>
            <a:fld id="{7D8C2C35-2B8A-446E-BEC0-FD36716C29AC}" type="slidenum">
              <a:rPr lang="en-US" smtClean="0"/>
              <a:pPr/>
              <a:t>22</a:t>
            </a:fld>
            <a:endParaRPr lang="en-US"/>
          </a:p>
        </p:txBody>
      </p:sp>
    </p:spTree>
    <p:extLst>
      <p:ext uri="{BB962C8B-B14F-4D97-AF65-F5344CB8AC3E}">
        <p14:creationId xmlns:p14="http://schemas.microsoft.com/office/powerpoint/2010/main" val="3514997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7D8C2C35-2B8A-446E-BEC0-FD36716C29AC}" type="slidenum">
              <a:rPr lang="de-DE" smtClean="0"/>
              <a:pPr/>
              <a:t>24</a:t>
            </a:fld>
            <a:endParaRPr lang="de-DE"/>
          </a:p>
        </p:txBody>
      </p:sp>
    </p:spTree>
    <p:extLst>
      <p:ext uri="{BB962C8B-B14F-4D97-AF65-F5344CB8AC3E}">
        <p14:creationId xmlns:p14="http://schemas.microsoft.com/office/powerpoint/2010/main" val="2540808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7D8C2C35-2B8A-446E-BEC0-FD36716C29AC}" type="slidenum">
              <a:rPr lang="de-DE" smtClean="0"/>
              <a:pPr/>
              <a:t>25</a:t>
            </a:fld>
            <a:endParaRPr lang="de-DE"/>
          </a:p>
        </p:txBody>
      </p:sp>
    </p:spTree>
    <p:extLst>
      <p:ext uri="{BB962C8B-B14F-4D97-AF65-F5344CB8AC3E}">
        <p14:creationId xmlns:p14="http://schemas.microsoft.com/office/powerpoint/2010/main" val="1595503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lstStyle/>
          <a:p>
            <a:r>
              <a:rPr lang="en-US" dirty="0"/>
              <a:t>When it comes to integrating, orchestrating and refining diverse data sources, SAP Data Intelligence has an impressive reach. In this slide we collected just a subset of some of the sources which you’ll find supported out of the box, which as you can see span from orchestrating BW or Data Services jobs on structured data sources, to integrating messages from all major IoT protocols, to exchanging data with all the native cloud storages of the </a:t>
            </a:r>
            <a:r>
              <a:rPr lang="en-US" dirty="0" err="1"/>
              <a:t>hyperscalers</a:t>
            </a:r>
            <a:r>
              <a:rPr lang="en-US" dirty="0"/>
              <a:t>.</a:t>
            </a:r>
          </a:p>
        </p:txBody>
      </p:sp>
    </p:spTree>
    <p:extLst>
      <p:ext uri="{BB962C8B-B14F-4D97-AF65-F5344CB8AC3E}">
        <p14:creationId xmlns:p14="http://schemas.microsoft.com/office/powerpoint/2010/main" val="3973588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a:t>1) Expose the application data</a:t>
            </a:r>
          </a:p>
          <a:p>
            <a:pPr marL="504000" lvl="1"/>
            <a:r>
              <a:rPr lang="en-US"/>
              <a:t>Native integration into ABAP via ABAP Agent &amp; proven technologies like SLT</a:t>
            </a:r>
          </a:p>
          <a:p>
            <a:pPr marL="504000" lvl="1"/>
            <a:r>
              <a:rPr lang="en-US"/>
              <a:t>For SCP-based and independent apps Cloud Data Integration API based on OData</a:t>
            </a:r>
          </a:p>
          <a:p>
            <a:pPr marL="504000" lvl="1"/>
            <a:r>
              <a:rPr lang="en-US"/>
              <a:t>Tight integration with HANA for certain scenarios</a:t>
            </a:r>
          </a:p>
          <a:p>
            <a:r>
              <a:rPr lang="en-US" b="1"/>
              <a:t>2) Provide business semantics via Metadata Management</a:t>
            </a:r>
          </a:p>
          <a:p>
            <a:pPr marL="504000" lvl="1"/>
            <a:r>
              <a:rPr lang="en-US"/>
              <a:t>Crawler enables to browse and discover data</a:t>
            </a:r>
          </a:p>
          <a:p>
            <a:pPr marL="504000" lvl="1"/>
            <a:r>
              <a:rPr lang="en-US"/>
              <a:t>Provide semantics of the data in Metadata Management</a:t>
            </a:r>
          </a:p>
          <a:p>
            <a:pPr marL="504000" lvl="1"/>
            <a:r>
              <a:rPr lang="en-US"/>
              <a:t>For S/4 (partly) automatic enrichment e.g. via DDIC, CDS …</a:t>
            </a:r>
          </a:p>
          <a:p>
            <a:r>
              <a:rPr lang="en-US" b="1"/>
              <a:t>3) Combine &amp; enrich data from various applications &amp; data sources in business scenarios</a:t>
            </a:r>
          </a:p>
          <a:p>
            <a:pPr marL="504000" lvl="1"/>
            <a:r>
              <a:rPr lang="en-US"/>
              <a:t>Cleanse data from your applications and combine &amp; enrich with other data sources</a:t>
            </a:r>
          </a:p>
          <a:p>
            <a:pPr marL="504000" lvl="1"/>
            <a:r>
              <a:rPr lang="en-US"/>
              <a:t>Decide which data should be shared in the distributed </a:t>
            </a:r>
            <a:r>
              <a:rPr lang="en-US" err="1"/>
              <a:t>datalake</a:t>
            </a:r>
            <a:endParaRPr lang="en-US"/>
          </a:p>
          <a:p>
            <a:r>
              <a:rPr lang="en-US" b="1"/>
              <a:t>4) Get control of the data processing via Pipelines</a:t>
            </a:r>
          </a:p>
          <a:p>
            <a:pPr marL="504000" lvl="1"/>
            <a:r>
              <a:rPr lang="en-US"/>
              <a:t>Built operators to natively integrate with your application (various languages &amp; also embedded into ABAP)</a:t>
            </a:r>
          </a:p>
          <a:p>
            <a:pPr marL="504000" lvl="1"/>
            <a:r>
              <a:rPr lang="en-US"/>
              <a:t>Build pipelines &amp; operators to do advanced data processing</a:t>
            </a:r>
          </a:p>
          <a:p>
            <a:r>
              <a:rPr lang="en-US" b="1"/>
              <a:t>5) Utilize the enriched data in Analytics Cloud, BW &amp; Machine Learning</a:t>
            </a:r>
          </a:p>
          <a:p>
            <a:pPr marL="504000" lvl="1"/>
            <a:r>
              <a:rPr lang="en-US"/>
              <a:t>Enriched data in business scenarios can be used in analytical scenarios and machine learning scenarios</a:t>
            </a:r>
          </a:p>
          <a:p>
            <a:pPr marL="504000" lvl="1"/>
            <a:r>
              <a:rPr lang="en-US"/>
              <a:t>Direct integration with Analytics Cloud, BW/4 HANA and ML Foundation (later also DSP)</a:t>
            </a:r>
          </a:p>
          <a:p>
            <a:r>
              <a:rPr lang="en-US" b="1"/>
              <a:t>6) If you want to build a data-driven app utilize the full potential of Data Hub as a platform</a:t>
            </a:r>
          </a:p>
          <a:p>
            <a:pPr marL="504000" lvl="1"/>
            <a:r>
              <a:rPr lang="en-US"/>
              <a:t>Use the full potential of the Data Hub system management, Pipelines and the tight integration with SCP</a:t>
            </a:r>
          </a:p>
          <a:p>
            <a:pPr lvl="0"/>
            <a:endParaRPr lang="de-DE"/>
          </a:p>
        </p:txBody>
      </p:sp>
      <p:sp>
        <p:nvSpPr>
          <p:cNvPr id="4" name="Slide Number Placeholder 3"/>
          <p:cNvSpPr>
            <a:spLocks noGrp="1"/>
          </p:cNvSpPr>
          <p:nvPr>
            <p:ph type="sldNum" sz="quarter" idx="10"/>
          </p:nvPr>
        </p:nvSpPr>
        <p:spPr/>
        <p:txBody>
          <a:bodyPr/>
          <a:lstStyle/>
          <a:p>
            <a:fld id="{7D8C2C35-2B8A-446E-BEC0-FD36716C29AC}" type="slidenum">
              <a:rPr lang="en-US" smtClean="0"/>
              <a:pPr/>
              <a:t>27</a:t>
            </a:fld>
            <a:endParaRPr lang="en-US"/>
          </a:p>
        </p:txBody>
      </p:sp>
    </p:spTree>
    <p:extLst>
      <p:ext uri="{BB962C8B-B14F-4D97-AF65-F5344CB8AC3E}">
        <p14:creationId xmlns:p14="http://schemas.microsoft.com/office/powerpoint/2010/main" val="508314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29</a:t>
            </a:fld>
            <a:endParaRPr lang="de-DE"/>
          </a:p>
        </p:txBody>
      </p:sp>
    </p:spTree>
    <p:extLst>
      <p:ext uri="{BB962C8B-B14F-4D97-AF65-F5344CB8AC3E}">
        <p14:creationId xmlns:p14="http://schemas.microsoft.com/office/powerpoint/2010/main" val="1211100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Similarly, when it comes to processing the data, SAP Data Intelligence can natively execute and orchestrate processing jobs in HANA, as well as in all the major Open Source engines, like Python, Spark or Google TensorFlow. And it can do that across landscape which can include any of the hyperscalers, as well as on premise legs, using any of the supported Kubernetes infrastructure. </a:t>
            </a:r>
          </a:p>
          <a:p>
            <a:endParaRPr lang="en-US" dirty="0"/>
          </a:p>
          <a:p>
            <a:r>
              <a:rPr lang="en-US" dirty="0"/>
              <a:t>This capability to orchestrate both data integration and data processing, and to do it with a pure multi-cloud approach, agnostic to the infrastructure provider, is a very differentiating characteristic: no other Data Orchestration tool in the market can do the same!</a:t>
            </a:r>
          </a:p>
          <a:p>
            <a:endParaRPr lang="en-US" dirty="0"/>
          </a:p>
          <a:p>
            <a:endParaRPr lang="en-CA" sz="1400" kern="1200" dirty="0">
              <a:solidFill>
                <a:schemeClr val="tx1"/>
              </a:solidFill>
              <a:effectLst/>
              <a:latin typeface="+mn-lt"/>
              <a:ea typeface="+mn-ea"/>
              <a:cs typeface="+mn-cs"/>
            </a:endParaRPr>
          </a:p>
          <a:p>
            <a:r>
              <a:rPr lang="en-CA" sz="1400" kern="1200" dirty="0">
                <a:solidFill>
                  <a:schemeClr val="tx1"/>
                </a:solidFill>
                <a:effectLst/>
                <a:latin typeface="+mn-lt"/>
                <a:ea typeface="+mn-ea"/>
                <a:cs typeface="+mn-cs"/>
              </a:rPr>
              <a:t>Orchestrate your data using modular data pipelines with access to all data operations.   Process the data where it resides, rapidly delivering intelligent and trustworthy data to the right users with the right context at the right time</a:t>
            </a:r>
          </a:p>
          <a:p>
            <a:endParaRPr lang="en-US" sz="1400" kern="1200" dirty="0">
              <a:solidFill>
                <a:schemeClr val="tx1"/>
              </a:solidFill>
              <a:effectLst/>
              <a:latin typeface="+mn-lt"/>
              <a:ea typeface="+mn-ea"/>
              <a:cs typeface="+mn-cs"/>
            </a:endParaRPr>
          </a:p>
          <a:p>
            <a:r>
              <a:rPr lang="en-CA" sz="1400" kern="1200" dirty="0">
                <a:solidFill>
                  <a:schemeClr val="tx1"/>
                </a:solidFill>
                <a:effectLst/>
                <a:latin typeface="+mn-lt"/>
                <a:ea typeface="+mn-ea"/>
                <a:cs typeface="+mn-cs"/>
              </a:rPr>
              <a:t>Capabilities and Differentiators</a:t>
            </a:r>
            <a:endParaRPr lang="en-US"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Workflow scheduling and monitoring</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Remote task execution</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Data transfer between systems</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Diverse processing engines</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Modular data pipelines with access to all necessary data operations - from data ingestion to data sharing. </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Simple, browser-based, single entry point for entire data orchestration that includes modeling, design, deployment, monitoring, task automation, distributed processing, system management. </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Built-in operators which can be directly used in a pipeline or can be customized for specific use case.</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Efficient data preparation and quality assurance </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Effective raw data enrichment using business data</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Powerful distributed data pipeline execution</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Ability to combine and orchestrate Open Source frameworks (TensorFlow, R, </a:t>
            </a:r>
            <a:r>
              <a:rPr lang="en-US" sz="1400" kern="1200" dirty="0" err="1">
                <a:solidFill>
                  <a:schemeClr val="tx1"/>
                </a:solidFill>
                <a:effectLst/>
                <a:latin typeface="+mn-lt"/>
                <a:ea typeface="+mn-ea"/>
                <a:cs typeface="+mn-cs"/>
              </a:rPr>
              <a:t>Pything</a:t>
            </a:r>
            <a:r>
              <a:rPr lang="en-US" sz="1400" kern="1200" dirty="0">
                <a:solidFill>
                  <a:schemeClr val="tx1"/>
                </a:solidFill>
                <a:effectLst/>
                <a:latin typeface="+mn-lt"/>
                <a:ea typeface="+mn-ea"/>
                <a:cs typeface="+mn-cs"/>
              </a:rPr>
              <a:t>) and SAP frameworks (HANA APL/PAL, Machine Learning Foundation)</a:t>
            </a:r>
          </a:p>
          <a:p>
            <a:r>
              <a:rPr lang="en-CA" sz="1400" kern="1200" dirty="0">
                <a:solidFill>
                  <a:schemeClr val="tx1"/>
                </a:solidFill>
                <a:effectLst/>
                <a:latin typeface="+mn-lt"/>
                <a:ea typeface="+mn-ea"/>
                <a:cs typeface="+mn-cs"/>
              </a:rPr>
              <a:t>Benefits</a:t>
            </a:r>
            <a:endParaRPr lang="en-US"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Achieve excellence in customer engagement by responding to information and events with intelligent data and actions powered by trusted data and enhanced with machine learning</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Accelerate intelligent data delivery for applications and users.</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Build powerful data pipelines to handle data streams, preparation, transformations, and complex processing</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Simplified data orchestration with full visibility into data across systems</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High performance and scalable data operations for traditional and new data landscapes</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Generate immediate business results with virtual modeling for faster delivery of intelligent data</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Rapidly deploy comprehensive machine learning scenarios into production and managed from a single solution supporting all key users involved (Data Engineers, Data Scientists, Business Analysts, etc)</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32</a:t>
            </a:fld>
            <a:endParaRPr lang="de-DE" dirty="0"/>
          </a:p>
        </p:txBody>
      </p:sp>
    </p:spTree>
    <p:extLst>
      <p:ext uri="{BB962C8B-B14F-4D97-AF65-F5344CB8AC3E}">
        <p14:creationId xmlns:p14="http://schemas.microsoft.com/office/powerpoint/2010/main" val="3749877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a:t>1) Expose the application data</a:t>
            </a:r>
          </a:p>
          <a:p>
            <a:pPr marL="504000" lvl="1"/>
            <a:r>
              <a:rPr lang="en-US"/>
              <a:t>Native integration into ABAP via ABAP Agent &amp; proven technologies like SLT</a:t>
            </a:r>
          </a:p>
          <a:p>
            <a:pPr marL="504000" lvl="1"/>
            <a:r>
              <a:rPr lang="en-US"/>
              <a:t>For SCP-based and independent apps Cloud Data Integration API based on OData</a:t>
            </a:r>
          </a:p>
          <a:p>
            <a:pPr marL="504000" lvl="1"/>
            <a:r>
              <a:rPr lang="en-US"/>
              <a:t>Tight integration with HANA for certain scenarios</a:t>
            </a:r>
          </a:p>
          <a:p>
            <a:r>
              <a:rPr lang="en-US" b="1"/>
              <a:t>2) Provide business semantics via Metadata Management</a:t>
            </a:r>
          </a:p>
          <a:p>
            <a:pPr marL="504000" lvl="1"/>
            <a:r>
              <a:rPr lang="en-US"/>
              <a:t>Crawler enables to browse and discover data</a:t>
            </a:r>
          </a:p>
          <a:p>
            <a:pPr marL="504000" lvl="1"/>
            <a:r>
              <a:rPr lang="en-US"/>
              <a:t>Provide semantics of the data in Metadata Management</a:t>
            </a:r>
          </a:p>
          <a:p>
            <a:pPr marL="504000" lvl="1"/>
            <a:r>
              <a:rPr lang="en-US"/>
              <a:t>For S/4 (partly) automatic enrichment e.g. via DDIC, CDS …</a:t>
            </a:r>
          </a:p>
          <a:p>
            <a:r>
              <a:rPr lang="en-US" b="1"/>
              <a:t>3) Combine &amp; enrich data from various applications &amp; data sources in business scenarios</a:t>
            </a:r>
          </a:p>
          <a:p>
            <a:pPr marL="504000" lvl="1"/>
            <a:r>
              <a:rPr lang="en-US"/>
              <a:t>Cleanse data from your applications and combine &amp; enrich with other data sources</a:t>
            </a:r>
          </a:p>
          <a:p>
            <a:pPr marL="504000" lvl="1"/>
            <a:r>
              <a:rPr lang="en-US"/>
              <a:t>Decide which data should be shared in the distributed </a:t>
            </a:r>
            <a:r>
              <a:rPr lang="en-US" err="1"/>
              <a:t>datalake</a:t>
            </a:r>
            <a:endParaRPr lang="en-US"/>
          </a:p>
          <a:p>
            <a:r>
              <a:rPr lang="en-US" b="1"/>
              <a:t>4) Get control of the data processing via Pipelines</a:t>
            </a:r>
          </a:p>
          <a:p>
            <a:pPr marL="504000" lvl="1"/>
            <a:r>
              <a:rPr lang="en-US"/>
              <a:t>Built operators to natively integrate with your application (various languages &amp; also embedded into ABAP)</a:t>
            </a:r>
          </a:p>
          <a:p>
            <a:pPr marL="504000" lvl="1"/>
            <a:r>
              <a:rPr lang="en-US"/>
              <a:t>Build pipelines &amp; operators to do advanced data processing</a:t>
            </a:r>
          </a:p>
          <a:p>
            <a:r>
              <a:rPr lang="en-US" b="1"/>
              <a:t>5) Utilize the enriched data in Analytics Cloud, BW &amp; Machine Learning</a:t>
            </a:r>
          </a:p>
          <a:p>
            <a:pPr marL="504000" lvl="1"/>
            <a:r>
              <a:rPr lang="en-US"/>
              <a:t>Enriched data in business scenarios can be used in analytical scenarios and machine learning scenarios</a:t>
            </a:r>
          </a:p>
          <a:p>
            <a:pPr marL="504000" lvl="1"/>
            <a:r>
              <a:rPr lang="en-US"/>
              <a:t>Direct integration with Analytics Cloud, BW/4 HANA and ML Foundation (later also DSP)</a:t>
            </a:r>
          </a:p>
          <a:p>
            <a:r>
              <a:rPr lang="en-US" b="1"/>
              <a:t>6) If you want to build a data-driven app utilize the full potential of Data Hub as a platform</a:t>
            </a:r>
          </a:p>
          <a:p>
            <a:pPr marL="504000" lvl="1"/>
            <a:r>
              <a:rPr lang="en-US"/>
              <a:t>Use the full potential of the Data Hub system management, Pipelines and the tight integration with SCP</a:t>
            </a:r>
          </a:p>
          <a:p>
            <a:pPr lvl="0"/>
            <a:endParaRPr lang="de-DE"/>
          </a:p>
        </p:txBody>
      </p:sp>
      <p:sp>
        <p:nvSpPr>
          <p:cNvPr id="4" name="Slide Number Placeholder 3"/>
          <p:cNvSpPr>
            <a:spLocks noGrp="1"/>
          </p:cNvSpPr>
          <p:nvPr>
            <p:ph type="sldNum" sz="quarter" idx="10"/>
          </p:nvPr>
        </p:nvSpPr>
        <p:spPr/>
        <p:txBody>
          <a:bodyPr/>
          <a:lstStyle/>
          <a:p>
            <a:fld id="{7D8C2C35-2B8A-446E-BEC0-FD36716C29AC}" type="slidenum">
              <a:rPr lang="en-US" smtClean="0"/>
              <a:pPr/>
              <a:t>33</a:t>
            </a:fld>
            <a:endParaRPr lang="en-US"/>
          </a:p>
        </p:txBody>
      </p:sp>
    </p:spTree>
    <p:extLst>
      <p:ext uri="{BB962C8B-B14F-4D97-AF65-F5344CB8AC3E}">
        <p14:creationId xmlns:p14="http://schemas.microsoft.com/office/powerpoint/2010/main" val="55611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34</a:t>
            </a:fld>
            <a:endParaRPr lang="de-DE"/>
          </a:p>
        </p:txBody>
      </p:sp>
    </p:spTree>
    <p:extLst>
      <p:ext uri="{BB962C8B-B14F-4D97-AF65-F5344CB8AC3E}">
        <p14:creationId xmlns:p14="http://schemas.microsoft.com/office/powerpoint/2010/main" val="2204014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7D8C2C35-2B8A-446E-BEC0-FD36716C29AC}" type="slidenum">
              <a:rPr lang="de-DE" smtClean="0"/>
              <a:pPr/>
              <a:t>35</a:t>
            </a:fld>
            <a:endParaRPr lang="de-DE"/>
          </a:p>
        </p:txBody>
      </p:sp>
    </p:spTree>
    <p:extLst>
      <p:ext uri="{BB962C8B-B14F-4D97-AF65-F5344CB8AC3E}">
        <p14:creationId xmlns:p14="http://schemas.microsoft.com/office/powerpoint/2010/main" val="224605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3</a:t>
            </a:fld>
            <a:endParaRPr lang="de-DE"/>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979621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43</a:t>
            </a:fld>
            <a:endParaRPr lang="de-DE"/>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095812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SAP Business Technology Platform provides outcomes across 3 main customer scenarios.</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Integration – complex IT landscapes include on premise and cloud systems, SaaS applications and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hyperscaler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technology.  Integration is essential to enhance business operations across the entire value chain by connecting all systems seamlessly.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to Value – it’s essential that organizations have a consolidated view across all their data assets and are able to achieve insight and make real time decisions, especially during times of rapid change</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Extensibility – companies need to stay agile and adapt rapidly to new business conditions and changing customer demands.  Extension allows companies to build and enhance all their application investments to meet their customer’s dynamic needs and provide continual value.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45</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4282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46</a:t>
            </a:fld>
            <a:endParaRPr lang="en-US" dirty="0"/>
          </a:p>
        </p:txBody>
      </p:sp>
    </p:spTree>
    <p:extLst>
      <p:ext uri="{BB962C8B-B14F-4D97-AF65-F5344CB8AC3E}">
        <p14:creationId xmlns:p14="http://schemas.microsoft.com/office/powerpoint/2010/main" val="3223551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49</a:t>
            </a:fld>
            <a:endParaRPr lang="de-DE" dirty="0"/>
          </a:p>
        </p:txBody>
      </p:sp>
    </p:spTree>
    <p:extLst>
      <p:ext uri="{BB962C8B-B14F-4D97-AF65-F5344CB8AC3E}">
        <p14:creationId xmlns:p14="http://schemas.microsoft.com/office/powerpoint/2010/main" val="2977825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50</a:t>
            </a:fld>
            <a:endParaRPr lang="en-US" dirty="0"/>
          </a:p>
        </p:txBody>
      </p:sp>
    </p:spTree>
    <p:extLst>
      <p:ext uri="{BB962C8B-B14F-4D97-AF65-F5344CB8AC3E}">
        <p14:creationId xmlns:p14="http://schemas.microsoft.com/office/powerpoint/2010/main" val="3475927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52</a:t>
            </a:fld>
            <a:endParaRPr lang="de-DE" dirty="0"/>
          </a:p>
        </p:txBody>
      </p:sp>
    </p:spTree>
    <p:extLst>
      <p:ext uri="{BB962C8B-B14F-4D97-AF65-F5344CB8AC3E}">
        <p14:creationId xmlns:p14="http://schemas.microsoft.com/office/powerpoint/2010/main" val="2887358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53</a:t>
            </a:fld>
            <a:endParaRPr lang="de-DE" dirty="0"/>
          </a:p>
        </p:txBody>
      </p:sp>
    </p:spTree>
    <p:extLst>
      <p:ext uri="{BB962C8B-B14F-4D97-AF65-F5344CB8AC3E}">
        <p14:creationId xmlns:p14="http://schemas.microsoft.com/office/powerpoint/2010/main" val="1440388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54</a:t>
            </a:fld>
            <a:endParaRPr lang="de-DE" dirty="0"/>
          </a:p>
        </p:txBody>
      </p:sp>
    </p:spTree>
    <p:extLst>
      <p:ext uri="{BB962C8B-B14F-4D97-AF65-F5344CB8AC3E}">
        <p14:creationId xmlns:p14="http://schemas.microsoft.com/office/powerpoint/2010/main" val="3902346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55</a:t>
            </a:fld>
            <a:endParaRPr lang="de-DE" dirty="0"/>
          </a:p>
        </p:txBody>
      </p:sp>
    </p:spTree>
    <p:extLst>
      <p:ext uri="{BB962C8B-B14F-4D97-AF65-F5344CB8AC3E}">
        <p14:creationId xmlns:p14="http://schemas.microsoft.com/office/powerpoint/2010/main" val="1744942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SAP Business Technology Platform provides outcomes across 3 main customer scenarios.</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Integration – complex IT landscapes include on premise and cloud systems, SaaS applications and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hyperscaler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technology.  Integration is essential to enhance business operations across the entire value chain by connecting all systems seamlessly.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to Value – it’s essential that organizations have a consolidated view across all their data assets and are able to achieve insight and make real time decisions, especially during times of rapid change</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Extensibility – companies need to stay agile and adapt rapidly to new business conditions and changing customer demands.  Extension allows companies to build and enhance all their application investments to meet their customer’s dynamic needs and provide continual value.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257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4</a:t>
            </a:fld>
            <a:endParaRPr lang="de-DE"/>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5024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SAP BTP is the platform for the intelligent enterprise.  It includes database and data management solutions, analytics, application development &amp; integration, as well as intelligent technologies – from on-premise to the cloud. </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SAP BTP technologies provide substantial value individually (such as SAP HANA), however, the real power of the platform lies in leveraging a </a:t>
            </a:r>
            <a:r>
              <a:rPr lang="en-US" sz="1400" u="sng" kern="1200" dirty="0">
                <a:solidFill>
                  <a:schemeClr val="tx1"/>
                </a:solidFill>
                <a:effectLst/>
                <a:latin typeface="+mn-lt"/>
                <a:ea typeface="+mn-ea"/>
                <a:cs typeface="+mn-cs"/>
              </a:rPr>
              <a:t>combination</a:t>
            </a:r>
            <a:r>
              <a:rPr lang="en-US" sz="1400" kern="1200" dirty="0">
                <a:solidFill>
                  <a:schemeClr val="tx1"/>
                </a:solidFill>
                <a:effectLst/>
                <a:latin typeface="+mn-lt"/>
                <a:ea typeface="+mn-ea"/>
                <a:cs typeface="+mn-cs"/>
              </a:rPr>
              <a:t> of technologies to solve your business challenges and create innovative outcomes</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Our customers can run SAP BTP in any cloud environment, to achieve ultimate flexibility and choice to drive agility &amp; speed.  This is a big differentiation offered only by SAP.  We take care of the technology so you can focus on your business outcomes.</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SAP has a unique position to address your challenges with in-depth insight and access into business data and processes. This allows organizations to focus on business outcomes, instead of on the technical building blocks.</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SAP BTP integrates and extends SAP Intelligent Suite as well as third-party applications with innovative capabilities. </a:t>
            </a:r>
          </a:p>
          <a:p>
            <a:pPr marL="285750" lvl="0" indent="-285750">
              <a:buFont typeface="Arial" panose="020B0604020202020204" pitchFamily="34" charset="0"/>
              <a:buChar char="•"/>
            </a:pPr>
            <a:r>
              <a:rPr lang="en-US" sz="1400" kern="1200" dirty="0">
                <a:solidFill>
                  <a:schemeClr val="tx1"/>
                </a:solidFill>
                <a:effectLst/>
                <a:latin typeface="+mn-lt"/>
                <a:ea typeface="+mn-ea"/>
                <a:cs typeface="+mn-cs"/>
              </a:rPr>
              <a:t>With SAP’s strong business and technology assets, and our close collaboration with customers and partners, SAP is uniquely positioned to deliver a business technology platform that helps enterprises achieve data-driven innovation </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57</a:t>
            </a:fld>
            <a:endParaRPr lang="de-DE"/>
          </a:p>
        </p:txBody>
      </p:sp>
    </p:spTree>
    <p:extLst>
      <p:ext uri="{BB962C8B-B14F-4D97-AF65-F5344CB8AC3E}">
        <p14:creationId xmlns:p14="http://schemas.microsoft.com/office/powerpoint/2010/main" val="2986022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indent="-179964"/>
            <a:r>
              <a:rPr lang="en-US" sz="1800" b="1"/>
              <a:t>SAP HANA Integration</a:t>
            </a:r>
            <a:endParaRPr lang="en-US" sz="1800"/>
          </a:p>
          <a:p>
            <a:pPr lvl="1"/>
            <a:r>
              <a:rPr lang="en-US" sz="1400" b="1"/>
              <a:t>Pipeline Operators:</a:t>
            </a:r>
          </a:p>
          <a:p>
            <a:pPr lvl="2"/>
            <a:r>
              <a:rPr lang="en-US" sz="1400" b="1"/>
              <a:t>SAP HANA Client </a:t>
            </a:r>
            <a:r>
              <a:rPr lang="en-US" sz="1400"/>
              <a:t>– Flexible client operator to interact with SAP HANA from within data pipelines</a:t>
            </a:r>
          </a:p>
          <a:p>
            <a:pPr lvl="2"/>
            <a:r>
              <a:rPr lang="en-US" sz="1400" b="1"/>
              <a:t>SAP HANA Table Consumer </a:t>
            </a:r>
            <a:r>
              <a:rPr lang="en-US" sz="1400"/>
              <a:t>– Pull data (table, view) from SAP HANA optimized for ETL scenarios</a:t>
            </a:r>
          </a:p>
          <a:p>
            <a:pPr lvl="2"/>
            <a:r>
              <a:rPr lang="en-US" sz="1400" b="1"/>
              <a:t>SAP HANA Monitor </a:t>
            </a:r>
            <a:r>
              <a:rPr lang="en-US" sz="1400"/>
              <a:t>– Watch SAP HANA table for changes and output newly inserted rows</a:t>
            </a:r>
          </a:p>
          <a:p>
            <a:pPr lvl="2"/>
            <a:r>
              <a:rPr lang="en-US" sz="1400" b="1"/>
              <a:t>SAP HANA Flowgraph (Workflow) </a:t>
            </a:r>
            <a:r>
              <a:rPr lang="en-US" sz="1400"/>
              <a:t>– Orchestrate SAP HANA flowgraph using SDI REST API (XSC)</a:t>
            </a:r>
          </a:p>
          <a:p>
            <a:pPr lvl="2"/>
            <a:r>
              <a:rPr lang="en-US" sz="1400" b="1"/>
              <a:t>Data Transfer (Workflow) </a:t>
            </a:r>
            <a:r>
              <a:rPr lang="en-US" sz="1400"/>
              <a:t>– Transfer data (table, view) from SAP HANA into big data stores</a:t>
            </a:r>
          </a:p>
          <a:p>
            <a:pPr lvl="1"/>
            <a:r>
              <a:rPr lang="en-US" sz="1400" b="1"/>
              <a:t>Smart Data Access</a:t>
            </a:r>
          </a:p>
          <a:p>
            <a:pPr lvl="2"/>
            <a:r>
              <a:rPr lang="en-US" sz="1400"/>
              <a:t>Access data being stored in SAP Data Intelligence persistency engines (SAP Vora) virtually from within SAP HANA via remote source to SAP Vora.</a:t>
            </a:r>
          </a:p>
          <a:p>
            <a:pPr indent="-179964"/>
            <a:r>
              <a:rPr lang="de-DE" sz="1800" b="1"/>
              <a:t>SAP Analytics Cloud</a:t>
            </a:r>
            <a:endParaRPr lang="en-US" sz="1800"/>
          </a:p>
          <a:p>
            <a:pPr lvl="1" fontAlgn="base"/>
            <a:r>
              <a:rPr lang="de-DE" sz="1400"/>
              <a:t>Pipeline Operator:</a:t>
            </a:r>
          </a:p>
          <a:p>
            <a:pPr lvl="2" fontAlgn="base"/>
            <a:r>
              <a:rPr lang="de-DE" sz="1400"/>
              <a:t>SAP Analytics Cloud Producer – Push </a:t>
            </a:r>
            <a:r>
              <a:rPr lang="de-DE" sz="1400" err="1"/>
              <a:t>data</a:t>
            </a:r>
            <a:r>
              <a:rPr lang="de-DE" sz="1400"/>
              <a:t> </a:t>
            </a:r>
            <a:r>
              <a:rPr lang="de-DE" sz="1400" err="1"/>
              <a:t>into</a:t>
            </a:r>
            <a:r>
              <a:rPr lang="de-DE" sz="1400"/>
              <a:t> SAP Analytics Cloud (</a:t>
            </a:r>
            <a:r>
              <a:rPr lang="de-DE" sz="1400" err="1"/>
              <a:t>dataset</a:t>
            </a:r>
            <a:r>
              <a:rPr lang="de-DE" sz="1400"/>
              <a:t>) </a:t>
            </a:r>
            <a:r>
              <a:rPr lang="de-DE" sz="1400" err="1"/>
              <a:t>from</a:t>
            </a:r>
            <a:r>
              <a:rPr lang="de-DE" sz="1400"/>
              <a:t> </a:t>
            </a:r>
            <a:r>
              <a:rPr lang="de-DE" sz="1400" err="1"/>
              <a:t>within</a:t>
            </a:r>
            <a:r>
              <a:rPr lang="de-DE" sz="1400"/>
              <a:t> a </a:t>
            </a:r>
            <a:r>
              <a:rPr lang="de-DE" sz="1400" err="1"/>
              <a:t>data</a:t>
            </a:r>
            <a:r>
              <a:rPr lang="de-DE" sz="1400"/>
              <a:t> </a:t>
            </a:r>
            <a:r>
              <a:rPr lang="de-DE" sz="1400" err="1"/>
              <a:t>pipeline</a:t>
            </a:r>
            <a:endParaRPr lang="de-DE" sz="1400"/>
          </a:p>
          <a:p>
            <a:pPr lvl="1" fontAlgn="base"/>
            <a:r>
              <a:rPr lang="de-DE" sz="1400"/>
              <a:t>Smart Data Access:</a:t>
            </a:r>
          </a:p>
          <a:p>
            <a:pPr lvl="2" fontAlgn="base"/>
            <a:r>
              <a:rPr lang="en-US" sz="1400"/>
              <a:t>Access virtual table on SAP Vora in SAP HANA via HANA live connection.</a:t>
            </a:r>
          </a:p>
          <a:p>
            <a:pPr lvl="2" fontAlgn="base"/>
            <a:endParaRPr lang="de-DE" sz="1400"/>
          </a:p>
          <a:p>
            <a:endParaRPr lang="de-DE"/>
          </a:p>
        </p:txBody>
      </p:sp>
      <p:sp>
        <p:nvSpPr>
          <p:cNvPr id="4" name="Slide Number Placeholder 3"/>
          <p:cNvSpPr>
            <a:spLocks noGrp="1"/>
          </p:cNvSpPr>
          <p:nvPr>
            <p:ph type="sldNum" sz="quarter" idx="5"/>
          </p:nvPr>
        </p:nvSpPr>
        <p:spPr/>
        <p:txBody>
          <a:bodyPr/>
          <a:lstStyle/>
          <a:p>
            <a:fld id="{7D8C2C35-2B8A-446E-BEC0-FD36716C29AC}" type="slidenum">
              <a:rPr lang="de-DE" smtClean="0"/>
              <a:pPr/>
              <a:t>59</a:t>
            </a:fld>
            <a:endParaRPr lang="de-DE"/>
          </a:p>
        </p:txBody>
      </p:sp>
    </p:spTree>
    <p:extLst>
      <p:ext uri="{BB962C8B-B14F-4D97-AF65-F5344CB8AC3E}">
        <p14:creationId xmlns:p14="http://schemas.microsoft.com/office/powerpoint/2010/main" val="838258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7D8C2C35-2B8A-446E-BEC0-FD36716C29AC}" type="slidenum">
              <a:rPr lang="de-DE" smtClean="0"/>
              <a:pPr/>
              <a:t>61</a:t>
            </a:fld>
            <a:endParaRPr lang="de-DE"/>
          </a:p>
        </p:txBody>
      </p:sp>
    </p:spTree>
    <p:extLst>
      <p:ext uri="{BB962C8B-B14F-4D97-AF65-F5344CB8AC3E}">
        <p14:creationId xmlns:p14="http://schemas.microsoft.com/office/powerpoint/2010/main" val="3884561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SAP Business Technology Platform provides outcomes across 3 main customer scenarios.</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Integration – complex IT landscapes include on premise and cloud systems, SaaS applications and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hyperscaler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technology.  Integration is essential to enhance business operations across the entire value chain by connecting all systems seamlessly.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to Value – it’s essential that organizations have a consolidated view across all their data assets and are able to achieve insight and make real time decisions, especially during times of rapid change</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Extensibility – companies need to stay agile and adapt rapidly to new business conditions and changing customer demands.  Extension allows companies to build and enhance all their application investments to meet their customer’s dynamic needs and provide continual value.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08319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65</a:t>
            </a:fld>
            <a:endParaRPr lang="de-DE" dirty="0"/>
          </a:p>
        </p:txBody>
      </p:sp>
    </p:spTree>
    <p:extLst>
      <p:ext uri="{BB962C8B-B14F-4D97-AF65-F5344CB8AC3E}">
        <p14:creationId xmlns:p14="http://schemas.microsoft.com/office/powerpoint/2010/main" val="2672498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lvl="1" indent="-238760" algn="just" defTabSz="1088558">
              <a:lnSpc>
                <a:spcPct val="90000"/>
              </a:lnSpc>
              <a:spcBef>
                <a:spcPts val="600"/>
              </a:spcBef>
              <a:buClr>
                <a:srgbClr val="F0AB00"/>
              </a:buClr>
              <a:buSzPct val="80000"/>
              <a:buNone/>
              <a:defRPr/>
            </a:pPr>
            <a:r>
              <a:rPr lang="en-US" sz="1400" b="1" kern="0" dirty="0">
                <a:solidFill>
                  <a:schemeClr val="accent1"/>
                </a:solidFill>
                <a:latin typeface="Arial Black" pitchFamily="34" charset="0"/>
                <a:ea typeface="Arial Unicode MS" pitchFamily="34" charset="-128"/>
                <a:cs typeface="Arial Unicode MS" pitchFamily="34" charset="-128"/>
              </a:rPr>
              <a:t>The two liner message in this slide: </a:t>
            </a:r>
          </a:p>
          <a:p>
            <a:pPr marL="46990" lvl="1" indent="-285750" algn="just" defTabSz="1088558">
              <a:lnSpc>
                <a:spcPct val="90000"/>
              </a:lnSpc>
              <a:spcBef>
                <a:spcPts val="600"/>
              </a:spcBef>
              <a:buClr>
                <a:srgbClr val="F0AB00"/>
              </a:buClr>
              <a:buSzPct val="80000"/>
              <a:defRPr/>
            </a:pPr>
            <a:r>
              <a:rPr lang="en-US" sz="1400" b="1" kern="0" dirty="0">
                <a:solidFill>
                  <a:schemeClr val="accent1"/>
                </a:solidFill>
                <a:latin typeface="Arial Black" pitchFamily="34" charset="0"/>
                <a:ea typeface="Arial Unicode MS" pitchFamily="34" charset="-128"/>
                <a:cs typeface="Arial Unicode MS" pitchFamily="34" charset="-128"/>
              </a:rPr>
              <a:t>This proposal is to optimally use the existing Data Services assets and infrastructure, not only , for the on-premise and current EIM capability, but to extend EIM processed rich information, integrated with new age data systems and data formats addressed by Data Intelligence. </a:t>
            </a:r>
          </a:p>
          <a:p>
            <a:pPr marL="46990" lvl="1" indent="-285750" algn="just" defTabSz="1088558">
              <a:lnSpc>
                <a:spcPct val="90000"/>
              </a:lnSpc>
              <a:spcBef>
                <a:spcPts val="600"/>
              </a:spcBef>
              <a:buClr>
                <a:srgbClr val="F0AB00"/>
              </a:buClr>
              <a:buSzPct val="80000"/>
              <a:defRPr/>
            </a:pPr>
            <a:r>
              <a:rPr lang="en-US" sz="1400" b="1" kern="0" dirty="0">
                <a:solidFill>
                  <a:schemeClr val="accent1"/>
                </a:solidFill>
                <a:latin typeface="Arial Black" pitchFamily="34" charset="0"/>
                <a:ea typeface="Arial Unicode MS" pitchFamily="34" charset="-128"/>
                <a:cs typeface="Arial Unicode MS" pitchFamily="34" charset="-128"/>
              </a:rPr>
              <a:t>Your EIM investment is not a throw away, and also, embracing the new age systems on a single pipeline, is within simple reach.</a:t>
            </a:r>
          </a:p>
          <a:p>
            <a:pPr marL="0" lvl="1" indent="-238760" algn="just" defTabSz="1088558">
              <a:lnSpc>
                <a:spcPct val="90000"/>
              </a:lnSpc>
              <a:spcBef>
                <a:spcPts val="600"/>
              </a:spcBef>
              <a:buClr>
                <a:srgbClr val="F0AB00"/>
              </a:buClr>
              <a:buSzPct val="80000"/>
              <a:buNone/>
              <a:defRPr/>
            </a:pPr>
            <a:endParaRPr lang="en-US" sz="1400" b="1" kern="0" dirty="0">
              <a:solidFill>
                <a:schemeClr val="accent1"/>
              </a:solidFill>
              <a:latin typeface="Arial Black" pitchFamily="34" charset="0"/>
              <a:ea typeface="Arial Unicode MS" pitchFamily="34" charset="-128"/>
              <a:cs typeface="Arial Unicode MS" pitchFamily="34" charset="-128"/>
            </a:endParaRPr>
          </a:p>
          <a:p>
            <a:pPr marL="0" lvl="1" indent="-238760" algn="just" defTabSz="1088558">
              <a:lnSpc>
                <a:spcPct val="90000"/>
              </a:lnSpc>
              <a:spcBef>
                <a:spcPts val="600"/>
              </a:spcBef>
              <a:buClr>
                <a:srgbClr val="F0AB00"/>
              </a:buClr>
              <a:buSzPct val="80000"/>
              <a:buNone/>
              <a:defRPr/>
            </a:pPr>
            <a:endParaRPr lang="en-US" sz="1400" b="1" kern="0" dirty="0">
              <a:solidFill>
                <a:schemeClr val="accent1"/>
              </a:solidFill>
              <a:latin typeface="Arial Black" pitchFamily="34" charset="0"/>
              <a:ea typeface="Arial Unicode MS" pitchFamily="34" charset="-128"/>
              <a:cs typeface="Arial Unicode MS" pitchFamily="34" charset="-128"/>
            </a:endParaRPr>
          </a:p>
          <a:p>
            <a:pPr marL="0" lvl="1" indent="-238760" algn="just" defTabSz="1088558">
              <a:lnSpc>
                <a:spcPct val="90000"/>
              </a:lnSpc>
              <a:spcBef>
                <a:spcPts val="600"/>
              </a:spcBef>
              <a:buClr>
                <a:srgbClr val="F0AB00"/>
              </a:buClr>
              <a:buSzPct val="80000"/>
              <a:buNone/>
              <a:defRPr/>
            </a:pPr>
            <a:endParaRPr lang="en-US" sz="1400" b="1" kern="0" dirty="0">
              <a:solidFill>
                <a:schemeClr val="accent1"/>
              </a:solidFill>
              <a:latin typeface="Arial Black" pitchFamily="34" charset="0"/>
              <a:ea typeface="Arial Unicode MS" pitchFamily="34" charset="-128"/>
              <a:cs typeface="Arial Unicode MS" pitchFamily="34" charset="-128"/>
            </a:endParaRPr>
          </a:p>
          <a:p>
            <a:pPr marL="0" lvl="1" indent="-238760" algn="just" defTabSz="1088558">
              <a:lnSpc>
                <a:spcPct val="90000"/>
              </a:lnSpc>
              <a:spcBef>
                <a:spcPts val="600"/>
              </a:spcBef>
              <a:buClr>
                <a:srgbClr val="F0AB00"/>
              </a:buClr>
              <a:buSzPct val="80000"/>
              <a:buNone/>
              <a:defRPr/>
            </a:pPr>
            <a:r>
              <a:rPr lang="en-US" sz="1400" b="1" kern="0" dirty="0">
                <a:solidFill>
                  <a:schemeClr val="accent1"/>
                </a:solidFill>
                <a:latin typeface="Arial Black" pitchFamily="34" charset="0"/>
                <a:ea typeface="Arial Unicode MS" pitchFamily="34" charset="-128"/>
                <a:cs typeface="Arial Unicode MS" pitchFamily="34" charset="-128"/>
              </a:rPr>
              <a:t>BUSINESS VALUE – BENEFITS</a:t>
            </a:r>
            <a:endParaRPr lang="en-US" sz="500" b="1" kern="0" dirty="0">
              <a:solidFill>
                <a:schemeClr val="accent1"/>
              </a:solidFill>
              <a:latin typeface="Arial Black" pitchFamily="34" charset="0"/>
              <a:ea typeface="Arial Unicode MS" pitchFamily="34" charset="-128"/>
              <a:cs typeface="Arial Unicode MS" pitchFamily="34" charset="-128"/>
            </a:endParaRPr>
          </a:p>
          <a:p>
            <a:pPr marL="0" lvl="1" indent="-238760" algn="just" defTabSz="1088558">
              <a:lnSpc>
                <a:spcPct val="90000"/>
              </a:lnSpc>
              <a:spcBef>
                <a:spcPts val="600"/>
              </a:spcBef>
              <a:buClr>
                <a:srgbClr val="F0AB00"/>
              </a:buClr>
              <a:buSzPct val="80000"/>
              <a:buNone/>
              <a:defRPr/>
            </a:pPr>
            <a:endParaRPr lang="en-US" sz="500" b="1" kern="0" dirty="0">
              <a:solidFill>
                <a:schemeClr val="accent1"/>
              </a:solidFill>
              <a:latin typeface="Arial Black" pitchFamily="34" charset="0"/>
              <a:ea typeface="Arial Unicode MS" pitchFamily="34" charset="-128"/>
              <a:cs typeface="Arial Unicode MS" pitchFamily="34" charset="-128"/>
            </a:endParaRPr>
          </a:p>
          <a:p>
            <a:pPr marL="171348" indent="-171348" algn="just" defTabSz="1088122">
              <a:lnSpc>
                <a:spcPct val="80000"/>
              </a:lnSpc>
              <a:spcAft>
                <a:spcPts val="1200"/>
              </a:spcAft>
              <a:buClr>
                <a:srgbClr val="F0AB00"/>
              </a:buClr>
              <a:buSzPct val="110000"/>
              <a:buFont typeface="Arial" panose="020B0604020202020204" pitchFamily="34" charset="0"/>
              <a:buChar char="•"/>
              <a:defRPr/>
            </a:pPr>
            <a:r>
              <a:rPr lang="en-US" altLang="en-US" sz="1400" dirty="0">
                <a:solidFill>
                  <a:srgbClr val="000000"/>
                </a:solidFill>
                <a:ea typeface="BentonSans" charset="0"/>
                <a:cs typeface="Arial" panose="020B0604020202020204" pitchFamily="34" charset="0"/>
              </a:rPr>
              <a:t>Enables users to consume information from endpoints where Data Services cannot reach. Like SAC, Kafka and other unique DI targets</a:t>
            </a:r>
          </a:p>
          <a:p>
            <a:pPr marL="171348" marR="0" lvl="0" indent="-171348" algn="just" defTabSz="1088122" rtl="0" eaLnBrk="1" fontAlgn="auto" latinLnBrk="0" hangingPunct="1">
              <a:lnSpc>
                <a:spcPct val="80000"/>
              </a:lnSpc>
              <a:spcBef>
                <a:spcPts val="0"/>
              </a:spcBef>
              <a:spcAft>
                <a:spcPts val="1200"/>
              </a:spcAft>
              <a:buClr>
                <a:srgbClr val="F0AB00"/>
              </a:buClr>
              <a:buSzPct val="110000"/>
              <a:buFont typeface="Arial" panose="020B0604020202020204" pitchFamily="34" charset="0"/>
              <a:buChar char="•"/>
              <a:tabLst/>
              <a:defRPr/>
            </a:pPr>
            <a:r>
              <a:rPr lang="en-US" altLang="en-US" sz="1400" dirty="0">
                <a:solidFill>
                  <a:srgbClr val="000000"/>
                </a:solidFill>
                <a:ea typeface="BentonSans" charset="0"/>
                <a:cs typeface="Arial" panose="020B0604020202020204" pitchFamily="34" charset="0"/>
              </a:rPr>
              <a:t>All the sources and targets supported by DS and DI become accessible collectively in a single pipeline. This is because the Hybrid approach allows seamless data movement possibilities across the collective connections. All the sources and targets supported by DS and DI can be used in a single pipeline with distributed processing. </a:t>
            </a:r>
          </a:p>
          <a:p>
            <a:pPr marL="171348" indent="-171348" algn="just" defTabSz="1088122">
              <a:lnSpc>
                <a:spcPct val="80000"/>
              </a:lnSpc>
              <a:spcAft>
                <a:spcPts val="1200"/>
              </a:spcAft>
              <a:buClr>
                <a:srgbClr val="F0AB00"/>
              </a:buClr>
              <a:buSzPct val="110000"/>
              <a:buFont typeface="Arial" panose="020B0604020202020204" pitchFamily="34" charset="0"/>
              <a:buChar char="•"/>
              <a:defRPr/>
            </a:pPr>
            <a:r>
              <a:rPr lang="en-US" sz="1400" dirty="0">
                <a:solidFill>
                  <a:srgbClr val="000000"/>
                </a:solidFill>
              </a:rPr>
              <a:t>Leverages the enriched and quality added data to be consumed for publishing in SAC and Kafka </a:t>
            </a:r>
            <a:endParaRPr lang="en-US" sz="1400" kern="0" dirty="0">
              <a:ea typeface="Arial Unicode MS" pitchFamily="34" charset="-128"/>
              <a:cs typeface="Arial Unicode MS" pitchFamily="34" charset="-128"/>
            </a:endParaRPr>
          </a:p>
          <a:p>
            <a:pPr marL="171348" marR="0" lvl="0" indent="-171348" algn="just" defTabSz="1088122" rtl="0" eaLnBrk="1" fontAlgn="auto" latinLnBrk="0" hangingPunct="1">
              <a:lnSpc>
                <a:spcPct val="80000"/>
              </a:lnSpc>
              <a:spcBef>
                <a:spcPts val="0"/>
              </a:spcBef>
              <a:spcAft>
                <a:spcPts val="1200"/>
              </a:spcAft>
              <a:buClr>
                <a:srgbClr val="F0AB00"/>
              </a:buClr>
              <a:buSzPct val="110000"/>
              <a:buFont typeface="Arial" panose="020B0604020202020204" pitchFamily="34" charset="0"/>
              <a:buChar char="•"/>
              <a:tabLst/>
              <a:defRPr/>
            </a:pPr>
            <a:r>
              <a:rPr lang="en-US" altLang="en-US" sz="1400" dirty="0">
                <a:solidFill>
                  <a:srgbClr val="000000"/>
                </a:solidFill>
                <a:ea typeface="BentonSans" charset="0"/>
                <a:cs typeface="Arial" panose="020B0604020202020204" pitchFamily="34" charset="0"/>
              </a:rPr>
              <a:t>Integrate legacy information as is, with upcoming data systems in a DI pipeline. No need to re-invent the wheel of Legacy and enterprise data transformation. Reduces the project timeline for Data Intelligence for on premise data procurement and transformation. </a:t>
            </a:r>
            <a:r>
              <a:rPr lang="en-US" sz="1400" kern="0" dirty="0">
                <a:ea typeface="Arial Unicode MS" pitchFamily="34" charset="-128"/>
                <a:cs typeface="Arial Unicode MS" pitchFamily="34" charset="-128"/>
              </a:rPr>
              <a:t>Eliminates the logic wheel re-invention on enterprise data. Like reading VSAM data with Cobol copybook</a:t>
            </a:r>
          </a:p>
          <a:p>
            <a:pPr marL="171348" indent="-171348" algn="just" defTabSz="1088122">
              <a:lnSpc>
                <a:spcPct val="80000"/>
              </a:lnSpc>
              <a:spcAft>
                <a:spcPts val="1200"/>
              </a:spcAft>
              <a:buClr>
                <a:srgbClr val="F0AB00"/>
              </a:buClr>
              <a:buSzPct val="110000"/>
              <a:buFont typeface="Arial" panose="020B0604020202020204" pitchFamily="34" charset="0"/>
              <a:buChar char="•"/>
              <a:defRPr/>
            </a:pPr>
            <a:r>
              <a:rPr lang="en-US" sz="1400" dirty="0">
                <a:solidFill>
                  <a:srgbClr val="000000"/>
                </a:solidFill>
              </a:rPr>
              <a:t>Direct consumption of IS rules for DQ validations and enrichments within Data Services</a:t>
            </a:r>
          </a:p>
          <a:p>
            <a:pPr marL="171348" marR="0" lvl="0" indent="-171348" algn="just" defTabSz="1088122" rtl="0" eaLnBrk="1" fontAlgn="auto" latinLnBrk="0" hangingPunct="1">
              <a:lnSpc>
                <a:spcPct val="80000"/>
              </a:lnSpc>
              <a:spcBef>
                <a:spcPts val="0"/>
              </a:spcBef>
              <a:spcAft>
                <a:spcPts val="1200"/>
              </a:spcAft>
              <a:buClr>
                <a:srgbClr val="F0AB00"/>
              </a:buClr>
              <a:buSzPct val="110000"/>
              <a:buFont typeface="Arial" panose="020B0604020202020204" pitchFamily="34" charset="0"/>
              <a:buChar char="•"/>
              <a:tabLst/>
              <a:defRPr/>
            </a:pPr>
            <a:r>
              <a:rPr lang="en-US" sz="1400" kern="0" dirty="0">
                <a:ea typeface="Arial Unicode MS" pitchFamily="34" charset="-128"/>
                <a:cs typeface="Arial Unicode MS" pitchFamily="34" charset="-128"/>
              </a:rPr>
              <a:t>Users choice of the Data Lake infrastructure, either on-premise or cloud.</a:t>
            </a:r>
            <a:endParaRPr lang="en-US" sz="1400" dirty="0">
              <a:solidFill>
                <a:srgbClr val="000000"/>
              </a:solidFill>
            </a:endParaRPr>
          </a:p>
          <a:p>
            <a:pPr marL="171348" indent="-171348" algn="just" defTabSz="1088122">
              <a:lnSpc>
                <a:spcPct val="80000"/>
              </a:lnSpc>
              <a:spcAft>
                <a:spcPts val="1200"/>
              </a:spcAft>
              <a:buClr>
                <a:srgbClr val="F0AB00"/>
              </a:buClr>
              <a:buSzPct val="110000"/>
              <a:buFont typeface="Arial" panose="020B0604020202020204" pitchFamily="34" charset="0"/>
              <a:buChar char="•"/>
              <a:defRPr/>
            </a:pPr>
            <a:r>
              <a:rPr lang="en-US" sz="1400" kern="0" dirty="0">
                <a:ea typeface="Arial Unicode MS" pitchFamily="34" charset="-128"/>
                <a:cs typeface="Arial Unicode MS" pitchFamily="34" charset="-128"/>
              </a:rPr>
              <a:t>Foundation of ‘data exchange’ that can serve as the core platform for Metadata explorer in DI</a:t>
            </a:r>
            <a:endParaRPr lang="en-US" sz="1400" dirty="0">
              <a:solidFill>
                <a:srgbClr val="000000"/>
              </a:solidFill>
            </a:endParaRPr>
          </a:p>
        </p:txBody>
      </p:sp>
      <p:sp>
        <p:nvSpPr>
          <p:cNvPr id="4" name="Slide Number Placeholder 3"/>
          <p:cNvSpPr>
            <a:spLocks noGrp="1"/>
          </p:cNvSpPr>
          <p:nvPr>
            <p:ph type="sldNum" sz="quarter" idx="10"/>
          </p:nvPr>
        </p:nvSpPr>
        <p:spPr/>
        <p:txBody>
          <a:bodyPr/>
          <a:lstStyle/>
          <a:p>
            <a:fld id="{7D8C2C35-2B8A-446E-BEC0-FD36716C29AC}" type="slidenum">
              <a:rPr lang="de-DE" smtClean="0"/>
              <a:pPr/>
              <a:t>67</a:t>
            </a:fld>
            <a:endParaRPr lang="de-DE" dirty="0"/>
          </a:p>
        </p:txBody>
      </p:sp>
    </p:spTree>
    <p:extLst>
      <p:ext uri="{BB962C8B-B14F-4D97-AF65-F5344CB8AC3E}">
        <p14:creationId xmlns:p14="http://schemas.microsoft.com/office/powerpoint/2010/main" val="44283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lvl="1" indent="-238760" algn="just" defTabSz="1088558">
              <a:lnSpc>
                <a:spcPct val="90000"/>
              </a:lnSpc>
              <a:spcBef>
                <a:spcPts val="600"/>
              </a:spcBef>
              <a:buClr>
                <a:srgbClr val="F0AB00"/>
              </a:buClr>
              <a:buSzPct val="80000"/>
              <a:buNone/>
              <a:defRPr/>
            </a:pPr>
            <a:r>
              <a:rPr lang="en-US" sz="1400" b="1" kern="0" dirty="0">
                <a:solidFill>
                  <a:schemeClr val="accent1"/>
                </a:solidFill>
                <a:latin typeface="Arial Black" pitchFamily="34" charset="0"/>
                <a:ea typeface="Arial Unicode MS" pitchFamily="34" charset="-128"/>
                <a:cs typeface="Arial Unicode MS" pitchFamily="34" charset="-128"/>
              </a:rPr>
              <a:t>The two liner message in this slide: </a:t>
            </a:r>
          </a:p>
          <a:p>
            <a:pPr marL="46990" lvl="1" indent="-285750" algn="just" defTabSz="1088558">
              <a:lnSpc>
                <a:spcPct val="90000"/>
              </a:lnSpc>
              <a:spcBef>
                <a:spcPts val="600"/>
              </a:spcBef>
              <a:buClr>
                <a:srgbClr val="F0AB00"/>
              </a:buClr>
              <a:buSzPct val="80000"/>
              <a:defRPr/>
            </a:pPr>
            <a:r>
              <a:rPr lang="en-US" sz="1400" b="1" kern="0" dirty="0">
                <a:solidFill>
                  <a:schemeClr val="accent1"/>
                </a:solidFill>
                <a:latin typeface="Arial Black" pitchFamily="34" charset="0"/>
                <a:ea typeface="Arial Unicode MS" pitchFamily="34" charset="-128"/>
                <a:cs typeface="Arial Unicode MS" pitchFamily="34" charset="-128"/>
              </a:rPr>
              <a:t>This proposal is to optimally use the existing Data Services assets and infrastructure, not only , for the on-premise and current EIM capability, but to extend EIM processed rich information, integrated with new age data systems and data formats addressed by Data Intelligence. </a:t>
            </a:r>
          </a:p>
          <a:p>
            <a:pPr marL="46990" lvl="1" indent="-285750" algn="just" defTabSz="1088558">
              <a:lnSpc>
                <a:spcPct val="90000"/>
              </a:lnSpc>
              <a:spcBef>
                <a:spcPts val="600"/>
              </a:spcBef>
              <a:buClr>
                <a:srgbClr val="F0AB00"/>
              </a:buClr>
              <a:buSzPct val="80000"/>
              <a:defRPr/>
            </a:pPr>
            <a:r>
              <a:rPr lang="en-US" sz="1400" b="1" kern="0" dirty="0">
                <a:solidFill>
                  <a:schemeClr val="accent1"/>
                </a:solidFill>
                <a:latin typeface="Arial Black" pitchFamily="34" charset="0"/>
                <a:ea typeface="Arial Unicode MS" pitchFamily="34" charset="-128"/>
                <a:cs typeface="Arial Unicode MS" pitchFamily="34" charset="-128"/>
              </a:rPr>
              <a:t>Your EIM investment is not a throw away, and also, embracing the new age systems on a single pipeline, is within simple reach.</a:t>
            </a:r>
          </a:p>
          <a:p>
            <a:pPr marL="0" lvl="1" indent="-238760" algn="just" defTabSz="1088558">
              <a:lnSpc>
                <a:spcPct val="90000"/>
              </a:lnSpc>
              <a:spcBef>
                <a:spcPts val="600"/>
              </a:spcBef>
              <a:buClr>
                <a:srgbClr val="F0AB00"/>
              </a:buClr>
              <a:buSzPct val="80000"/>
              <a:buNone/>
              <a:defRPr/>
            </a:pPr>
            <a:endParaRPr lang="en-US" sz="1400" b="1" kern="0" dirty="0">
              <a:solidFill>
                <a:schemeClr val="accent1"/>
              </a:solidFill>
              <a:latin typeface="Arial Black" pitchFamily="34" charset="0"/>
              <a:ea typeface="Arial Unicode MS" pitchFamily="34" charset="-128"/>
              <a:cs typeface="Arial Unicode MS" pitchFamily="34" charset="-128"/>
            </a:endParaRPr>
          </a:p>
          <a:p>
            <a:pPr marL="0" lvl="1" indent="-238760" algn="just" defTabSz="1088558">
              <a:lnSpc>
                <a:spcPct val="90000"/>
              </a:lnSpc>
              <a:spcBef>
                <a:spcPts val="600"/>
              </a:spcBef>
              <a:buClr>
                <a:srgbClr val="F0AB00"/>
              </a:buClr>
              <a:buSzPct val="80000"/>
              <a:buNone/>
              <a:defRPr/>
            </a:pPr>
            <a:endParaRPr lang="en-US" sz="1400" b="1" kern="0" dirty="0">
              <a:solidFill>
                <a:schemeClr val="accent1"/>
              </a:solidFill>
              <a:latin typeface="Arial Black" pitchFamily="34" charset="0"/>
              <a:ea typeface="Arial Unicode MS" pitchFamily="34" charset="-128"/>
              <a:cs typeface="Arial Unicode MS" pitchFamily="34" charset="-128"/>
            </a:endParaRPr>
          </a:p>
          <a:p>
            <a:pPr marL="0" lvl="1" indent="-238760" algn="just" defTabSz="1088558">
              <a:lnSpc>
                <a:spcPct val="90000"/>
              </a:lnSpc>
              <a:spcBef>
                <a:spcPts val="600"/>
              </a:spcBef>
              <a:buClr>
                <a:srgbClr val="F0AB00"/>
              </a:buClr>
              <a:buSzPct val="80000"/>
              <a:buNone/>
              <a:defRPr/>
            </a:pPr>
            <a:endParaRPr lang="en-US" sz="1400" b="1" kern="0" dirty="0">
              <a:solidFill>
                <a:schemeClr val="accent1"/>
              </a:solidFill>
              <a:latin typeface="Arial Black" pitchFamily="34" charset="0"/>
              <a:ea typeface="Arial Unicode MS" pitchFamily="34" charset="-128"/>
              <a:cs typeface="Arial Unicode MS" pitchFamily="34" charset="-128"/>
            </a:endParaRPr>
          </a:p>
          <a:p>
            <a:pPr marL="0" lvl="1" indent="-238760" algn="just" defTabSz="1088558">
              <a:lnSpc>
                <a:spcPct val="90000"/>
              </a:lnSpc>
              <a:spcBef>
                <a:spcPts val="600"/>
              </a:spcBef>
              <a:buClr>
                <a:srgbClr val="F0AB00"/>
              </a:buClr>
              <a:buSzPct val="80000"/>
              <a:buNone/>
              <a:defRPr/>
            </a:pPr>
            <a:r>
              <a:rPr lang="en-US" sz="1400" b="1" kern="0" dirty="0">
                <a:solidFill>
                  <a:schemeClr val="accent1"/>
                </a:solidFill>
                <a:latin typeface="Arial Black" pitchFamily="34" charset="0"/>
                <a:ea typeface="Arial Unicode MS" pitchFamily="34" charset="-128"/>
                <a:cs typeface="Arial Unicode MS" pitchFamily="34" charset="-128"/>
              </a:rPr>
              <a:t>BUSINESS VALUE – BENEFITS</a:t>
            </a:r>
            <a:endParaRPr lang="en-US" sz="500" b="1" kern="0" dirty="0">
              <a:solidFill>
                <a:schemeClr val="accent1"/>
              </a:solidFill>
              <a:latin typeface="Arial Black" pitchFamily="34" charset="0"/>
              <a:ea typeface="Arial Unicode MS" pitchFamily="34" charset="-128"/>
              <a:cs typeface="Arial Unicode MS" pitchFamily="34" charset="-128"/>
            </a:endParaRPr>
          </a:p>
          <a:p>
            <a:pPr marL="0" lvl="1" indent="-238760" algn="just" defTabSz="1088558">
              <a:lnSpc>
                <a:spcPct val="90000"/>
              </a:lnSpc>
              <a:spcBef>
                <a:spcPts val="600"/>
              </a:spcBef>
              <a:buClr>
                <a:srgbClr val="F0AB00"/>
              </a:buClr>
              <a:buSzPct val="80000"/>
              <a:buNone/>
              <a:defRPr/>
            </a:pPr>
            <a:endParaRPr lang="en-US" sz="500" b="1" kern="0" dirty="0">
              <a:solidFill>
                <a:schemeClr val="accent1"/>
              </a:solidFill>
              <a:latin typeface="Arial Black" pitchFamily="34" charset="0"/>
              <a:ea typeface="Arial Unicode MS" pitchFamily="34" charset="-128"/>
              <a:cs typeface="Arial Unicode MS" pitchFamily="34" charset="-128"/>
            </a:endParaRPr>
          </a:p>
          <a:p>
            <a:pPr marL="171348" indent="-171348" algn="just" defTabSz="1088122">
              <a:lnSpc>
                <a:spcPct val="80000"/>
              </a:lnSpc>
              <a:spcAft>
                <a:spcPts val="1200"/>
              </a:spcAft>
              <a:buClr>
                <a:srgbClr val="F0AB00"/>
              </a:buClr>
              <a:buSzPct val="110000"/>
              <a:buFont typeface="Arial" panose="020B0604020202020204" pitchFamily="34" charset="0"/>
              <a:buChar char="•"/>
              <a:defRPr/>
            </a:pPr>
            <a:r>
              <a:rPr lang="en-US" altLang="en-US" sz="1400" dirty="0">
                <a:solidFill>
                  <a:srgbClr val="000000"/>
                </a:solidFill>
                <a:ea typeface="BentonSans" charset="0"/>
                <a:cs typeface="Arial" panose="020B0604020202020204" pitchFamily="34" charset="0"/>
              </a:rPr>
              <a:t>Enables users to consume information from endpoints where Data Services cannot reach. Like SAC, Kafka and other unique DI targets</a:t>
            </a:r>
          </a:p>
          <a:p>
            <a:pPr marL="171348" marR="0" lvl="0" indent="-171348" algn="just" defTabSz="1088122" rtl="0" eaLnBrk="1" fontAlgn="auto" latinLnBrk="0" hangingPunct="1">
              <a:lnSpc>
                <a:spcPct val="80000"/>
              </a:lnSpc>
              <a:spcBef>
                <a:spcPts val="0"/>
              </a:spcBef>
              <a:spcAft>
                <a:spcPts val="1200"/>
              </a:spcAft>
              <a:buClr>
                <a:srgbClr val="F0AB00"/>
              </a:buClr>
              <a:buSzPct val="110000"/>
              <a:buFont typeface="Arial" panose="020B0604020202020204" pitchFamily="34" charset="0"/>
              <a:buChar char="•"/>
              <a:tabLst/>
              <a:defRPr/>
            </a:pPr>
            <a:r>
              <a:rPr lang="en-US" altLang="en-US" sz="1400" dirty="0">
                <a:solidFill>
                  <a:srgbClr val="000000"/>
                </a:solidFill>
                <a:ea typeface="BentonSans" charset="0"/>
                <a:cs typeface="Arial" panose="020B0604020202020204" pitchFamily="34" charset="0"/>
              </a:rPr>
              <a:t>All the sources and targets supported by DS and DI become accessible collectively in a single pipeline. This is because the Hybrid approach allows seamless data movement possibilities across the collective connections. All the sources and targets supported by DS and DI can be used in a single pipeline with distributed processing. </a:t>
            </a:r>
          </a:p>
          <a:p>
            <a:pPr marL="171348" indent="-171348" algn="just" defTabSz="1088122">
              <a:lnSpc>
                <a:spcPct val="80000"/>
              </a:lnSpc>
              <a:spcAft>
                <a:spcPts val="1200"/>
              </a:spcAft>
              <a:buClr>
                <a:srgbClr val="F0AB00"/>
              </a:buClr>
              <a:buSzPct val="110000"/>
              <a:buFont typeface="Arial" panose="020B0604020202020204" pitchFamily="34" charset="0"/>
              <a:buChar char="•"/>
              <a:defRPr/>
            </a:pPr>
            <a:r>
              <a:rPr lang="en-US" sz="1400" dirty="0">
                <a:solidFill>
                  <a:srgbClr val="000000"/>
                </a:solidFill>
              </a:rPr>
              <a:t>Leverages the enriched and quality added data to be consumed for publishing in SAC and Kafka </a:t>
            </a:r>
            <a:endParaRPr lang="en-US" sz="1400" kern="0" dirty="0">
              <a:ea typeface="Arial Unicode MS" pitchFamily="34" charset="-128"/>
              <a:cs typeface="Arial Unicode MS" pitchFamily="34" charset="-128"/>
            </a:endParaRPr>
          </a:p>
          <a:p>
            <a:pPr marL="171348" marR="0" lvl="0" indent="-171348" algn="just" defTabSz="1088122" rtl="0" eaLnBrk="1" fontAlgn="auto" latinLnBrk="0" hangingPunct="1">
              <a:lnSpc>
                <a:spcPct val="80000"/>
              </a:lnSpc>
              <a:spcBef>
                <a:spcPts val="0"/>
              </a:spcBef>
              <a:spcAft>
                <a:spcPts val="1200"/>
              </a:spcAft>
              <a:buClr>
                <a:srgbClr val="F0AB00"/>
              </a:buClr>
              <a:buSzPct val="110000"/>
              <a:buFont typeface="Arial" panose="020B0604020202020204" pitchFamily="34" charset="0"/>
              <a:buChar char="•"/>
              <a:tabLst/>
              <a:defRPr/>
            </a:pPr>
            <a:r>
              <a:rPr lang="en-US" altLang="en-US" sz="1400" dirty="0">
                <a:solidFill>
                  <a:srgbClr val="000000"/>
                </a:solidFill>
                <a:ea typeface="BentonSans" charset="0"/>
                <a:cs typeface="Arial" panose="020B0604020202020204" pitchFamily="34" charset="0"/>
              </a:rPr>
              <a:t>Integrate legacy information as is, with upcoming data systems in a DI pipeline. No need to re-invent the wheel of Legacy and enterprise data transformation. Reduces the project timeline for Data Intelligence for on premise data procurement and transformation. </a:t>
            </a:r>
            <a:r>
              <a:rPr lang="en-US" sz="1400" kern="0" dirty="0">
                <a:ea typeface="Arial Unicode MS" pitchFamily="34" charset="-128"/>
                <a:cs typeface="Arial Unicode MS" pitchFamily="34" charset="-128"/>
              </a:rPr>
              <a:t>Eliminates the logic wheel re-invention on enterprise data. Like reading VSAM data with Cobol copybook</a:t>
            </a:r>
          </a:p>
          <a:p>
            <a:pPr marL="171348" indent="-171348" algn="just" defTabSz="1088122">
              <a:lnSpc>
                <a:spcPct val="80000"/>
              </a:lnSpc>
              <a:spcAft>
                <a:spcPts val="1200"/>
              </a:spcAft>
              <a:buClr>
                <a:srgbClr val="F0AB00"/>
              </a:buClr>
              <a:buSzPct val="110000"/>
              <a:buFont typeface="Arial" panose="020B0604020202020204" pitchFamily="34" charset="0"/>
              <a:buChar char="•"/>
              <a:defRPr/>
            </a:pPr>
            <a:r>
              <a:rPr lang="en-US" sz="1400" dirty="0">
                <a:solidFill>
                  <a:srgbClr val="000000"/>
                </a:solidFill>
              </a:rPr>
              <a:t>Direct consumption of IS rules for DQ validations and enrichments within Data Services</a:t>
            </a:r>
          </a:p>
          <a:p>
            <a:pPr marL="171348" marR="0" lvl="0" indent="-171348" algn="just" defTabSz="1088122" rtl="0" eaLnBrk="1" fontAlgn="auto" latinLnBrk="0" hangingPunct="1">
              <a:lnSpc>
                <a:spcPct val="80000"/>
              </a:lnSpc>
              <a:spcBef>
                <a:spcPts val="0"/>
              </a:spcBef>
              <a:spcAft>
                <a:spcPts val="1200"/>
              </a:spcAft>
              <a:buClr>
                <a:srgbClr val="F0AB00"/>
              </a:buClr>
              <a:buSzPct val="110000"/>
              <a:buFont typeface="Arial" panose="020B0604020202020204" pitchFamily="34" charset="0"/>
              <a:buChar char="•"/>
              <a:tabLst/>
              <a:defRPr/>
            </a:pPr>
            <a:r>
              <a:rPr lang="en-US" sz="1400" kern="0" dirty="0">
                <a:ea typeface="Arial Unicode MS" pitchFamily="34" charset="-128"/>
                <a:cs typeface="Arial Unicode MS" pitchFamily="34" charset="-128"/>
              </a:rPr>
              <a:t>Users choice of the Data Lake infrastructure, either on-premise or cloud.</a:t>
            </a:r>
            <a:endParaRPr lang="en-US" sz="1400" dirty="0">
              <a:solidFill>
                <a:srgbClr val="000000"/>
              </a:solidFill>
            </a:endParaRPr>
          </a:p>
          <a:p>
            <a:pPr marL="171348" indent="-171348" algn="just" defTabSz="1088122">
              <a:lnSpc>
                <a:spcPct val="80000"/>
              </a:lnSpc>
              <a:spcAft>
                <a:spcPts val="1200"/>
              </a:spcAft>
              <a:buClr>
                <a:srgbClr val="F0AB00"/>
              </a:buClr>
              <a:buSzPct val="110000"/>
              <a:buFont typeface="Arial" panose="020B0604020202020204" pitchFamily="34" charset="0"/>
              <a:buChar char="•"/>
              <a:defRPr/>
            </a:pPr>
            <a:r>
              <a:rPr lang="en-US" sz="1400" kern="0" dirty="0">
                <a:ea typeface="Arial Unicode MS" pitchFamily="34" charset="-128"/>
                <a:cs typeface="Arial Unicode MS" pitchFamily="34" charset="-128"/>
              </a:rPr>
              <a:t>Foundation of ‘data exchange’ that can serve as the core platform for Metadata explorer in DI</a:t>
            </a:r>
          </a:p>
          <a:p>
            <a:pPr marL="171348" indent="-171348" algn="just" defTabSz="1088122">
              <a:lnSpc>
                <a:spcPct val="80000"/>
              </a:lnSpc>
              <a:spcAft>
                <a:spcPts val="1200"/>
              </a:spcAft>
              <a:buClr>
                <a:srgbClr val="F0AB00"/>
              </a:buClr>
              <a:buSzPct val="110000"/>
              <a:buFont typeface="Arial" panose="020B0604020202020204" pitchFamily="34" charset="0"/>
              <a:buChar char="•"/>
              <a:defRPr/>
            </a:pPr>
            <a:endParaRPr lang="en-US" sz="1400" dirty="0">
              <a:solidFill>
                <a:srgbClr val="000000"/>
              </a:solidFill>
            </a:endParaRPr>
          </a:p>
        </p:txBody>
      </p:sp>
      <p:sp>
        <p:nvSpPr>
          <p:cNvPr id="4" name="Slide Number Placeholder 3"/>
          <p:cNvSpPr>
            <a:spLocks noGrp="1"/>
          </p:cNvSpPr>
          <p:nvPr>
            <p:ph type="sldNum" sz="quarter" idx="10"/>
          </p:nvPr>
        </p:nvSpPr>
        <p:spPr/>
        <p:txBody>
          <a:bodyPr/>
          <a:lstStyle/>
          <a:p>
            <a:fld id="{7D8C2C35-2B8A-446E-BEC0-FD36716C29AC}" type="slidenum">
              <a:rPr lang="de-DE" smtClean="0"/>
              <a:pPr/>
              <a:t>68</a:t>
            </a:fld>
            <a:endParaRPr lang="de-DE" dirty="0"/>
          </a:p>
        </p:txBody>
      </p:sp>
    </p:spTree>
    <p:extLst>
      <p:ext uri="{BB962C8B-B14F-4D97-AF65-F5344CB8AC3E}">
        <p14:creationId xmlns:p14="http://schemas.microsoft.com/office/powerpoint/2010/main" val="3916153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Automotive</a:t>
            </a:r>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4524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Automotive</a:t>
            </a:r>
          </a:p>
        </p:txBody>
      </p:sp>
      <p:sp>
        <p:nvSpPr>
          <p:cNvPr id="4" name="Slide Number Placeholder 3"/>
          <p:cNvSpPr>
            <a:spLocks noGrp="1"/>
          </p:cNvSpPr>
          <p:nvPr>
            <p:ph type="sldNum" sz="quarter" idx="10"/>
          </p:nvPr>
        </p:nvSpPr>
        <p:spPr/>
        <p:txBody>
          <a:bodyPr/>
          <a:lstStyle/>
          <a:p>
            <a:fld id="{7D8C2C35-2B8A-446E-BEC0-FD36716C29AC}" type="slidenum">
              <a:rPr lang="de-DE" smtClean="0"/>
              <a:pPr/>
              <a:t>70</a:t>
            </a:fld>
            <a:endParaRPr lang="de-DE" dirty="0"/>
          </a:p>
        </p:txBody>
      </p:sp>
    </p:spTree>
    <p:extLst>
      <p:ext uri="{BB962C8B-B14F-4D97-AF65-F5344CB8AC3E}">
        <p14:creationId xmlns:p14="http://schemas.microsoft.com/office/powerpoint/2010/main" val="3960692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71</a:t>
            </a:fld>
            <a:endParaRPr lang="de-DE"/>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00082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p>
        </p:txBody>
      </p:sp>
      <p:sp>
        <p:nvSpPr>
          <p:cNvPr id="4" name="Slide Number Placeholder 3"/>
          <p:cNvSpPr>
            <a:spLocks noGrp="1"/>
          </p:cNvSpPr>
          <p:nvPr>
            <p:ph type="sldNum" sz="quarter" idx="10"/>
          </p:nvPr>
        </p:nvSpPr>
        <p:spPr/>
        <p:txBody>
          <a:bodyPr/>
          <a:lstStyle/>
          <a:p>
            <a:fld id="{7D8C2C35-2B8A-446E-BEC0-FD36716C29AC}" type="slidenum">
              <a:rPr lang="de-DE" smtClean="0"/>
              <a:pPr/>
              <a:t>5</a:t>
            </a:fld>
            <a:endParaRPr lang="de-DE"/>
          </a:p>
        </p:txBody>
      </p:sp>
    </p:spTree>
    <p:extLst>
      <p:ext uri="{BB962C8B-B14F-4D97-AF65-F5344CB8AC3E}">
        <p14:creationId xmlns:p14="http://schemas.microsoft.com/office/powerpoint/2010/main" val="1557912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76</a:t>
            </a:fld>
            <a:endParaRPr lang="de-DE"/>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06694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50945">
              <a:defRPr/>
            </a:pPr>
            <a:r>
              <a:rPr lang="en-US" dirty="0">
                <a:latin typeface="Arial" panose="020B0604020202020204" pitchFamily="34" charset="0"/>
                <a:ea typeface="BentonSans" charset="0"/>
                <a:cs typeface="Arial" panose="020B0604020202020204" pitchFamily="34" charset="0"/>
              </a:rPr>
              <a:t>Approved for external</a:t>
            </a:r>
            <a:r>
              <a:rPr lang="en-US" baseline="0" dirty="0">
                <a:latin typeface="Arial" panose="020B0604020202020204" pitchFamily="34" charset="0"/>
                <a:ea typeface="BentonSans" charset="0"/>
                <a:cs typeface="Arial" panose="020B0604020202020204" pitchFamily="34" charset="0"/>
              </a:rPr>
              <a:t> use by Forrester (Approval SR-1719746, June 22, 2020).</a:t>
            </a:r>
            <a:endParaRPr lang="en-US" dirty="0">
              <a:latin typeface="Arial" panose="020B0604020202020204" pitchFamily="34" charset="0"/>
              <a:ea typeface="BentonSans" charset="0"/>
              <a:cs typeface="Arial" panose="020B0604020202020204" pitchFamily="34" charset="0"/>
            </a:endParaRPr>
          </a:p>
          <a:p>
            <a:pPr defTabSz="1150945">
              <a:defRPr/>
            </a:pPr>
            <a:r>
              <a:rPr lang="en-US" dirty="0">
                <a:latin typeface="Arial" panose="020B0604020202020204" pitchFamily="34" charset="0"/>
                <a:ea typeface="BentonSans" charset="0"/>
                <a:cs typeface="Arial" panose="020B0604020202020204" pitchFamily="34" charset="0"/>
              </a:rPr>
              <a:t>SAP purchased re-print rights for this report. See link to the full report hyperlinked</a:t>
            </a:r>
            <a:r>
              <a:rPr lang="en-US" baseline="0" dirty="0">
                <a:latin typeface="Arial" panose="020B0604020202020204" pitchFamily="34" charset="0"/>
                <a:ea typeface="BentonSans" charset="0"/>
                <a:cs typeface="Arial" panose="020B0604020202020204" pitchFamily="34" charset="0"/>
              </a:rPr>
              <a:t> in the slide.</a:t>
            </a:r>
            <a:endParaRPr lang="en-US" dirty="0"/>
          </a:p>
          <a:p>
            <a:pPr defTabSz="1150945">
              <a:defRPr/>
            </a:pPr>
            <a:r>
              <a:rPr lang="en-US" sz="1400" dirty="0"/>
              <a:t>Products evaluated: SAP HANA, SAP Data Intelligence, SAP Information Management, SAP </a:t>
            </a:r>
            <a:r>
              <a:rPr lang="en-US" sz="1400" dirty="0" err="1"/>
              <a:t>PowerDesigner</a:t>
            </a:r>
            <a:r>
              <a:rPr lang="en-US" sz="1400" dirty="0"/>
              <a:t>, SAP Integration Suite</a:t>
            </a:r>
          </a:p>
          <a:p>
            <a:endParaRPr lang="en-US" dirty="0"/>
          </a:p>
          <a:p>
            <a:r>
              <a:rPr lang="en-US" dirty="0"/>
              <a:t>You can check the full deck with all slides of relevant analyst reports for Data Intelligence here:</a:t>
            </a:r>
          </a:p>
          <a:p>
            <a:r>
              <a:rPr lang="en-US" dirty="0"/>
              <a:t>https://jam4.sapjam.com/groups/WY5owLnS74xvWMTdOAZcHb/documents/As2QHKRQqsSfRenOqXsr7S/slide_viewer</a:t>
            </a:r>
          </a:p>
          <a:p>
            <a:endParaRPr lang="en-US" dirty="0"/>
          </a:p>
        </p:txBody>
      </p:sp>
      <p:sp>
        <p:nvSpPr>
          <p:cNvPr id="4" name="Slide Number Placeholder 3"/>
          <p:cNvSpPr>
            <a:spLocks noGrp="1"/>
          </p:cNvSpPr>
          <p:nvPr>
            <p:ph type="sldNum" sz="quarter" idx="10"/>
          </p:nvPr>
        </p:nvSpPr>
        <p:spPr/>
        <p:txBody>
          <a:bodyPr/>
          <a:lstStyle/>
          <a:p>
            <a:pPr algn="r" defTabSz="1150945">
              <a:defRPr/>
            </a:pPr>
            <a:fld id="{7D8C2C35-2B8A-446E-BEC0-FD36716C29AC}" type="slidenum">
              <a:rPr lang="de-DE" sz="1300">
                <a:solidFill>
                  <a:prstClr val="black"/>
                </a:solidFill>
              </a:rPr>
              <a:pPr algn="r" defTabSz="1150945">
                <a:defRPr/>
              </a:pPr>
              <a:t>81</a:t>
            </a:fld>
            <a:endParaRPr lang="de-DE" sz="1300">
              <a:solidFill>
                <a:prstClr val="black"/>
              </a:solidFill>
            </a:endParaRPr>
          </a:p>
        </p:txBody>
      </p:sp>
    </p:spTree>
    <p:extLst>
      <p:ext uri="{BB962C8B-B14F-4D97-AF65-F5344CB8AC3E}">
        <p14:creationId xmlns:p14="http://schemas.microsoft.com/office/powerpoint/2010/main" val="2482306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82</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260223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84</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0404543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Automatically receive actionable insights: </a:t>
            </a:r>
          </a:p>
          <a:p>
            <a:pPr marL="302066" indent="-302066">
              <a:buFontTx/>
              <a:buChar char="-"/>
            </a:pPr>
            <a:r>
              <a:rPr lang="en-US" dirty="0"/>
              <a:t>features: Smart Features (</a:t>
            </a:r>
            <a:r>
              <a:rPr lang="en-US" dirty="0" err="1"/>
              <a:t>ie</a:t>
            </a:r>
            <a:r>
              <a:rPr lang="en-US" dirty="0"/>
              <a:t>. Smart Assist, Search to insight, Smart Discovery) with machine learning to help detect anomalies in your data, simulation with machine learning projection, NLP for finding answers to your questions instantly </a:t>
            </a:r>
          </a:p>
          <a:p>
            <a:pPr marL="302066" indent="-302066">
              <a:buFontTx/>
              <a:buChar char="-"/>
            </a:pPr>
            <a:endParaRPr lang="en-US" dirty="0"/>
          </a:p>
          <a:p>
            <a:r>
              <a:rPr lang="en-US" dirty="0"/>
              <a:t>360 view of your business </a:t>
            </a:r>
          </a:p>
          <a:p>
            <a:pPr marL="302066" indent="-302066">
              <a:buFontTx/>
              <a:buChar char="-"/>
            </a:pPr>
            <a:r>
              <a:rPr lang="en-US" dirty="0"/>
              <a:t>features: connect securely to your data (live connectivity or through replication) </a:t>
            </a:r>
          </a:p>
          <a:p>
            <a:pPr marL="302066" indent="-302066">
              <a:buFontTx/>
              <a:buChar char="-"/>
            </a:pPr>
            <a:r>
              <a:rPr lang="en-US" dirty="0"/>
              <a:t>Leverage native import connections</a:t>
            </a:r>
          </a:p>
          <a:p>
            <a:pPr marL="302066" indent="-302066">
              <a:buFontTx/>
              <a:buChar char="-"/>
            </a:pPr>
            <a:endParaRPr lang="en-US" dirty="0"/>
          </a:p>
          <a:p>
            <a:r>
              <a:rPr lang="en-US" dirty="0"/>
              <a:t>Make end-to-end decisions, Empower business </a:t>
            </a:r>
          </a:p>
          <a:p>
            <a:r>
              <a:rPr lang="en-US" dirty="0"/>
              <a:t>- feature: planning, predictive, bi (all in one solution). Gain deep insights with your data by understanding it, visualizing it, and predicting future outcomes </a:t>
            </a:r>
          </a:p>
        </p:txBody>
      </p:sp>
      <p:sp>
        <p:nvSpPr>
          <p:cNvPr id="4" name="Slide Number Placeholder 3"/>
          <p:cNvSpPr>
            <a:spLocks noGrp="1"/>
          </p:cNvSpPr>
          <p:nvPr>
            <p:ph type="sldNum" sz="quarter" idx="5"/>
          </p:nvPr>
        </p:nvSpPr>
        <p:spPr/>
        <p:txBody>
          <a:bodyPr/>
          <a:lstStyle/>
          <a:p>
            <a:pPr algn="r" defTabSz="966612">
              <a:defRPr/>
            </a:pPr>
            <a:fld id="{7D8C2C35-2B8A-446E-BEC0-FD36716C29AC}" type="slidenum">
              <a:rPr lang="de-DE" sz="1300">
                <a:solidFill>
                  <a:prstClr val="black"/>
                </a:solidFill>
                <a:latin typeface="Calibri" panose="020F0502020204030204"/>
              </a:rPr>
              <a:pPr algn="r" defTabSz="966612">
                <a:defRPr/>
              </a:pPr>
              <a:t>85</a:t>
            </a:fld>
            <a:endParaRPr lang="de-DE" sz="1300">
              <a:solidFill>
                <a:prstClr val="black"/>
              </a:solidFill>
              <a:latin typeface="Calibri" panose="020F0502020204030204"/>
            </a:endParaRPr>
          </a:p>
        </p:txBody>
      </p:sp>
    </p:spTree>
    <p:extLst>
      <p:ext uri="{BB962C8B-B14F-4D97-AF65-F5344CB8AC3E}">
        <p14:creationId xmlns:p14="http://schemas.microsoft.com/office/powerpoint/2010/main" val="3458939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695325"/>
            <a:ext cx="6000750" cy="3375025"/>
          </a:xfrm>
        </p:spPr>
      </p:sp>
      <p:sp>
        <p:nvSpPr>
          <p:cNvPr id="3" name="Notes Placeholder 2"/>
          <p:cNvSpPr>
            <a:spLocks noGrp="1"/>
          </p:cNvSpPr>
          <p:nvPr>
            <p:ph type="body" idx="1"/>
          </p:nvPr>
        </p:nvSpPr>
        <p:spPr/>
        <p:txBody>
          <a:bodyPr>
            <a:normAutofit/>
          </a:bodyPr>
          <a:lstStyle/>
          <a:p>
            <a:endParaRPr lang="en-US" sz="1500">
              <a:latin typeface=" Calibri (Body)"/>
            </a:endParaRPr>
          </a:p>
        </p:txBody>
      </p:sp>
      <p:sp>
        <p:nvSpPr>
          <p:cNvPr id="4" name="Slide Number Placeholder 3"/>
          <p:cNvSpPr>
            <a:spLocks noGrp="1"/>
          </p:cNvSpPr>
          <p:nvPr>
            <p:ph type="sldNum" sz="quarter" idx="10"/>
          </p:nvPr>
        </p:nvSpPr>
        <p:spPr/>
        <p:txBody>
          <a:bodyPr/>
          <a:lstStyle/>
          <a:p>
            <a:pPr defTabSz="1150945">
              <a:defRPr/>
            </a:pPr>
            <a:fld id="{7D8C2C35-2B8A-446E-BEC0-FD36716C29AC}" type="slidenum">
              <a:rPr lang="de-DE">
                <a:solidFill>
                  <a:srgbClr val="000000"/>
                </a:solidFill>
              </a:rPr>
              <a:pPr defTabSz="1150945">
                <a:defRPr/>
              </a:pPr>
              <a:t>86</a:t>
            </a:fld>
            <a:endParaRPr lang="de-DE">
              <a:solidFill>
                <a:srgbClr val="000000"/>
              </a:solidFill>
            </a:endParaRPr>
          </a:p>
        </p:txBody>
      </p:sp>
    </p:spTree>
    <p:extLst>
      <p:ext uri="{BB962C8B-B14F-4D97-AF65-F5344CB8AC3E}">
        <p14:creationId xmlns:p14="http://schemas.microsoft.com/office/powerpoint/2010/main" val="3730566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88</a:t>
            </a:fld>
            <a:endParaRPr lang="de-DE" dirty="0"/>
          </a:p>
        </p:txBody>
      </p:sp>
      <p:sp>
        <p:nvSpPr>
          <p:cNvPr id="6" name="Slide Image Placeholder 5"/>
          <p:cNvSpPr>
            <a:spLocks noGrp="1" noRot="1" noChangeAspect="1"/>
          </p:cNvSpPr>
          <p:nvPr>
            <p:ph type="sldImg"/>
          </p:nvPr>
        </p:nvSpPr>
        <p:spPr>
          <a:xfrm>
            <a:off x="547688" y="612775"/>
            <a:ext cx="5762625" cy="3241675"/>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4426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400" kern="1200" dirty="0">
                <a:solidFill>
                  <a:schemeClr val="tx1"/>
                </a:solidFill>
                <a:effectLst/>
                <a:latin typeface="+mn-lt"/>
                <a:ea typeface="+mn-ea"/>
                <a:cs typeface="+mn-cs"/>
              </a:rPr>
              <a:t>Data </a:t>
            </a:r>
            <a:r>
              <a:rPr lang="it-IT" sz="1400" kern="1200" dirty="0" err="1">
                <a:solidFill>
                  <a:schemeClr val="tx1"/>
                </a:solidFill>
                <a:effectLst/>
                <a:latin typeface="+mn-lt"/>
                <a:ea typeface="+mn-ea"/>
                <a:cs typeface="+mn-cs"/>
              </a:rPr>
              <a:t>is</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trivial</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without</a:t>
            </a:r>
            <a:r>
              <a:rPr lang="it-IT" sz="1400" kern="1200" dirty="0">
                <a:solidFill>
                  <a:schemeClr val="tx1"/>
                </a:solidFill>
                <a:effectLst/>
                <a:latin typeface="+mn-lt"/>
                <a:ea typeface="+mn-ea"/>
                <a:cs typeface="+mn-cs"/>
              </a:rPr>
              <a:t> intelligence, and intelligence </a:t>
            </a:r>
            <a:r>
              <a:rPr lang="it-IT" sz="1400" kern="1200" dirty="0" err="1">
                <a:solidFill>
                  <a:schemeClr val="tx1"/>
                </a:solidFill>
                <a:effectLst/>
                <a:latin typeface="+mn-lt"/>
                <a:ea typeface="+mn-ea"/>
                <a:cs typeface="+mn-cs"/>
              </a:rPr>
              <a:t>is</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pointless</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without</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action</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We</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need</a:t>
            </a:r>
            <a:r>
              <a:rPr lang="it-IT" sz="1400" kern="1200" dirty="0">
                <a:solidFill>
                  <a:schemeClr val="tx1"/>
                </a:solidFill>
                <a:effectLst/>
                <a:latin typeface="+mn-lt"/>
                <a:ea typeface="+mn-ea"/>
                <a:cs typeface="+mn-cs"/>
              </a:rPr>
              <a:t> to be </a:t>
            </a:r>
            <a:r>
              <a:rPr lang="it-IT" sz="1400" kern="1200" dirty="0" err="1">
                <a:solidFill>
                  <a:schemeClr val="tx1"/>
                </a:solidFill>
                <a:effectLst/>
                <a:latin typeface="+mn-lt"/>
                <a:ea typeface="+mn-ea"/>
                <a:cs typeface="+mn-cs"/>
              </a:rPr>
              <a:t>able</a:t>
            </a:r>
            <a:r>
              <a:rPr lang="it-IT" sz="1400" kern="1200" dirty="0">
                <a:solidFill>
                  <a:schemeClr val="tx1"/>
                </a:solidFill>
                <a:effectLst/>
                <a:latin typeface="+mn-lt"/>
                <a:ea typeface="+mn-ea"/>
                <a:cs typeface="+mn-cs"/>
              </a:rPr>
              <a:t> to </a:t>
            </a:r>
            <a:r>
              <a:rPr lang="it-IT" sz="1400" kern="1200" dirty="0" err="1">
                <a:solidFill>
                  <a:schemeClr val="tx1"/>
                </a:solidFill>
                <a:effectLst/>
                <a:latin typeface="+mn-lt"/>
                <a:ea typeface="+mn-ea"/>
                <a:cs typeface="+mn-cs"/>
              </a:rPr>
              <a:t>extract</a:t>
            </a:r>
            <a:r>
              <a:rPr lang="it-IT" sz="1400" kern="1200" dirty="0">
                <a:solidFill>
                  <a:schemeClr val="tx1"/>
                </a:solidFill>
                <a:effectLst/>
                <a:latin typeface="+mn-lt"/>
                <a:ea typeface="+mn-ea"/>
                <a:cs typeface="+mn-cs"/>
              </a:rPr>
              <a:t> intelligence </a:t>
            </a:r>
            <a:r>
              <a:rPr lang="it-IT" sz="1400" kern="1200" dirty="0" err="1">
                <a:solidFill>
                  <a:schemeClr val="tx1"/>
                </a:solidFill>
                <a:effectLst/>
                <a:latin typeface="+mn-lt"/>
                <a:ea typeface="+mn-ea"/>
                <a:cs typeface="+mn-cs"/>
              </a:rPr>
              <a:t>insights</a:t>
            </a:r>
            <a:r>
              <a:rPr lang="it-IT" sz="1400" kern="1200" dirty="0">
                <a:solidFill>
                  <a:schemeClr val="tx1"/>
                </a:solidFill>
                <a:effectLst/>
                <a:latin typeface="+mn-lt"/>
                <a:ea typeface="+mn-ea"/>
                <a:cs typeface="+mn-cs"/>
              </a:rPr>
              <a:t> from disparate data, and </a:t>
            </a:r>
            <a:r>
              <a:rPr lang="it-IT" sz="1400" kern="1200" dirty="0" err="1">
                <a:solidFill>
                  <a:schemeClr val="tx1"/>
                </a:solidFill>
                <a:effectLst/>
                <a:latin typeface="+mn-lt"/>
                <a:ea typeface="+mn-ea"/>
                <a:cs typeface="+mn-cs"/>
              </a:rPr>
              <a:t>then</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operationalize</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those</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insights</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within</a:t>
            </a:r>
            <a:r>
              <a:rPr lang="it-IT" sz="1400" kern="1200" dirty="0">
                <a:solidFill>
                  <a:schemeClr val="tx1"/>
                </a:solidFill>
                <a:effectLst/>
                <a:latin typeface="+mn-lt"/>
                <a:ea typeface="+mn-ea"/>
                <a:cs typeface="+mn-cs"/>
              </a:rPr>
              <a:t> business </a:t>
            </a:r>
            <a:r>
              <a:rPr lang="it-IT" sz="1400" kern="1200" dirty="0" err="1">
                <a:solidFill>
                  <a:schemeClr val="tx1"/>
                </a:solidFill>
                <a:effectLst/>
                <a:latin typeface="+mn-lt"/>
                <a:ea typeface="+mn-ea"/>
                <a:cs typeface="+mn-cs"/>
              </a:rPr>
              <a:t>processes</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which</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will</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therefore</a:t>
            </a:r>
            <a:r>
              <a:rPr lang="it-IT" sz="1400" kern="1200" dirty="0">
                <a:solidFill>
                  <a:schemeClr val="tx1"/>
                </a:solidFill>
                <a:effectLst/>
                <a:latin typeface="+mn-lt"/>
                <a:ea typeface="+mn-ea"/>
                <a:cs typeface="+mn-cs"/>
              </a:rPr>
              <a:t> produce </a:t>
            </a:r>
            <a:r>
              <a:rPr lang="it-IT" sz="1400" kern="1200" dirty="0" err="1">
                <a:solidFill>
                  <a:schemeClr val="tx1"/>
                </a:solidFill>
                <a:effectLst/>
                <a:latin typeface="+mn-lt"/>
                <a:ea typeface="+mn-ea"/>
                <a:cs typeface="+mn-cs"/>
              </a:rPr>
              <a:t>even</a:t>
            </a:r>
            <a:r>
              <a:rPr lang="it-IT" sz="1400" kern="1200" dirty="0">
                <a:solidFill>
                  <a:schemeClr val="tx1"/>
                </a:solidFill>
                <a:effectLst/>
                <a:latin typeface="+mn-lt"/>
                <a:ea typeface="+mn-ea"/>
                <a:cs typeface="+mn-cs"/>
              </a:rPr>
              <a:t> more fine </a:t>
            </a:r>
            <a:r>
              <a:rPr lang="it-IT" sz="1400" kern="1200" dirty="0" err="1">
                <a:solidFill>
                  <a:schemeClr val="tx1"/>
                </a:solidFill>
                <a:effectLst/>
                <a:latin typeface="+mn-lt"/>
                <a:ea typeface="+mn-ea"/>
                <a:cs typeface="+mn-cs"/>
              </a:rPr>
              <a:t>grained</a:t>
            </a:r>
            <a:r>
              <a:rPr lang="it-IT" sz="1400" kern="1200" dirty="0">
                <a:solidFill>
                  <a:schemeClr val="tx1"/>
                </a:solidFill>
                <a:effectLst/>
                <a:latin typeface="+mn-lt"/>
                <a:ea typeface="+mn-ea"/>
                <a:cs typeface="+mn-cs"/>
              </a:rPr>
              <a:t> data to </a:t>
            </a:r>
            <a:r>
              <a:rPr lang="it-IT" sz="1400" kern="1200" dirty="0" err="1">
                <a:solidFill>
                  <a:schemeClr val="tx1"/>
                </a:solidFill>
                <a:effectLst/>
                <a:latin typeface="+mn-lt"/>
                <a:ea typeface="+mn-ea"/>
                <a:cs typeface="+mn-cs"/>
              </a:rPr>
              <a:t>feed</a:t>
            </a:r>
            <a:r>
              <a:rPr lang="it-IT" sz="1400" kern="1200" dirty="0">
                <a:solidFill>
                  <a:schemeClr val="tx1"/>
                </a:solidFill>
                <a:effectLst/>
                <a:latin typeface="+mn-lt"/>
                <a:ea typeface="+mn-ea"/>
                <a:cs typeface="+mn-cs"/>
              </a:rPr>
              <a:t> a </a:t>
            </a:r>
            <a:r>
              <a:rPr lang="it-IT" sz="1400" kern="1200" dirty="0" err="1">
                <a:solidFill>
                  <a:schemeClr val="tx1"/>
                </a:solidFill>
                <a:effectLst/>
                <a:latin typeface="+mn-lt"/>
                <a:ea typeface="+mn-ea"/>
                <a:cs typeface="+mn-cs"/>
              </a:rPr>
              <a:t>virtuous</a:t>
            </a:r>
            <a:r>
              <a:rPr lang="it-IT" sz="1400" kern="1200" dirty="0">
                <a:solidFill>
                  <a:schemeClr val="tx1"/>
                </a:solidFill>
                <a:effectLst/>
                <a:latin typeface="+mn-lt"/>
                <a:ea typeface="+mn-ea"/>
                <a:cs typeface="+mn-cs"/>
              </a:rPr>
              <a:t> </a:t>
            </a:r>
            <a:r>
              <a:rPr lang="it-IT" sz="1400" kern="1200" dirty="0" err="1">
                <a:solidFill>
                  <a:schemeClr val="tx1"/>
                </a:solidFill>
                <a:effectLst/>
                <a:latin typeface="+mn-lt"/>
                <a:ea typeface="+mn-ea"/>
                <a:cs typeface="+mn-cs"/>
              </a:rPr>
              <a:t>circle</a:t>
            </a:r>
            <a:r>
              <a:rPr lang="it-IT" sz="14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7D8C2C35-2B8A-446E-BEC0-FD36716C29AC}" type="slidenum">
              <a:rPr lang="de-DE" smtClean="0"/>
              <a:pPr/>
              <a:t>6</a:t>
            </a:fld>
            <a:endParaRPr lang="de-DE" dirty="0"/>
          </a:p>
        </p:txBody>
      </p:sp>
    </p:spTree>
    <p:extLst>
      <p:ext uri="{BB962C8B-B14F-4D97-AF65-F5344CB8AC3E}">
        <p14:creationId xmlns:p14="http://schemas.microsoft.com/office/powerpoint/2010/main" val="37867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7</a:t>
            </a:fld>
            <a:endParaRPr lang="de-DE" dirty="0"/>
          </a:p>
        </p:txBody>
      </p:sp>
    </p:spTree>
    <p:extLst>
      <p:ext uri="{BB962C8B-B14F-4D97-AF65-F5344CB8AC3E}">
        <p14:creationId xmlns:p14="http://schemas.microsoft.com/office/powerpoint/2010/main" val="3064157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8</a:t>
            </a:fld>
            <a:endParaRPr lang="de-DE" dirty="0"/>
          </a:p>
        </p:txBody>
      </p:sp>
    </p:spTree>
    <p:extLst>
      <p:ext uri="{BB962C8B-B14F-4D97-AF65-F5344CB8AC3E}">
        <p14:creationId xmlns:p14="http://schemas.microsoft.com/office/powerpoint/2010/main" val="230748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62480" indent="-362480">
              <a:buAutoNum type="arabicPeriod"/>
            </a:pPr>
            <a:endParaRPr lang="en-GB"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9</a:t>
            </a:fld>
            <a:endParaRPr lang="de-DE" dirty="0"/>
          </a:p>
        </p:txBody>
      </p:sp>
    </p:spTree>
    <p:extLst>
      <p:ext uri="{BB962C8B-B14F-4D97-AF65-F5344CB8AC3E}">
        <p14:creationId xmlns:p14="http://schemas.microsoft.com/office/powerpoint/2010/main" val="1045487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49255" y="6217668"/>
            <a:ext cx="1963635"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dirty="0"/>
              <a:t>Click to insert title image or illustration</a:t>
            </a:r>
          </a:p>
        </p:txBody>
      </p:sp>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black">
          <a:xfrm>
            <a:off x="287999" y="4268503"/>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4" name="Title 3"/>
          <p:cNvSpPr>
            <a:spLocks noGrp="1"/>
          </p:cNvSpPr>
          <p:nvPr>
            <p:ph type="title" hasCustomPrompt="1"/>
          </p:nvPr>
        </p:nvSpPr>
        <p:spPr>
          <a:xfrm>
            <a:off x="288000" y="2706317"/>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19" name="Copyright information English"/>
          <p:cNvSpPr txBox="1"/>
          <p:nvPr userDrawn="1"/>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2021 SAP SE or an SAP affiliate company. All rights reserved.</a:t>
            </a:r>
            <a:endParaRPr lang="de-DE" sz="800" kern="0" dirty="0">
              <a:ea typeface="Arial Unicode MS" pitchFamily="34" charset="-128"/>
              <a:cs typeface="Arial Unicode MS" pitchFamily="34" charset="-128"/>
            </a:endParaRPr>
          </a:p>
          <a:p>
            <a:pPr>
              <a:spcBef>
                <a:spcPts val="600"/>
              </a:spcBef>
            </a:pPr>
            <a:r>
              <a:rPr lang="en-US" sz="8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dirty="0">
                <a:solidFill>
                  <a:schemeClr val="tx1"/>
                </a:solidFill>
                <a:latin typeface="Arial"/>
                <a:ea typeface="Arial Unicode MS" panose="020B0604020202020204" pitchFamily="34" charset="-128"/>
                <a:cs typeface="+mn-cs"/>
              </a:rPr>
              <a:t> </a:t>
            </a:r>
            <a:r>
              <a:rPr lang="en-US" sz="8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dirty="0">
                <a:solidFill>
                  <a:schemeClr val="tx1"/>
                </a:solidFill>
                <a:latin typeface="Arial"/>
                <a:ea typeface="Arial Unicode MS" panose="020B0604020202020204" pitchFamily="34" charset="-128"/>
                <a:cs typeface="+mn-cs"/>
              </a:rPr>
              <a:t>See </a:t>
            </a:r>
            <a:r>
              <a:rPr lang="en-US" sz="800" kern="1200" dirty="0">
                <a:solidFill>
                  <a:schemeClr val="tx1"/>
                </a:solidFill>
                <a:latin typeface="Arial"/>
                <a:ea typeface="Arial Unicode MS" panose="020B0604020202020204" pitchFamily="34" charset="-128"/>
                <a:cs typeface="+mn-cs"/>
                <a:hlinkClick r:id="rId3"/>
              </a:rPr>
              <a:t>www.sap.com/copyright</a:t>
            </a:r>
            <a:r>
              <a:rPr lang="en-US" sz="800"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a:t>
            </a:r>
            <a:r>
              <a:rPr lang="en-US" sz="1100" b="1" kern="1200" dirty="0">
                <a:solidFill>
                  <a:schemeClr val="tx1"/>
                </a:solidFill>
                <a:latin typeface="Arial"/>
                <a:ea typeface="Arial Unicode MS" panose="020B0604020202020204" pitchFamily="34" charset="-128"/>
                <a:cs typeface="+mn-cs"/>
              </a:rPr>
              <a:t>/contactsap</a:t>
            </a:r>
          </a:p>
        </p:txBody>
      </p:sp>
      <p:sp>
        <p:nvSpPr>
          <p:cNvPr id="43" name="Follow all of SAP"/>
          <p:cNvSpPr txBox="1"/>
          <p:nvPr userDrawn="1"/>
        </p:nvSpPr>
        <p:spPr bwMode="black">
          <a:xfrm>
            <a:off x="503238"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dirty="0">
                <a:solidFill>
                  <a:schemeClr val="tx1"/>
                </a:solidFill>
                <a:latin typeface="Arial"/>
                <a:ea typeface="Arial Unicode MS" panose="020B0604020202020204" pitchFamily="34" charset="-128"/>
                <a:cs typeface="+mn-cs"/>
              </a:rPr>
              <a:t>Follow us</a:t>
            </a:r>
          </a:p>
        </p:txBody>
      </p:sp>
      <p:pic>
        <p:nvPicPr>
          <p:cNvPr id="10" name="Linkedin icon with link">
            <a:hlinkClick r:id="rId5"/>
            <a:extLst>
              <a:ext uri="{FF2B5EF4-FFF2-40B4-BE49-F238E27FC236}">
                <a16:creationId xmlns:a16="http://schemas.microsoft.com/office/drawing/2014/main" id="{D03BED7D-4C1C-D348-B7EC-3275C42250B4}"/>
              </a:ext>
            </a:extLst>
          </p:cNvPr>
          <p:cNvPicPr>
            <a:picLocks noChangeAspect="1"/>
          </p:cNvPicPr>
          <p:nvPr userDrawn="1"/>
        </p:nvPicPr>
        <p:blipFill>
          <a:blip r:embed="rId6"/>
          <a:srcRect/>
          <a:stretch/>
        </p:blipFill>
        <p:spPr>
          <a:xfrm>
            <a:off x="2257487" y="1749959"/>
            <a:ext cx="361809" cy="361809"/>
          </a:xfrm>
          <a:prstGeom prst="rect">
            <a:avLst/>
          </a:prstGeom>
        </p:spPr>
      </p:pic>
      <p:pic>
        <p:nvPicPr>
          <p:cNvPr id="11" name="YouTube icon with link">
            <a:hlinkClick r:id="rId7"/>
            <a:extLst>
              <a:ext uri="{FF2B5EF4-FFF2-40B4-BE49-F238E27FC236}">
                <a16:creationId xmlns:a16="http://schemas.microsoft.com/office/drawing/2014/main" id="{4550E8CF-5571-DB45-85AB-8ACD63D7F0D9}"/>
              </a:ext>
            </a:extLst>
          </p:cNvPr>
          <p:cNvPicPr>
            <a:picLocks noChangeAspect="1"/>
          </p:cNvPicPr>
          <p:nvPr userDrawn="1"/>
        </p:nvPicPr>
        <p:blipFill>
          <a:blip r:embed="rId8"/>
          <a:srcRect/>
          <a:stretch/>
        </p:blipFill>
        <p:spPr>
          <a:xfrm>
            <a:off x="1666951" y="1749063"/>
            <a:ext cx="363600" cy="363600"/>
          </a:xfrm>
          <a:prstGeom prst="rect">
            <a:avLst/>
          </a:prstGeom>
        </p:spPr>
      </p:pic>
      <p:pic>
        <p:nvPicPr>
          <p:cNvPr id="12" name="Twitter icon with link">
            <a:hlinkClick r:id="rId9" tooltip="https://twitter.com/sap"/>
            <a:extLst>
              <a:ext uri="{FF2B5EF4-FFF2-40B4-BE49-F238E27FC236}">
                <a16:creationId xmlns:a16="http://schemas.microsoft.com/office/drawing/2014/main" id="{3A3DEA53-744B-5D49-B9C4-B3DD2B6F8890}"/>
              </a:ext>
            </a:extLst>
          </p:cNvPr>
          <p:cNvPicPr>
            <a:picLocks noChangeAspect="1"/>
          </p:cNvPicPr>
          <p:nvPr userDrawn="1"/>
        </p:nvPicPr>
        <p:blipFill>
          <a:blip r:embed="rId10"/>
          <a:srcRect/>
          <a:stretch/>
        </p:blipFill>
        <p:spPr>
          <a:xfrm>
            <a:off x="1078206" y="1749959"/>
            <a:ext cx="361809" cy="361809"/>
          </a:xfrm>
          <a:prstGeom prst="rect">
            <a:avLst/>
          </a:prstGeom>
        </p:spPr>
      </p:pic>
      <p:pic>
        <p:nvPicPr>
          <p:cNvPr id="13" name="Facebook icon with link">
            <a:hlinkClick r:id="rId11"/>
            <a:extLst>
              <a:ext uri="{FF2B5EF4-FFF2-40B4-BE49-F238E27FC236}">
                <a16:creationId xmlns:a16="http://schemas.microsoft.com/office/drawing/2014/main" id="{0574D7D9-99A0-C642-8DCC-BBDFBACB0C47}"/>
              </a:ext>
            </a:extLst>
          </p:cNvPr>
          <p:cNvPicPr>
            <a:picLocks noChangeAspect="1"/>
          </p:cNvPicPr>
          <p:nvPr userDrawn="1"/>
        </p:nvPicPr>
        <p:blipFill>
          <a:blip r:embed="rId12"/>
          <a:srcRect/>
          <a:stretch/>
        </p:blipFill>
        <p:spPr>
          <a:xfrm>
            <a:off x="487670" y="1749063"/>
            <a:ext cx="363600" cy="363600"/>
          </a:xfrm>
          <a:prstGeom prst="rect">
            <a:avLst/>
          </a:prstGeom>
        </p:spPr>
      </p:pic>
    </p:spTree>
    <p:extLst>
      <p:ext uri="{BB962C8B-B14F-4D97-AF65-F5344CB8AC3E}">
        <p14:creationId xmlns:p14="http://schemas.microsoft.com/office/powerpoint/2010/main" val="4519251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www.sap.com/germany</a:t>
            </a:r>
            <a:r>
              <a:rPr lang="en-US" sz="1100"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9725565" y="5994000"/>
            <a:ext cx="1963635" cy="360000"/>
          </a:xfrm>
          <a:prstGeom prst="rect">
            <a:avLst/>
          </a:prstGeom>
        </p:spPr>
      </p:pic>
      <p:sp>
        <p:nvSpPr>
          <p:cNvPr id="32" name="Copyright information-German"/>
          <p:cNvSpPr txBox="1"/>
          <p:nvPr userDrawn="1"/>
        </p:nvSpPr>
        <p:spPr bwMode="black">
          <a:xfrm>
            <a:off x="50399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2021 SAP SE </a:t>
            </a:r>
            <a:r>
              <a:rPr lang="de-DE" sz="800" b="0" noProof="0" dirty="0"/>
              <a:t>oder ein SAP-Konzernunternehmen.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dirty="0">
                <a:solidFill>
                  <a:schemeClr val="tx1"/>
                </a:solidFill>
                <a:effectLst/>
                <a:latin typeface="Arial"/>
                <a:ea typeface="+mn-ea"/>
                <a:cs typeface="+mn-cs"/>
              </a:rPr>
              <a:t>Zusätzliche Informationen zur Marke und Vermerke finden Sie auf der Seite </a:t>
            </a:r>
            <a:r>
              <a:rPr lang="de-DE" sz="800" kern="1200" noProof="0" dirty="0">
                <a:solidFill>
                  <a:schemeClr val="tx1"/>
                </a:solidFill>
                <a:effectLst/>
                <a:latin typeface="Arial"/>
                <a:ea typeface="+mn-ea"/>
                <a:cs typeface="+mn-cs"/>
                <a:hlinkClick r:id="rId4"/>
              </a:rPr>
              <a:t>www.sap.com/corporate/de/legal/copyright.html</a:t>
            </a:r>
            <a:r>
              <a:rPr lang="de-DE" sz="800" kern="1200" noProof="0" dirty="0">
                <a:solidFill>
                  <a:schemeClr val="tx1"/>
                </a:solidFill>
                <a:effectLst/>
                <a:latin typeface="Arial"/>
                <a:ea typeface="+mn-ea"/>
                <a:cs typeface="+mn-cs"/>
              </a:rPr>
              <a:t>.</a:t>
            </a:r>
          </a:p>
        </p:txBody>
      </p:sp>
      <p:sp>
        <p:nvSpPr>
          <p:cNvPr id="20" name="SAP folgen auf"/>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SAP folgen auf</a:t>
            </a:r>
          </a:p>
        </p:txBody>
      </p:sp>
      <p:pic>
        <p:nvPicPr>
          <p:cNvPr id="10" name="Linkedin icon with link">
            <a:hlinkClick r:id="rId5"/>
            <a:extLst>
              <a:ext uri="{FF2B5EF4-FFF2-40B4-BE49-F238E27FC236}">
                <a16:creationId xmlns:a16="http://schemas.microsoft.com/office/drawing/2014/main" id="{7D1F0187-E2B3-E84B-B66C-2F4329298216}"/>
              </a:ext>
            </a:extLst>
          </p:cNvPr>
          <p:cNvPicPr>
            <a:picLocks noChangeAspect="1"/>
          </p:cNvPicPr>
          <p:nvPr userDrawn="1"/>
        </p:nvPicPr>
        <p:blipFill>
          <a:blip r:embed="rId6"/>
          <a:srcRect/>
          <a:stretch/>
        </p:blipFill>
        <p:spPr>
          <a:xfrm>
            <a:off x="2257487" y="1749959"/>
            <a:ext cx="361809" cy="361809"/>
          </a:xfrm>
          <a:prstGeom prst="rect">
            <a:avLst/>
          </a:prstGeom>
        </p:spPr>
      </p:pic>
      <p:pic>
        <p:nvPicPr>
          <p:cNvPr id="12" name="YouTube icon with link">
            <a:hlinkClick r:id="rId7"/>
            <a:extLst>
              <a:ext uri="{FF2B5EF4-FFF2-40B4-BE49-F238E27FC236}">
                <a16:creationId xmlns:a16="http://schemas.microsoft.com/office/drawing/2014/main" id="{E3EFD77E-732B-3042-869E-DD34D616C8DC}"/>
              </a:ext>
            </a:extLst>
          </p:cNvPr>
          <p:cNvPicPr>
            <a:picLocks noChangeAspect="1"/>
          </p:cNvPicPr>
          <p:nvPr userDrawn="1"/>
        </p:nvPicPr>
        <p:blipFill>
          <a:blip r:embed="rId8"/>
          <a:srcRect/>
          <a:stretch/>
        </p:blipFill>
        <p:spPr>
          <a:xfrm>
            <a:off x="1666951" y="1749063"/>
            <a:ext cx="363600" cy="363600"/>
          </a:xfrm>
          <a:prstGeom prst="rect">
            <a:avLst/>
          </a:prstGeom>
        </p:spPr>
      </p:pic>
      <p:pic>
        <p:nvPicPr>
          <p:cNvPr id="13" name="Twitter icon with link">
            <a:hlinkClick r:id="rId9" tooltip="https://twitter.com/sap"/>
            <a:extLst>
              <a:ext uri="{FF2B5EF4-FFF2-40B4-BE49-F238E27FC236}">
                <a16:creationId xmlns:a16="http://schemas.microsoft.com/office/drawing/2014/main" id="{F964F380-9DA3-B140-A34E-13AB1317334E}"/>
              </a:ext>
            </a:extLst>
          </p:cNvPr>
          <p:cNvPicPr>
            <a:picLocks noChangeAspect="1"/>
          </p:cNvPicPr>
          <p:nvPr userDrawn="1"/>
        </p:nvPicPr>
        <p:blipFill>
          <a:blip r:embed="rId10"/>
          <a:srcRect/>
          <a:stretch/>
        </p:blipFill>
        <p:spPr>
          <a:xfrm>
            <a:off x="1078206" y="1749959"/>
            <a:ext cx="361809" cy="361809"/>
          </a:xfrm>
          <a:prstGeom prst="rect">
            <a:avLst/>
          </a:prstGeom>
        </p:spPr>
      </p:pic>
      <p:pic>
        <p:nvPicPr>
          <p:cNvPr id="14" name="Facebook icon with link">
            <a:hlinkClick r:id="rId11"/>
            <a:extLst>
              <a:ext uri="{FF2B5EF4-FFF2-40B4-BE49-F238E27FC236}">
                <a16:creationId xmlns:a16="http://schemas.microsoft.com/office/drawing/2014/main" id="{2F0BB96A-1F55-4D49-8BC7-DCE332FFA2FB}"/>
              </a:ext>
            </a:extLst>
          </p:cNvPr>
          <p:cNvPicPr>
            <a:picLocks noChangeAspect="1"/>
          </p:cNvPicPr>
          <p:nvPr userDrawn="1"/>
        </p:nvPicPr>
        <p:blipFill>
          <a:blip r:embed="rId12"/>
          <a:srcRect/>
          <a:stretch/>
        </p:blipFill>
        <p:spPr>
          <a:xfrm>
            <a:off x="487670" y="1749063"/>
            <a:ext cx="363600" cy="363600"/>
          </a:xfrm>
          <a:prstGeom prst="rect">
            <a:avLst/>
          </a:prstGeom>
        </p:spPr>
      </p:pic>
    </p:spTree>
    <p:extLst>
      <p:ext uri="{BB962C8B-B14F-4D97-AF65-F5344CB8AC3E}">
        <p14:creationId xmlns:p14="http://schemas.microsoft.com/office/powerpoint/2010/main" val="191186275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324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773" name="Rectangle 772">
            <a:extLst>
              <a:ext uri="{FF2B5EF4-FFF2-40B4-BE49-F238E27FC236}">
                <a16:creationId xmlns:a16="http://schemas.microsoft.com/office/drawing/2014/main" id="{E415C75B-DED8-494C-A89C-5369C66C5837}"/>
              </a:ext>
            </a:extLst>
          </p:cNvPr>
          <p:cNvSpPr/>
          <p:nvPr userDrawn="1"/>
        </p:nvSpPr>
        <p:spPr bwMode="gray">
          <a:xfrm>
            <a:off x="0" y="0"/>
            <a:ext cx="12195175" cy="4409162"/>
          </a:xfrm>
          <a:prstGeom prst="rect">
            <a:avLst/>
          </a:prstGeom>
          <a:gradFill flip="none" rotWithShape="1">
            <a:gsLst>
              <a:gs pos="81000">
                <a:schemeClr val="accent3">
                  <a:alpha val="91000"/>
                </a:schemeClr>
              </a:gs>
              <a:gs pos="0">
                <a:schemeClr val="accent1">
                  <a:alpha val="69000"/>
                </a:schemeClr>
              </a:gs>
            </a:gsLst>
            <a:lin ang="16800000" scaled="0"/>
            <a:tileRect/>
          </a:gradFill>
          <a:ln w="25400" algn="ctr">
            <a:noFill/>
            <a:miter lim="800000"/>
            <a:headEnd/>
            <a:tailEnd/>
          </a:ln>
        </p:spPr>
        <p:txBody>
          <a:bodyPr lIns="89977" tIns="71981" rIns="89977" bIns="71981" rtlCol="0" anchor="ctr"/>
          <a:lstStyle/>
          <a:p>
            <a:pPr marL="0" marR="0" lvl="0" indent="0" algn="ctr" defTabSz="914126"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775" name="Rectangle 774">
            <a:extLst>
              <a:ext uri="{FF2B5EF4-FFF2-40B4-BE49-F238E27FC236}">
                <a16:creationId xmlns:a16="http://schemas.microsoft.com/office/drawing/2014/main" id="{DAAA6561-52A0-6047-9DFA-9091A7FCA2F3}"/>
              </a:ext>
            </a:extLst>
          </p:cNvPr>
          <p:cNvSpPr/>
          <p:nvPr userDrawn="1"/>
        </p:nvSpPr>
        <p:spPr bwMode="gray">
          <a:xfrm>
            <a:off x="0" y="0"/>
            <a:ext cx="12195175" cy="1096027"/>
          </a:xfrm>
          <a:prstGeom prst="rect">
            <a:avLst/>
          </a:prstGeom>
          <a:solidFill>
            <a:schemeClr val="bg1"/>
          </a:solidFill>
          <a:ln w="25400" algn="ctr">
            <a:noFill/>
            <a:miter lim="800000"/>
            <a:headEnd/>
            <a:tailEnd/>
          </a:ln>
        </p:spPr>
        <p:txBody>
          <a:bodyPr lIns="89977" tIns="71981" rIns="89977" bIns="71981" rtlCol="0" anchor="ctr"/>
          <a:lstStyle/>
          <a:p>
            <a:pPr marL="0" marR="0" lvl="0" indent="0" algn="ctr" defTabSz="914126"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620" name="Rectangle 619">
            <a:extLst>
              <a:ext uri="{FF2B5EF4-FFF2-40B4-BE49-F238E27FC236}">
                <a16:creationId xmlns:a16="http://schemas.microsoft.com/office/drawing/2014/main" id="{064A58FB-11FF-0848-B184-DEF13556FF06}"/>
              </a:ext>
            </a:extLst>
          </p:cNvPr>
          <p:cNvSpPr/>
          <p:nvPr userDrawn="1"/>
        </p:nvSpPr>
        <p:spPr>
          <a:xfrm flipV="1">
            <a:off x="9053072" y="63276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1" name="Rectangle 620">
            <a:extLst>
              <a:ext uri="{FF2B5EF4-FFF2-40B4-BE49-F238E27FC236}">
                <a16:creationId xmlns:a16="http://schemas.microsoft.com/office/drawing/2014/main" id="{2341DAB0-6C88-CF43-98B8-52CAD768A323}"/>
              </a:ext>
            </a:extLst>
          </p:cNvPr>
          <p:cNvSpPr/>
          <p:nvPr userDrawn="1"/>
        </p:nvSpPr>
        <p:spPr>
          <a:xfrm flipV="1">
            <a:off x="9264921" y="63405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2" name="Rectangle 621">
            <a:extLst>
              <a:ext uri="{FF2B5EF4-FFF2-40B4-BE49-F238E27FC236}">
                <a16:creationId xmlns:a16="http://schemas.microsoft.com/office/drawing/2014/main" id="{A2AE76C6-A506-C943-A259-B6D620425AFB}"/>
              </a:ext>
            </a:extLst>
          </p:cNvPr>
          <p:cNvSpPr/>
          <p:nvPr userDrawn="1"/>
        </p:nvSpPr>
        <p:spPr>
          <a:xfrm flipV="1">
            <a:off x="8621657"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3" name="Rectangle 622">
            <a:extLst>
              <a:ext uri="{FF2B5EF4-FFF2-40B4-BE49-F238E27FC236}">
                <a16:creationId xmlns:a16="http://schemas.microsoft.com/office/drawing/2014/main" id="{9B489580-B9CB-2545-9740-F075B6F010F4}"/>
              </a:ext>
            </a:extLst>
          </p:cNvPr>
          <p:cNvSpPr/>
          <p:nvPr userDrawn="1"/>
        </p:nvSpPr>
        <p:spPr>
          <a:xfrm flipV="1">
            <a:off x="8832938"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4" name="Rectangle 623">
            <a:extLst>
              <a:ext uri="{FF2B5EF4-FFF2-40B4-BE49-F238E27FC236}">
                <a16:creationId xmlns:a16="http://schemas.microsoft.com/office/drawing/2014/main" id="{24161108-AF11-6245-A8AB-FF99C3FFBD06}"/>
              </a:ext>
            </a:extLst>
          </p:cNvPr>
          <p:cNvSpPr/>
          <p:nvPr userDrawn="1"/>
        </p:nvSpPr>
        <p:spPr>
          <a:xfrm flipV="1">
            <a:off x="9053072"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5" name="Rectangle 624">
            <a:extLst>
              <a:ext uri="{FF2B5EF4-FFF2-40B4-BE49-F238E27FC236}">
                <a16:creationId xmlns:a16="http://schemas.microsoft.com/office/drawing/2014/main" id="{2E5A04DC-0FFD-C640-A063-B9F456BA9AA8}"/>
              </a:ext>
            </a:extLst>
          </p:cNvPr>
          <p:cNvSpPr/>
          <p:nvPr userDrawn="1"/>
        </p:nvSpPr>
        <p:spPr>
          <a:xfrm flipV="1">
            <a:off x="9264921"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6" name="Rectangle 625">
            <a:extLst>
              <a:ext uri="{FF2B5EF4-FFF2-40B4-BE49-F238E27FC236}">
                <a16:creationId xmlns:a16="http://schemas.microsoft.com/office/drawing/2014/main" id="{3852C750-7891-474E-A67B-6EA0BD96D3B5}"/>
              </a:ext>
            </a:extLst>
          </p:cNvPr>
          <p:cNvSpPr/>
          <p:nvPr userDrawn="1"/>
        </p:nvSpPr>
        <p:spPr>
          <a:xfrm flipV="1">
            <a:off x="7132571"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7" name="Rectangle 626">
            <a:extLst>
              <a:ext uri="{FF2B5EF4-FFF2-40B4-BE49-F238E27FC236}">
                <a16:creationId xmlns:a16="http://schemas.microsoft.com/office/drawing/2014/main" id="{294505A3-60FE-8148-984F-CB8A248C69B3}"/>
              </a:ext>
            </a:extLst>
          </p:cNvPr>
          <p:cNvSpPr/>
          <p:nvPr userDrawn="1"/>
        </p:nvSpPr>
        <p:spPr>
          <a:xfrm flipV="1">
            <a:off x="5870813"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8" name="Rectangle 627">
            <a:extLst>
              <a:ext uri="{FF2B5EF4-FFF2-40B4-BE49-F238E27FC236}">
                <a16:creationId xmlns:a16="http://schemas.microsoft.com/office/drawing/2014/main" id="{7FE41A86-7459-1048-ABC5-3315FEA078F8}"/>
              </a:ext>
            </a:extLst>
          </p:cNvPr>
          <p:cNvSpPr/>
          <p:nvPr userDrawn="1"/>
        </p:nvSpPr>
        <p:spPr>
          <a:xfrm flipV="1">
            <a:off x="6082662"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29" name="Rectangle 628">
            <a:extLst>
              <a:ext uri="{FF2B5EF4-FFF2-40B4-BE49-F238E27FC236}">
                <a16:creationId xmlns:a16="http://schemas.microsoft.com/office/drawing/2014/main" id="{4A4CE5A5-5A48-8344-BCF9-5B92D306B7E2}"/>
              </a:ext>
            </a:extLst>
          </p:cNvPr>
          <p:cNvSpPr/>
          <p:nvPr userDrawn="1"/>
        </p:nvSpPr>
        <p:spPr>
          <a:xfrm flipV="1">
            <a:off x="6294511"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0" name="Rectangle 629">
            <a:extLst>
              <a:ext uri="{FF2B5EF4-FFF2-40B4-BE49-F238E27FC236}">
                <a16:creationId xmlns:a16="http://schemas.microsoft.com/office/drawing/2014/main" id="{9775D8DE-94BC-E94E-AA0F-C3C0BCF26F88}"/>
              </a:ext>
            </a:extLst>
          </p:cNvPr>
          <p:cNvSpPr/>
          <p:nvPr userDrawn="1"/>
        </p:nvSpPr>
        <p:spPr>
          <a:xfrm flipV="1">
            <a:off x="6506360"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1" name="Rectangle 630">
            <a:extLst>
              <a:ext uri="{FF2B5EF4-FFF2-40B4-BE49-F238E27FC236}">
                <a16:creationId xmlns:a16="http://schemas.microsoft.com/office/drawing/2014/main" id="{AF09338E-C652-1240-90C0-570420B0F8F1}"/>
              </a:ext>
            </a:extLst>
          </p:cNvPr>
          <p:cNvSpPr/>
          <p:nvPr userDrawn="1"/>
        </p:nvSpPr>
        <p:spPr>
          <a:xfrm flipV="1">
            <a:off x="6718209"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2" name="Rectangle 631">
            <a:extLst>
              <a:ext uri="{FF2B5EF4-FFF2-40B4-BE49-F238E27FC236}">
                <a16:creationId xmlns:a16="http://schemas.microsoft.com/office/drawing/2014/main" id="{1FE3B42B-4F31-B941-B0F5-F91E7F5C9DB3}"/>
              </a:ext>
            </a:extLst>
          </p:cNvPr>
          <p:cNvSpPr/>
          <p:nvPr userDrawn="1"/>
        </p:nvSpPr>
        <p:spPr>
          <a:xfrm flipV="1">
            <a:off x="6930058"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3" name="Rectangle 632">
            <a:extLst>
              <a:ext uri="{FF2B5EF4-FFF2-40B4-BE49-F238E27FC236}">
                <a16:creationId xmlns:a16="http://schemas.microsoft.com/office/drawing/2014/main" id="{33C9834D-5687-0A46-967C-035025461063}"/>
              </a:ext>
            </a:extLst>
          </p:cNvPr>
          <p:cNvSpPr/>
          <p:nvPr userDrawn="1"/>
        </p:nvSpPr>
        <p:spPr>
          <a:xfrm flipV="1">
            <a:off x="8624088"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4" name="Rectangle 633">
            <a:extLst>
              <a:ext uri="{FF2B5EF4-FFF2-40B4-BE49-F238E27FC236}">
                <a16:creationId xmlns:a16="http://schemas.microsoft.com/office/drawing/2014/main" id="{9BC266B1-98EE-0F47-9D5C-159796B35D5F}"/>
              </a:ext>
            </a:extLst>
          </p:cNvPr>
          <p:cNvSpPr/>
          <p:nvPr userDrawn="1"/>
        </p:nvSpPr>
        <p:spPr>
          <a:xfrm flipV="1">
            <a:off x="7354130"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5" name="Rectangle 634">
            <a:extLst>
              <a:ext uri="{FF2B5EF4-FFF2-40B4-BE49-F238E27FC236}">
                <a16:creationId xmlns:a16="http://schemas.microsoft.com/office/drawing/2014/main" id="{C1BBC995-BC3F-DE44-AB89-0703E03259D1}"/>
              </a:ext>
            </a:extLst>
          </p:cNvPr>
          <p:cNvSpPr/>
          <p:nvPr userDrawn="1"/>
        </p:nvSpPr>
        <p:spPr>
          <a:xfrm flipV="1">
            <a:off x="7565979"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6" name="Rectangle 635">
            <a:extLst>
              <a:ext uri="{FF2B5EF4-FFF2-40B4-BE49-F238E27FC236}">
                <a16:creationId xmlns:a16="http://schemas.microsoft.com/office/drawing/2014/main" id="{51850E47-A6C3-AA43-852C-4AD38AB83506}"/>
              </a:ext>
            </a:extLst>
          </p:cNvPr>
          <p:cNvSpPr/>
          <p:nvPr userDrawn="1"/>
        </p:nvSpPr>
        <p:spPr>
          <a:xfrm flipV="1">
            <a:off x="7777828"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7" name="Rectangle 636">
            <a:extLst>
              <a:ext uri="{FF2B5EF4-FFF2-40B4-BE49-F238E27FC236}">
                <a16:creationId xmlns:a16="http://schemas.microsoft.com/office/drawing/2014/main" id="{A728DDC2-8292-4942-942B-619116374E6E}"/>
              </a:ext>
            </a:extLst>
          </p:cNvPr>
          <p:cNvSpPr/>
          <p:nvPr userDrawn="1"/>
        </p:nvSpPr>
        <p:spPr>
          <a:xfrm flipV="1">
            <a:off x="7989677"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8" name="Rectangle 637">
            <a:extLst>
              <a:ext uri="{FF2B5EF4-FFF2-40B4-BE49-F238E27FC236}">
                <a16:creationId xmlns:a16="http://schemas.microsoft.com/office/drawing/2014/main" id="{9821FF30-C608-1847-997D-C08C5C5E4951}"/>
              </a:ext>
            </a:extLst>
          </p:cNvPr>
          <p:cNvSpPr/>
          <p:nvPr userDrawn="1"/>
        </p:nvSpPr>
        <p:spPr>
          <a:xfrm flipV="1">
            <a:off x="8201526"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39" name="Rectangle 638">
            <a:extLst>
              <a:ext uri="{FF2B5EF4-FFF2-40B4-BE49-F238E27FC236}">
                <a16:creationId xmlns:a16="http://schemas.microsoft.com/office/drawing/2014/main" id="{E66FD56E-8660-6C4D-B677-7A7073AE2C5D}"/>
              </a:ext>
            </a:extLst>
          </p:cNvPr>
          <p:cNvSpPr/>
          <p:nvPr userDrawn="1"/>
        </p:nvSpPr>
        <p:spPr>
          <a:xfrm flipV="1">
            <a:off x="8413375"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0" name="Rectangle 639">
            <a:extLst>
              <a:ext uri="{FF2B5EF4-FFF2-40B4-BE49-F238E27FC236}">
                <a16:creationId xmlns:a16="http://schemas.microsoft.com/office/drawing/2014/main" id="{7723D30C-F10C-AC49-8D09-E1D0213BEB42}"/>
              </a:ext>
            </a:extLst>
          </p:cNvPr>
          <p:cNvSpPr/>
          <p:nvPr userDrawn="1"/>
        </p:nvSpPr>
        <p:spPr>
          <a:xfrm flipV="1">
            <a:off x="10118345"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1" name="Rectangle 640">
            <a:extLst>
              <a:ext uri="{FF2B5EF4-FFF2-40B4-BE49-F238E27FC236}">
                <a16:creationId xmlns:a16="http://schemas.microsoft.com/office/drawing/2014/main" id="{F32C34A7-98C2-2646-B65E-FA89D42D3CC2}"/>
              </a:ext>
            </a:extLst>
          </p:cNvPr>
          <p:cNvSpPr/>
          <p:nvPr userDrawn="1"/>
        </p:nvSpPr>
        <p:spPr>
          <a:xfrm flipV="1">
            <a:off x="8840878"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2" name="Rectangle 641">
            <a:extLst>
              <a:ext uri="{FF2B5EF4-FFF2-40B4-BE49-F238E27FC236}">
                <a16:creationId xmlns:a16="http://schemas.microsoft.com/office/drawing/2014/main" id="{4894BA40-36D1-7444-8683-F40B2731FC9D}"/>
              </a:ext>
            </a:extLst>
          </p:cNvPr>
          <p:cNvSpPr/>
          <p:nvPr userDrawn="1"/>
        </p:nvSpPr>
        <p:spPr>
          <a:xfrm flipV="1">
            <a:off x="9052727"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3" name="Rectangle 642">
            <a:extLst>
              <a:ext uri="{FF2B5EF4-FFF2-40B4-BE49-F238E27FC236}">
                <a16:creationId xmlns:a16="http://schemas.microsoft.com/office/drawing/2014/main" id="{AEAC96BF-A612-3C4D-A208-26B10A651E4D}"/>
              </a:ext>
            </a:extLst>
          </p:cNvPr>
          <p:cNvSpPr/>
          <p:nvPr userDrawn="1"/>
        </p:nvSpPr>
        <p:spPr>
          <a:xfrm flipV="1">
            <a:off x="9264576"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4" name="Rectangle 643">
            <a:extLst>
              <a:ext uri="{FF2B5EF4-FFF2-40B4-BE49-F238E27FC236}">
                <a16:creationId xmlns:a16="http://schemas.microsoft.com/office/drawing/2014/main" id="{7F297AAE-FFC6-8946-92E9-823F94E69CC7}"/>
              </a:ext>
            </a:extLst>
          </p:cNvPr>
          <p:cNvSpPr/>
          <p:nvPr userDrawn="1"/>
        </p:nvSpPr>
        <p:spPr>
          <a:xfrm flipV="1">
            <a:off x="9480525"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5" name="Rectangle 644">
            <a:extLst>
              <a:ext uri="{FF2B5EF4-FFF2-40B4-BE49-F238E27FC236}">
                <a16:creationId xmlns:a16="http://schemas.microsoft.com/office/drawing/2014/main" id="{4C597719-AC9C-0148-A279-4175B4E418F6}"/>
              </a:ext>
            </a:extLst>
          </p:cNvPr>
          <p:cNvSpPr/>
          <p:nvPr userDrawn="1"/>
        </p:nvSpPr>
        <p:spPr>
          <a:xfrm flipV="1">
            <a:off x="9692374"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6" name="Rectangle 645">
            <a:extLst>
              <a:ext uri="{FF2B5EF4-FFF2-40B4-BE49-F238E27FC236}">
                <a16:creationId xmlns:a16="http://schemas.microsoft.com/office/drawing/2014/main" id="{1B24003F-ACE6-2244-875D-B34E0F29EFCD}"/>
              </a:ext>
            </a:extLst>
          </p:cNvPr>
          <p:cNvSpPr/>
          <p:nvPr userDrawn="1"/>
        </p:nvSpPr>
        <p:spPr>
          <a:xfrm flipV="1">
            <a:off x="9907064"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7" name="Rectangle 646">
            <a:extLst>
              <a:ext uri="{FF2B5EF4-FFF2-40B4-BE49-F238E27FC236}">
                <a16:creationId xmlns:a16="http://schemas.microsoft.com/office/drawing/2014/main" id="{31376034-7BBD-1F49-B5B7-FF680AA0CC56}"/>
              </a:ext>
            </a:extLst>
          </p:cNvPr>
          <p:cNvSpPr/>
          <p:nvPr userDrawn="1"/>
        </p:nvSpPr>
        <p:spPr>
          <a:xfrm flipV="1">
            <a:off x="11605113"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8" name="Rectangle 647">
            <a:extLst>
              <a:ext uri="{FF2B5EF4-FFF2-40B4-BE49-F238E27FC236}">
                <a16:creationId xmlns:a16="http://schemas.microsoft.com/office/drawing/2014/main" id="{A90DA1BF-B9AC-5A47-9C02-37FBBB06A305}"/>
              </a:ext>
            </a:extLst>
          </p:cNvPr>
          <p:cNvSpPr/>
          <p:nvPr userDrawn="1"/>
        </p:nvSpPr>
        <p:spPr>
          <a:xfrm flipV="1">
            <a:off x="10338479"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49" name="Rectangle 648">
            <a:extLst>
              <a:ext uri="{FF2B5EF4-FFF2-40B4-BE49-F238E27FC236}">
                <a16:creationId xmlns:a16="http://schemas.microsoft.com/office/drawing/2014/main" id="{45B6C40F-7FB5-A841-98D0-B3111683EA13}"/>
              </a:ext>
            </a:extLst>
          </p:cNvPr>
          <p:cNvSpPr/>
          <p:nvPr userDrawn="1"/>
        </p:nvSpPr>
        <p:spPr>
          <a:xfrm flipV="1">
            <a:off x="10550328"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0" name="Rectangle 649">
            <a:extLst>
              <a:ext uri="{FF2B5EF4-FFF2-40B4-BE49-F238E27FC236}">
                <a16:creationId xmlns:a16="http://schemas.microsoft.com/office/drawing/2014/main" id="{D6CEE032-4A38-2541-959A-EDE8C57195D2}"/>
              </a:ext>
            </a:extLst>
          </p:cNvPr>
          <p:cNvSpPr/>
          <p:nvPr userDrawn="1"/>
        </p:nvSpPr>
        <p:spPr>
          <a:xfrm flipV="1">
            <a:off x="10767053"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1" name="Rectangle 650">
            <a:extLst>
              <a:ext uri="{FF2B5EF4-FFF2-40B4-BE49-F238E27FC236}">
                <a16:creationId xmlns:a16="http://schemas.microsoft.com/office/drawing/2014/main" id="{624B800C-6EEC-5547-AC92-FCE429AB0509}"/>
              </a:ext>
            </a:extLst>
          </p:cNvPr>
          <p:cNvSpPr/>
          <p:nvPr userDrawn="1"/>
        </p:nvSpPr>
        <p:spPr>
          <a:xfrm flipV="1">
            <a:off x="10984539"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2" name="Rectangle 651">
            <a:extLst>
              <a:ext uri="{FF2B5EF4-FFF2-40B4-BE49-F238E27FC236}">
                <a16:creationId xmlns:a16="http://schemas.microsoft.com/office/drawing/2014/main" id="{C9B67C98-36EC-704F-8029-84261656E010}"/>
              </a:ext>
            </a:extLst>
          </p:cNvPr>
          <p:cNvSpPr/>
          <p:nvPr userDrawn="1"/>
        </p:nvSpPr>
        <p:spPr>
          <a:xfrm flipV="1">
            <a:off x="11196388"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3" name="Rectangle 652">
            <a:extLst>
              <a:ext uri="{FF2B5EF4-FFF2-40B4-BE49-F238E27FC236}">
                <a16:creationId xmlns:a16="http://schemas.microsoft.com/office/drawing/2014/main" id="{A5BA4CDB-F43F-1F4C-8B65-FE8071E697E9}"/>
              </a:ext>
            </a:extLst>
          </p:cNvPr>
          <p:cNvSpPr/>
          <p:nvPr userDrawn="1"/>
        </p:nvSpPr>
        <p:spPr>
          <a:xfrm flipV="1">
            <a:off x="11403569"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4" name="Rectangle 653">
            <a:extLst>
              <a:ext uri="{FF2B5EF4-FFF2-40B4-BE49-F238E27FC236}">
                <a16:creationId xmlns:a16="http://schemas.microsoft.com/office/drawing/2014/main" id="{C49C9116-DF30-824E-B279-0CB016A6E45B}"/>
              </a:ext>
            </a:extLst>
          </p:cNvPr>
          <p:cNvSpPr/>
          <p:nvPr userDrawn="1"/>
        </p:nvSpPr>
        <p:spPr>
          <a:xfrm flipV="1">
            <a:off x="11808410" y="21000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5" name="Rectangle 654">
            <a:extLst>
              <a:ext uri="{FF2B5EF4-FFF2-40B4-BE49-F238E27FC236}">
                <a16:creationId xmlns:a16="http://schemas.microsoft.com/office/drawing/2014/main" id="{288C078A-0A16-3143-A7F8-D84BDBB00715}"/>
              </a:ext>
            </a:extLst>
          </p:cNvPr>
          <p:cNvSpPr/>
          <p:nvPr userDrawn="1"/>
        </p:nvSpPr>
        <p:spPr>
          <a:xfrm flipV="1">
            <a:off x="11605113" y="42083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6" name="Rectangle 655">
            <a:extLst>
              <a:ext uri="{FF2B5EF4-FFF2-40B4-BE49-F238E27FC236}">
                <a16:creationId xmlns:a16="http://schemas.microsoft.com/office/drawing/2014/main" id="{90E57ADA-800F-564C-BB6F-A31BC2370B55}"/>
              </a:ext>
            </a:extLst>
          </p:cNvPr>
          <p:cNvSpPr/>
          <p:nvPr userDrawn="1"/>
        </p:nvSpPr>
        <p:spPr>
          <a:xfrm flipV="1">
            <a:off x="11808410" y="42083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7" name="Rectangle 656">
            <a:extLst>
              <a:ext uri="{FF2B5EF4-FFF2-40B4-BE49-F238E27FC236}">
                <a16:creationId xmlns:a16="http://schemas.microsoft.com/office/drawing/2014/main" id="{726338A4-0A4D-564C-9083-0C73BBFDE6E3}"/>
              </a:ext>
            </a:extLst>
          </p:cNvPr>
          <p:cNvSpPr/>
          <p:nvPr userDrawn="1"/>
        </p:nvSpPr>
        <p:spPr>
          <a:xfrm flipV="1">
            <a:off x="11196388" y="63276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8" name="Rectangle 657">
            <a:extLst>
              <a:ext uri="{FF2B5EF4-FFF2-40B4-BE49-F238E27FC236}">
                <a16:creationId xmlns:a16="http://schemas.microsoft.com/office/drawing/2014/main" id="{2856597C-6631-7A4A-A880-13A023D181D4}"/>
              </a:ext>
            </a:extLst>
          </p:cNvPr>
          <p:cNvSpPr/>
          <p:nvPr userDrawn="1"/>
        </p:nvSpPr>
        <p:spPr>
          <a:xfrm flipV="1">
            <a:off x="11605113" y="63276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59" name="Rectangle 658">
            <a:extLst>
              <a:ext uri="{FF2B5EF4-FFF2-40B4-BE49-F238E27FC236}">
                <a16:creationId xmlns:a16="http://schemas.microsoft.com/office/drawing/2014/main" id="{1F46F770-C4C3-024B-8A70-D46495622E8C}"/>
              </a:ext>
            </a:extLst>
          </p:cNvPr>
          <p:cNvSpPr/>
          <p:nvPr userDrawn="1"/>
        </p:nvSpPr>
        <p:spPr>
          <a:xfrm flipV="1">
            <a:off x="11403569"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0" name="Rectangle 659">
            <a:extLst>
              <a:ext uri="{FF2B5EF4-FFF2-40B4-BE49-F238E27FC236}">
                <a16:creationId xmlns:a16="http://schemas.microsoft.com/office/drawing/2014/main" id="{AC95C835-F0FC-594F-9CCC-48F78FBFF4D5}"/>
              </a:ext>
            </a:extLst>
          </p:cNvPr>
          <p:cNvSpPr/>
          <p:nvPr userDrawn="1"/>
        </p:nvSpPr>
        <p:spPr>
          <a:xfrm flipV="1">
            <a:off x="9907064"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1" name="Rectangle 660">
            <a:extLst>
              <a:ext uri="{FF2B5EF4-FFF2-40B4-BE49-F238E27FC236}">
                <a16:creationId xmlns:a16="http://schemas.microsoft.com/office/drawing/2014/main" id="{7378BB77-1F1B-094F-99D1-9377F10A756A}"/>
              </a:ext>
            </a:extLst>
          </p:cNvPr>
          <p:cNvSpPr/>
          <p:nvPr userDrawn="1"/>
        </p:nvSpPr>
        <p:spPr>
          <a:xfrm flipV="1">
            <a:off x="10118345"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2" name="Rectangle 661">
            <a:extLst>
              <a:ext uri="{FF2B5EF4-FFF2-40B4-BE49-F238E27FC236}">
                <a16:creationId xmlns:a16="http://schemas.microsoft.com/office/drawing/2014/main" id="{C4DF626A-54F0-BF40-996F-6896E4DB28EC}"/>
              </a:ext>
            </a:extLst>
          </p:cNvPr>
          <p:cNvSpPr/>
          <p:nvPr userDrawn="1"/>
        </p:nvSpPr>
        <p:spPr>
          <a:xfrm flipV="1">
            <a:off x="10338479"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3" name="Rectangle 662">
            <a:extLst>
              <a:ext uri="{FF2B5EF4-FFF2-40B4-BE49-F238E27FC236}">
                <a16:creationId xmlns:a16="http://schemas.microsoft.com/office/drawing/2014/main" id="{7B6067FE-EA05-6D49-B746-7921CFE94B10}"/>
              </a:ext>
            </a:extLst>
          </p:cNvPr>
          <p:cNvSpPr/>
          <p:nvPr userDrawn="1"/>
        </p:nvSpPr>
        <p:spPr>
          <a:xfrm flipV="1">
            <a:off x="10550328"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4" name="Rectangle 663">
            <a:extLst>
              <a:ext uri="{FF2B5EF4-FFF2-40B4-BE49-F238E27FC236}">
                <a16:creationId xmlns:a16="http://schemas.microsoft.com/office/drawing/2014/main" id="{F268DCEF-831A-0B42-9024-DDB3784A3A53}"/>
              </a:ext>
            </a:extLst>
          </p:cNvPr>
          <p:cNvSpPr/>
          <p:nvPr userDrawn="1"/>
        </p:nvSpPr>
        <p:spPr>
          <a:xfrm flipV="1">
            <a:off x="10984539"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5" name="Rectangle 664">
            <a:extLst>
              <a:ext uri="{FF2B5EF4-FFF2-40B4-BE49-F238E27FC236}">
                <a16:creationId xmlns:a16="http://schemas.microsoft.com/office/drawing/2014/main" id="{B279E1CA-413F-B043-8EAC-82797C14AB5E}"/>
              </a:ext>
            </a:extLst>
          </p:cNvPr>
          <p:cNvSpPr/>
          <p:nvPr userDrawn="1"/>
        </p:nvSpPr>
        <p:spPr>
          <a:xfrm flipV="1">
            <a:off x="11196388"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6" name="Rectangle 665">
            <a:extLst>
              <a:ext uri="{FF2B5EF4-FFF2-40B4-BE49-F238E27FC236}">
                <a16:creationId xmlns:a16="http://schemas.microsoft.com/office/drawing/2014/main" id="{4FABF36D-3425-4741-9F95-8A44869FF3B0}"/>
              </a:ext>
            </a:extLst>
          </p:cNvPr>
          <p:cNvSpPr/>
          <p:nvPr userDrawn="1"/>
        </p:nvSpPr>
        <p:spPr>
          <a:xfrm flipV="1">
            <a:off x="10118345" y="63276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7" name="Rectangle 666">
            <a:extLst>
              <a:ext uri="{FF2B5EF4-FFF2-40B4-BE49-F238E27FC236}">
                <a16:creationId xmlns:a16="http://schemas.microsoft.com/office/drawing/2014/main" id="{07979E70-3DBD-084C-BDDC-1E76A4B6FC7B}"/>
              </a:ext>
            </a:extLst>
          </p:cNvPr>
          <p:cNvSpPr/>
          <p:nvPr userDrawn="1"/>
        </p:nvSpPr>
        <p:spPr>
          <a:xfrm flipV="1">
            <a:off x="10338479" y="63276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8" name="Rectangle 667">
            <a:extLst>
              <a:ext uri="{FF2B5EF4-FFF2-40B4-BE49-F238E27FC236}">
                <a16:creationId xmlns:a16="http://schemas.microsoft.com/office/drawing/2014/main" id="{8563B853-8DEC-F445-B435-6597FA15AAA6}"/>
              </a:ext>
            </a:extLst>
          </p:cNvPr>
          <p:cNvSpPr/>
          <p:nvPr userDrawn="1"/>
        </p:nvSpPr>
        <p:spPr>
          <a:xfrm flipV="1">
            <a:off x="11808410" y="63405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69" name="Rectangle 668">
            <a:extLst>
              <a:ext uri="{FF2B5EF4-FFF2-40B4-BE49-F238E27FC236}">
                <a16:creationId xmlns:a16="http://schemas.microsoft.com/office/drawing/2014/main" id="{1A32F57A-0D60-6748-A7A8-72103EFA94CF}"/>
              </a:ext>
            </a:extLst>
          </p:cNvPr>
          <p:cNvSpPr/>
          <p:nvPr userDrawn="1"/>
        </p:nvSpPr>
        <p:spPr>
          <a:xfrm flipV="1">
            <a:off x="11804962" y="845987"/>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0" name="Rectangle 669">
            <a:extLst>
              <a:ext uri="{FF2B5EF4-FFF2-40B4-BE49-F238E27FC236}">
                <a16:creationId xmlns:a16="http://schemas.microsoft.com/office/drawing/2014/main" id="{1D352F5F-3626-5A4C-B388-CC9BD46B10E8}"/>
              </a:ext>
            </a:extLst>
          </p:cNvPr>
          <p:cNvSpPr/>
          <p:nvPr userDrawn="1"/>
        </p:nvSpPr>
        <p:spPr>
          <a:xfrm flipV="1">
            <a:off x="11605113" y="845987"/>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1" name="Rectangle 670">
            <a:extLst>
              <a:ext uri="{FF2B5EF4-FFF2-40B4-BE49-F238E27FC236}">
                <a16:creationId xmlns:a16="http://schemas.microsoft.com/office/drawing/2014/main" id="{6C4F7491-2EA5-644F-AEAD-975C20AE4BAF}"/>
              </a:ext>
            </a:extLst>
          </p:cNvPr>
          <p:cNvSpPr/>
          <p:nvPr userDrawn="1"/>
        </p:nvSpPr>
        <p:spPr>
          <a:xfrm flipV="1">
            <a:off x="11403569" y="63405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2" name="Rectangle 671">
            <a:extLst>
              <a:ext uri="{FF2B5EF4-FFF2-40B4-BE49-F238E27FC236}">
                <a16:creationId xmlns:a16="http://schemas.microsoft.com/office/drawing/2014/main" id="{336A9932-046F-874E-B85E-7B3211EFFFDD}"/>
              </a:ext>
            </a:extLst>
          </p:cNvPr>
          <p:cNvSpPr/>
          <p:nvPr userDrawn="1"/>
        </p:nvSpPr>
        <p:spPr>
          <a:xfrm flipV="1">
            <a:off x="10550328" y="63405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3" name="Rectangle 672">
            <a:extLst>
              <a:ext uri="{FF2B5EF4-FFF2-40B4-BE49-F238E27FC236}">
                <a16:creationId xmlns:a16="http://schemas.microsoft.com/office/drawing/2014/main" id="{9423692D-7939-1349-8A96-6C22A7CB2B77}"/>
              </a:ext>
            </a:extLst>
          </p:cNvPr>
          <p:cNvSpPr/>
          <p:nvPr userDrawn="1"/>
        </p:nvSpPr>
        <p:spPr>
          <a:xfrm flipV="1">
            <a:off x="10984539" y="63405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4" name="Rectangle 673">
            <a:extLst>
              <a:ext uri="{FF2B5EF4-FFF2-40B4-BE49-F238E27FC236}">
                <a16:creationId xmlns:a16="http://schemas.microsoft.com/office/drawing/2014/main" id="{FD772D75-8889-C84D-9E9D-B8BF8FADD1DC}"/>
              </a:ext>
            </a:extLst>
          </p:cNvPr>
          <p:cNvSpPr/>
          <p:nvPr userDrawn="1"/>
        </p:nvSpPr>
        <p:spPr>
          <a:xfrm flipV="1">
            <a:off x="9690556" y="42083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5" name="Rectangle 674">
            <a:extLst>
              <a:ext uri="{FF2B5EF4-FFF2-40B4-BE49-F238E27FC236}">
                <a16:creationId xmlns:a16="http://schemas.microsoft.com/office/drawing/2014/main" id="{4A12D8B0-4324-BF4C-919D-3640DC4C3504}"/>
              </a:ext>
            </a:extLst>
          </p:cNvPr>
          <p:cNvSpPr/>
          <p:nvPr userDrawn="1"/>
        </p:nvSpPr>
        <p:spPr>
          <a:xfrm>
            <a:off x="1234120"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6" name="Rectangle 675">
            <a:extLst>
              <a:ext uri="{FF2B5EF4-FFF2-40B4-BE49-F238E27FC236}">
                <a16:creationId xmlns:a16="http://schemas.microsoft.com/office/drawing/2014/main" id="{235130F0-64B8-E944-AFC3-86D05E59CFB7}"/>
              </a:ext>
            </a:extLst>
          </p:cNvPr>
          <p:cNvSpPr/>
          <p:nvPr userDrawn="1"/>
        </p:nvSpPr>
        <p:spPr>
          <a:xfrm>
            <a:off x="176863"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7" name="Rectangle 676">
            <a:extLst>
              <a:ext uri="{FF2B5EF4-FFF2-40B4-BE49-F238E27FC236}">
                <a16:creationId xmlns:a16="http://schemas.microsoft.com/office/drawing/2014/main" id="{FB65221B-2F7F-AC49-B213-E397E1111948}"/>
              </a:ext>
            </a:extLst>
          </p:cNvPr>
          <p:cNvSpPr/>
          <p:nvPr userDrawn="1"/>
        </p:nvSpPr>
        <p:spPr>
          <a:xfrm>
            <a:off x="388712"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8" name="Rectangle 677">
            <a:extLst>
              <a:ext uri="{FF2B5EF4-FFF2-40B4-BE49-F238E27FC236}">
                <a16:creationId xmlns:a16="http://schemas.microsoft.com/office/drawing/2014/main" id="{272ED687-218A-C945-9679-55F84B7812E4}"/>
              </a:ext>
            </a:extLst>
          </p:cNvPr>
          <p:cNvSpPr/>
          <p:nvPr userDrawn="1"/>
        </p:nvSpPr>
        <p:spPr>
          <a:xfrm>
            <a:off x="603241"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79" name="Rectangle 678">
            <a:extLst>
              <a:ext uri="{FF2B5EF4-FFF2-40B4-BE49-F238E27FC236}">
                <a16:creationId xmlns:a16="http://schemas.microsoft.com/office/drawing/2014/main" id="{93079E1E-FFE4-294A-8926-409BFE9F55DE}"/>
              </a:ext>
            </a:extLst>
          </p:cNvPr>
          <p:cNvSpPr/>
          <p:nvPr userDrawn="1"/>
        </p:nvSpPr>
        <p:spPr>
          <a:xfrm>
            <a:off x="815090"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0" name="Rectangle 679">
            <a:extLst>
              <a:ext uri="{FF2B5EF4-FFF2-40B4-BE49-F238E27FC236}">
                <a16:creationId xmlns:a16="http://schemas.microsoft.com/office/drawing/2014/main" id="{458B9FFD-F0FA-F94D-BEDE-9777E7A20A33}"/>
              </a:ext>
            </a:extLst>
          </p:cNvPr>
          <p:cNvSpPr/>
          <p:nvPr userDrawn="1"/>
        </p:nvSpPr>
        <p:spPr>
          <a:xfrm>
            <a:off x="1026939"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1" name="Rectangle 680">
            <a:extLst>
              <a:ext uri="{FF2B5EF4-FFF2-40B4-BE49-F238E27FC236}">
                <a16:creationId xmlns:a16="http://schemas.microsoft.com/office/drawing/2014/main" id="{FE1291D5-A987-3240-9D60-297414A14FC5}"/>
              </a:ext>
            </a:extLst>
          </p:cNvPr>
          <p:cNvSpPr/>
          <p:nvPr userDrawn="1"/>
        </p:nvSpPr>
        <p:spPr>
          <a:xfrm>
            <a:off x="2695031"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2" name="Rectangle 681">
            <a:extLst>
              <a:ext uri="{FF2B5EF4-FFF2-40B4-BE49-F238E27FC236}">
                <a16:creationId xmlns:a16="http://schemas.microsoft.com/office/drawing/2014/main" id="{8C701C65-D6F6-644D-9326-A73C65CDB18F}"/>
              </a:ext>
            </a:extLst>
          </p:cNvPr>
          <p:cNvSpPr/>
          <p:nvPr userDrawn="1"/>
        </p:nvSpPr>
        <p:spPr>
          <a:xfrm>
            <a:off x="144329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3" name="Rectangle 682">
            <a:extLst>
              <a:ext uri="{FF2B5EF4-FFF2-40B4-BE49-F238E27FC236}">
                <a16:creationId xmlns:a16="http://schemas.microsoft.com/office/drawing/2014/main" id="{02657AEF-B83E-4B4A-AA03-F3115163AF74}"/>
              </a:ext>
            </a:extLst>
          </p:cNvPr>
          <p:cNvSpPr/>
          <p:nvPr userDrawn="1"/>
        </p:nvSpPr>
        <p:spPr>
          <a:xfrm>
            <a:off x="1655144"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4" name="Rectangle 683">
            <a:extLst>
              <a:ext uri="{FF2B5EF4-FFF2-40B4-BE49-F238E27FC236}">
                <a16:creationId xmlns:a16="http://schemas.microsoft.com/office/drawing/2014/main" id="{953F3F81-AD60-C542-8A9D-F4C8501A6341}"/>
              </a:ext>
            </a:extLst>
          </p:cNvPr>
          <p:cNvSpPr/>
          <p:nvPr userDrawn="1"/>
        </p:nvSpPr>
        <p:spPr>
          <a:xfrm>
            <a:off x="186232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5" name="Rectangle 684">
            <a:extLst>
              <a:ext uri="{FF2B5EF4-FFF2-40B4-BE49-F238E27FC236}">
                <a16:creationId xmlns:a16="http://schemas.microsoft.com/office/drawing/2014/main" id="{FB921D58-B737-CC45-AC99-02194DAA33AF}"/>
              </a:ext>
            </a:extLst>
          </p:cNvPr>
          <p:cNvSpPr/>
          <p:nvPr userDrawn="1"/>
        </p:nvSpPr>
        <p:spPr>
          <a:xfrm>
            <a:off x="2077326"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6" name="Rectangle 685">
            <a:extLst>
              <a:ext uri="{FF2B5EF4-FFF2-40B4-BE49-F238E27FC236}">
                <a16:creationId xmlns:a16="http://schemas.microsoft.com/office/drawing/2014/main" id="{854DC9A4-2845-E341-936C-D3487E72A677}"/>
              </a:ext>
            </a:extLst>
          </p:cNvPr>
          <p:cNvSpPr/>
          <p:nvPr userDrawn="1"/>
        </p:nvSpPr>
        <p:spPr>
          <a:xfrm>
            <a:off x="228917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7" name="Rectangle 686">
            <a:extLst>
              <a:ext uri="{FF2B5EF4-FFF2-40B4-BE49-F238E27FC236}">
                <a16:creationId xmlns:a16="http://schemas.microsoft.com/office/drawing/2014/main" id="{68EA8CA4-C8D2-4B42-B6D2-512C744A3BD0}"/>
              </a:ext>
            </a:extLst>
          </p:cNvPr>
          <p:cNvSpPr/>
          <p:nvPr userDrawn="1"/>
        </p:nvSpPr>
        <p:spPr>
          <a:xfrm>
            <a:off x="2492518"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8" name="Rectangle 687">
            <a:extLst>
              <a:ext uri="{FF2B5EF4-FFF2-40B4-BE49-F238E27FC236}">
                <a16:creationId xmlns:a16="http://schemas.microsoft.com/office/drawing/2014/main" id="{C7249462-64F2-B845-97EA-5C8516405236}"/>
              </a:ext>
            </a:extLst>
          </p:cNvPr>
          <p:cNvSpPr/>
          <p:nvPr userDrawn="1"/>
        </p:nvSpPr>
        <p:spPr>
          <a:xfrm>
            <a:off x="1862325"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89" name="Rectangle 688">
            <a:extLst>
              <a:ext uri="{FF2B5EF4-FFF2-40B4-BE49-F238E27FC236}">
                <a16:creationId xmlns:a16="http://schemas.microsoft.com/office/drawing/2014/main" id="{7814901C-DC1B-8D44-AF9F-06F45E821888}"/>
              </a:ext>
            </a:extLst>
          </p:cNvPr>
          <p:cNvSpPr/>
          <p:nvPr userDrawn="1"/>
        </p:nvSpPr>
        <p:spPr>
          <a:xfrm>
            <a:off x="603241"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0" name="Rectangle 689">
            <a:extLst>
              <a:ext uri="{FF2B5EF4-FFF2-40B4-BE49-F238E27FC236}">
                <a16:creationId xmlns:a16="http://schemas.microsoft.com/office/drawing/2014/main" id="{708144AA-15B4-6344-A61B-DF811EFE41F5}"/>
              </a:ext>
            </a:extLst>
          </p:cNvPr>
          <p:cNvSpPr/>
          <p:nvPr userDrawn="1"/>
        </p:nvSpPr>
        <p:spPr>
          <a:xfrm>
            <a:off x="815090"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1" name="Rectangle 690">
            <a:extLst>
              <a:ext uri="{FF2B5EF4-FFF2-40B4-BE49-F238E27FC236}">
                <a16:creationId xmlns:a16="http://schemas.microsoft.com/office/drawing/2014/main" id="{F74E030E-38E3-9C40-8520-53F22996C420}"/>
              </a:ext>
            </a:extLst>
          </p:cNvPr>
          <p:cNvSpPr/>
          <p:nvPr userDrawn="1"/>
        </p:nvSpPr>
        <p:spPr>
          <a:xfrm>
            <a:off x="1026939"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2" name="Rectangle 691">
            <a:extLst>
              <a:ext uri="{FF2B5EF4-FFF2-40B4-BE49-F238E27FC236}">
                <a16:creationId xmlns:a16="http://schemas.microsoft.com/office/drawing/2014/main" id="{C18CF234-C70C-7745-8A75-30D7376CD169}"/>
              </a:ext>
            </a:extLst>
          </p:cNvPr>
          <p:cNvSpPr/>
          <p:nvPr userDrawn="1"/>
        </p:nvSpPr>
        <p:spPr>
          <a:xfrm>
            <a:off x="1234120"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3" name="Rectangle 692">
            <a:extLst>
              <a:ext uri="{FF2B5EF4-FFF2-40B4-BE49-F238E27FC236}">
                <a16:creationId xmlns:a16="http://schemas.microsoft.com/office/drawing/2014/main" id="{D995707C-C248-E547-9B02-399DE091FBDD}"/>
              </a:ext>
            </a:extLst>
          </p:cNvPr>
          <p:cNvSpPr/>
          <p:nvPr userDrawn="1"/>
        </p:nvSpPr>
        <p:spPr>
          <a:xfrm>
            <a:off x="1443295"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4" name="Rectangle 693">
            <a:extLst>
              <a:ext uri="{FF2B5EF4-FFF2-40B4-BE49-F238E27FC236}">
                <a16:creationId xmlns:a16="http://schemas.microsoft.com/office/drawing/2014/main" id="{2A5C6522-28E8-E745-84AB-7EF6F4AD1BF3}"/>
              </a:ext>
            </a:extLst>
          </p:cNvPr>
          <p:cNvSpPr/>
          <p:nvPr userDrawn="1"/>
        </p:nvSpPr>
        <p:spPr>
          <a:xfrm>
            <a:off x="1655144"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5" name="Rectangle 694">
            <a:extLst>
              <a:ext uri="{FF2B5EF4-FFF2-40B4-BE49-F238E27FC236}">
                <a16:creationId xmlns:a16="http://schemas.microsoft.com/office/drawing/2014/main" id="{12B7CD12-29AB-1447-9866-FB1EE07F10E8}"/>
              </a:ext>
            </a:extLst>
          </p:cNvPr>
          <p:cNvSpPr/>
          <p:nvPr userDrawn="1"/>
        </p:nvSpPr>
        <p:spPr>
          <a:xfrm>
            <a:off x="815090"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6" name="Rectangle 695">
            <a:extLst>
              <a:ext uri="{FF2B5EF4-FFF2-40B4-BE49-F238E27FC236}">
                <a16:creationId xmlns:a16="http://schemas.microsoft.com/office/drawing/2014/main" id="{66E294F9-257B-BE47-9BA3-A0660A09EC87}"/>
              </a:ext>
            </a:extLst>
          </p:cNvPr>
          <p:cNvSpPr/>
          <p:nvPr userDrawn="1"/>
        </p:nvSpPr>
        <p:spPr>
          <a:xfrm>
            <a:off x="1234120"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7" name="Rectangle 696">
            <a:extLst>
              <a:ext uri="{FF2B5EF4-FFF2-40B4-BE49-F238E27FC236}">
                <a16:creationId xmlns:a16="http://schemas.microsoft.com/office/drawing/2014/main" id="{94A5BEC7-F90C-DE4D-BDD8-3FAFA74D72FD}"/>
              </a:ext>
            </a:extLst>
          </p:cNvPr>
          <p:cNvSpPr/>
          <p:nvPr userDrawn="1"/>
        </p:nvSpPr>
        <p:spPr>
          <a:xfrm>
            <a:off x="1443295"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8" name="Rectangle 697">
            <a:extLst>
              <a:ext uri="{FF2B5EF4-FFF2-40B4-BE49-F238E27FC236}">
                <a16:creationId xmlns:a16="http://schemas.microsoft.com/office/drawing/2014/main" id="{07543B8E-0252-C947-B852-5D3C94EF9779}"/>
              </a:ext>
            </a:extLst>
          </p:cNvPr>
          <p:cNvSpPr/>
          <p:nvPr userDrawn="1"/>
        </p:nvSpPr>
        <p:spPr>
          <a:xfrm>
            <a:off x="1655144"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699" name="Rectangle 698">
            <a:extLst>
              <a:ext uri="{FF2B5EF4-FFF2-40B4-BE49-F238E27FC236}">
                <a16:creationId xmlns:a16="http://schemas.microsoft.com/office/drawing/2014/main" id="{B7512220-5AE1-F841-929D-B43AA6FBB5CA}"/>
              </a:ext>
            </a:extLst>
          </p:cNvPr>
          <p:cNvSpPr/>
          <p:nvPr userDrawn="1"/>
        </p:nvSpPr>
        <p:spPr>
          <a:xfrm>
            <a:off x="2077326"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0" name="Rectangle 699">
            <a:extLst>
              <a:ext uri="{FF2B5EF4-FFF2-40B4-BE49-F238E27FC236}">
                <a16:creationId xmlns:a16="http://schemas.microsoft.com/office/drawing/2014/main" id="{C761FA4A-12C0-134B-98DB-413571DE6420}"/>
              </a:ext>
            </a:extLst>
          </p:cNvPr>
          <p:cNvSpPr/>
          <p:nvPr userDrawn="1"/>
        </p:nvSpPr>
        <p:spPr>
          <a:xfrm>
            <a:off x="2289175"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1" name="Rectangle 700">
            <a:extLst>
              <a:ext uri="{FF2B5EF4-FFF2-40B4-BE49-F238E27FC236}">
                <a16:creationId xmlns:a16="http://schemas.microsoft.com/office/drawing/2014/main" id="{2D7A51BC-8918-E94C-9FC8-B14D4A1FCD18}"/>
              </a:ext>
            </a:extLst>
          </p:cNvPr>
          <p:cNvSpPr/>
          <p:nvPr userDrawn="1"/>
        </p:nvSpPr>
        <p:spPr>
          <a:xfrm>
            <a:off x="4177546"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2" name="Rectangle 701">
            <a:extLst>
              <a:ext uri="{FF2B5EF4-FFF2-40B4-BE49-F238E27FC236}">
                <a16:creationId xmlns:a16="http://schemas.microsoft.com/office/drawing/2014/main" id="{C2A60C45-5245-0941-B225-674F1A38C543}"/>
              </a:ext>
            </a:extLst>
          </p:cNvPr>
          <p:cNvSpPr/>
          <p:nvPr userDrawn="1"/>
        </p:nvSpPr>
        <p:spPr>
          <a:xfrm>
            <a:off x="2915787"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3" name="Rectangle 702">
            <a:extLst>
              <a:ext uri="{FF2B5EF4-FFF2-40B4-BE49-F238E27FC236}">
                <a16:creationId xmlns:a16="http://schemas.microsoft.com/office/drawing/2014/main" id="{05C1B4D7-470F-5449-8800-6A0EB090B39B}"/>
              </a:ext>
            </a:extLst>
          </p:cNvPr>
          <p:cNvSpPr/>
          <p:nvPr userDrawn="1"/>
        </p:nvSpPr>
        <p:spPr>
          <a:xfrm>
            <a:off x="3127636"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4" name="Rectangle 703">
            <a:extLst>
              <a:ext uri="{FF2B5EF4-FFF2-40B4-BE49-F238E27FC236}">
                <a16:creationId xmlns:a16="http://schemas.microsoft.com/office/drawing/2014/main" id="{81424732-2DC8-6847-BB43-C3AD197846C2}"/>
              </a:ext>
            </a:extLst>
          </p:cNvPr>
          <p:cNvSpPr/>
          <p:nvPr userDrawn="1"/>
        </p:nvSpPr>
        <p:spPr>
          <a:xfrm>
            <a:off x="333948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5" name="Rectangle 704">
            <a:extLst>
              <a:ext uri="{FF2B5EF4-FFF2-40B4-BE49-F238E27FC236}">
                <a16:creationId xmlns:a16="http://schemas.microsoft.com/office/drawing/2014/main" id="{E89629B6-D71A-2643-B572-66EEEC8B6384}"/>
              </a:ext>
            </a:extLst>
          </p:cNvPr>
          <p:cNvSpPr/>
          <p:nvPr userDrawn="1"/>
        </p:nvSpPr>
        <p:spPr>
          <a:xfrm>
            <a:off x="3551334"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6" name="Rectangle 705">
            <a:extLst>
              <a:ext uri="{FF2B5EF4-FFF2-40B4-BE49-F238E27FC236}">
                <a16:creationId xmlns:a16="http://schemas.microsoft.com/office/drawing/2014/main" id="{B1E81E52-2931-8345-82BD-6C27503C6F45}"/>
              </a:ext>
            </a:extLst>
          </p:cNvPr>
          <p:cNvSpPr/>
          <p:nvPr userDrawn="1"/>
        </p:nvSpPr>
        <p:spPr>
          <a:xfrm>
            <a:off x="3763183"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7" name="Rectangle 706">
            <a:extLst>
              <a:ext uri="{FF2B5EF4-FFF2-40B4-BE49-F238E27FC236}">
                <a16:creationId xmlns:a16="http://schemas.microsoft.com/office/drawing/2014/main" id="{40E4F70A-02C0-C547-95EE-7D1CE98A1B7D}"/>
              </a:ext>
            </a:extLst>
          </p:cNvPr>
          <p:cNvSpPr/>
          <p:nvPr userDrawn="1"/>
        </p:nvSpPr>
        <p:spPr>
          <a:xfrm>
            <a:off x="3975032"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8" name="Rectangle 707">
            <a:extLst>
              <a:ext uri="{FF2B5EF4-FFF2-40B4-BE49-F238E27FC236}">
                <a16:creationId xmlns:a16="http://schemas.microsoft.com/office/drawing/2014/main" id="{B43785FB-0221-8040-9008-2F7E18D76709}"/>
              </a:ext>
            </a:extLst>
          </p:cNvPr>
          <p:cNvSpPr/>
          <p:nvPr userDrawn="1"/>
        </p:nvSpPr>
        <p:spPr>
          <a:xfrm>
            <a:off x="565333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09" name="Rectangle 708">
            <a:extLst>
              <a:ext uri="{FF2B5EF4-FFF2-40B4-BE49-F238E27FC236}">
                <a16:creationId xmlns:a16="http://schemas.microsoft.com/office/drawing/2014/main" id="{F27756B8-8B7E-634E-BE8B-189F62BBD111}"/>
              </a:ext>
            </a:extLst>
          </p:cNvPr>
          <p:cNvSpPr/>
          <p:nvPr userDrawn="1"/>
        </p:nvSpPr>
        <p:spPr>
          <a:xfrm>
            <a:off x="4391577"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0" name="Rectangle 709">
            <a:extLst>
              <a:ext uri="{FF2B5EF4-FFF2-40B4-BE49-F238E27FC236}">
                <a16:creationId xmlns:a16="http://schemas.microsoft.com/office/drawing/2014/main" id="{84143026-E7BB-0642-8A8A-BADAFD3258CB}"/>
              </a:ext>
            </a:extLst>
          </p:cNvPr>
          <p:cNvSpPr/>
          <p:nvPr userDrawn="1"/>
        </p:nvSpPr>
        <p:spPr>
          <a:xfrm>
            <a:off x="4603426"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1" name="Rectangle 710">
            <a:extLst>
              <a:ext uri="{FF2B5EF4-FFF2-40B4-BE49-F238E27FC236}">
                <a16:creationId xmlns:a16="http://schemas.microsoft.com/office/drawing/2014/main" id="{A024C419-D0E4-004E-A880-A564FF633BE8}"/>
              </a:ext>
            </a:extLst>
          </p:cNvPr>
          <p:cNvSpPr/>
          <p:nvPr userDrawn="1"/>
        </p:nvSpPr>
        <p:spPr>
          <a:xfrm>
            <a:off x="481527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2" name="Rectangle 711">
            <a:extLst>
              <a:ext uri="{FF2B5EF4-FFF2-40B4-BE49-F238E27FC236}">
                <a16:creationId xmlns:a16="http://schemas.microsoft.com/office/drawing/2014/main" id="{25D400DA-B720-154A-872F-4325C711834A}"/>
              </a:ext>
            </a:extLst>
          </p:cNvPr>
          <p:cNvSpPr/>
          <p:nvPr userDrawn="1"/>
        </p:nvSpPr>
        <p:spPr>
          <a:xfrm>
            <a:off x="5027124"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3" name="Rectangle 712">
            <a:extLst>
              <a:ext uri="{FF2B5EF4-FFF2-40B4-BE49-F238E27FC236}">
                <a16:creationId xmlns:a16="http://schemas.microsoft.com/office/drawing/2014/main" id="{F7188FB1-1846-1443-8BE4-7590FAF6DD1D}"/>
              </a:ext>
            </a:extLst>
          </p:cNvPr>
          <p:cNvSpPr/>
          <p:nvPr userDrawn="1"/>
        </p:nvSpPr>
        <p:spPr>
          <a:xfrm>
            <a:off x="5238973"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4" name="Rectangle 713">
            <a:extLst>
              <a:ext uri="{FF2B5EF4-FFF2-40B4-BE49-F238E27FC236}">
                <a16:creationId xmlns:a16="http://schemas.microsoft.com/office/drawing/2014/main" id="{259DBE47-AF0D-E247-8464-93A29135A22F}"/>
              </a:ext>
            </a:extLst>
          </p:cNvPr>
          <p:cNvSpPr/>
          <p:nvPr userDrawn="1"/>
        </p:nvSpPr>
        <p:spPr>
          <a:xfrm>
            <a:off x="5450822"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5" name="Rectangle 714">
            <a:extLst>
              <a:ext uri="{FF2B5EF4-FFF2-40B4-BE49-F238E27FC236}">
                <a16:creationId xmlns:a16="http://schemas.microsoft.com/office/drawing/2014/main" id="{12908E47-7B7B-5840-BB47-C860A923FC4E}"/>
              </a:ext>
            </a:extLst>
          </p:cNvPr>
          <p:cNvSpPr/>
          <p:nvPr userDrawn="1"/>
        </p:nvSpPr>
        <p:spPr>
          <a:xfrm>
            <a:off x="7129123"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6" name="Rectangle 715">
            <a:extLst>
              <a:ext uri="{FF2B5EF4-FFF2-40B4-BE49-F238E27FC236}">
                <a16:creationId xmlns:a16="http://schemas.microsoft.com/office/drawing/2014/main" id="{E94F99CE-92D4-9544-9730-CF6076EDB473}"/>
              </a:ext>
            </a:extLst>
          </p:cNvPr>
          <p:cNvSpPr/>
          <p:nvPr userDrawn="1"/>
        </p:nvSpPr>
        <p:spPr>
          <a:xfrm>
            <a:off x="586736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7" name="Rectangle 716">
            <a:extLst>
              <a:ext uri="{FF2B5EF4-FFF2-40B4-BE49-F238E27FC236}">
                <a16:creationId xmlns:a16="http://schemas.microsoft.com/office/drawing/2014/main" id="{B30110F0-04FE-CC48-B86D-8B1F863A9C5E}"/>
              </a:ext>
            </a:extLst>
          </p:cNvPr>
          <p:cNvSpPr/>
          <p:nvPr userDrawn="1"/>
        </p:nvSpPr>
        <p:spPr>
          <a:xfrm>
            <a:off x="6079214"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8" name="Rectangle 717">
            <a:extLst>
              <a:ext uri="{FF2B5EF4-FFF2-40B4-BE49-F238E27FC236}">
                <a16:creationId xmlns:a16="http://schemas.microsoft.com/office/drawing/2014/main" id="{98E8AC92-0E12-7349-A531-BE81FA363D3A}"/>
              </a:ext>
            </a:extLst>
          </p:cNvPr>
          <p:cNvSpPr/>
          <p:nvPr userDrawn="1"/>
        </p:nvSpPr>
        <p:spPr>
          <a:xfrm>
            <a:off x="6291063"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19" name="Rectangle 718">
            <a:extLst>
              <a:ext uri="{FF2B5EF4-FFF2-40B4-BE49-F238E27FC236}">
                <a16:creationId xmlns:a16="http://schemas.microsoft.com/office/drawing/2014/main" id="{2E5014C7-8EBE-C34E-9AF2-B4900FC0C852}"/>
              </a:ext>
            </a:extLst>
          </p:cNvPr>
          <p:cNvSpPr/>
          <p:nvPr userDrawn="1"/>
        </p:nvSpPr>
        <p:spPr>
          <a:xfrm>
            <a:off x="6502912"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0" name="Rectangle 719">
            <a:extLst>
              <a:ext uri="{FF2B5EF4-FFF2-40B4-BE49-F238E27FC236}">
                <a16:creationId xmlns:a16="http://schemas.microsoft.com/office/drawing/2014/main" id="{0D876D02-355D-1949-BEF6-B1FAAF40767E}"/>
              </a:ext>
            </a:extLst>
          </p:cNvPr>
          <p:cNvSpPr/>
          <p:nvPr userDrawn="1"/>
        </p:nvSpPr>
        <p:spPr>
          <a:xfrm>
            <a:off x="6714761"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1" name="Rectangle 720">
            <a:extLst>
              <a:ext uri="{FF2B5EF4-FFF2-40B4-BE49-F238E27FC236}">
                <a16:creationId xmlns:a16="http://schemas.microsoft.com/office/drawing/2014/main" id="{5C89F31B-7A0F-B24D-B302-84727C918ECC}"/>
              </a:ext>
            </a:extLst>
          </p:cNvPr>
          <p:cNvSpPr/>
          <p:nvPr userDrawn="1"/>
        </p:nvSpPr>
        <p:spPr>
          <a:xfrm>
            <a:off x="6926610"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2" name="Rectangle 721">
            <a:extLst>
              <a:ext uri="{FF2B5EF4-FFF2-40B4-BE49-F238E27FC236}">
                <a16:creationId xmlns:a16="http://schemas.microsoft.com/office/drawing/2014/main" id="{5268F5E0-5697-B443-97E6-67AF8D7603D4}"/>
              </a:ext>
            </a:extLst>
          </p:cNvPr>
          <p:cNvSpPr/>
          <p:nvPr userDrawn="1"/>
        </p:nvSpPr>
        <p:spPr>
          <a:xfrm>
            <a:off x="8620640"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3" name="Rectangle 722">
            <a:extLst>
              <a:ext uri="{FF2B5EF4-FFF2-40B4-BE49-F238E27FC236}">
                <a16:creationId xmlns:a16="http://schemas.microsoft.com/office/drawing/2014/main" id="{01773BD8-FFE6-5645-9066-1C9FA805F7A6}"/>
              </a:ext>
            </a:extLst>
          </p:cNvPr>
          <p:cNvSpPr/>
          <p:nvPr userDrawn="1"/>
        </p:nvSpPr>
        <p:spPr>
          <a:xfrm>
            <a:off x="7350682"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4" name="Rectangle 723">
            <a:extLst>
              <a:ext uri="{FF2B5EF4-FFF2-40B4-BE49-F238E27FC236}">
                <a16:creationId xmlns:a16="http://schemas.microsoft.com/office/drawing/2014/main" id="{79427AEF-EFE6-8D4E-B941-8D67070136F5}"/>
              </a:ext>
            </a:extLst>
          </p:cNvPr>
          <p:cNvSpPr/>
          <p:nvPr userDrawn="1"/>
        </p:nvSpPr>
        <p:spPr>
          <a:xfrm>
            <a:off x="7562531"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5" name="Rectangle 724">
            <a:extLst>
              <a:ext uri="{FF2B5EF4-FFF2-40B4-BE49-F238E27FC236}">
                <a16:creationId xmlns:a16="http://schemas.microsoft.com/office/drawing/2014/main" id="{20844A63-2C84-6447-AFC9-864560C04B93}"/>
              </a:ext>
            </a:extLst>
          </p:cNvPr>
          <p:cNvSpPr/>
          <p:nvPr userDrawn="1"/>
        </p:nvSpPr>
        <p:spPr>
          <a:xfrm>
            <a:off x="7774380"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6" name="Rectangle 725">
            <a:extLst>
              <a:ext uri="{FF2B5EF4-FFF2-40B4-BE49-F238E27FC236}">
                <a16:creationId xmlns:a16="http://schemas.microsoft.com/office/drawing/2014/main" id="{16792BED-9B42-CC40-8C1A-23BDFB4C8F93}"/>
              </a:ext>
            </a:extLst>
          </p:cNvPr>
          <p:cNvSpPr/>
          <p:nvPr userDrawn="1"/>
        </p:nvSpPr>
        <p:spPr>
          <a:xfrm>
            <a:off x="7986229"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7" name="Rectangle 726">
            <a:extLst>
              <a:ext uri="{FF2B5EF4-FFF2-40B4-BE49-F238E27FC236}">
                <a16:creationId xmlns:a16="http://schemas.microsoft.com/office/drawing/2014/main" id="{351F4819-71FD-B440-890A-564C1B80912D}"/>
              </a:ext>
            </a:extLst>
          </p:cNvPr>
          <p:cNvSpPr/>
          <p:nvPr userDrawn="1"/>
        </p:nvSpPr>
        <p:spPr>
          <a:xfrm>
            <a:off x="8198078"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8" name="Rectangle 727">
            <a:extLst>
              <a:ext uri="{FF2B5EF4-FFF2-40B4-BE49-F238E27FC236}">
                <a16:creationId xmlns:a16="http://schemas.microsoft.com/office/drawing/2014/main" id="{FBA8378C-0E10-0F45-8A75-B53FF77283A0}"/>
              </a:ext>
            </a:extLst>
          </p:cNvPr>
          <p:cNvSpPr/>
          <p:nvPr userDrawn="1"/>
        </p:nvSpPr>
        <p:spPr>
          <a:xfrm>
            <a:off x="8409927"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9" name="Rectangle 728">
            <a:extLst>
              <a:ext uri="{FF2B5EF4-FFF2-40B4-BE49-F238E27FC236}">
                <a16:creationId xmlns:a16="http://schemas.microsoft.com/office/drawing/2014/main" id="{CA8693B4-96DC-814E-B81D-794D496AB368}"/>
              </a:ext>
            </a:extLst>
          </p:cNvPr>
          <p:cNvSpPr/>
          <p:nvPr userDrawn="1"/>
        </p:nvSpPr>
        <p:spPr>
          <a:xfrm>
            <a:off x="10114897"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0" name="Rectangle 729">
            <a:extLst>
              <a:ext uri="{FF2B5EF4-FFF2-40B4-BE49-F238E27FC236}">
                <a16:creationId xmlns:a16="http://schemas.microsoft.com/office/drawing/2014/main" id="{927A92D6-2D61-A749-B2AB-A6A1FB670FA3}"/>
              </a:ext>
            </a:extLst>
          </p:cNvPr>
          <p:cNvSpPr/>
          <p:nvPr userDrawn="1"/>
        </p:nvSpPr>
        <p:spPr>
          <a:xfrm>
            <a:off x="8837430"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1" name="Rectangle 730">
            <a:extLst>
              <a:ext uri="{FF2B5EF4-FFF2-40B4-BE49-F238E27FC236}">
                <a16:creationId xmlns:a16="http://schemas.microsoft.com/office/drawing/2014/main" id="{6C5F7CFC-BF7E-B54F-8E69-91A467AB0663}"/>
              </a:ext>
            </a:extLst>
          </p:cNvPr>
          <p:cNvSpPr/>
          <p:nvPr userDrawn="1"/>
        </p:nvSpPr>
        <p:spPr>
          <a:xfrm>
            <a:off x="9049279"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2" name="Rectangle 731">
            <a:extLst>
              <a:ext uri="{FF2B5EF4-FFF2-40B4-BE49-F238E27FC236}">
                <a16:creationId xmlns:a16="http://schemas.microsoft.com/office/drawing/2014/main" id="{81E58190-B0F6-2446-93C4-1D1E136AC392}"/>
              </a:ext>
            </a:extLst>
          </p:cNvPr>
          <p:cNvSpPr/>
          <p:nvPr userDrawn="1"/>
        </p:nvSpPr>
        <p:spPr>
          <a:xfrm>
            <a:off x="9261128"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3" name="Rectangle 732">
            <a:extLst>
              <a:ext uri="{FF2B5EF4-FFF2-40B4-BE49-F238E27FC236}">
                <a16:creationId xmlns:a16="http://schemas.microsoft.com/office/drawing/2014/main" id="{C88F4D80-7C99-5A45-998D-29CD3AE0CB63}"/>
              </a:ext>
            </a:extLst>
          </p:cNvPr>
          <p:cNvSpPr/>
          <p:nvPr userDrawn="1"/>
        </p:nvSpPr>
        <p:spPr>
          <a:xfrm>
            <a:off x="9477077"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4" name="Rectangle 733">
            <a:extLst>
              <a:ext uri="{FF2B5EF4-FFF2-40B4-BE49-F238E27FC236}">
                <a16:creationId xmlns:a16="http://schemas.microsoft.com/office/drawing/2014/main" id="{2DAD869A-4679-9D43-A67C-02D9C8B82FD2}"/>
              </a:ext>
            </a:extLst>
          </p:cNvPr>
          <p:cNvSpPr/>
          <p:nvPr userDrawn="1"/>
        </p:nvSpPr>
        <p:spPr>
          <a:xfrm>
            <a:off x="9688926"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5" name="Rectangle 734">
            <a:extLst>
              <a:ext uri="{FF2B5EF4-FFF2-40B4-BE49-F238E27FC236}">
                <a16:creationId xmlns:a16="http://schemas.microsoft.com/office/drawing/2014/main" id="{C6B1595C-394C-4246-B47A-78CD7E143841}"/>
              </a:ext>
            </a:extLst>
          </p:cNvPr>
          <p:cNvSpPr/>
          <p:nvPr userDrawn="1"/>
        </p:nvSpPr>
        <p:spPr>
          <a:xfrm>
            <a:off x="9903616"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6" name="Rectangle 735">
            <a:extLst>
              <a:ext uri="{FF2B5EF4-FFF2-40B4-BE49-F238E27FC236}">
                <a16:creationId xmlns:a16="http://schemas.microsoft.com/office/drawing/2014/main" id="{F2C4F53E-B072-E04F-8CA8-D7E1021718CA}"/>
              </a:ext>
            </a:extLst>
          </p:cNvPr>
          <p:cNvSpPr/>
          <p:nvPr userDrawn="1"/>
        </p:nvSpPr>
        <p:spPr>
          <a:xfrm>
            <a:off x="1160166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7" name="Rectangle 736">
            <a:extLst>
              <a:ext uri="{FF2B5EF4-FFF2-40B4-BE49-F238E27FC236}">
                <a16:creationId xmlns:a16="http://schemas.microsoft.com/office/drawing/2014/main" id="{258893C9-8197-4E4B-8852-7A9AA92B3AB0}"/>
              </a:ext>
            </a:extLst>
          </p:cNvPr>
          <p:cNvSpPr/>
          <p:nvPr userDrawn="1"/>
        </p:nvSpPr>
        <p:spPr>
          <a:xfrm>
            <a:off x="10335031"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8" name="Rectangle 737">
            <a:extLst>
              <a:ext uri="{FF2B5EF4-FFF2-40B4-BE49-F238E27FC236}">
                <a16:creationId xmlns:a16="http://schemas.microsoft.com/office/drawing/2014/main" id="{A6521F2D-F77C-4C4A-8C9D-ED8F8C6E9A2A}"/>
              </a:ext>
            </a:extLst>
          </p:cNvPr>
          <p:cNvSpPr/>
          <p:nvPr userDrawn="1"/>
        </p:nvSpPr>
        <p:spPr>
          <a:xfrm>
            <a:off x="10546880"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9" name="Rectangle 738">
            <a:extLst>
              <a:ext uri="{FF2B5EF4-FFF2-40B4-BE49-F238E27FC236}">
                <a16:creationId xmlns:a16="http://schemas.microsoft.com/office/drawing/2014/main" id="{133D6C0E-5447-7544-BC86-48E2FE28B52C}"/>
              </a:ext>
            </a:extLst>
          </p:cNvPr>
          <p:cNvSpPr/>
          <p:nvPr userDrawn="1"/>
        </p:nvSpPr>
        <p:spPr>
          <a:xfrm>
            <a:off x="10763605"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0" name="Rectangle 739">
            <a:extLst>
              <a:ext uri="{FF2B5EF4-FFF2-40B4-BE49-F238E27FC236}">
                <a16:creationId xmlns:a16="http://schemas.microsoft.com/office/drawing/2014/main" id="{D42DD10F-F1F5-A345-9C0D-FA4FFD12DC96}"/>
              </a:ext>
            </a:extLst>
          </p:cNvPr>
          <p:cNvSpPr/>
          <p:nvPr userDrawn="1"/>
        </p:nvSpPr>
        <p:spPr>
          <a:xfrm>
            <a:off x="10981091"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1" name="Rectangle 740">
            <a:extLst>
              <a:ext uri="{FF2B5EF4-FFF2-40B4-BE49-F238E27FC236}">
                <a16:creationId xmlns:a16="http://schemas.microsoft.com/office/drawing/2014/main" id="{992147CF-2DFB-7842-8EF6-6A673CCA2CC7}"/>
              </a:ext>
            </a:extLst>
          </p:cNvPr>
          <p:cNvSpPr/>
          <p:nvPr userDrawn="1"/>
        </p:nvSpPr>
        <p:spPr>
          <a:xfrm>
            <a:off x="11192940"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2" name="Rectangle 741">
            <a:extLst>
              <a:ext uri="{FF2B5EF4-FFF2-40B4-BE49-F238E27FC236}">
                <a16:creationId xmlns:a16="http://schemas.microsoft.com/office/drawing/2014/main" id="{A335DD6E-144B-8A4C-B198-4BD4DE85815F}"/>
              </a:ext>
            </a:extLst>
          </p:cNvPr>
          <p:cNvSpPr/>
          <p:nvPr userDrawn="1"/>
        </p:nvSpPr>
        <p:spPr>
          <a:xfrm>
            <a:off x="11400121"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3" name="Rectangle 742">
            <a:extLst>
              <a:ext uri="{FF2B5EF4-FFF2-40B4-BE49-F238E27FC236}">
                <a16:creationId xmlns:a16="http://schemas.microsoft.com/office/drawing/2014/main" id="{36D3B1CA-F2E8-2148-BE7B-352C721ECE50}"/>
              </a:ext>
            </a:extLst>
          </p:cNvPr>
          <p:cNvSpPr/>
          <p:nvPr userDrawn="1"/>
        </p:nvSpPr>
        <p:spPr>
          <a:xfrm>
            <a:off x="11804962" y="254629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4" name="Rectangle 743">
            <a:extLst>
              <a:ext uri="{FF2B5EF4-FFF2-40B4-BE49-F238E27FC236}">
                <a16:creationId xmlns:a16="http://schemas.microsoft.com/office/drawing/2014/main" id="{EF8B8B30-6D28-C94C-B7F6-B256975077DA}"/>
              </a:ext>
            </a:extLst>
          </p:cNvPr>
          <p:cNvSpPr/>
          <p:nvPr userDrawn="1"/>
        </p:nvSpPr>
        <p:spPr>
          <a:xfrm>
            <a:off x="11601665" y="233546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5" name="Rectangle 744">
            <a:extLst>
              <a:ext uri="{FF2B5EF4-FFF2-40B4-BE49-F238E27FC236}">
                <a16:creationId xmlns:a16="http://schemas.microsoft.com/office/drawing/2014/main" id="{E813ED4A-4910-4143-ADEF-79C88C37237E}"/>
              </a:ext>
            </a:extLst>
          </p:cNvPr>
          <p:cNvSpPr/>
          <p:nvPr userDrawn="1"/>
        </p:nvSpPr>
        <p:spPr>
          <a:xfrm>
            <a:off x="11804962" y="233546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6" name="Rectangle 745">
            <a:extLst>
              <a:ext uri="{FF2B5EF4-FFF2-40B4-BE49-F238E27FC236}">
                <a16:creationId xmlns:a16="http://schemas.microsoft.com/office/drawing/2014/main" id="{A58F724F-B255-374A-A520-AAD1AC16F65D}"/>
              </a:ext>
            </a:extLst>
          </p:cNvPr>
          <p:cNvSpPr/>
          <p:nvPr userDrawn="1"/>
        </p:nvSpPr>
        <p:spPr>
          <a:xfrm>
            <a:off x="11192940" y="212353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7" name="Rectangle 746">
            <a:extLst>
              <a:ext uri="{FF2B5EF4-FFF2-40B4-BE49-F238E27FC236}">
                <a16:creationId xmlns:a16="http://schemas.microsoft.com/office/drawing/2014/main" id="{130901DC-A68F-E846-8106-ACB2E0A2D337}"/>
              </a:ext>
            </a:extLst>
          </p:cNvPr>
          <p:cNvSpPr/>
          <p:nvPr userDrawn="1"/>
        </p:nvSpPr>
        <p:spPr>
          <a:xfrm>
            <a:off x="11601665" y="212353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8" name="Rectangle 747">
            <a:extLst>
              <a:ext uri="{FF2B5EF4-FFF2-40B4-BE49-F238E27FC236}">
                <a16:creationId xmlns:a16="http://schemas.microsoft.com/office/drawing/2014/main" id="{94D7AA04-E059-254B-AD39-94B6452B56F2}"/>
              </a:ext>
            </a:extLst>
          </p:cNvPr>
          <p:cNvSpPr/>
          <p:nvPr userDrawn="1"/>
        </p:nvSpPr>
        <p:spPr>
          <a:xfrm>
            <a:off x="11400121" y="233546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9" name="Rectangle 748">
            <a:extLst>
              <a:ext uri="{FF2B5EF4-FFF2-40B4-BE49-F238E27FC236}">
                <a16:creationId xmlns:a16="http://schemas.microsoft.com/office/drawing/2014/main" id="{0EA3BE7A-D121-954A-8DB9-99215169A21E}"/>
              </a:ext>
            </a:extLst>
          </p:cNvPr>
          <p:cNvSpPr/>
          <p:nvPr userDrawn="1"/>
        </p:nvSpPr>
        <p:spPr>
          <a:xfrm>
            <a:off x="9903616" y="233546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0" name="Rectangle 749">
            <a:extLst>
              <a:ext uri="{FF2B5EF4-FFF2-40B4-BE49-F238E27FC236}">
                <a16:creationId xmlns:a16="http://schemas.microsoft.com/office/drawing/2014/main" id="{8F376DEF-FE76-8343-91B5-B89385C178B0}"/>
              </a:ext>
            </a:extLst>
          </p:cNvPr>
          <p:cNvSpPr/>
          <p:nvPr userDrawn="1"/>
        </p:nvSpPr>
        <p:spPr>
          <a:xfrm>
            <a:off x="10114897" y="233546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1" name="Rectangle 750">
            <a:extLst>
              <a:ext uri="{FF2B5EF4-FFF2-40B4-BE49-F238E27FC236}">
                <a16:creationId xmlns:a16="http://schemas.microsoft.com/office/drawing/2014/main" id="{CAF4830F-42AB-6E45-8576-83DDA29F155B}"/>
              </a:ext>
            </a:extLst>
          </p:cNvPr>
          <p:cNvSpPr/>
          <p:nvPr userDrawn="1"/>
        </p:nvSpPr>
        <p:spPr>
          <a:xfrm>
            <a:off x="10335031" y="233546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2" name="Rectangle 751">
            <a:extLst>
              <a:ext uri="{FF2B5EF4-FFF2-40B4-BE49-F238E27FC236}">
                <a16:creationId xmlns:a16="http://schemas.microsoft.com/office/drawing/2014/main" id="{9EE1437F-2114-E64B-9959-2624C19FAD4A}"/>
              </a:ext>
            </a:extLst>
          </p:cNvPr>
          <p:cNvSpPr/>
          <p:nvPr userDrawn="1"/>
        </p:nvSpPr>
        <p:spPr>
          <a:xfrm>
            <a:off x="10546880" y="233546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3" name="Rectangle 752">
            <a:extLst>
              <a:ext uri="{FF2B5EF4-FFF2-40B4-BE49-F238E27FC236}">
                <a16:creationId xmlns:a16="http://schemas.microsoft.com/office/drawing/2014/main" id="{F4F31636-1562-1941-B234-4E3DBA70EE60}"/>
              </a:ext>
            </a:extLst>
          </p:cNvPr>
          <p:cNvSpPr/>
          <p:nvPr userDrawn="1"/>
        </p:nvSpPr>
        <p:spPr>
          <a:xfrm>
            <a:off x="10981091" y="233546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4" name="Rectangle 753">
            <a:extLst>
              <a:ext uri="{FF2B5EF4-FFF2-40B4-BE49-F238E27FC236}">
                <a16:creationId xmlns:a16="http://schemas.microsoft.com/office/drawing/2014/main" id="{A43066AA-398E-8E4C-BDDB-685BF8F25167}"/>
              </a:ext>
            </a:extLst>
          </p:cNvPr>
          <p:cNvSpPr/>
          <p:nvPr userDrawn="1"/>
        </p:nvSpPr>
        <p:spPr>
          <a:xfrm>
            <a:off x="11192940" y="2335465"/>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5" name="Rectangle 754">
            <a:extLst>
              <a:ext uri="{FF2B5EF4-FFF2-40B4-BE49-F238E27FC236}">
                <a16:creationId xmlns:a16="http://schemas.microsoft.com/office/drawing/2014/main" id="{FCF53B7B-FCFD-9349-A3F4-C6F863755827}"/>
              </a:ext>
            </a:extLst>
          </p:cNvPr>
          <p:cNvSpPr/>
          <p:nvPr userDrawn="1"/>
        </p:nvSpPr>
        <p:spPr>
          <a:xfrm>
            <a:off x="10114897" y="212353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6" name="Rectangle 755">
            <a:extLst>
              <a:ext uri="{FF2B5EF4-FFF2-40B4-BE49-F238E27FC236}">
                <a16:creationId xmlns:a16="http://schemas.microsoft.com/office/drawing/2014/main" id="{55008BF1-F8A7-194E-B831-5AD0F4030EBC}"/>
              </a:ext>
            </a:extLst>
          </p:cNvPr>
          <p:cNvSpPr/>
          <p:nvPr userDrawn="1"/>
        </p:nvSpPr>
        <p:spPr>
          <a:xfrm>
            <a:off x="10335031" y="212353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7" name="Rectangle 756">
            <a:extLst>
              <a:ext uri="{FF2B5EF4-FFF2-40B4-BE49-F238E27FC236}">
                <a16:creationId xmlns:a16="http://schemas.microsoft.com/office/drawing/2014/main" id="{506386F9-C6DB-B749-B217-B2F00D82E68A}"/>
              </a:ext>
            </a:extLst>
          </p:cNvPr>
          <p:cNvSpPr/>
          <p:nvPr userDrawn="1"/>
        </p:nvSpPr>
        <p:spPr>
          <a:xfrm>
            <a:off x="386777" y="233653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8" name="Rectangle 757">
            <a:extLst>
              <a:ext uri="{FF2B5EF4-FFF2-40B4-BE49-F238E27FC236}">
                <a16:creationId xmlns:a16="http://schemas.microsoft.com/office/drawing/2014/main" id="{86566A38-E20C-594E-81EC-DC92225E16B4}"/>
              </a:ext>
            </a:extLst>
          </p:cNvPr>
          <p:cNvSpPr/>
          <p:nvPr userDrawn="1"/>
        </p:nvSpPr>
        <p:spPr>
          <a:xfrm>
            <a:off x="1862325"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9" name="Rectangle 758">
            <a:extLst>
              <a:ext uri="{FF2B5EF4-FFF2-40B4-BE49-F238E27FC236}">
                <a16:creationId xmlns:a16="http://schemas.microsoft.com/office/drawing/2014/main" id="{493576FB-7B05-4B40-B2B6-5BFA2B73E173}"/>
              </a:ext>
            </a:extLst>
          </p:cNvPr>
          <p:cNvSpPr/>
          <p:nvPr userDrawn="1"/>
        </p:nvSpPr>
        <p:spPr>
          <a:xfrm>
            <a:off x="603241"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0" name="Rectangle 759">
            <a:extLst>
              <a:ext uri="{FF2B5EF4-FFF2-40B4-BE49-F238E27FC236}">
                <a16:creationId xmlns:a16="http://schemas.microsoft.com/office/drawing/2014/main" id="{F21D1829-C7A7-C747-916A-F8F629A486E3}"/>
              </a:ext>
            </a:extLst>
          </p:cNvPr>
          <p:cNvSpPr/>
          <p:nvPr userDrawn="1"/>
        </p:nvSpPr>
        <p:spPr>
          <a:xfrm>
            <a:off x="1026939"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1" name="Rectangle 760">
            <a:extLst>
              <a:ext uri="{FF2B5EF4-FFF2-40B4-BE49-F238E27FC236}">
                <a16:creationId xmlns:a16="http://schemas.microsoft.com/office/drawing/2014/main" id="{34F6C244-0F53-774D-96B9-49CCFB363654}"/>
              </a:ext>
            </a:extLst>
          </p:cNvPr>
          <p:cNvSpPr/>
          <p:nvPr userDrawn="1"/>
        </p:nvSpPr>
        <p:spPr>
          <a:xfrm>
            <a:off x="815090" y="191020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2" name="Rectangle 761">
            <a:extLst>
              <a:ext uri="{FF2B5EF4-FFF2-40B4-BE49-F238E27FC236}">
                <a16:creationId xmlns:a16="http://schemas.microsoft.com/office/drawing/2014/main" id="{F067BC8E-50F4-9E45-AC7C-0CA1B478F101}"/>
              </a:ext>
            </a:extLst>
          </p:cNvPr>
          <p:cNvSpPr/>
          <p:nvPr userDrawn="1"/>
        </p:nvSpPr>
        <p:spPr>
          <a:xfrm>
            <a:off x="1234120" y="191020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3" name="Rectangle 762">
            <a:extLst>
              <a:ext uri="{FF2B5EF4-FFF2-40B4-BE49-F238E27FC236}">
                <a16:creationId xmlns:a16="http://schemas.microsoft.com/office/drawing/2014/main" id="{00FCA0BC-E451-E649-8557-D43947E4FC46}"/>
              </a:ext>
            </a:extLst>
          </p:cNvPr>
          <p:cNvSpPr/>
          <p:nvPr userDrawn="1"/>
        </p:nvSpPr>
        <p:spPr>
          <a:xfrm>
            <a:off x="1443295" y="1910204"/>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4" name="Rectangle 763">
            <a:extLst>
              <a:ext uri="{FF2B5EF4-FFF2-40B4-BE49-F238E27FC236}">
                <a16:creationId xmlns:a16="http://schemas.microsoft.com/office/drawing/2014/main" id="{D6C709C5-5D88-3B40-A8DA-7F45376A2260}"/>
              </a:ext>
            </a:extLst>
          </p:cNvPr>
          <p:cNvSpPr/>
          <p:nvPr userDrawn="1"/>
        </p:nvSpPr>
        <p:spPr>
          <a:xfrm>
            <a:off x="2077326"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5" name="Rectangle 764">
            <a:extLst>
              <a:ext uri="{FF2B5EF4-FFF2-40B4-BE49-F238E27FC236}">
                <a16:creationId xmlns:a16="http://schemas.microsoft.com/office/drawing/2014/main" id="{52A61071-AFD1-0049-B005-1FE141319246}"/>
              </a:ext>
            </a:extLst>
          </p:cNvPr>
          <p:cNvSpPr/>
          <p:nvPr userDrawn="1"/>
        </p:nvSpPr>
        <p:spPr>
          <a:xfrm>
            <a:off x="2289175" y="212337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6" name="Rectangle 765">
            <a:extLst>
              <a:ext uri="{FF2B5EF4-FFF2-40B4-BE49-F238E27FC236}">
                <a16:creationId xmlns:a16="http://schemas.microsoft.com/office/drawing/2014/main" id="{0E479083-B99A-EC43-8768-7E7DDA7F03B2}"/>
              </a:ext>
            </a:extLst>
          </p:cNvPr>
          <p:cNvSpPr/>
          <p:nvPr userDrawn="1"/>
        </p:nvSpPr>
        <p:spPr>
          <a:xfrm>
            <a:off x="11804962" y="2122241"/>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7" name="Rectangle 766">
            <a:extLst>
              <a:ext uri="{FF2B5EF4-FFF2-40B4-BE49-F238E27FC236}">
                <a16:creationId xmlns:a16="http://schemas.microsoft.com/office/drawing/2014/main" id="{32A407C9-9EF3-5144-B04B-29D6AC579839}"/>
              </a:ext>
            </a:extLst>
          </p:cNvPr>
          <p:cNvSpPr/>
          <p:nvPr userDrawn="1"/>
        </p:nvSpPr>
        <p:spPr>
          <a:xfrm>
            <a:off x="11192940" y="191030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8" name="Rectangle 767">
            <a:extLst>
              <a:ext uri="{FF2B5EF4-FFF2-40B4-BE49-F238E27FC236}">
                <a16:creationId xmlns:a16="http://schemas.microsoft.com/office/drawing/2014/main" id="{5B39F90B-79C0-0F4F-931A-622AE57AA21D}"/>
              </a:ext>
            </a:extLst>
          </p:cNvPr>
          <p:cNvSpPr/>
          <p:nvPr userDrawn="1"/>
        </p:nvSpPr>
        <p:spPr>
          <a:xfrm>
            <a:off x="11601665" y="191030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9" name="Rectangle 768">
            <a:extLst>
              <a:ext uri="{FF2B5EF4-FFF2-40B4-BE49-F238E27FC236}">
                <a16:creationId xmlns:a16="http://schemas.microsoft.com/office/drawing/2014/main" id="{2625682D-D884-7A4B-A0C0-D64D8668E051}"/>
              </a:ext>
            </a:extLst>
          </p:cNvPr>
          <p:cNvSpPr/>
          <p:nvPr userDrawn="1"/>
        </p:nvSpPr>
        <p:spPr>
          <a:xfrm>
            <a:off x="11400121" y="212224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70" name="Rectangle 769">
            <a:extLst>
              <a:ext uri="{FF2B5EF4-FFF2-40B4-BE49-F238E27FC236}">
                <a16:creationId xmlns:a16="http://schemas.microsoft.com/office/drawing/2014/main" id="{CB98B189-85EB-CD4A-A0F5-901B2114109C}"/>
              </a:ext>
            </a:extLst>
          </p:cNvPr>
          <p:cNvSpPr/>
          <p:nvPr userDrawn="1"/>
        </p:nvSpPr>
        <p:spPr>
          <a:xfrm>
            <a:off x="10546880" y="212224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71" name="Rectangle 770">
            <a:extLst>
              <a:ext uri="{FF2B5EF4-FFF2-40B4-BE49-F238E27FC236}">
                <a16:creationId xmlns:a16="http://schemas.microsoft.com/office/drawing/2014/main" id="{6B87358D-04F8-D94F-AB15-505E64BE3A77}"/>
              </a:ext>
            </a:extLst>
          </p:cNvPr>
          <p:cNvSpPr/>
          <p:nvPr userDrawn="1"/>
        </p:nvSpPr>
        <p:spPr>
          <a:xfrm>
            <a:off x="10981091" y="2122242"/>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72" name="Rectangle 771">
            <a:extLst>
              <a:ext uri="{FF2B5EF4-FFF2-40B4-BE49-F238E27FC236}">
                <a16:creationId xmlns:a16="http://schemas.microsoft.com/office/drawing/2014/main" id="{AFF91D49-A4D2-BA41-9BC8-C571E8E7C833}"/>
              </a:ext>
            </a:extLst>
          </p:cNvPr>
          <p:cNvSpPr/>
          <p:nvPr userDrawn="1"/>
        </p:nvSpPr>
        <p:spPr>
          <a:xfrm>
            <a:off x="10335031" y="1910309"/>
            <a:ext cx="171615" cy="171615"/>
          </a:xfrm>
          <a:prstGeom prst="rect">
            <a:avLst/>
          </a:prstGeom>
          <a:gradFill flip="none" rotWithShape="1">
            <a:gsLst>
              <a:gs pos="79000">
                <a:schemeClr val="bg1">
                  <a:alpha val="29000"/>
                </a:schemeClr>
              </a:gs>
              <a:gs pos="21000">
                <a:schemeClr val="bg1">
                  <a:alpha val="10000"/>
                </a:schemeClr>
              </a:gs>
            </a:gsLst>
            <a:lin ang="5400000" scaled="1"/>
            <a:tileRect/>
          </a:gra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74377031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137132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6523654"/>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6617716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2021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5" r:id="rId3"/>
    <p:sldLayoutId id="2147483741" r:id="rId4"/>
    <p:sldLayoutId id="2147483765" r:id="rId5"/>
    <p:sldLayoutId id="2147483767" r:id="rId6"/>
    <p:sldLayoutId id="2147483743" r:id="rId7"/>
    <p:sldLayoutId id="2147483774" r:id="rId8"/>
    <p:sldLayoutId id="2147483745" r:id="rId9"/>
    <p:sldLayoutId id="2147483760" r:id="rId10"/>
    <p:sldLayoutId id="2147483768" r:id="rId11"/>
    <p:sldLayoutId id="2147483769" r:id="rId12"/>
    <p:sldLayoutId id="2147483770" r:id="rId13"/>
    <p:sldLayoutId id="2147483744" r:id="rId14"/>
    <p:sldLayoutId id="2147483757" r:id="rId15"/>
    <p:sldLayoutId id="2147483748" r:id="rId16"/>
    <p:sldLayoutId id="2147483771" r:id="rId17"/>
    <p:sldLayoutId id="2147483763" r:id="rId18"/>
    <p:sldLayoutId id="2147483751" r:id="rId19"/>
    <p:sldLayoutId id="2147483756" r:id="rId20"/>
    <p:sldLayoutId id="2147483740" r:id="rId21"/>
    <p:sldLayoutId id="2147483754" r:id="rId22"/>
    <p:sldLayoutId id="2147483755" r:id="rId23"/>
    <p:sldLayoutId id="2147483799" r:id="rId24"/>
    <p:sldLayoutId id="2147483800" r:id="rId25"/>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95A"/>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13" name="Slide number">
            <a:extLst>
              <a:ext uri="{FF2B5EF4-FFF2-40B4-BE49-F238E27FC236}">
                <a16:creationId xmlns:a16="http://schemas.microsoft.com/office/drawing/2014/main" id="{6F6D7778-F272-4F12-ADD2-8AE6FF10DDDC}"/>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4" name="Classification">
            <a:extLst>
              <a:ext uri="{FF2B5EF4-FFF2-40B4-BE49-F238E27FC236}">
                <a16:creationId xmlns:a16="http://schemas.microsoft.com/office/drawing/2014/main" id="{4950D02E-DEA7-4F24-8212-FEEF73ED9421}"/>
              </a:ext>
            </a:extLst>
          </p:cNvPr>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5" name="Copyright">
            <a:extLst>
              <a:ext uri="{FF2B5EF4-FFF2-40B4-BE49-F238E27FC236}">
                <a16:creationId xmlns:a16="http://schemas.microsoft.com/office/drawing/2014/main" id="{A507F817-5D47-4500-8930-FF4D058FA111}"/>
              </a:ext>
            </a:extLst>
          </p:cNvPr>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2021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hyperlink" Target="https://jam4.sapjam.com/groups/4SP50oU1jXnGjaHgXsQUzQ/documents/vQMy5LjNxwI8HgKBSGDObI/slide_viewer?_lightbox=true"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jp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5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6.png"/><Relationship Id="rId3" Type="http://schemas.openxmlformats.org/officeDocument/2006/relationships/image" Target="../media/image55.jpg"/><Relationship Id="rId21" Type="http://schemas.openxmlformats.org/officeDocument/2006/relationships/image" Target="../media/image72.sv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notesSlide" Target="../notesSlides/notesSlide19.xml"/><Relationship Id="rId16" Type="http://schemas.openxmlformats.org/officeDocument/2006/relationships/image" Target="../media/image67.svg"/><Relationship Id="rId20" Type="http://schemas.openxmlformats.org/officeDocument/2006/relationships/image" Target="../media/image71.pn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30.png"/><Relationship Id="rId24" Type="http://schemas.openxmlformats.org/officeDocument/2006/relationships/image" Target="../media/image74.jpe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3.jpeg"/><Relationship Id="rId28" Type="http://schemas.openxmlformats.org/officeDocument/2006/relationships/image" Target="../media/image78.png"/><Relationship Id="rId10" Type="http://schemas.openxmlformats.org/officeDocument/2006/relationships/image" Target="../media/image62.jpeg"/><Relationship Id="rId19" Type="http://schemas.openxmlformats.org/officeDocument/2006/relationships/image" Target="../media/image70.sv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 Id="rId22" Type="http://schemas.openxmlformats.org/officeDocument/2006/relationships/image" Target="../media/image24.png"/><Relationship Id="rId27"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33.png"/><Relationship Id="rId3" Type="http://schemas.openxmlformats.org/officeDocument/2006/relationships/image" Target="../media/image55.jpg"/><Relationship Id="rId21" Type="http://schemas.openxmlformats.org/officeDocument/2006/relationships/image" Target="../media/image72.sv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notesSlide" Target="../notesSlides/notesSlide20.xml"/><Relationship Id="rId16" Type="http://schemas.openxmlformats.org/officeDocument/2006/relationships/image" Target="../media/image67.svg"/><Relationship Id="rId20" Type="http://schemas.openxmlformats.org/officeDocument/2006/relationships/image" Target="../media/image71.png"/><Relationship Id="rId29"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30.png"/><Relationship Id="rId24" Type="http://schemas.openxmlformats.org/officeDocument/2006/relationships/image" Target="../media/image74.jpe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3.jpeg"/><Relationship Id="rId28" Type="http://schemas.openxmlformats.org/officeDocument/2006/relationships/image" Target="../media/image76.png"/><Relationship Id="rId10" Type="http://schemas.openxmlformats.org/officeDocument/2006/relationships/image" Target="../media/image62.jpeg"/><Relationship Id="rId19" Type="http://schemas.openxmlformats.org/officeDocument/2006/relationships/image" Target="../media/image70.sv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 Id="rId22" Type="http://schemas.openxmlformats.org/officeDocument/2006/relationships/image" Target="../media/image24.png"/><Relationship Id="rId27"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116.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5.png"/><Relationship Id="rId2" Type="http://schemas.openxmlformats.org/officeDocument/2006/relationships/notesSlide" Target="../notesSlides/notesSlide23.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8.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4.pn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60.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png"/><Relationship Id="rId27" Type="http://schemas.openxmlformats.org/officeDocument/2006/relationships/image" Target="../media/image117.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6.png"/><Relationship Id="rId3" Type="http://schemas.openxmlformats.org/officeDocument/2006/relationships/image" Target="../media/image55.jpg"/><Relationship Id="rId21" Type="http://schemas.openxmlformats.org/officeDocument/2006/relationships/image" Target="../media/image72.sv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notesSlide" Target="../notesSlides/notesSlide24.xml"/><Relationship Id="rId16" Type="http://schemas.openxmlformats.org/officeDocument/2006/relationships/image" Target="../media/image67.svg"/><Relationship Id="rId20" Type="http://schemas.openxmlformats.org/officeDocument/2006/relationships/image" Target="../media/image71.png"/><Relationship Id="rId29"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30.png"/><Relationship Id="rId24" Type="http://schemas.openxmlformats.org/officeDocument/2006/relationships/image" Target="../media/image74.jpe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3.jpeg"/><Relationship Id="rId28" Type="http://schemas.openxmlformats.org/officeDocument/2006/relationships/image" Target="../media/image33.png"/><Relationship Id="rId10" Type="http://schemas.openxmlformats.org/officeDocument/2006/relationships/image" Target="../media/image62.jpeg"/><Relationship Id="rId19" Type="http://schemas.openxmlformats.org/officeDocument/2006/relationships/image" Target="../media/image70.sv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 Id="rId22" Type="http://schemas.openxmlformats.org/officeDocument/2006/relationships/image" Target="../media/image24.png"/><Relationship Id="rId27"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84.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60.png"/><Relationship Id="rId18" Type="http://schemas.openxmlformats.org/officeDocument/2006/relationships/image" Target="../media/image142.png"/><Relationship Id="rId3" Type="http://schemas.openxmlformats.org/officeDocument/2006/relationships/image" Target="../media/image129.png"/><Relationship Id="rId21" Type="http://schemas.openxmlformats.org/officeDocument/2006/relationships/image" Target="../media/image145.png"/><Relationship Id="rId7" Type="http://schemas.openxmlformats.org/officeDocument/2006/relationships/image" Target="../media/image133.png"/><Relationship Id="rId12" Type="http://schemas.openxmlformats.org/officeDocument/2006/relationships/image" Target="../media/image137.png"/><Relationship Id="rId17" Type="http://schemas.openxmlformats.org/officeDocument/2006/relationships/image" Target="../media/image141.png"/><Relationship Id="rId2" Type="http://schemas.openxmlformats.org/officeDocument/2006/relationships/notesSlide" Target="../notesSlides/notesSlide26.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5" Type="http://schemas.openxmlformats.org/officeDocument/2006/relationships/image" Target="../media/image139.png"/><Relationship Id="rId23" Type="http://schemas.openxmlformats.org/officeDocument/2006/relationships/image" Target="../media/image147.jpeg"/><Relationship Id="rId10" Type="http://schemas.openxmlformats.org/officeDocument/2006/relationships/image" Target="../media/image53.png"/><Relationship Id="rId19" Type="http://schemas.openxmlformats.org/officeDocument/2006/relationships/image" Target="../media/image143.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38.png"/><Relationship Id="rId22" Type="http://schemas.openxmlformats.org/officeDocument/2006/relationships/image" Target="../media/image146.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5.jpg"/><Relationship Id="rId21" Type="http://schemas.openxmlformats.org/officeDocument/2006/relationships/image" Target="../media/image72.sv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notesSlide" Target="../notesSlides/notesSlide27.xml"/><Relationship Id="rId16" Type="http://schemas.openxmlformats.org/officeDocument/2006/relationships/image" Target="../media/image67.svg"/><Relationship Id="rId20" Type="http://schemas.openxmlformats.org/officeDocument/2006/relationships/image" Target="../media/image71.png"/><Relationship Id="rId29"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30.png"/><Relationship Id="rId24" Type="http://schemas.openxmlformats.org/officeDocument/2006/relationships/image" Target="../media/image74.jpe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3.jpeg"/><Relationship Id="rId28" Type="http://schemas.openxmlformats.org/officeDocument/2006/relationships/image" Target="../media/image33.png"/><Relationship Id="rId10" Type="http://schemas.openxmlformats.org/officeDocument/2006/relationships/image" Target="../media/image62.jpeg"/><Relationship Id="rId19" Type="http://schemas.openxmlformats.org/officeDocument/2006/relationships/image" Target="../media/image70.sv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 Id="rId22" Type="http://schemas.openxmlformats.org/officeDocument/2006/relationships/image" Target="../media/image24.png"/><Relationship Id="rId27"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emf"/><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160.png"/><Relationship Id="rId4" Type="http://schemas.openxmlformats.org/officeDocument/2006/relationships/image" Target="../media/image1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70.png"/><Relationship Id="rId4" Type="http://schemas.openxmlformats.org/officeDocument/2006/relationships/image" Target="../media/image169.png"/></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74.png"/><Relationship Id="rId4" Type="http://schemas.openxmlformats.org/officeDocument/2006/relationships/image" Target="../media/image1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4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8.xml"/><Relationship Id="rId4" Type="http://schemas.openxmlformats.org/officeDocument/2006/relationships/image" Target="../media/image180.png"/></Relationships>
</file>

<file path=ppt/slides/_rels/slide4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187.png"/><Relationship Id="rId4" Type="http://schemas.openxmlformats.org/officeDocument/2006/relationships/image" Target="../media/image186.png"/></Relationships>
</file>

<file path=ppt/slides/_rels/slide4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launchpad.support.sap.com/#/notes/2890171" TargetMode="External"/><Relationship Id="rId5" Type="http://schemas.openxmlformats.org/officeDocument/2006/relationships/image" Target="../media/image193.svg"/><Relationship Id="rId4" Type="http://schemas.openxmlformats.org/officeDocument/2006/relationships/image" Target="../media/image19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14.png"/><Relationship Id="rId1" Type="http://schemas.openxmlformats.org/officeDocument/2006/relationships/slideLayout" Target="../slideLayouts/slideLayout8.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52.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33.png"/><Relationship Id="rId7" Type="http://schemas.openxmlformats.org/officeDocument/2006/relationships/image" Target="../media/image206.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205.png"/><Relationship Id="rId5" Type="http://schemas.openxmlformats.org/officeDocument/2006/relationships/image" Target="../media/image204.png"/><Relationship Id="rId10" Type="http://schemas.openxmlformats.org/officeDocument/2006/relationships/image" Target="../media/image107.png"/><Relationship Id="rId4" Type="http://schemas.openxmlformats.org/officeDocument/2006/relationships/image" Target="../media/image203.png"/><Relationship Id="rId9" Type="http://schemas.openxmlformats.org/officeDocument/2006/relationships/image" Target="../media/image208.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9.png"/><Relationship Id="rId7" Type="http://schemas.openxmlformats.org/officeDocument/2006/relationships/image" Target="../media/image211.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210.png"/><Relationship Id="rId4" Type="http://schemas.openxmlformats.org/officeDocument/2006/relationships/image" Target="../media/image196.png"/><Relationship Id="rId9" Type="http://schemas.openxmlformats.org/officeDocument/2006/relationships/image" Target="../media/image204.png"/></Relationships>
</file>

<file path=ppt/slides/_rels/slide5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1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21.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215.png"/><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5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0.png"/><Relationship Id="rId7" Type="http://schemas.openxmlformats.org/officeDocument/2006/relationships/image" Target="../media/image1.png"/><Relationship Id="rId12" Type="http://schemas.openxmlformats.org/officeDocument/2006/relationships/image" Target="../media/image227.png"/><Relationship Id="rId2" Type="http://schemas.openxmlformats.org/officeDocument/2006/relationships/image" Target="../media/image219.png"/><Relationship Id="rId1" Type="http://schemas.openxmlformats.org/officeDocument/2006/relationships/slideLayout" Target="../slideLayouts/slideLayout9.xml"/><Relationship Id="rId6" Type="http://schemas.openxmlformats.org/officeDocument/2006/relationships/image" Target="../media/image223.png"/><Relationship Id="rId11" Type="http://schemas.openxmlformats.org/officeDocument/2006/relationships/image" Target="../media/image12.png"/><Relationship Id="rId5" Type="http://schemas.openxmlformats.org/officeDocument/2006/relationships/image" Target="../media/image222.png"/><Relationship Id="rId10" Type="http://schemas.openxmlformats.org/officeDocument/2006/relationships/image" Target="../media/image226.png"/><Relationship Id="rId4" Type="http://schemas.openxmlformats.org/officeDocument/2006/relationships/image" Target="../media/image221.png"/><Relationship Id="rId9" Type="http://schemas.openxmlformats.org/officeDocument/2006/relationships/image" Target="../media/image225.png"/></Relationships>
</file>

<file path=ppt/slides/_rels/slide5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1.svg"/><Relationship Id="rId5" Type="http://schemas.openxmlformats.org/officeDocument/2006/relationships/image" Target="../media/image230.png"/><Relationship Id="rId10" Type="http://schemas.openxmlformats.org/officeDocument/2006/relationships/image" Target="../media/image233.png"/><Relationship Id="rId4" Type="http://schemas.openxmlformats.org/officeDocument/2006/relationships/image" Target="../media/image229.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33.png"/><Relationship Id="rId3" Type="http://schemas.openxmlformats.org/officeDocument/2006/relationships/image" Target="../media/image231.svg"/><Relationship Id="rId7" Type="http://schemas.openxmlformats.org/officeDocument/2006/relationships/image" Target="../media/image235.png"/><Relationship Id="rId12" Type="http://schemas.openxmlformats.org/officeDocument/2006/relationships/image" Target="../media/image240.pn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33.png"/><Relationship Id="rId10" Type="http://schemas.openxmlformats.org/officeDocument/2006/relationships/image" Target="../media/image238.png"/><Relationship Id="rId4" Type="http://schemas.openxmlformats.org/officeDocument/2006/relationships/image" Target="../media/image43.png"/><Relationship Id="rId9" Type="http://schemas.openxmlformats.org/officeDocument/2006/relationships/image" Target="../media/image237.png"/></Relationships>
</file>

<file path=ppt/slides/_rels/slide61.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49.png"/><Relationship Id="rId3" Type="http://schemas.openxmlformats.org/officeDocument/2006/relationships/image" Target="../media/image127.PNG"/><Relationship Id="rId7" Type="http://schemas.openxmlformats.org/officeDocument/2006/relationships/image" Target="../media/image244.png"/><Relationship Id="rId12" Type="http://schemas.openxmlformats.org/officeDocument/2006/relationships/image" Target="../media/image24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43.png"/><Relationship Id="rId11" Type="http://schemas.openxmlformats.org/officeDocument/2006/relationships/image" Target="../media/image11.png"/><Relationship Id="rId5" Type="http://schemas.openxmlformats.org/officeDocument/2006/relationships/image" Target="../media/image242.png"/><Relationship Id="rId10" Type="http://schemas.openxmlformats.org/officeDocument/2006/relationships/image" Target="../media/image247.png"/><Relationship Id="rId4" Type="http://schemas.openxmlformats.org/officeDocument/2006/relationships/image" Target="../media/image241.png"/><Relationship Id="rId9" Type="http://schemas.openxmlformats.org/officeDocument/2006/relationships/image" Target="../media/image246.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52.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29.svg"/><Relationship Id="rId4" Type="http://schemas.openxmlformats.org/officeDocument/2006/relationships/image" Target="../media/image228.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40.png"/><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3.png"/><Relationship Id="rId7" Type="http://schemas.openxmlformats.org/officeDocument/2006/relationships/image" Target="../media/image255.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254.png"/><Relationship Id="rId5" Type="http://schemas.openxmlformats.org/officeDocument/2006/relationships/image" Target="../media/image21.png"/><Relationship Id="rId4" Type="http://schemas.microsoft.com/office/2007/relationships/hdphoto" Target="../media/hdphoto3.wdp"/><Relationship Id="rId9" Type="http://schemas.openxmlformats.org/officeDocument/2006/relationships/image" Target="../media/image33.png"/></Relationships>
</file>

<file path=ppt/slides/_rels/slide66.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67.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263.png"/><Relationship Id="rId7" Type="http://schemas.openxmlformats.org/officeDocument/2006/relationships/image" Target="../media/image257.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265.png"/><Relationship Id="rId5" Type="http://schemas.openxmlformats.org/officeDocument/2006/relationships/image" Target="../media/image264.png"/><Relationship Id="rId10" Type="http://schemas.openxmlformats.org/officeDocument/2006/relationships/image" Target="../media/image267.png"/><Relationship Id="rId4" Type="http://schemas.openxmlformats.org/officeDocument/2006/relationships/image" Target="../media/image33.png"/><Relationship Id="rId9" Type="http://schemas.openxmlformats.org/officeDocument/2006/relationships/image" Target="../media/image30.png"/></Relationships>
</file>

<file path=ppt/slides/_rels/slide68.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263.png"/><Relationship Id="rId7" Type="http://schemas.openxmlformats.org/officeDocument/2006/relationships/image" Target="../media/image257.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265.png"/><Relationship Id="rId5" Type="http://schemas.openxmlformats.org/officeDocument/2006/relationships/image" Target="../media/image264.png"/><Relationship Id="rId10" Type="http://schemas.openxmlformats.org/officeDocument/2006/relationships/image" Target="../media/image267.png"/><Relationship Id="rId4" Type="http://schemas.openxmlformats.org/officeDocument/2006/relationships/image" Target="../media/image33.png"/><Relationship Id="rId9"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6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33.png"/><Relationship Id="rId4" Type="http://schemas.openxmlformats.org/officeDocument/2006/relationships/image" Target="../media/image26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hyperlink" Target="http://newvantage.com/wp-content/uploads/2018/12/Big-Data-Executive-Survey-2019-Findings-Updated-010219-1.pdf" TargetMode="External"/><Relationship Id="rId5" Type="http://schemas.openxmlformats.org/officeDocument/2006/relationships/hyperlink" Target="https://www.sap.com/products/data-intelligence.html?btp=c59e7386-8dfc-4ad0-a44d-45c39327afc9&amp;pdf-asset=2808f2c7-477d-0010-87a3-c30de2ffd8ff&amp;page=1" TargetMode="Externa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260.png"/><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69.png"/><Relationship Id="rId7" Type="http://schemas.openxmlformats.org/officeDocument/2006/relationships/image" Target="../media/image273.png"/><Relationship Id="rId12" Type="http://schemas.openxmlformats.org/officeDocument/2006/relationships/image" Target="../media/image27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2.png"/><Relationship Id="rId11" Type="http://schemas.openxmlformats.org/officeDocument/2006/relationships/image" Target="../media/image276.png"/><Relationship Id="rId5" Type="http://schemas.openxmlformats.org/officeDocument/2006/relationships/image" Target="../media/image271.png"/><Relationship Id="rId10" Type="http://schemas.openxmlformats.org/officeDocument/2006/relationships/image" Target="../media/image275.png"/><Relationship Id="rId4" Type="http://schemas.openxmlformats.org/officeDocument/2006/relationships/image" Target="../media/image270.png"/><Relationship Id="rId9" Type="http://schemas.openxmlformats.org/officeDocument/2006/relationships/image" Target="../media/image274.png"/></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8.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79.png"/><Relationship Id="rId7" Type="http://schemas.openxmlformats.org/officeDocument/2006/relationships/image" Target="../media/image207.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206.png"/><Relationship Id="rId5" Type="http://schemas.openxmlformats.org/officeDocument/2006/relationships/image" Target="../media/image280.png"/><Relationship Id="rId10" Type="http://schemas.openxmlformats.org/officeDocument/2006/relationships/image" Target="../media/image277.png"/><Relationship Id="rId4" Type="http://schemas.openxmlformats.org/officeDocument/2006/relationships/image" Target="../media/image60.png"/><Relationship Id="rId9"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8" Type="http://schemas.openxmlformats.org/officeDocument/2006/relationships/hyperlink" Target="https://events.sap.com/teched/en/session/51542" TargetMode="External"/><Relationship Id="rId13" Type="http://schemas.openxmlformats.org/officeDocument/2006/relationships/hyperlink" Target="https://www.sap.com/idea-place/sap-innovation-awards/submission-details.html?idea_id=604&amp;infl=3c336323-a60f-46d3-ac73-599cff18e31f" TargetMode="External"/><Relationship Id="rId18" Type="http://schemas.openxmlformats.org/officeDocument/2006/relationships/image" Target="../media/image285.png"/><Relationship Id="rId26" Type="http://schemas.openxmlformats.org/officeDocument/2006/relationships/image" Target="../media/image287.png"/><Relationship Id="rId3" Type="http://schemas.openxmlformats.org/officeDocument/2006/relationships/image" Target="../media/image282.png"/><Relationship Id="rId21" Type="http://schemas.openxmlformats.org/officeDocument/2006/relationships/image" Target="../media/image145.png"/><Relationship Id="rId7" Type="http://schemas.openxmlformats.org/officeDocument/2006/relationships/hyperlink" Target="https://www.sap.com/bin/sapdxc/inm/attachment.5297/pitch-deck.pdf" TargetMode="External"/><Relationship Id="rId12" Type="http://schemas.openxmlformats.org/officeDocument/2006/relationships/hyperlink" Target="https://www.sap.com/documents/2019/12/5a7445d8-777d-0010-87a3-c30de2ffd8ff.html?infl=3c336323-a60f-46d3-ac73-599cff18e31f" TargetMode="External"/><Relationship Id="rId17" Type="http://schemas.openxmlformats.org/officeDocument/2006/relationships/hyperlink" Target="https://www.sap.com/assetdetail/2019/10/ba322491-6c7d-0010-87a3-c30de2ffd8ff.html" TargetMode="External"/><Relationship Id="rId25" Type="http://schemas.openxmlformats.org/officeDocument/2006/relationships/hyperlink" Target="https://www.sap.com/idea-place/sap-innovation-awards/submission-details-2020.html?idea_id=1526" TargetMode="External"/><Relationship Id="rId2" Type="http://schemas.openxmlformats.org/officeDocument/2006/relationships/image" Target="../media/image281.png"/><Relationship Id="rId16" Type="http://schemas.openxmlformats.org/officeDocument/2006/relationships/hyperlink" Target="https://www.sap.com/idea-place/sap-innovation-awards/submission-details-2020.html?idea_id=1122" TargetMode="External"/><Relationship Id="rId20" Type="http://schemas.openxmlformats.org/officeDocument/2006/relationships/image" Target="../media/image286.jpeg"/><Relationship Id="rId1" Type="http://schemas.openxmlformats.org/officeDocument/2006/relationships/slideLayout" Target="../slideLayouts/slideLayout4.xml"/><Relationship Id="rId6" Type="http://schemas.openxmlformats.org/officeDocument/2006/relationships/hyperlink" Target="https://www.sap.com/documents/2020/01/821af5b5-807d-0010-87a3-c30de2ffd8ff.html" TargetMode="External"/><Relationship Id="rId11" Type="http://schemas.openxmlformats.org/officeDocument/2006/relationships/hyperlink" Target="https://www.sap.com/assetdetail/2020/02/840788f2-857d-0010-87a3-c30de2ffd8ff.html" TargetMode="External"/><Relationship Id="rId24" Type="http://schemas.openxmlformats.org/officeDocument/2006/relationships/hyperlink" Target="https://jam4.sapjam.com/groups/mfatIneBt9s5gyHzfSTCow/documents/a5g6XhGpiSdZYORcEnBjcV/video_viewer" TargetMode="External"/><Relationship Id="rId5" Type="http://schemas.openxmlformats.org/officeDocument/2006/relationships/image" Target="../media/image284.jpeg"/><Relationship Id="rId15" Type="http://schemas.openxmlformats.org/officeDocument/2006/relationships/hyperlink" Target="https://www.sap.com/documents/2019/10/22891d98-6c7d-0010-87a3-c30de2ffd8ff.html" TargetMode="External"/><Relationship Id="rId23" Type="http://schemas.openxmlformats.org/officeDocument/2006/relationships/hyperlink" Target="https://dam.sap.com/a/8WVyLWy/SAP%20IA%202019_BASF%20SE_Co-Innovation%20of%20BASF%20%26%20SAP%20on%20SAP%20Data%20Hub%20for%20agile%20data%20orchestration%20%26%20machine%20learning%20mode.pdf" TargetMode="External"/><Relationship Id="rId10" Type="http://schemas.openxmlformats.org/officeDocument/2006/relationships/hyperlink" Target="https://www.sap.com/bin/sapdxc/inm/attachment.7887/pitch-deck.pdf" TargetMode="External"/><Relationship Id="rId19" Type="http://schemas.openxmlformats.org/officeDocument/2006/relationships/hyperlink" Target="https://www.sap.com/idea-place/sap-innovation-awards/submission-details-2020.html?idea_id=1412" TargetMode="External"/><Relationship Id="rId4" Type="http://schemas.openxmlformats.org/officeDocument/2006/relationships/image" Target="../media/image283.png"/><Relationship Id="rId9" Type="http://schemas.openxmlformats.org/officeDocument/2006/relationships/hyperlink" Target="https://www.sap.com/documents/2020/07/6e32ad37-a27d-0010-87a3-c30de2ffd8ff.html" TargetMode="External"/><Relationship Id="rId14" Type="http://schemas.openxmlformats.org/officeDocument/2006/relationships/hyperlink" Target="https://www.sap.com/assetdetail/2019/12/fed421c0-777d-0010-87a3-c30de2ffd8ff.html?infl=3c336323-a60f-46d3-ac73-599cff18e31f" TargetMode="External"/><Relationship Id="rId22" Type="http://schemas.openxmlformats.org/officeDocument/2006/relationships/hyperlink" Target="https://d.dam.sap.com/a/a5MxWg3/69889_CS_BASF_enUS_W.pdf" TargetMode="External"/><Relationship Id="rId27" Type="http://schemas.openxmlformats.org/officeDocument/2006/relationships/hyperlink" Target="https://www.sap.com/idea-place/sap-innovation-awards/submission-details-2021.html?idea_id=2000&amp;source=social-global-voicestorm-None&amp;campaigncode=CRM-YD21-SOC-GETSOC1"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www.youtube.com/watch?v=cD7ZSac9yTI&amp;list=PLWV533hWWvDnNUajsgpaE_sOotixT-7UM&amp;index=2" TargetMode="External"/><Relationship Id="rId13" Type="http://schemas.openxmlformats.org/officeDocument/2006/relationships/image" Target="../media/image290.png"/><Relationship Id="rId18" Type="http://schemas.openxmlformats.org/officeDocument/2006/relationships/image" Target="../media/image295.png"/><Relationship Id="rId3" Type="http://schemas.microsoft.com/office/2007/relationships/hdphoto" Target="../media/hdphoto3.wdp"/><Relationship Id="rId21" Type="http://schemas.openxmlformats.org/officeDocument/2006/relationships/image" Target="../media/image297.png"/><Relationship Id="rId7" Type="http://schemas.openxmlformats.org/officeDocument/2006/relationships/hyperlink" Target="https://lenovopress.com/lp1387-lenovo-sap-data-intelligence-solution-for-optimizing-manufacturing-inventory" TargetMode="External"/><Relationship Id="rId12" Type="http://schemas.openxmlformats.org/officeDocument/2006/relationships/image" Target="../media/image289.png"/><Relationship Id="rId17" Type="http://schemas.openxmlformats.org/officeDocument/2006/relationships/image" Target="../media/image294.png"/><Relationship Id="rId2" Type="http://schemas.openxmlformats.org/officeDocument/2006/relationships/image" Target="../media/image253.png"/><Relationship Id="rId16" Type="http://schemas.openxmlformats.org/officeDocument/2006/relationships/image" Target="../media/image293.png"/><Relationship Id="rId20" Type="http://schemas.openxmlformats.org/officeDocument/2006/relationships/hyperlink" Target="https://blogs.sap.com/2020/11/02/just-in-new-business-content-for-sap-data-intelligence-has-arrived/" TargetMode="External"/><Relationship Id="rId1" Type="http://schemas.openxmlformats.org/officeDocument/2006/relationships/slideLayout" Target="../slideLayouts/slideLayout7.xml"/><Relationship Id="rId6" Type="http://schemas.openxmlformats.org/officeDocument/2006/relationships/hyperlink" Target="https://www.lenovo.com/us/en/data-center/solutions/sap" TargetMode="External"/><Relationship Id="rId11" Type="http://schemas.openxmlformats.org/officeDocument/2006/relationships/image" Target="../media/image288.png"/><Relationship Id="rId5" Type="http://schemas.openxmlformats.org/officeDocument/2006/relationships/hyperlink" Target="https://blogs.sap.com/2020/11/02/optimize-your-asset-effectiveness-with-downtime-prediction-enabled-by-sap-data-intelligence/" TargetMode="External"/><Relationship Id="rId15" Type="http://schemas.openxmlformats.org/officeDocument/2006/relationships/image" Target="../media/image292.png"/><Relationship Id="rId23" Type="http://schemas.openxmlformats.org/officeDocument/2006/relationships/image" Target="../media/image299.png"/><Relationship Id="rId10" Type="http://schemas.openxmlformats.org/officeDocument/2006/relationships/hyperlink" Target="https://www.wipro.com/en-IN/blogs/shivanand-hiremath/contextualized-and-personalized-service-engineering/" TargetMode="External"/><Relationship Id="rId19" Type="http://schemas.openxmlformats.org/officeDocument/2006/relationships/image" Target="../media/image296.png"/><Relationship Id="rId4" Type="http://schemas.openxmlformats.org/officeDocument/2006/relationships/hyperlink" Target="https://www.ibm.com/services/sap" TargetMode="External"/><Relationship Id="rId9" Type="http://schemas.openxmlformats.org/officeDocument/2006/relationships/hyperlink" Target="https://www.wipro.com/" TargetMode="External"/><Relationship Id="rId14" Type="http://schemas.openxmlformats.org/officeDocument/2006/relationships/image" Target="../media/image291.png"/><Relationship Id="rId22" Type="http://schemas.openxmlformats.org/officeDocument/2006/relationships/image" Target="../media/image29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hyperlink" Target="https://www.trustradius.com/reviews/sap-data-intelligence-2020-12-04-00-35-00" TargetMode="External"/><Relationship Id="rId1" Type="http://schemas.openxmlformats.org/officeDocument/2006/relationships/slideLayout" Target="../slideLayouts/slideLayout7.xml"/><Relationship Id="rId5" Type="http://schemas.openxmlformats.org/officeDocument/2006/relationships/hyperlink" Target="https://www.trustradius.com/reviews/sap-data-intelligence-2020-12-09-22-23-43" TargetMode="External"/><Relationship Id="rId4" Type="http://schemas.openxmlformats.org/officeDocument/2006/relationships/hyperlink" Target="https://www.trustradius.com/reviews/sap-data-intelligence-2020-11-24-00-30-32"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hyperlink" Target="https://www.sap.com/cmp/dg/crm-pm20-plt-ddm2020edf/index.html" TargetMode="External"/><Relationship Id="rId7" Type="http://schemas.openxmlformats.org/officeDocument/2006/relationships/image" Target="../media/image30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s://blogs.sap.com/2020/06/16/data-fabric-building-agility-and-resilience-into-your-data-management-practice/?" TargetMode="External"/><Relationship Id="rId5" Type="http://schemas.openxmlformats.org/officeDocument/2006/relationships/hyperlink" Target="https://news.sap.com/?p=173596" TargetMode="External"/><Relationship Id="rId4" Type="http://schemas.openxmlformats.org/officeDocument/2006/relationships/image" Target="../media/image30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8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08.jpg"/></Relationships>
</file>

<file path=ppt/slides/_rels/slide86.xml.rels><?xml version="1.0" encoding="UTF-8" standalone="yes"?>
<Relationships xmlns="http://schemas.openxmlformats.org/package/2006/relationships"><Relationship Id="rId8" Type="http://schemas.openxmlformats.org/officeDocument/2006/relationships/hyperlink" Target="https://www.sap.com/registration/protected/default-overlay.html?pdf-asset=563d7771-ba7d-0010-87a3-c30de2ffd8ff&amp;page=1" TargetMode="External"/><Relationship Id="rId3" Type="http://schemas.openxmlformats.org/officeDocument/2006/relationships/image" Target="../media/image309.jpeg"/><Relationship Id="rId7" Type="http://schemas.openxmlformats.org/officeDocument/2006/relationships/hyperlink" Target="https://www.sap.com/dmc/exp/2019-09-65036/index.html"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hyperlink" Target="https://www.sap.com/products/data-intelligence.html?btp=c59e7386-8dfc-4ad0-a44d-45c39327afc9&amp;overlay=%252Fcmp%252Ftd%252Fsap-data-intelligence-trial.html" TargetMode="External"/><Relationship Id="rId5" Type="http://schemas.openxmlformats.org/officeDocument/2006/relationships/hyperlink" Target="https://www.sap.com/cmp/td/sap-data-intelligence-demo.html?infl=c59e7386-8dfc-4ad0-a44d-45c39327afc9" TargetMode="External"/><Relationship Id="rId4" Type="http://schemas.openxmlformats.org/officeDocument/2006/relationships/hyperlink" Target="https://www.sap.com/dataintelligence" TargetMode="External"/><Relationship Id="rId9" Type="http://schemas.openxmlformats.org/officeDocument/2006/relationships/image" Target="../media/image3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320A7E-E088-B24B-A11E-63A08537428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8" name="Presentation Title"/>
          <p:cNvSpPr>
            <a:spLocks noGrp="1"/>
          </p:cNvSpPr>
          <p:nvPr>
            <p:ph type="title"/>
          </p:nvPr>
        </p:nvSpPr>
        <p:spPr bwMode="gray">
          <a:xfrm>
            <a:off x="288000" y="3804974"/>
            <a:ext cx="10899174" cy="945135"/>
          </a:xfrm>
        </p:spPr>
        <p:txBody>
          <a:bodyPr/>
          <a:lstStyle/>
          <a:p>
            <a:r>
              <a:rPr lang="en-US" dirty="0"/>
              <a:t>SAP Data Intelligence</a:t>
            </a:r>
            <a:br>
              <a:rPr lang="en-US" dirty="0"/>
            </a:br>
            <a:r>
              <a:rPr lang="en-US" dirty="0">
                <a:solidFill>
                  <a:schemeClr val="accent1"/>
                </a:solidFill>
              </a:rPr>
              <a:t>Turn data chaos into business value</a:t>
            </a:r>
            <a:br>
              <a:rPr lang="en-US" dirty="0">
                <a:solidFill>
                  <a:schemeClr val="accent1"/>
                </a:solidFill>
              </a:rPr>
            </a:br>
            <a:endParaRPr lang="de-DE" dirty="0">
              <a:solidFill>
                <a:schemeClr val="accent1"/>
              </a:solidFill>
            </a:endParaRPr>
          </a:p>
        </p:txBody>
      </p:sp>
      <p:sp>
        <p:nvSpPr>
          <p:cNvPr id="3" name="Subtitle 2">
            <a:extLst>
              <a:ext uri="{FF2B5EF4-FFF2-40B4-BE49-F238E27FC236}">
                <a16:creationId xmlns:a16="http://schemas.microsoft.com/office/drawing/2014/main" id="{94E0D00F-7FD9-4915-9E0C-BEBAEBC235B0}"/>
              </a:ext>
            </a:extLst>
          </p:cNvPr>
          <p:cNvSpPr>
            <a:spLocks noGrp="1"/>
          </p:cNvSpPr>
          <p:nvPr>
            <p:ph type="subTitle" idx="1"/>
          </p:nvPr>
        </p:nvSpPr>
        <p:spPr>
          <a:xfrm>
            <a:off x="288000" y="5321481"/>
            <a:ext cx="10899174" cy="430887"/>
          </a:xfrm>
        </p:spPr>
        <p:txBody>
          <a:bodyPr/>
          <a:lstStyle/>
          <a:p>
            <a:r>
              <a:rPr lang="en-US" dirty="0"/>
              <a:t>Speaker’s Name, SAP</a:t>
            </a:r>
          </a:p>
          <a:p>
            <a:pPr lvl="0"/>
            <a:r>
              <a:rPr lang="en-US" dirty="0"/>
              <a:t>Month 00, 2021</a:t>
            </a:r>
          </a:p>
        </p:txBody>
      </p:sp>
    </p:spTree>
    <p:extLst>
      <p:ext uri="{BB962C8B-B14F-4D97-AF65-F5344CB8AC3E}">
        <p14:creationId xmlns:p14="http://schemas.microsoft.com/office/powerpoint/2010/main" val="1306361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7B1FA-D9D6-4DCF-BEEA-36AB9F7AC478}"/>
              </a:ext>
            </a:extLst>
          </p:cNvPr>
          <p:cNvSpPr>
            <a:spLocks noGrp="1"/>
          </p:cNvSpPr>
          <p:nvPr>
            <p:ph type="title"/>
          </p:nvPr>
        </p:nvSpPr>
        <p:spPr>
          <a:xfrm>
            <a:off x="504000" y="504000"/>
            <a:ext cx="11451293" cy="707886"/>
          </a:xfrm>
        </p:spPr>
        <p:txBody>
          <a:bodyPr/>
          <a:lstStyle/>
          <a:p>
            <a:r>
              <a:rPr lang="en-US" dirty="0"/>
              <a:t>Why is Data Management so difficult?</a:t>
            </a:r>
            <a:br>
              <a:rPr lang="en-GB" dirty="0"/>
            </a:br>
            <a:r>
              <a:rPr lang="en-GB" sz="2200" dirty="0">
                <a:solidFill>
                  <a:schemeClr val="accent1"/>
                </a:solidFill>
              </a:rPr>
              <a:t>Enterprise IT is challenged to a whole new degree!</a:t>
            </a:r>
          </a:p>
        </p:txBody>
      </p:sp>
      <p:sp>
        <p:nvSpPr>
          <p:cNvPr id="6" name="Rectangle: Rounded Corners 5">
            <a:extLst>
              <a:ext uri="{FF2B5EF4-FFF2-40B4-BE49-F238E27FC236}">
                <a16:creationId xmlns:a16="http://schemas.microsoft.com/office/drawing/2014/main" id="{985B1659-3C16-4D85-B268-72ABC9591A4E}"/>
              </a:ext>
            </a:extLst>
          </p:cNvPr>
          <p:cNvSpPr/>
          <p:nvPr/>
        </p:nvSpPr>
        <p:spPr bwMode="gray">
          <a:xfrm>
            <a:off x="622570" y="1536970"/>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Rounded Corners 7">
            <a:extLst>
              <a:ext uri="{FF2B5EF4-FFF2-40B4-BE49-F238E27FC236}">
                <a16:creationId xmlns:a16="http://schemas.microsoft.com/office/drawing/2014/main" id="{4C34372E-C4CB-4F6E-8A79-9B196D826B73}"/>
              </a:ext>
            </a:extLst>
          </p:cNvPr>
          <p:cNvSpPr/>
          <p:nvPr/>
        </p:nvSpPr>
        <p:spPr bwMode="gray">
          <a:xfrm>
            <a:off x="8236085" y="1536970"/>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9" name="Rectangle: Rounded Corners 8">
            <a:extLst>
              <a:ext uri="{FF2B5EF4-FFF2-40B4-BE49-F238E27FC236}">
                <a16:creationId xmlns:a16="http://schemas.microsoft.com/office/drawing/2014/main" id="{DAF919FC-A20D-4FD3-BEBD-1D83DDF05190}"/>
              </a:ext>
            </a:extLst>
          </p:cNvPr>
          <p:cNvSpPr/>
          <p:nvPr/>
        </p:nvSpPr>
        <p:spPr bwMode="gray">
          <a:xfrm>
            <a:off x="4370579" y="1536970"/>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10" name="Rectangle: Rounded Corners 9">
            <a:extLst>
              <a:ext uri="{FF2B5EF4-FFF2-40B4-BE49-F238E27FC236}">
                <a16:creationId xmlns:a16="http://schemas.microsoft.com/office/drawing/2014/main" id="{49B5873B-6F23-467E-962A-0537891AC248}"/>
              </a:ext>
            </a:extLst>
          </p:cNvPr>
          <p:cNvSpPr/>
          <p:nvPr/>
        </p:nvSpPr>
        <p:spPr bwMode="gray">
          <a:xfrm>
            <a:off x="658237" y="4169929"/>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11" name="Rectangle: Rounded Corners 10">
            <a:extLst>
              <a:ext uri="{FF2B5EF4-FFF2-40B4-BE49-F238E27FC236}">
                <a16:creationId xmlns:a16="http://schemas.microsoft.com/office/drawing/2014/main" id="{5CCA2E84-2920-40C8-AD05-5B4F6BBB5652}"/>
              </a:ext>
            </a:extLst>
          </p:cNvPr>
          <p:cNvSpPr/>
          <p:nvPr/>
        </p:nvSpPr>
        <p:spPr bwMode="gray">
          <a:xfrm>
            <a:off x="8271752" y="4169929"/>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12" name="Rectangle: Rounded Corners 11">
            <a:extLst>
              <a:ext uri="{FF2B5EF4-FFF2-40B4-BE49-F238E27FC236}">
                <a16:creationId xmlns:a16="http://schemas.microsoft.com/office/drawing/2014/main" id="{37321756-19E8-4FE3-B50D-42BEC3E0E43C}"/>
              </a:ext>
            </a:extLst>
          </p:cNvPr>
          <p:cNvSpPr/>
          <p:nvPr/>
        </p:nvSpPr>
        <p:spPr bwMode="gray">
          <a:xfrm>
            <a:off x="4406246" y="4169929"/>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13" name="TextBox 12">
            <a:extLst>
              <a:ext uri="{FF2B5EF4-FFF2-40B4-BE49-F238E27FC236}">
                <a16:creationId xmlns:a16="http://schemas.microsoft.com/office/drawing/2014/main" id="{739F3C09-3F4A-4248-9AB3-E23BA809B28E}"/>
              </a:ext>
            </a:extLst>
          </p:cNvPr>
          <p:cNvSpPr txBox="1"/>
          <p:nvPr/>
        </p:nvSpPr>
        <p:spPr>
          <a:xfrm>
            <a:off x="622571" y="1789897"/>
            <a:ext cx="2412459"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Integration</a:t>
            </a:r>
          </a:p>
        </p:txBody>
      </p:sp>
      <p:sp>
        <p:nvSpPr>
          <p:cNvPr id="14" name="TextBox 13">
            <a:extLst>
              <a:ext uri="{FF2B5EF4-FFF2-40B4-BE49-F238E27FC236}">
                <a16:creationId xmlns:a16="http://schemas.microsoft.com/office/drawing/2014/main" id="{D21CAE64-2516-4CCA-AEEA-E179E217D639}"/>
              </a:ext>
            </a:extLst>
          </p:cNvPr>
          <p:cNvSpPr txBox="1"/>
          <p:nvPr/>
        </p:nvSpPr>
        <p:spPr>
          <a:xfrm>
            <a:off x="4393659" y="1783174"/>
            <a:ext cx="2367064"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Processing</a:t>
            </a:r>
          </a:p>
        </p:txBody>
      </p:sp>
      <p:sp>
        <p:nvSpPr>
          <p:cNvPr id="15" name="TextBox 14">
            <a:extLst>
              <a:ext uri="{FF2B5EF4-FFF2-40B4-BE49-F238E27FC236}">
                <a16:creationId xmlns:a16="http://schemas.microsoft.com/office/drawing/2014/main" id="{A61835F2-0AFC-4552-A291-DBB94691A60A}"/>
              </a:ext>
            </a:extLst>
          </p:cNvPr>
          <p:cNvSpPr txBox="1"/>
          <p:nvPr/>
        </p:nvSpPr>
        <p:spPr>
          <a:xfrm>
            <a:off x="8252299" y="1750986"/>
            <a:ext cx="2448127"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a:ea typeface="Arial Unicode MS" pitchFamily="34" charset="-128"/>
                <a:cs typeface="Arial Unicode MS" pitchFamily="34" charset="-128"/>
              </a:rPr>
              <a:t>Discovery</a:t>
            </a:r>
            <a:endParaRPr lang="en-GB" sz="1800" b="1" kern="0" dirty="0">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124230CF-F154-41BF-A41F-E01072375D41}"/>
              </a:ext>
            </a:extLst>
          </p:cNvPr>
          <p:cNvSpPr txBox="1"/>
          <p:nvPr/>
        </p:nvSpPr>
        <p:spPr>
          <a:xfrm>
            <a:off x="638782" y="4452034"/>
            <a:ext cx="2392382"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Quality</a:t>
            </a:r>
          </a:p>
        </p:txBody>
      </p:sp>
      <p:sp>
        <p:nvSpPr>
          <p:cNvPr id="17" name="TextBox 16">
            <a:extLst>
              <a:ext uri="{FF2B5EF4-FFF2-40B4-BE49-F238E27FC236}">
                <a16:creationId xmlns:a16="http://schemas.microsoft.com/office/drawing/2014/main" id="{6AFA87B8-2EF4-4758-8A3C-A344AEFFFC5A}"/>
              </a:ext>
            </a:extLst>
          </p:cNvPr>
          <p:cNvSpPr txBox="1"/>
          <p:nvPr/>
        </p:nvSpPr>
        <p:spPr>
          <a:xfrm>
            <a:off x="4409870" y="4445311"/>
            <a:ext cx="2350853" cy="283722"/>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Compliance</a:t>
            </a:r>
          </a:p>
        </p:txBody>
      </p:sp>
      <p:sp>
        <p:nvSpPr>
          <p:cNvPr id="18" name="TextBox 17">
            <a:extLst>
              <a:ext uri="{FF2B5EF4-FFF2-40B4-BE49-F238E27FC236}">
                <a16:creationId xmlns:a16="http://schemas.microsoft.com/office/drawing/2014/main" id="{07873221-B847-4030-B265-447D3B774EAA}"/>
              </a:ext>
            </a:extLst>
          </p:cNvPr>
          <p:cNvSpPr txBox="1"/>
          <p:nvPr/>
        </p:nvSpPr>
        <p:spPr>
          <a:xfrm>
            <a:off x="8268510" y="4413124"/>
            <a:ext cx="2431916"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Operations</a:t>
            </a:r>
          </a:p>
        </p:txBody>
      </p:sp>
      <p:sp>
        <p:nvSpPr>
          <p:cNvPr id="19" name="TextBox 18">
            <a:extLst>
              <a:ext uri="{FF2B5EF4-FFF2-40B4-BE49-F238E27FC236}">
                <a16:creationId xmlns:a16="http://schemas.microsoft.com/office/drawing/2014/main" id="{8D136E07-9942-43E5-85BC-0FFE3DC1FEE0}"/>
              </a:ext>
            </a:extLst>
          </p:cNvPr>
          <p:cNvSpPr txBox="1"/>
          <p:nvPr/>
        </p:nvSpPr>
        <p:spPr>
          <a:xfrm>
            <a:off x="638782" y="2357340"/>
            <a:ext cx="2678350" cy="1231106"/>
          </a:xfrm>
          <a:prstGeom prst="rect">
            <a:avLst/>
          </a:prstGeom>
          <a:noFill/>
        </p:spPr>
        <p:txBody>
          <a:bodyPr wrap="square" lIns="0" tIns="0" rIns="0" bIns="0" rtlCol="0">
            <a:spAutoFit/>
          </a:bodyPr>
          <a:lstStyle/>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Structured, unstructured, streaming</a:t>
            </a:r>
          </a:p>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Batch, (near) real-time</a:t>
            </a:r>
          </a:p>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Transactional, Analytical, Hybrid</a:t>
            </a:r>
          </a:p>
        </p:txBody>
      </p:sp>
      <p:sp>
        <p:nvSpPr>
          <p:cNvPr id="20" name="TextBox 19">
            <a:extLst>
              <a:ext uri="{FF2B5EF4-FFF2-40B4-BE49-F238E27FC236}">
                <a16:creationId xmlns:a16="http://schemas.microsoft.com/office/drawing/2014/main" id="{5005412E-E7CB-4E88-AD1B-4B3C8F1A2B97}"/>
              </a:ext>
            </a:extLst>
          </p:cNvPr>
          <p:cNvSpPr txBox="1"/>
          <p:nvPr/>
        </p:nvSpPr>
        <p:spPr>
          <a:xfrm>
            <a:off x="4390427" y="2357340"/>
            <a:ext cx="2678350" cy="1231106"/>
          </a:xfrm>
          <a:prstGeom prst="rect">
            <a:avLst/>
          </a:prstGeom>
          <a:noFill/>
        </p:spPr>
        <p:txBody>
          <a:bodyPr wrap="square" lIns="0" tIns="0" rIns="0" bIns="0" rtlCol="0">
            <a:spAutoFit/>
          </a:bodyPr>
          <a:lstStyle/>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Several heterogeneous engines</a:t>
            </a:r>
          </a:p>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Diverse processing patterns (offline, lambda, event-driven …)</a:t>
            </a:r>
          </a:p>
        </p:txBody>
      </p:sp>
      <p:sp>
        <p:nvSpPr>
          <p:cNvPr id="21" name="TextBox 20">
            <a:extLst>
              <a:ext uri="{FF2B5EF4-FFF2-40B4-BE49-F238E27FC236}">
                <a16:creationId xmlns:a16="http://schemas.microsoft.com/office/drawing/2014/main" id="{F3793D76-DF4F-41B4-BBE8-D672016CC9E2}"/>
              </a:ext>
            </a:extLst>
          </p:cNvPr>
          <p:cNvSpPr txBox="1"/>
          <p:nvPr/>
        </p:nvSpPr>
        <p:spPr>
          <a:xfrm>
            <a:off x="8278261" y="2357340"/>
            <a:ext cx="2678350" cy="738664"/>
          </a:xfrm>
          <a:prstGeom prst="rect">
            <a:avLst/>
          </a:prstGeom>
          <a:noFill/>
        </p:spPr>
        <p:txBody>
          <a:bodyPr wrap="square" lIns="0" tIns="0" rIns="0" bIns="0" rtlCol="0">
            <a:spAutoFit/>
          </a:bodyPr>
          <a:lstStyle/>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Discover the available data sets, and find out their semantics</a:t>
            </a:r>
          </a:p>
        </p:txBody>
      </p:sp>
      <p:sp>
        <p:nvSpPr>
          <p:cNvPr id="22" name="TextBox 21">
            <a:extLst>
              <a:ext uri="{FF2B5EF4-FFF2-40B4-BE49-F238E27FC236}">
                <a16:creationId xmlns:a16="http://schemas.microsoft.com/office/drawing/2014/main" id="{27642CAE-FF5C-467D-B07E-44EF58C511A5}"/>
              </a:ext>
            </a:extLst>
          </p:cNvPr>
          <p:cNvSpPr txBox="1"/>
          <p:nvPr/>
        </p:nvSpPr>
        <p:spPr>
          <a:xfrm>
            <a:off x="664723" y="4951388"/>
            <a:ext cx="2678350" cy="984885"/>
          </a:xfrm>
          <a:prstGeom prst="rect">
            <a:avLst/>
          </a:prstGeom>
          <a:noFill/>
        </p:spPr>
        <p:txBody>
          <a:bodyPr wrap="square" lIns="0" tIns="0" rIns="0" bIns="0" rtlCol="0">
            <a:spAutoFit/>
          </a:bodyPr>
          <a:lstStyle/>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Data inconsistencies and fragmentation</a:t>
            </a:r>
          </a:p>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Biased data sets</a:t>
            </a:r>
          </a:p>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ML model life cycle</a:t>
            </a:r>
          </a:p>
        </p:txBody>
      </p:sp>
      <p:sp>
        <p:nvSpPr>
          <p:cNvPr id="24" name="TextBox 23">
            <a:extLst>
              <a:ext uri="{FF2B5EF4-FFF2-40B4-BE49-F238E27FC236}">
                <a16:creationId xmlns:a16="http://schemas.microsoft.com/office/drawing/2014/main" id="{DF047FBB-194C-4E41-84F0-6A83B50AD759}"/>
              </a:ext>
            </a:extLst>
          </p:cNvPr>
          <p:cNvSpPr txBox="1"/>
          <p:nvPr/>
        </p:nvSpPr>
        <p:spPr>
          <a:xfrm>
            <a:off x="8304202" y="4951388"/>
            <a:ext cx="2678350" cy="984885"/>
          </a:xfrm>
          <a:prstGeom prst="rect">
            <a:avLst/>
          </a:prstGeom>
          <a:noFill/>
        </p:spPr>
        <p:txBody>
          <a:bodyPr wrap="square" lIns="0" tIns="0" rIns="0" bIns="0" rtlCol="0">
            <a:spAutoFit/>
          </a:bodyPr>
          <a:lstStyle/>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Distributed landscapes, cloud and on-prem</a:t>
            </a:r>
          </a:p>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Elastic scaling</a:t>
            </a:r>
          </a:p>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Monitoring</a:t>
            </a:r>
          </a:p>
        </p:txBody>
      </p:sp>
      <p:pic>
        <p:nvPicPr>
          <p:cNvPr id="26" name="Picture 25">
            <a:extLst>
              <a:ext uri="{FF2B5EF4-FFF2-40B4-BE49-F238E27FC236}">
                <a16:creationId xmlns:a16="http://schemas.microsoft.com/office/drawing/2014/main" id="{18C0BB4A-B88C-48D8-B571-FB8FAC9500B3}"/>
              </a:ext>
            </a:extLst>
          </p:cNvPr>
          <p:cNvPicPr>
            <a:picLocks noChangeAspect="1"/>
          </p:cNvPicPr>
          <p:nvPr/>
        </p:nvPicPr>
        <p:blipFill>
          <a:blip r:embed="rId4"/>
          <a:stretch>
            <a:fillRect/>
          </a:stretch>
        </p:blipFill>
        <p:spPr>
          <a:xfrm>
            <a:off x="864676" y="1538228"/>
            <a:ext cx="818210" cy="818210"/>
          </a:xfrm>
          <a:prstGeom prst="rect">
            <a:avLst/>
          </a:prstGeom>
        </p:spPr>
      </p:pic>
      <p:pic>
        <p:nvPicPr>
          <p:cNvPr id="28" name="Picture 27">
            <a:extLst>
              <a:ext uri="{FF2B5EF4-FFF2-40B4-BE49-F238E27FC236}">
                <a16:creationId xmlns:a16="http://schemas.microsoft.com/office/drawing/2014/main" id="{C6B4B3A4-96A9-41A7-9B12-48CCA063C793}"/>
              </a:ext>
            </a:extLst>
          </p:cNvPr>
          <p:cNvPicPr>
            <a:picLocks noChangeAspect="1"/>
          </p:cNvPicPr>
          <p:nvPr/>
        </p:nvPicPr>
        <p:blipFill>
          <a:blip r:embed="rId5"/>
          <a:stretch>
            <a:fillRect/>
          </a:stretch>
        </p:blipFill>
        <p:spPr>
          <a:xfrm>
            <a:off x="4542819" y="1533723"/>
            <a:ext cx="818210" cy="818210"/>
          </a:xfrm>
          <a:prstGeom prst="rect">
            <a:avLst/>
          </a:prstGeom>
        </p:spPr>
      </p:pic>
      <p:pic>
        <p:nvPicPr>
          <p:cNvPr id="30" name="Picture 29">
            <a:extLst>
              <a:ext uri="{FF2B5EF4-FFF2-40B4-BE49-F238E27FC236}">
                <a16:creationId xmlns:a16="http://schemas.microsoft.com/office/drawing/2014/main" id="{9A60AD49-FFBE-47FF-85E0-71DD5E4B7048}"/>
              </a:ext>
            </a:extLst>
          </p:cNvPr>
          <p:cNvPicPr>
            <a:picLocks noChangeAspect="1"/>
          </p:cNvPicPr>
          <p:nvPr/>
        </p:nvPicPr>
        <p:blipFill>
          <a:blip r:embed="rId6"/>
          <a:stretch>
            <a:fillRect/>
          </a:stretch>
        </p:blipFill>
        <p:spPr>
          <a:xfrm>
            <a:off x="8434254" y="1474505"/>
            <a:ext cx="925844" cy="925844"/>
          </a:xfrm>
          <a:prstGeom prst="rect">
            <a:avLst/>
          </a:prstGeom>
        </p:spPr>
      </p:pic>
      <p:pic>
        <p:nvPicPr>
          <p:cNvPr id="32" name="Picture 31">
            <a:extLst>
              <a:ext uri="{FF2B5EF4-FFF2-40B4-BE49-F238E27FC236}">
                <a16:creationId xmlns:a16="http://schemas.microsoft.com/office/drawing/2014/main" id="{4EEA26FE-185E-4FB2-8363-89CDFDE776C9}"/>
              </a:ext>
            </a:extLst>
          </p:cNvPr>
          <p:cNvPicPr>
            <a:picLocks noChangeAspect="1"/>
          </p:cNvPicPr>
          <p:nvPr/>
        </p:nvPicPr>
        <p:blipFill>
          <a:blip r:embed="rId7"/>
          <a:stretch>
            <a:fillRect/>
          </a:stretch>
        </p:blipFill>
        <p:spPr>
          <a:xfrm>
            <a:off x="736032" y="4065103"/>
            <a:ext cx="1113558" cy="1113558"/>
          </a:xfrm>
          <a:prstGeom prst="rect">
            <a:avLst/>
          </a:prstGeom>
        </p:spPr>
      </p:pic>
      <p:pic>
        <p:nvPicPr>
          <p:cNvPr id="34" name="Picture 33">
            <a:extLst>
              <a:ext uri="{FF2B5EF4-FFF2-40B4-BE49-F238E27FC236}">
                <a16:creationId xmlns:a16="http://schemas.microsoft.com/office/drawing/2014/main" id="{EE5B2DB7-6821-4F17-BF9C-58557FE07F74}"/>
              </a:ext>
            </a:extLst>
          </p:cNvPr>
          <p:cNvPicPr>
            <a:picLocks noChangeAspect="1"/>
          </p:cNvPicPr>
          <p:nvPr/>
        </p:nvPicPr>
        <p:blipFill>
          <a:blip r:embed="rId8"/>
          <a:stretch>
            <a:fillRect/>
          </a:stretch>
        </p:blipFill>
        <p:spPr>
          <a:xfrm>
            <a:off x="4539956" y="4239412"/>
            <a:ext cx="711975" cy="711975"/>
          </a:xfrm>
          <a:prstGeom prst="rect">
            <a:avLst/>
          </a:prstGeom>
        </p:spPr>
      </p:pic>
      <p:pic>
        <p:nvPicPr>
          <p:cNvPr id="36" name="Picture 35">
            <a:extLst>
              <a:ext uri="{FF2B5EF4-FFF2-40B4-BE49-F238E27FC236}">
                <a16:creationId xmlns:a16="http://schemas.microsoft.com/office/drawing/2014/main" id="{3998A98C-8D41-44A5-85AF-CE8E70602B6C}"/>
              </a:ext>
            </a:extLst>
          </p:cNvPr>
          <p:cNvPicPr>
            <a:picLocks noChangeAspect="1"/>
          </p:cNvPicPr>
          <p:nvPr/>
        </p:nvPicPr>
        <p:blipFill>
          <a:blip r:embed="rId9"/>
          <a:stretch>
            <a:fillRect/>
          </a:stretch>
        </p:blipFill>
        <p:spPr>
          <a:xfrm>
            <a:off x="8443982" y="4160964"/>
            <a:ext cx="839054" cy="839054"/>
          </a:xfrm>
          <a:prstGeom prst="rect">
            <a:avLst/>
          </a:prstGeom>
        </p:spPr>
      </p:pic>
      <p:sp>
        <p:nvSpPr>
          <p:cNvPr id="29" name="TextBox 28">
            <a:extLst>
              <a:ext uri="{FF2B5EF4-FFF2-40B4-BE49-F238E27FC236}">
                <a16:creationId xmlns:a16="http://schemas.microsoft.com/office/drawing/2014/main" id="{DB5B506C-4D2B-4435-AB94-DF29F4A68B5C}"/>
              </a:ext>
            </a:extLst>
          </p:cNvPr>
          <p:cNvSpPr txBox="1"/>
          <p:nvPr/>
        </p:nvSpPr>
        <p:spPr>
          <a:xfrm>
            <a:off x="4416368" y="4951388"/>
            <a:ext cx="2678350" cy="738664"/>
          </a:xfrm>
          <a:prstGeom prst="rect">
            <a:avLst/>
          </a:prstGeom>
          <a:noFill/>
        </p:spPr>
        <p:txBody>
          <a:bodyPr wrap="square" lIns="0" tIns="0" rIns="0" bIns="0" rtlCol="0">
            <a:spAutoFit/>
          </a:bodyPr>
          <a:lstStyle/>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Data privacy and protection</a:t>
            </a:r>
          </a:p>
          <a:p>
            <a:pPr marL="285750" indent="-140400" fontAlgn="base">
              <a:spcAft>
                <a:spcPct val="0"/>
              </a:spcAft>
              <a:buClr>
                <a:srgbClr val="F0AB00"/>
              </a:buClr>
              <a:buSzPct val="80000"/>
              <a:buFont typeface="Arial" panose="020B0604020202020204" pitchFamily="34" charset="0"/>
              <a:buChar char="•"/>
            </a:pPr>
            <a:r>
              <a:rPr lang="en-GB" sz="1600" kern="0" dirty="0">
                <a:ea typeface="Arial Unicode MS" pitchFamily="34" charset="-128"/>
                <a:cs typeface="Arial Unicode MS" pitchFamily="34" charset="-128"/>
              </a:rPr>
              <a:t>Data lineage and auditing</a:t>
            </a:r>
          </a:p>
        </p:txBody>
      </p:sp>
    </p:spTree>
    <p:custDataLst>
      <p:tags r:id="rId1"/>
    </p:custDataLst>
    <p:extLst>
      <p:ext uri="{BB962C8B-B14F-4D97-AF65-F5344CB8AC3E}">
        <p14:creationId xmlns:p14="http://schemas.microsoft.com/office/powerpoint/2010/main" val="4150901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168">
        <p159:morph option="byObject"/>
      </p:transition>
    </mc:Choice>
    <mc:Fallback xmlns="">
      <p:transition spd="slow" advTm="67168">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1539BC41-63B4-E747-B220-CF368E86544D}"/>
              </a:ext>
            </a:extLst>
          </p:cNvPr>
          <p:cNvSpPr/>
          <p:nvPr/>
        </p:nvSpPr>
        <p:spPr>
          <a:xfrm>
            <a:off x="1299219" y="1616377"/>
            <a:ext cx="9304126" cy="4332163"/>
          </a:xfrm>
          <a:custGeom>
            <a:avLst/>
            <a:gdLst>
              <a:gd name="connsiteX0" fmla="*/ 0 w 8788400"/>
              <a:gd name="connsiteY0" fmla="*/ 3733800 h 3733800"/>
              <a:gd name="connsiteX1" fmla="*/ 8788400 w 8788400"/>
              <a:gd name="connsiteY1" fmla="*/ 0 h 3733800"/>
              <a:gd name="connsiteX0" fmla="*/ 0 w 8788400"/>
              <a:gd name="connsiteY0" fmla="*/ 3733800 h 3733800"/>
              <a:gd name="connsiteX1" fmla="*/ 8788400 w 8788400"/>
              <a:gd name="connsiteY1" fmla="*/ 0 h 3733800"/>
              <a:gd name="connsiteX0" fmla="*/ 0 w 8788400"/>
              <a:gd name="connsiteY0" fmla="*/ 3733800 h 3733800"/>
              <a:gd name="connsiteX1" fmla="*/ 8788400 w 8788400"/>
              <a:gd name="connsiteY1" fmla="*/ 0 h 3733800"/>
              <a:gd name="connsiteX0" fmla="*/ 0 w 8788400"/>
              <a:gd name="connsiteY0" fmla="*/ 3733800 h 3733800"/>
              <a:gd name="connsiteX1" fmla="*/ 8788400 w 8788400"/>
              <a:gd name="connsiteY1" fmla="*/ 0 h 3733800"/>
              <a:gd name="connsiteX0" fmla="*/ 0 w 8788400"/>
              <a:gd name="connsiteY0" fmla="*/ 3733800 h 3733800"/>
              <a:gd name="connsiteX1" fmla="*/ 8788400 w 8788400"/>
              <a:gd name="connsiteY1" fmla="*/ 0 h 3733800"/>
              <a:gd name="connsiteX0" fmla="*/ 0 w 8788400"/>
              <a:gd name="connsiteY0" fmla="*/ 3733800 h 3733800"/>
              <a:gd name="connsiteX1" fmla="*/ 8788400 w 8788400"/>
              <a:gd name="connsiteY1" fmla="*/ 0 h 3733800"/>
              <a:gd name="connsiteX0" fmla="*/ 0 w 8788400"/>
              <a:gd name="connsiteY0" fmla="*/ 3733800 h 3733800"/>
              <a:gd name="connsiteX1" fmla="*/ 8788400 w 8788400"/>
              <a:gd name="connsiteY1" fmla="*/ 0 h 3733800"/>
            </a:gdLst>
            <a:ahLst/>
            <a:cxnLst>
              <a:cxn ang="0">
                <a:pos x="connsiteX0" y="connsiteY0"/>
              </a:cxn>
              <a:cxn ang="0">
                <a:pos x="connsiteX1" y="connsiteY1"/>
              </a:cxn>
            </a:cxnLst>
            <a:rect l="l" t="t" r="r" b="b"/>
            <a:pathLst>
              <a:path w="8788400" h="3733800">
                <a:moveTo>
                  <a:pt x="0" y="3733800"/>
                </a:moveTo>
                <a:cubicBezTo>
                  <a:pt x="2878424" y="3340100"/>
                  <a:pt x="6183988" y="2717257"/>
                  <a:pt x="8788400" y="0"/>
                </a:cubicBezTo>
              </a:path>
            </a:pathLst>
          </a:custGeom>
          <a:noFill/>
          <a:ln w="2540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99">
              <a:solidFill>
                <a:schemeClr val="tx1"/>
              </a:solidFill>
            </a:endParaRPr>
          </a:p>
        </p:txBody>
      </p:sp>
      <p:sp>
        <p:nvSpPr>
          <p:cNvPr id="38" name="Rectangle: Rounded Corners 37">
            <a:extLst>
              <a:ext uri="{FF2B5EF4-FFF2-40B4-BE49-F238E27FC236}">
                <a16:creationId xmlns:a16="http://schemas.microsoft.com/office/drawing/2014/main" id="{963CDA49-CEB1-4B93-8FF7-D1EDBDBCB201}"/>
              </a:ext>
            </a:extLst>
          </p:cNvPr>
          <p:cNvSpPr/>
          <p:nvPr/>
        </p:nvSpPr>
        <p:spPr bwMode="gray">
          <a:xfrm>
            <a:off x="8402105" y="3678092"/>
            <a:ext cx="2493843" cy="914387"/>
          </a:xfrm>
          <a:prstGeom prst="roundRect">
            <a:avLst/>
          </a:prstGeom>
          <a:solidFill>
            <a:schemeClr val="bg1">
              <a:lumMod val="9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7" name="Rectangle: Rounded Corners 36">
            <a:extLst>
              <a:ext uri="{FF2B5EF4-FFF2-40B4-BE49-F238E27FC236}">
                <a16:creationId xmlns:a16="http://schemas.microsoft.com/office/drawing/2014/main" id="{6BA50D45-AF58-49A1-80E1-91FE043712D3}"/>
              </a:ext>
            </a:extLst>
          </p:cNvPr>
          <p:cNvSpPr/>
          <p:nvPr/>
        </p:nvSpPr>
        <p:spPr bwMode="gray">
          <a:xfrm>
            <a:off x="5786850" y="4837778"/>
            <a:ext cx="2858281" cy="1183309"/>
          </a:xfrm>
          <a:prstGeom prst="roundRect">
            <a:avLst/>
          </a:prstGeom>
          <a:solidFill>
            <a:schemeClr val="bg1">
              <a:lumMod val="9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Rectangle: Rounded Corners 8">
            <a:extLst>
              <a:ext uri="{FF2B5EF4-FFF2-40B4-BE49-F238E27FC236}">
                <a16:creationId xmlns:a16="http://schemas.microsoft.com/office/drawing/2014/main" id="{0B1646AF-E2AD-4579-A769-DF2A1C79BC56}"/>
              </a:ext>
            </a:extLst>
          </p:cNvPr>
          <p:cNvSpPr/>
          <p:nvPr/>
        </p:nvSpPr>
        <p:spPr bwMode="gray">
          <a:xfrm>
            <a:off x="3157421" y="5576220"/>
            <a:ext cx="1733361" cy="415418"/>
          </a:xfrm>
          <a:prstGeom prst="roundRect">
            <a:avLst/>
          </a:prstGeom>
          <a:solidFill>
            <a:schemeClr val="bg1">
              <a:lumMod val="9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 name="Title 1">
            <a:extLst>
              <a:ext uri="{FF2B5EF4-FFF2-40B4-BE49-F238E27FC236}">
                <a16:creationId xmlns:a16="http://schemas.microsoft.com/office/drawing/2014/main" id="{34F9FD95-CA25-D440-AAB0-D4637451C775}"/>
              </a:ext>
            </a:extLst>
          </p:cNvPr>
          <p:cNvSpPr>
            <a:spLocks noGrp="1"/>
          </p:cNvSpPr>
          <p:nvPr>
            <p:ph type="title"/>
          </p:nvPr>
        </p:nvSpPr>
        <p:spPr/>
        <p:txBody>
          <a:bodyPr/>
          <a:lstStyle/>
          <a:p>
            <a:r>
              <a:rPr lang="en-US" dirty="0"/>
              <a:t>The evolution of Data Management in enterprise landscapes</a:t>
            </a:r>
          </a:p>
        </p:txBody>
      </p:sp>
      <p:cxnSp>
        <p:nvCxnSpPr>
          <p:cNvPr id="4" name="Straight Connector 3">
            <a:extLst>
              <a:ext uri="{FF2B5EF4-FFF2-40B4-BE49-F238E27FC236}">
                <a16:creationId xmlns:a16="http://schemas.microsoft.com/office/drawing/2014/main" id="{0CA705E4-FB41-7342-B052-51534AFD4E71}"/>
              </a:ext>
            </a:extLst>
          </p:cNvPr>
          <p:cNvCxnSpPr>
            <a:cxnSpLocks/>
          </p:cNvCxnSpPr>
          <p:nvPr/>
        </p:nvCxnSpPr>
        <p:spPr>
          <a:xfrm>
            <a:off x="1299219" y="1261881"/>
            <a:ext cx="0" cy="4686659"/>
          </a:xfrm>
          <a:prstGeom prst="line">
            <a:avLst/>
          </a:prstGeom>
          <a:ln w="25400">
            <a:solidFill>
              <a:schemeClr val="bg1">
                <a:lumMod val="85000"/>
              </a:schemeClr>
            </a:solidFill>
            <a:headEnd type="triangle" w="med"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B92A126-DF01-B846-A232-0AAD55FFA3F8}"/>
              </a:ext>
            </a:extLst>
          </p:cNvPr>
          <p:cNvSpPr txBox="1"/>
          <p:nvPr/>
        </p:nvSpPr>
        <p:spPr>
          <a:xfrm>
            <a:off x="128919" y="1327691"/>
            <a:ext cx="1257300" cy="553998"/>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a:ea typeface="Arial Unicode MS" pitchFamily="34" charset="-128"/>
                <a:cs typeface="Arial Unicode MS" pitchFamily="34" charset="-128"/>
              </a:rPr>
              <a:t>Data Diversity</a:t>
            </a:r>
          </a:p>
        </p:txBody>
      </p:sp>
      <p:cxnSp>
        <p:nvCxnSpPr>
          <p:cNvPr id="6" name="Straight Connector 5">
            <a:extLst>
              <a:ext uri="{FF2B5EF4-FFF2-40B4-BE49-F238E27FC236}">
                <a16:creationId xmlns:a16="http://schemas.microsoft.com/office/drawing/2014/main" id="{AB95B681-DBBF-A84E-8B40-4D4E98600028}"/>
              </a:ext>
            </a:extLst>
          </p:cNvPr>
          <p:cNvCxnSpPr>
            <a:cxnSpLocks/>
          </p:cNvCxnSpPr>
          <p:nvPr/>
        </p:nvCxnSpPr>
        <p:spPr>
          <a:xfrm flipH="1">
            <a:off x="54884" y="5948540"/>
            <a:ext cx="11658598" cy="0"/>
          </a:xfrm>
          <a:prstGeom prst="line">
            <a:avLst/>
          </a:prstGeom>
          <a:ln w="25400">
            <a:solidFill>
              <a:schemeClr val="bg1">
                <a:lumMod val="85000"/>
              </a:schemeClr>
            </a:solidFill>
            <a:headEnd type="triangle" w="med"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B0CA35-16EB-374F-9E7A-DA328A08F384}"/>
              </a:ext>
            </a:extLst>
          </p:cNvPr>
          <p:cNvSpPr txBox="1"/>
          <p:nvPr/>
        </p:nvSpPr>
        <p:spPr>
          <a:xfrm>
            <a:off x="8380349" y="6170467"/>
            <a:ext cx="3074935"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US" sz="1800" b="1" kern="0">
                <a:ea typeface="Arial Unicode MS" pitchFamily="34" charset="-128"/>
                <a:cs typeface="Arial Unicode MS" pitchFamily="34" charset="-128"/>
              </a:rPr>
              <a:t>Enterprise Intelligence</a:t>
            </a:r>
          </a:p>
        </p:txBody>
      </p:sp>
      <p:sp>
        <p:nvSpPr>
          <p:cNvPr id="12" name="Rectangle 11">
            <a:extLst>
              <a:ext uri="{FF2B5EF4-FFF2-40B4-BE49-F238E27FC236}">
                <a16:creationId xmlns:a16="http://schemas.microsoft.com/office/drawing/2014/main" id="{D7FCE875-7D34-314C-88EA-2078AF0A4D76}"/>
              </a:ext>
            </a:extLst>
          </p:cNvPr>
          <p:cNvSpPr/>
          <p:nvPr/>
        </p:nvSpPr>
        <p:spPr>
          <a:xfrm>
            <a:off x="2785109" y="4164595"/>
            <a:ext cx="1889856" cy="965200"/>
          </a:xfrm>
          <a:prstGeom prst="rect">
            <a:avLst/>
          </a:prstGeom>
        </p:spPr>
        <p:txBody>
          <a:bodyPr wrap="square" lIns="0">
            <a:noAutofit/>
          </a:bodyPr>
          <a:lstStyle/>
          <a:p>
            <a:pPr>
              <a:buClr>
                <a:srgbClr val="C00000"/>
              </a:buClr>
            </a:pPr>
            <a:r>
              <a:rPr lang="en-US" sz="1200" b="1" dirty="0">
                <a:latin typeface="+mn-lt"/>
                <a:ea typeface="+mj-ea"/>
                <a:cs typeface="LilyUPC" panose="020B0502040204020203" pitchFamily="34" charset="-34"/>
              </a:rPr>
              <a:t>Application Integration</a:t>
            </a:r>
          </a:p>
          <a:p>
            <a:pPr>
              <a:buClr>
                <a:srgbClr val="C00000"/>
              </a:buClr>
            </a:pPr>
            <a:r>
              <a:rPr lang="en-US" sz="1100" dirty="0">
                <a:ea typeface="Roboto Bold" pitchFamily="2" charset="0"/>
              </a:rPr>
              <a:t>MFT, EAI, ESB, SOA, B2B, BPM/BRM…</a:t>
            </a:r>
          </a:p>
        </p:txBody>
      </p:sp>
      <p:grpSp>
        <p:nvGrpSpPr>
          <p:cNvPr id="25" name="Group 24">
            <a:extLst>
              <a:ext uri="{FF2B5EF4-FFF2-40B4-BE49-F238E27FC236}">
                <a16:creationId xmlns:a16="http://schemas.microsoft.com/office/drawing/2014/main" id="{34DF8CBE-D02C-C243-9CC0-B70DD132C725}"/>
              </a:ext>
            </a:extLst>
          </p:cNvPr>
          <p:cNvGrpSpPr/>
          <p:nvPr/>
        </p:nvGrpSpPr>
        <p:grpSpPr>
          <a:xfrm>
            <a:off x="2151979" y="3207092"/>
            <a:ext cx="914400" cy="2628559"/>
            <a:chOff x="3252354" y="3013364"/>
            <a:chExt cx="914400" cy="2628559"/>
          </a:xfrm>
        </p:grpSpPr>
        <p:sp>
          <p:nvSpPr>
            <p:cNvPr id="19" name="Oval 18">
              <a:extLst>
                <a:ext uri="{FF2B5EF4-FFF2-40B4-BE49-F238E27FC236}">
                  <a16:creationId xmlns:a16="http://schemas.microsoft.com/office/drawing/2014/main" id="{FC50A92C-FEA6-6243-A4BE-8593BE170C3E}"/>
                </a:ext>
              </a:extLst>
            </p:cNvPr>
            <p:cNvSpPr/>
            <p:nvPr/>
          </p:nvSpPr>
          <p:spPr bwMode="gray">
            <a:xfrm>
              <a:off x="3252354" y="3013364"/>
              <a:ext cx="914400" cy="914400"/>
            </a:xfrm>
            <a:prstGeom prst="ellipse">
              <a:avLst/>
            </a:prstGeom>
            <a:noFill/>
            <a:ln w="254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21" name="Straight Connector 20">
              <a:extLst>
                <a:ext uri="{FF2B5EF4-FFF2-40B4-BE49-F238E27FC236}">
                  <a16:creationId xmlns:a16="http://schemas.microsoft.com/office/drawing/2014/main" id="{F7A9652D-F2CF-104A-A66C-00248F377C9C}"/>
                </a:ext>
              </a:extLst>
            </p:cNvPr>
            <p:cNvCxnSpPr>
              <a:cxnSpLocks/>
              <a:endCxn id="19" idx="4"/>
            </p:cNvCxnSpPr>
            <p:nvPr/>
          </p:nvCxnSpPr>
          <p:spPr>
            <a:xfrm flipV="1">
              <a:off x="3709554" y="3927764"/>
              <a:ext cx="0" cy="1454728"/>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A0E2874-A997-114F-B21E-7BD41527E87A}"/>
                </a:ext>
              </a:extLst>
            </p:cNvPr>
            <p:cNvSpPr/>
            <p:nvPr/>
          </p:nvSpPr>
          <p:spPr bwMode="gray">
            <a:xfrm>
              <a:off x="3565538" y="5353891"/>
              <a:ext cx="288032" cy="288032"/>
            </a:xfrm>
            <a:prstGeom prst="ellipse">
              <a:avLst/>
            </a:prstGeom>
            <a:solidFill>
              <a:schemeClr val="accent3"/>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grpSp>
      <p:grpSp>
        <p:nvGrpSpPr>
          <p:cNvPr id="26" name="Group 25">
            <a:extLst>
              <a:ext uri="{FF2B5EF4-FFF2-40B4-BE49-F238E27FC236}">
                <a16:creationId xmlns:a16="http://schemas.microsoft.com/office/drawing/2014/main" id="{BFB4D555-AAF8-DD4A-87DE-E75DC2EB12DB}"/>
              </a:ext>
            </a:extLst>
          </p:cNvPr>
          <p:cNvGrpSpPr/>
          <p:nvPr/>
        </p:nvGrpSpPr>
        <p:grpSpPr>
          <a:xfrm>
            <a:off x="5097951" y="2635298"/>
            <a:ext cx="914400" cy="2462304"/>
            <a:chOff x="3252354" y="3179619"/>
            <a:chExt cx="914400" cy="2462304"/>
          </a:xfrm>
        </p:grpSpPr>
        <p:sp>
          <p:nvSpPr>
            <p:cNvPr id="27" name="Oval 26">
              <a:extLst>
                <a:ext uri="{FF2B5EF4-FFF2-40B4-BE49-F238E27FC236}">
                  <a16:creationId xmlns:a16="http://schemas.microsoft.com/office/drawing/2014/main" id="{2F422A63-C09B-4947-B701-C3067C3A04AB}"/>
                </a:ext>
              </a:extLst>
            </p:cNvPr>
            <p:cNvSpPr/>
            <p:nvPr/>
          </p:nvSpPr>
          <p:spPr bwMode="gray">
            <a:xfrm>
              <a:off x="3252354" y="3179619"/>
              <a:ext cx="914400" cy="914400"/>
            </a:xfrm>
            <a:prstGeom prst="ellipse">
              <a:avLst/>
            </a:prstGeom>
            <a:noFill/>
            <a:ln w="25400" algn="ctr">
              <a:solidFill>
                <a:schemeClr val="accent4"/>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28" name="Straight Connector 27">
              <a:extLst>
                <a:ext uri="{FF2B5EF4-FFF2-40B4-BE49-F238E27FC236}">
                  <a16:creationId xmlns:a16="http://schemas.microsoft.com/office/drawing/2014/main" id="{3D16E57F-1160-9140-BCA1-E02F873FD4ED}"/>
                </a:ext>
              </a:extLst>
            </p:cNvPr>
            <p:cNvCxnSpPr>
              <a:cxnSpLocks/>
              <a:endCxn id="27" idx="4"/>
            </p:cNvCxnSpPr>
            <p:nvPr/>
          </p:nvCxnSpPr>
          <p:spPr>
            <a:xfrm flipV="1">
              <a:off x="3709554" y="4094019"/>
              <a:ext cx="0" cy="1454728"/>
            </a:xfrm>
            <a:prstGeom prst="line">
              <a:avLst/>
            </a:prstGeom>
            <a:ln w="254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E28007F-3D3A-084E-AED6-7A1A23FDC013}"/>
                </a:ext>
              </a:extLst>
            </p:cNvPr>
            <p:cNvSpPr/>
            <p:nvPr/>
          </p:nvSpPr>
          <p:spPr bwMode="gray">
            <a:xfrm>
              <a:off x="3565538" y="5353891"/>
              <a:ext cx="288032" cy="288032"/>
            </a:xfrm>
            <a:prstGeom prst="ellipse">
              <a:avLst/>
            </a:prstGeom>
            <a:solidFill>
              <a:schemeClr val="accent4"/>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grpSp>
      <p:grpSp>
        <p:nvGrpSpPr>
          <p:cNvPr id="30" name="Group 29">
            <a:extLst>
              <a:ext uri="{FF2B5EF4-FFF2-40B4-BE49-F238E27FC236}">
                <a16:creationId xmlns:a16="http://schemas.microsoft.com/office/drawing/2014/main" id="{05BF761D-908A-B54F-81E1-D5AF39A24D57}"/>
              </a:ext>
            </a:extLst>
          </p:cNvPr>
          <p:cNvGrpSpPr/>
          <p:nvPr/>
        </p:nvGrpSpPr>
        <p:grpSpPr>
          <a:xfrm>
            <a:off x="7679708" y="1784883"/>
            <a:ext cx="914400" cy="2109014"/>
            <a:chOff x="3252354" y="3013364"/>
            <a:chExt cx="914400" cy="2109014"/>
          </a:xfrm>
        </p:grpSpPr>
        <p:sp>
          <p:nvSpPr>
            <p:cNvPr id="31" name="Oval 30">
              <a:extLst>
                <a:ext uri="{FF2B5EF4-FFF2-40B4-BE49-F238E27FC236}">
                  <a16:creationId xmlns:a16="http://schemas.microsoft.com/office/drawing/2014/main" id="{1B099223-CAD1-FC49-AC60-D7392A7458B6}"/>
                </a:ext>
              </a:extLst>
            </p:cNvPr>
            <p:cNvSpPr/>
            <p:nvPr/>
          </p:nvSpPr>
          <p:spPr bwMode="gray">
            <a:xfrm>
              <a:off x="3252354" y="3013364"/>
              <a:ext cx="914400" cy="914400"/>
            </a:xfrm>
            <a:prstGeom prst="ellipse">
              <a:avLst/>
            </a:prstGeom>
            <a:noFill/>
            <a:ln w="25400" algn="ctr">
              <a:solidFill>
                <a:schemeClr val="accent6"/>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32" name="Straight Connector 31">
              <a:extLst>
                <a:ext uri="{FF2B5EF4-FFF2-40B4-BE49-F238E27FC236}">
                  <a16:creationId xmlns:a16="http://schemas.microsoft.com/office/drawing/2014/main" id="{6A2ADC48-1092-5B4F-9D55-CB6431DD253B}"/>
                </a:ext>
              </a:extLst>
            </p:cNvPr>
            <p:cNvCxnSpPr>
              <a:cxnSpLocks/>
              <a:stCxn id="33" idx="4"/>
              <a:endCxn id="31" idx="4"/>
            </p:cNvCxnSpPr>
            <p:nvPr/>
          </p:nvCxnSpPr>
          <p:spPr>
            <a:xfrm flipV="1">
              <a:off x="3709554" y="3927764"/>
              <a:ext cx="0" cy="1194614"/>
            </a:xfrm>
            <a:prstGeom prst="line">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3A7BED2-43B9-4E44-B2D9-1E53F2DBF68B}"/>
                </a:ext>
              </a:extLst>
            </p:cNvPr>
            <p:cNvSpPr/>
            <p:nvPr/>
          </p:nvSpPr>
          <p:spPr bwMode="gray">
            <a:xfrm>
              <a:off x="3565538" y="4834346"/>
              <a:ext cx="288032" cy="288032"/>
            </a:xfrm>
            <a:prstGeom prst="ellipse">
              <a:avLst/>
            </a:prstGeom>
            <a:solidFill>
              <a:schemeClr val="accent6"/>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grpSp>
      <p:pic>
        <p:nvPicPr>
          <p:cNvPr id="39" name="Picture 38">
            <a:extLst>
              <a:ext uri="{FF2B5EF4-FFF2-40B4-BE49-F238E27FC236}">
                <a16:creationId xmlns:a16="http://schemas.microsoft.com/office/drawing/2014/main" id="{E9751A72-86CB-7D4D-81DC-4F9EAE112909}"/>
              </a:ext>
            </a:extLst>
          </p:cNvPr>
          <p:cNvPicPr>
            <a:picLocks noChangeAspect="1"/>
          </p:cNvPicPr>
          <p:nvPr/>
        </p:nvPicPr>
        <p:blipFill>
          <a:blip r:embed="rId4"/>
          <a:stretch>
            <a:fillRect/>
          </a:stretch>
        </p:blipFill>
        <p:spPr>
          <a:xfrm>
            <a:off x="2226890" y="3273698"/>
            <a:ext cx="753990" cy="753990"/>
          </a:xfrm>
          <a:prstGeom prst="rect">
            <a:avLst/>
          </a:prstGeom>
        </p:spPr>
      </p:pic>
      <p:sp>
        <p:nvSpPr>
          <p:cNvPr id="40" name="Rectangle 39">
            <a:extLst>
              <a:ext uri="{FF2B5EF4-FFF2-40B4-BE49-F238E27FC236}">
                <a16:creationId xmlns:a16="http://schemas.microsoft.com/office/drawing/2014/main" id="{011B953B-6125-614F-936F-8F048C9E8004}"/>
              </a:ext>
            </a:extLst>
          </p:cNvPr>
          <p:cNvSpPr/>
          <p:nvPr/>
        </p:nvSpPr>
        <p:spPr>
          <a:xfrm>
            <a:off x="5732424" y="3622250"/>
            <a:ext cx="1677505" cy="983471"/>
          </a:xfrm>
          <a:prstGeom prst="rect">
            <a:avLst/>
          </a:prstGeom>
        </p:spPr>
        <p:txBody>
          <a:bodyPr wrap="square" lIns="0">
            <a:noAutofit/>
          </a:bodyPr>
          <a:lstStyle/>
          <a:p>
            <a:pPr>
              <a:buClr>
                <a:srgbClr val="C00000"/>
              </a:buClr>
            </a:pPr>
            <a:r>
              <a:rPr lang="en-US" sz="1200" b="1" dirty="0">
                <a:latin typeface="+mn-lt"/>
                <a:ea typeface="+mj-ea"/>
                <a:cs typeface="LilyUPC" panose="020B0502040204020203" pitchFamily="34" charset="-34"/>
              </a:rPr>
              <a:t>Analytics Integration</a:t>
            </a:r>
          </a:p>
          <a:p>
            <a:pPr>
              <a:buClr>
                <a:srgbClr val="C00000"/>
              </a:buClr>
            </a:pPr>
            <a:r>
              <a:rPr lang="fr-FR" sz="1100" dirty="0">
                <a:ea typeface="Roboto Bold" pitchFamily="2" charset="0"/>
              </a:rPr>
              <a:t>ETL, EDW, BI, MIS, Data </a:t>
            </a:r>
            <a:r>
              <a:rPr lang="fr-FR" sz="1100" dirty="0" err="1">
                <a:ea typeface="Roboto Bold" pitchFamily="2" charset="0"/>
              </a:rPr>
              <a:t>Marts</a:t>
            </a:r>
            <a:r>
              <a:rPr lang="fr-FR" sz="1100" dirty="0">
                <a:ea typeface="Roboto Bold" pitchFamily="2" charset="0"/>
              </a:rPr>
              <a:t>…</a:t>
            </a:r>
          </a:p>
        </p:txBody>
      </p:sp>
      <p:pic>
        <p:nvPicPr>
          <p:cNvPr id="43" name="Picture 42">
            <a:extLst>
              <a:ext uri="{FF2B5EF4-FFF2-40B4-BE49-F238E27FC236}">
                <a16:creationId xmlns:a16="http://schemas.microsoft.com/office/drawing/2014/main" id="{3F416752-AD2C-DA42-A9A4-DCE0DC38019F}"/>
              </a:ext>
            </a:extLst>
          </p:cNvPr>
          <p:cNvPicPr>
            <a:picLocks noChangeAspect="1"/>
          </p:cNvPicPr>
          <p:nvPr/>
        </p:nvPicPr>
        <p:blipFill>
          <a:blip r:embed="rId5"/>
          <a:stretch>
            <a:fillRect/>
          </a:stretch>
        </p:blipFill>
        <p:spPr>
          <a:xfrm>
            <a:off x="5191848" y="2743585"/>
            <a:ext cx="738916" cy="738916"/>
          </a:xfrm>
          <a:prstGeom prst="rect">
            <a:avLst/>
          </a:prstGeom>
        </p:spPr>
      </p:pic>
      <p:pic>
        <p:nvPicPr>
          <p:cNvPr id="45" name="Picture 44">
            <a:extLst>
              <a:ext uri="{FF2B5EF4-FFF2-40B4-BE49-F238E27FC236}">
                <a16:creationId xmlns:a16="http://schemas.microsoft.com/office/drawing/2014/main" id="{9A442B9C-4CEA-F849-A1EF-E8FAEFC75B01}"/>
              </a:ext>
            </a:extLst>
          </p:cNvPr>
          <p:cNvPicPr>
            <a:picLocks noChangeAspect="1"/>
          </p:cNvPicPr>
          <p:nvPr/>
        </p:nvPicPr>
        <p:blipFill>
          <a:blip r:embed="rId6"/>
          <a:stretch>
            <a:fillRect/>
          </a:stretch>
        </p:blipFill>
        <p:spPr>
          <a:xfrm>
            <a:off x="7774879" y="1872213"/>
            <a:ext cx="753988" cy="753988"/>
          </a:xfrm>
          <a:prstGeom prst="rect">
            <a:avLst/>
          </a:prstGeom>
        </p:spPr>
      </p:pic>
      <p:sp>
        <p:nvSpPr>
          <p:cNvPr id="49" name="Rectangle 48">
            <a:extLst>
              <a:ext uri="{FF2B5EF4-FFF2-40B4-BE49-F238E27FC236}">
                <a16:creationId xmlns:a16="http://schemas.microsoft.com/office/drawing/2014/main" id="{DB70C21B-CC14-1047-9D38-CF2FB26CA6CB}"/>
              </a:ext>
            </a:extLst>
          </p:cNvPr>
          <p:cNvSpPr/>
          <p:nvPr/>
        </p:nvSpPr>
        <p:spPr>
          <a:xfrm>
            <a:off x="8491815" y="2709058"/>
            <a:ext cx="2114446" cy="838133"/>
          </a:xfrm>
          <a:prstGeom prst="rect">
            <a:avLst/>
          </a:prstGeom>
          <a:solidFill>
            <a:schemeClr val="bg1"/>
          </a:solidFill>
        </p:spPr>
        <p:txBody>
          <a:bodyPr wrap="square" lIns="0" rIns="0">
            <a:noAutofit/>
          </a:bodyPr>
          <a:lstStyle/>
          <a:p>
            <a:pPr>
              <a:buClr>
                <a:srgbClr val="C00000"/>
              </a:buClr>
            </a:pPr>
            <a:r>
              <a:rPr lang="en-US" sz="1200" b="1" dirty="0">
                <a:latin typeface="+mn-lt"/>
                <a:ea typeface="+mj-ea"/>
                <a:cs typeface="LilyUPC" panose="020B0502040204020203" pitchFamily="34" charset="-34"/>
              </a:rPr>
              <a:t>Data Orchestration</a:t>
            </a:r>
          </a:p>
          <a:p>
            <a:pPr>
              <a:buClr>
                <a:srgbClr val="C00000"/>
              </a:buClr>
            </a:pPr>
            <a:r>
              <a:rPr lang="en-US" sz="1000" i="1" dirty="0">
                <a:latin typeface="+mn-lt"/>
                <a:cs typeface="LilyUPC" panose="020B0502040204020203" pitchFamily="34" charset="-34"/>
              </a:rPr>
              <a:t>(HTAP, Big Data, Cloud etc.)</a:t>
            </a:r>
          </a:p>
          <a:p>
            <a:pPr>
              <a:buClr>
                <a:srgbClr val="C00000"/>
              </a:buClr>
            </a:pPr>
            <a:r>
              <a:rPr lang="en-US" sz="1100" dirty="0">
                <a:ea typeface="Roboto Bold" pitchFamily="2" charset="0"/>
              </a:rPr>
              <a:t>Streaming, IoT, ML,  Big Data, Advanced Analytics, Insight 2 Action…</a:t>
            </a:r>
          </a:p>
        </p:txBody>
      </p:sp>
      <p:sp>
        <p:nvSpPr>
          <p:cNvPr id="7" name="TextBox 6">
            <a:extLst>
              <a:ext uri="{FF2B5EF4-FFF2-40B4-BE49-F238E27FC236}">
                <a16:creationId xmlns:a16="http://schemas.microsoft.com/office/drawing/2014/main" id="{8D97B743-275E-490F-AA3F-6B7304FC04DC}"/>
              </a:ext>
            </a:extLst>
          </p:cNvPr>
          <p:cNvSpPr txBox="1"/>
          <p:nvPr/>
        </p:nvSpPr>
        <p:spPr>
          <a:xfrm>
            <a:off x="5834794" y="4923785"/>
            <a:ext cx="2190925" cy="1015663"/>
          </a:xfrm>
          <a:prstGeom prst="rect">
            <a:avLst/>
          </a:prstGeom>
          <a:noFill/>
        </p:spPr>
        <p:txBody>
          <a:bodyPr wrap="square" lIns="0" tIns="0" rIns="0" bIns="0" rtlCol="0">
            <a:spAutoFit/>
          </a:bodyPr>
          <a:lstStyle/>
          <a:p>
            <a:pPr fontAlgn="base">
              <a:spcAft>
                <a:spcPct val="0"/>
              </a:spcAft>
              <a:buClr>
                <a:srgbClr val="F0AB00"/>
              </a:buClr>
              <a:buSzPct val="80000"/>
            </a:pPr>
            <a:r>
              <a:rPr lang="en-US" sz="1200" b="1" kern="0" dirty="0">
                <a:ea typeface="Arial Unicode MS" pitchFamily="34" charset="-128"/>
                <a:cs typeface="Arial Unicode MS" pitchFamily="34" charset="-128"/>
              </a:rPr>
              <a:t>EIM portfolio</a:t>
            </a:r>
          </a:p>
          <a:p>
            <a:pPr marL="114300" indent="-114300" fontAlgn="base">
              <a:spcAft>
                <a:spcPct val="0"/>
              </a:spcAft>
              <a:buClr>
                <a:srgbClr val="F0AB00"/>
              </a:buClr>
              <a:buSzPct val="80000"/>
              <a:buFont typeface="Arial" panose="020B0604020202020204" pitchFamily="34" charset="0"/>
              <a:buChar char="•"/>
            </a:pPr>
            <a:r>
              <a:rPr lang="en-US" sz="1050" kern="0" dirty="0">
                <a:ea typeface="Arial Unicode MS" pitchFamily="34" charset="-128"/>
                <a:cs typeface="Arial Unicode MS" pitchFamily="34" charset="-128"/>
              </a:rPr>
              <a:t>SAP LT Replication Server (SLT)</a:t>
            </a:r>
          </a:p>
          <a:p>
            <a:pPr marL="114300" indent="-114300" fontAlgn="base">
              <a:spcAft>
                <a:spcPct val="0"/>
              </a:spcAft>
              <a:buClr>
                <a:srgbClr val="F0AB00"/>
              </a:buClr>
              <a:buSzPct val="80000"/>
              <a:buFont typeface="Arial" panose="020B0604020202020204" pitchFamily="34" charset="0"/>
              <a:buChar char="•"/>
            </a:pPr>
            <a:r>
              <a:rPr lang="en-US" sz="1050" kern="0" dirty="0">
                <a:ea typeface="Arial Unicode MS" pitchFamily="34" charset="-128"/>
                <a:cs typeface="Arial Unicode MS" pitchFamily="34" charset="-128"/>
              </a:rPr>
              <a:t>SAP Data Services</a:t>
            </a:r>
          </a:p>
          <a:p>
            <a:pPr marL="114300" indent="-114300" fontAlgn="base">
              <a:spcAft>
                <a:spcPct val="0"/>
              </a:spcAft>
              <a:buClr>
                <a:srgbClr val="F0AB00"/>
              </a:buClr>
              <a:buSzPct val="80000"/>
              <a:buFont typeface="Arial" panose="020B0604020202020204" pitchFamily="34" charset="0"/>
              <a:buChar char="•"/>
            </a:pPr>
            <a:r>
              <a:rPr lang="en-US" sz="1050" kern="0" dirty="0">
                <a:ea typeface="Arial Unicode MS" pitchFamily="34" charset="-128"/>
                <a:cs typeface="Arial Unicode MS" pitchFamily="34" charset="-128"/>
              </a:rPr>
              <a:t>Smart Data Integration</a:t>
            </a:r>
          </a:p>
          <a:p>
            <a:pPr marL="114300" indent="-114300" fontAlgn="base">
              <a:spcAft>
                <a:spcPct val="0"/>
              </a:spcAft>
              <a:buClr>
                <a:srgbClr val="F0AB00"/>
              </a:buClr>
              <a:buSzPct val="80000"/>
              <a:buFont typeface="Arial" panose="020B0604020202020204" pitchFamily="34" charset="0"/>
              <a:buChar char="•"/>
            </a:pPr>
            <a:r>
              <a:rPr lang="en-US" sz="1050" kern="0" dirty="0">
                <a:ea typeface="Arial Unicode MS" pitchFamily="34" charset="-128"/>
                <a:cs typeface="Arial Unicode MS" pitchFamily="34" charset="-128"/>
              </a:rPr>
              <a:t>…</a:t>
            </a:r>
          </a:p>
          <a:p>
            <a:pPr marL="285750" indent="-285750" fontAlgn="base">
              <a:spcAft>
                <a:spcPct val="0"/>
              </a:spcAft>
              <a:buClr>
                <a:srgbClr val="F0AB00"/>
              </a:buClr>
              <a:buSzPct val="80000"/>
              <a:buFont typeface="Arial" panose="020B0604020202020204" pitchFamily="34" charset="0"/>
              <a:buChar char="•"/>
            </a:pPr>
            <a:endParaRPr lang="en-DE" sz="1200" kern="0" err="1">
              <a:ea typeface="Arial Unicode MS" pitchFamily="34" charset="-128"/>
              <a:cs typeface="Arial Unicode MS" pitchFamily="34" charset="-128"/>
            </a:endParaRPr>
          </a:p>
        </p:txBody>
      </p:sp>
      <p:pic>
        <p:nvPicPr>
          <p:cNvPr id="47" name="Picture 46">
            <a:extLst>
              <a:ext uri="{FF2B5EF4-FFF2-40B4-BE49-F238E27FC236}">
                <a16:creationId xmlns:a16="http://schemas.microsoft.com/office/drawing/2014/main" id="{8CD38B31-98CB-4CDE-99A8-B56729B800DF}"/>
              </a:ext>
            </a:extLst>
          </p:cNvPr>
          <p:cNvPicPr>
            <a:picLocks noChangeAspect="1"/>
          </p:cNvPicPr>
          <p:nvPr/>
        </p:nvPicPr>
        <p:blipFill>
          <a:blip r:embed="rId7"/>
          <a:stretch>
            <a:fillRect/>
          </a:stretch>
        </p:blipFill>
        <p:spPr>
          <a:xfrm>
            <a:off x="8397791" y="3960802"/>
            <a:ext cx="386814" cy="385739"/>
          </a:xfrm>
          <a:prstGeom prst="rect">
            <a:avLst/>
          </a:prstGeom>
        </p:spPr>
      </p:pic>
      <p:sp>
        <p:nvSpPr>
          <p:cNvPr id="42" name="Rectangle 41">
            <a:extLst>
              <a:ext uri="{FF2B5EF4-FFF2-40B4-BE49-F238E27FC236}">
                <a16:creationId xmlns:a16="http://schemas.microsoft.com/office/drawing/2014/main" id="{C0020B1B-7386-463C-BE10-2EE191F3562C}"/>
              </a:ext>
            </a:extLst>
          </p:cNvPr>
          <p:cNvSpPr/>
          <p:nvPr/>
        </p:nvSpPr>
        <p:spPr>
          <a:xfrm>
            <a:off x="8836422" y="4017502"/>
            <a:ext cx="2224123" cy="484748"/>
          </a:xfrm>
          <a:prstGeom prst="rect">
            <a:avLst/>
          </a:prstGeom>
        </p:spPr>
        <p:txBody>
          <a:bodyPr wrap="square" lIns="0" tIns="0" rIns="0" bIns="0">
            <a:spAutoFit/>
          </a:bodyPr>
          <a:lstStyle/>
          <a:p>
            <a:pPr fontAlgn="base">
              <a:spcAft>
                <a:spcPct val="0"/>
              </a:spcAft>
              <a:buClr>
                <a:srgbClr val="F0AB00"/>
              </a:buClr>
              <a:buSzPct val="80000"/>
            </a:pPr>
            <a:r>
              <a:rPr lang="en-US" sz="1050" kern="0" dirty="0">
                <a:ea typeface="Arial Unicode MS" pitchFamily="34" charset="-128"/>
                <a:cs typeface="Arial Unicode MS" pitchFamily="34" charset="-128"/>
              </a:rPr>
              <a:t>Turn disparate data into advanced analytics, and operationalize them within business processes</a:t>
            </a:r>
          </a:p>
        </p:txBody>
      </p:sp>
      <p:sp>
        <p:nvSpPr>
          <p:cNvPr id="46" name="TextBox 45">
            <a:extLst>
              <a:ext uri="{FF2B5EF4-FFF2-40B4-BE49-F238E27FC236}">
                <a16:creationId xmlns:a16="http://schemas.microsoft.com/office/drawing/2014/main" id="{F888E3D2-DAA0-4261-9DBB-D17C263F07AA}"/>
              </a:ext>
            </a:extLst>
          </p:cNvPr>
          <p:cNvSpPr txBox="1"/>
          <p:nvPr/>
        </p:nvSpPr>
        <p:spPr>
          <a:xfrm>
            <a:off x="8427860" y="3718882"/>
            <a:ext cx="1580939" cy="18466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200" b="1" kern="0" dirty="0">
                <a:ea typeface="Arial Unicode MS" pitchFamily="34" charset="-128"/>
              </a:rPr>
              <a:t>SAP Data Intelligence</a:t>
            </a:r>
            <a:endParaRPr lang="en-DE" sz="1200" b="1" kern="0" dirty="0">
              <a:ea typeface="Arial Unicode MS" pitchFamily="34" charset="-128"/>
            </a:endParaRPr>
          </a:p>
        </p:txBody>
      </p:sp>
      <p:sp>
        <p:nvSpPr>
          <p:cNvPr id="3" name="Arrow: Right 2">
            <a:extLst>
              <a:ext uri="{FF2B5EF4-FFF2-40B4-BE49-F238E27FC236}">
                <a16:creationId xmlns:a16="http://schemas.microsoft.com/office/drawing/2014/main" id="{0116E034-095B-4E22-8303-3B1BE05E9E34}"/>
              </a:ext>
            </a:extLst>
          </p:cNvPr>
          <p:cNvSpPr/>
          <p:nvPr/>
        </p:nvSpPr>
        <p:spPr bwMode="gray">
          <a:xfrm>
            <a:off x="6316910" y="5662569"/>
            <a:ext cx="318782" cy="160837"/>
          </a:xfrm>
          <a:prstGeom prst="rightArrow">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34" name="Picture 33">
            <a:extLst>
              <a:ext uri="{FF2B5EF4-FFF2-40B4-BE49-F238E27FC236}">
                <a16:creationId xmlns:a16="http://schemas.microsoft.com/office/drawing/2014/main" id="{C29699CA-B634-492C-8C51-8A696E51133D}"/>
              </a:ext>
            </a:extLst>
          </p:cNvPr>
          <p:cNvPicPr>
            <a:picLocks noChangeAspect="1"/>
          </p:cNvPicPr>
          <p:nvPr/>
        </p:nvPicPr>
        <p:blipFill>
          <a:blip r:embed="rId7"/>
          <a:stretch>
            <a:fillRect/>
          </a:stretch>
        </p:blipFill>
        <p:spPr>
          <a:xfrm>
            <a:off x="6686976" y="5568241"/>
            <a:ext cx="386814" cy="385739"/>
          </a:xfrm>
          <a:prstGeom prst="rect">
            <a:avLst/>
          </a:prstGeom>
        </p:spPr>
      </p:pic>
      <p:sp>
        <p:nvSpPr>
          <p:cNvPr id="35" name="TextBox 34">
            <a:extLst>
              <a:ext uri="{FF2B5EF4-FFF2-40B4-BE49-F238E27FC236}">
                <a16:creationId xmlns:a16="http://schemas.microsoft.com/office/drawing/2014/main" id="{86F205F6-83D2-4675-AAFA-15B74ED9C044}"/>
              </a:ext>
            </a:extLst>
          </p:cNvPr>
          <p:cNvSpPr txBox="1"/>
          <p:nvPr/>
        </p:nvSpPr>
        <p:spPr>
          <a:xfrm>
            <a:off x="7065205" y="5675725"/>
            <a:ext cx="1580939" cy="18466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200" b="1" kern="0" dirty="0">
                <a:ea typeface="Arial Unicode MS" pitchFamily="34" charset="-128"/>
              </a:rPr>
              <a:t>SAP Data Intelligence</a:t>
            </a:r>
            <a:endParaRPr lang="en-DE" sz="1200" b="1" kern="0" dirty="0">
              <a:ea typeface="Arial Unicode MS" pitchFamily="34" charset="-128"/>
            </a:endParaRPr>
          </a:p>
        </p:txBody>
      </p:sp>
      <p:sp>
        <p:nvSpPr>
          <p:cNvPr id="36" name="TextBox 35">
            <a:extLst>
              <a:ext uri="{FF2B5EF4-FFF2-40B4-BE49-F238E27FC236}">
                <a16:creationId xmlns:a16="http://schemas.microsoft.com/office/drawing/2014/main" id="{EBA3582F-48DD-4BE7-B976-DFC94E1E7E6D}"/>
              </a:ext>
            </a:extLst>
          </p:cNvPr>
          <p:cNvSpPr txBox="1"/>
          <p:nvPr/>
        </p:nvSpPr>
        <p:spPr>
          <a:xfrm>
            <a:off x="3220211" y="5576221"/>
            <a:ext cx="1670572" cy="346249"/>
          </a:xfrm>
          <a:prstGeom prst="rect">
            <a:avLst/>
          </a:prstGeom>
          <a:noFill/>
        </p:spPr>
        <p:txBody>
          <a:bodyPr wrap="square" lIns="0" tIns="0" rIns="0" bIns="0" rtlCol="0">
            <a:spAutoFit/>
          </a:bodyPr>
          <a:lstStyle/>
          <a:p>
            <a:pPr fontAlgn="base">
              <a:spcAft>
                <a:spcPct val="0"/>
              </a:spcAft>
              <a:buClr>
                <a:srgbClr val="F0AB00"/>
              </a:buClr>
              <a:buSzPct val="80000"/>
            </a:pPr>
            <a:r>
              <a:rPr lang="en-US" sz="1200" b="1" kern="0" dirty="0">
                <a:ea typeface="Arial Unicode MS" pitchFamily="34" charset="-128"/>
                <a:cs typeface="Arial Unicode MS" pitchFamily="34" charset="-128"/>
              </a:rPr>
              <a:t>SAP Integration Suite</a:t>
            </a:r>
          </a:p>
          <a:p>
            <a:pPr marL="114300" indent="-114300" fontAlgn="base">
              <a:spcAft>
                <a:spcPct val="0"/>
              </a:spcAft>
              <a:buClr>
                <a:srgbClr val="F0AB00"/>
              </a:buClr>
              <a:buSzPct val="80000"/>
              <a:buFont typeface="Arial" panose="020B0604020202020204" pitchFamily="34" charset="0"/>
              <a:buChar char="•"/>
            </a:pPr>
            <a:r>
              <a:rPr lang="en-US" sz="1050" kern="0" dirty="0">
                <a:ea typeface="Arial Unicode MS" pitchFamily="34" charset="-128"/>
                <a:cs typeface="Arial Unicode MS" pitchFamily="34" charset="-128"/>
              </a:rPr>
              <a:t>Cloud Integration, PO etc.</a:t>
            </a:r>
          </a:p>
        </p:txBody>
      </p:sp>
    </p:spTree>
    <p:custDataLst>
      <p:tags r:id="rId1"/>
    </p:custDataLst>
    <p:extLst>
      <p:ext uri="{BB962C8B-B14F-4D97-AF65-F5344CB8AC3E}">
        <p14:creationId xmlns:p14="http://schemas.microsoft.com/office/powerpoint/2010/main" val="2122648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9" grpId="0" animBg="1"/>
      <p:bldP spid="12" grpId="0"/>
      <p:bldP spid="40" grpId="0"/>
      <p:bldP spid="49" grpId="0" animBg="1"/>
      <p:bldP spid="7" grpId="0"/>
      <p:bldP spid="42" grpId="0"/>
      <p:bldP spid="46" grpId="0"/>
      <p:bldP spid="3" grpId="0" animBg="1"/>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456AE-76A5-4C14-8DC5-566C70833532}"/>
              </a:ext>
            </a:extLst>
          </p:cNvPr>
          <p:cNvPicPr>
            <a:picLocks noChangeAspect="1"/>
          </p:cNvPicPr>
          <p:nvPr/>
        </p:nvPicPr>
        <p:blipFill rotWithShape="1">
          <a:blip r:embed="rId3"/>
          <a:srcRect b="49556"/>
          <a:stretch/>
        </p:blipFill>
        <p:spPr>
          <a:xfrm>
            <a:off x="160379" y="1455420"/>
            <a:ext cx="11841122" cy="5205835"/>
          </a:xfrm>
          <a:prstGeom prst="rect">
            <a:avLst/>
          </a:prstGeom>
        </p:spPr>
      </p:pic>
      <p:sp>
        <p:nvSpPr>
          <p:cNvPr id="5" name="Title 4">
            <a:extLst>
              <a:ext uri="{FF2B5EF4-FFF2-40B4-BE49-F238E27FC236}">
                <a16:creationId xmlns:a16="http://schemas.microsoft.com/office/drawing/2014/main" id="{2541CEBF-4018-4687-BB74-189629D84F05}"/>
              </a:ext>
            </a:extLst>
          </p:cNvPr>
          <p:cNvSpPr>
            <a:spLocks noGrp="1"/>
          </p:cNvSpPr>
          <p:nvPr>
            <p:ph type="title"/>
          </p:nvPr>
        </p:nvSpPr>
        <p:spPr/>
        <p:txBody>
          <a:bodyPr/>
          <a:lstStyle/>
          <a:p>
            <a:r>
              <a:rPr lang="en-US" dirty="0"/>
              <a:t>SAP Data Intelligence – From Data Integration to </a:t>
            </a:r>
            <a:r>
              <a:rPr lang="en-US" dirty="0">
                <a:solidFill>
                  <a:schemeClr val="accent1"/>
                </a:solidFill>
              </a:rPr>
              <a:t>Data Orchestration </a:t>
            </a:r>
          </a:p>
        </p:txBody>
      </p:sp>
      <p:sp>
        <p:nvSpPr>
          <p:cNvPr id="10" name="Content Placeholder 2">
            <a:extLst>
              <a:ext uri="{FF2B5EF4-FFF2-40B4-BE49-F238E27FC236}">
                <a16:creationId xmlns:a16="http://schemas.microsoft.com/office/drawing/2014/main" id="{CC00C11A-1AEE-46EC-A3C6-D1F30C4EC112}"/>
              </a:ext>
            </a:extLst>
          </p:cNvPr>
          <p:cNvSpPr txBox="1">
            <a:spLocks/>
          </p:cNvSpPr>
          <p:nvPr/>
        </p:nvSpPr>
        <p:spPr bwMode="black">
          <a:xfrm>
            <a:off x="4735210" y="2330900"/>
            <a:ext cx="2500893" cy="832025"/>
          </a:xfrm>
          <a:prstGeom prst="rect">
            <a:avLst/>
          </a:prstGeom>
        </p:spPr>
        <p:txBody>
          <a:bodyPr vert="horz" lIns="0" tIns="0" rIns="0" bIns="0" rtlCol="0" anchor="t">
            <a:normAutofit/>
          </a:bodyPr>
          <a:lst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endParaRPr lang="en-US" sz="1950" dirty="0">
              <a:cs typeface="Arial"/>
            </a:endParaRPr>
          </a:p>
        </p:txBody>
      </p:sp>
      <p:sp>
        <p:nvSpPr>
          <p:cNvPr id="11" name="Oval 10">
            <a:extLst>
              <a:ext uri="{FF2B5EF4-FFF2-40B4-BE49-F238E27FC236}">
                <a16:creationId xmlns:a16="http://schemas.microsoft.com/office/drawing/2014/main" id="{EF260B47-07A1-4C3A-A375-33576F78E5E7}"/>
              </a:ext>
            </a:extLst>
          </p:cNvPr>
          <p:cNvSpPr/>
          <p:nvPr/>
        </p:nvSpPr>
        <p:spPr bwMode="gray">
          <a:xfrm>
            <a:off x="3828934" y="3902564"/>
            <a:ext cx="2772607" cy="2772607"/>
          </a:xfrm>
          <a:prstGeom prst="ellipse">
            <a:avLst/>
          </a:prstGeom>
          <a:solidFill>
            <a:schemeClr val="accent5">
              <a:alpha val="21000"/>
            </a:schemeClr>
          </a:solidFill>
          <a:ln w="25400" algn="ctr">
            <a:solidFill>
              <a:schemeClr val="tx1"/>
            </a:solidFill>
            <a:miter lim="800000"/>
            <a:headEnd/>
            <a:tailEnd/>
          </a:ln>
        </p:spPr>
        <p:txBody>
          <a:bodyPr lIns="90000" tIns="72000" rIns="90000" bIns="72000" rtlCol="0" anchor="b"/>
          <a:lstStyle/>
          <a:p>
            <a:pPr marR="0" defTabSz="914400" eaLnBrk="1" fontAlgn="base" latinLnBrk="0" hangingPunct="1">
              <a:lnSpc>
                <a:spcPct val="100000"/>
              </a:lnSpc>
              <a:spcBef>
                <a:spcPct val="50000"/>
              </a:spcBef>
              <a:spcAft>
                <a:spcPct val="0"/>
              </a:spcAft>
              <a:buClr>
                <a:srgbClr val="F0AB00"/>
              </a:buClr>
              <a:buSzPct val="80000"/>
              <a:tabLst/>
            </a:pPr>
            <a:endParaRPr kumimoji="0" lang="en-US" sz="1800" b="1"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C6C33082-A108-4279-B3EA-A4999621B8A3}"/>
              </a:ext>
            </a:extLst>
          </p:cNvPr>
          <p:cNvSpPr/>
          <p:nvPr/>
        </p:nvSpPr>
        <p:spPr bwMode="gray">
          <a:xfrm>
            <a:off x="5742333" y="3895736"/>
            <a:ext cx="2772607" cy="2772607"/>
          </a:xfrm>
          <a:prstGeom prst="ellipse">
            <a:avLst/>
          </a:prstGeom>
          <a:solidFill>
            <a:schemeClr val="accent4">
              <a:alpha val="23000"/>
            </a:schemeClr>
          </a:solidFill>
          <a:ln w="25400" algn="ctr">
            <a:solidFill>
              <a:schemeClr val="tx1"/>
            </a:solidFill>
            <a:miter lim="800000"/>
            <a:headEnd/>
            <a:tailEnd/>
          </a:ln>
        </p:spPr>
        <p:txBody>
          <a:bodyPr lIns="90000" tIns="72000" rIns="90000" bIns="72000" rtlCol="0" anchor="b"/>
          <a:lstStyle/>
          <a:p>
            <a:pPr marR="0" algn="r" defTabSz="914400" eaLnBrk="1" fontAlgn="base" latinLnBrk="0" hangingPunct="1">
              <a:lnSpc>
                <a:spcPct val="100000"/>
              </a:lnSpc>
              <a:spcBef>
                <a:spcPct val="50000"/>
              </a:spcBef>
              <a:spcAft>
                <a:spcPct val="0"/>
              </a:spcAft>
              <a:buClr>
                <a:srgbClr val="F0AB00"/>
              </a:buClr>
              <a:buSzPct val="80000"/>
              <a:tabLst/>
            </a:pPr>
            <a:endParaRPr kumimoji="0" lang="en-US" sz="1800" b="1"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6CE19928-C54A-4294-BBBE-E2D8860EE11C}"/>
              </a:ext>
            </a:extLst>
          </p:cNvPr>
          <p:cNvSpPr/>
          <p:nvPr/>
        </p:nvSpPr>
        <p:spPr bwMode="gray">
          <a:xfrm>
            <a:off x="4773310" y="2490278"/>
            <a:ext cx="2772607" cy="2772607"/>
          </a:xfrm>
          <a:prstGeom prst="ellipse">
            <a:avLst/>
          </a:prstGeom>
          <a:solidFill>
            <a:schemeClr val="accent3">
              <a:alpha val="17000"/>
            </a:schemeClr>
          </a:solidFill>
          <a:ln w="25400" algn="ctr">
            <a:solidFill>
              <a:schemeClr val="tx1"/>
            </a:solidFill>
            <a:miter lim="800000"/>
            <a:headEnd/>
            <a:tailEnd/>
          </a:ln>
        </p:spPr>
        <p:txBody>
          <a:bodyPr lIns="90000" tIns="72000" rIns="90000" bIns="72000" rtlCol="0" anchor="t"/>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1"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6" name="Content Placeholder 1">
            <a:extLst>
              <a:ext uri="{FF2B5EF4-FFF2-40B4-BE49-F238E27FC236}">
                <a16:creationId xmlns:a16="http://schemas.microsoft.com/office/drawing/2014/main" id="{3541E91E-2DAB-4A24-9CD7-7F3D9D4E250E}"/>
              </a:ext>
            </a:extLst>
          </p:cNvPr>
          <p:cNvSpPr txBox="1">
            <a:spLocks/>
          </p:cNvSpPr>
          <p:nvPr/>
        </p:nvSpPr>
        <p:spPr bwMode="black">
          <a:xfrm>
            <a:off x="5149180" y="2984022"/>
            <a:ext cx="2020866" cy="832025"/>
          </a:xfrm>
          <a:prstGeom prst="rect">
            <a:avLst/>
          </a:prstGeom>
        </p:spPr>
        <p:txBody>
          <a:bodyPr vert="horz" lIns="0" tIns="0" rIns="0" bIns="0" rtlCol="0" anchor="t">
            <a:noAutofit/>
          </a:bodyPr>
          <a:lst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lgn="ctr"/>
            <a:r>
              <a:rPr lang="en-US" sz="1800" dirty="0"/>
              <a:t>Extract </a:t>
            </a:r>
            <a:r>
              <a:rPr lang="en-US" sz="1800" b="1" dirty="0">
                <a:solidFill>
                  <a:schemeClr val="accent1"/>
                </a:solidFill>
              </a:rPr>
              <a:t>meaning</a:t>
            </a:r>
            <a:r>
              <a:rPr lang="en-US" sz="1800" dirty="0"/>
              <a:t> and ensure trust in your data</a:t>
            </a:r>
            <a:endParaRPr lang="en-US" sz="1800" dirty="0">
              <a:cs typeface="Arial"/>
            </a:endParaRPr>
          </a:p>
        </p:txBody>
      </p:sp>
      <p:sp>
        <p:nvSpPr>
          <p:cNvPr id="19" name="Content Placeholder 1">
            <a:extLst>
              <a:ext uri="{FF2B5EF4-FFF2-40B4-BE49-F238E27FC236}">
                <a16:creationId xmlns:a16="http://schemas.microsoft.com/office/drawing/2014/main" id="{EEED63C8-C484-4EA2-9A22-F5CC34870E02}"/>
              </a:ext>
            </a:extLst>
          </p:cNvPr>
          <p:cNvSpPr txBox="1">
            <a:spLocks/>
          </p:cNvSpPr>
          <p:nvPr/>
        </p:nvSpPr>
        <p:spPr>
          <a:xfrm>
            <a:off x="6720051" y="5131846"/>
            <a:ext cx="1767175" cy="1072062"/>
          </a:xfrm>
          <a:prstGeom prst="rect">
            <a:avLst/>
          </a:prstGeom>
        </p:spPr>
        <p:txBody>
          <a:bodyPr vert="horz" lIns="0" tIns="0" rIns="0" bIns="0" rtlCol="0" anchor="t">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en-US" sz="1800" dirty="0"/>
              <a:t>Infuse insights into </a:t>
            </a:r>
            <a:r>
              <a:rPr lang="en-US" sz="1800" b="1" dirty="0">
                <a:solidFill>
                  <a:schemeClr val="accent1"/>
                </a:solidFill>
              </a:rPr>
              <a:t>improved business processes</a:t>
            </a:r>
            <a:endParaRPr lang="en-US" sz="1800" b="1" dirty="0">
              <a:solidFill>
                <a:schemeClr val="accent1"/>
              </a:solidFill>
              <a:cs typeface="Arial"/>
            </a:endParaRPr>
          </a:p>
        </p:txBody>
      </p:sp>
      <p:sp>
        <p:nvSpPr>
          <p:cNvPr id="22" name="Content Placeholder 2">
            <a:extLst>
              <a:ext uri="{FF2B5EF4-FFF2-40B4-BE49-F238E27FC236}">
                <a16:creationId xmlns:a16="http://schemas.microsoft.com/office/drawing/2014/main" id="{E53145B4-A7E6-4A34-A361-F04B4F45AA4C}"/>
              </a:ext>
            </a:extLst>
          </p:cNvPr>
          <p:cNvSpPr txBox="1">
            <a:spLocks/>
          </p:cNvSpPr>
          <p:nvPr/>
        </p:nvSpPr>
        <p:spPr>
          <a:xfrm>
            <a:off x="3935848" y="5131846"/>
            <a:ext cx="1703071" cy="832025"/>
          </a:xfrm>
          <a:prstGeom prst="rect">
            <a:avLst/>
          </a:prstGeom>
        </p:spPr>
        <p:txBody>
          <a:bodyPr vert="horz" lIns="0" tIns="0" rIns="0" bIns="0" rtlCol="0" anchor="t">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en-US" sz="1800" dirty="0">
                <a:cs typeface="Arial"/>
              </a:rPr>
              <a:t>Analyze </a:t>
            </a:r>
            <a:r>
              <a:rPr lang="en-US" sz="1800" b="1" dirty="0">
                <a:solidFill>
                  <a:schemeClr val="accent1"/>
                </a:solidFill>
                <a:cs typeface="Arial"/>
              </a:rPr>
              <a:t>all</a:t>
            </a:r>
            <a:r>
              <a:rPr lang="en-US" sz="1800" dirty="0">
                <a:cs typeface="Arial"/>
              </a:rPr>
              <a:t> of your data, not just the 1%</a:t>
            </a:r>
          </a:p>
        </p:txBody>
      </p:sp>
      <p:sp>
        <p:nvSpPr>
          <p:cNvPr id="23" name="Freeform 30">
            <a:extLst>
              <a:ext uri="{FF2B5EF4-FFF2-40B4-BE49-F238E27FC236}">
                <a16:creationId xmlns:a16="http://schemas.microsoft.com/office/drawing/2014/main" id="{58B30E70-2333-4A2E-86B8-7CA8A839BE70}"/>
              </a:ext>
            </a:extLst>
          </p:cNvPr>
          <p:cNvSpPr/>
          <p:nvPr/>
        </p:nvSpPr>
        <p:spPr bwMode="gray">
          <a:xfrm>
            <a:off x="5740406" y="4295763"/>
            <a:ext cx="867562" cy="975659"/>
          </a:xfrm>
          <a:custGeom>
            <a:avLst/>
            <a:gdLst>
              <a:gd name="connsiteX0" fmla="*/ 437837 w 872926"/>
              <a:gd name="connsiteY0" fmla="*/ 0 h 1022763"/>
              <a:gd name="connsiteX1" fmla="*/ 9212 w 872926"/>
              <a:gd name="connsiteY1" fmla="*/ 911225 h 1022763"/>
              <a:gd name="connsiteX2" fmla="*/ 863287 w 872926"/>
              <a:gd name="connsiteY2" fmla="*/ 908050 h 1022763"/>
              <a:gd name="connsiteX3" fmla="*/ 437837 w 872926"/>
              <a:gd name="connsiteY3" fmla="*/ 0 h 1022763"/>
              <a:gd name="connsiteX0" fmla="*/ 437573 w 872384"/>
              <a:gd name="connsiteY0" fmla="*/ 1152 h 1023915"/>
              <a:gd name="connsiteX1" fmla="*/ 8948 w 872384"/>
              <a:gd name="connsiteY1" fmla="*/ 912377 h 1023915"/>
              <a:gd name="connsiteX2" fmla="*/ 863023 w 872384"/>
              <a:gd name="connsiteY2" fmla="*/ 909202 h 1023915"/>
              <a:gd name="connsiteX3" fmla="*/ 437573 w 872384"/>
              <a:gd name="connsiteY3" fmla="*/ 1152 h 1023915"/>
              <a:gd name="connsiteX0" fmla="*/ 437508 w 872252"/>
              <a:gd name="connsiteY0" fmla="*/ 225 h 1022988"/>
              <a:gd name="connsiteX1" fmla="*/ 8883 w 872252"/>
              <a:gd name="connsiteY1" fmla="*/ 911450 h 1022988"/>
              <a:gd name="connsiteX2" fmla="*/ 862958 w 872252"/>
              <a:gd name="connsiteY2" fmla="*/ 908275 h 1022988"/>
              <a:gd name="connsiteX3" fmla="*/ 437508 w 872252"/>
              <a:gd name="connsiteY3" fmla="*/ 225 h 1022988"/>
              <a:gd name="connsiteX0" fmla="*/ 437572 w 872383"/>
              <a:gd name="connsiteY0" fmla="*/ 1 h 1022764"/>
              <a:gd name="connsiteX1" fmla="*/ 8947 w 872383"/>
              <a:gd name="connsiteY1" fmla="*/ 911226 h 1022764"/>
              <a:gd name="connsiteX2" fmla="*/ 863022 w 872383"/>
              <a:gd name="connsiteY2" fmla="*/ 908051 h 1022764"/>
              <a:gd name="connsiteX3" fmla="*/ 437572 w 872383"/>
              <a:gd name="connsiteY3" fmla="*/ 1 h 1022764"/>
              <a:gd name="connsiteX0" fmla="*/ 437572 w 879319"/>
              <a:gd name="connsiteY0" fmla="*/ 1 h 991361"/>
              <a:gd name="connsiteX1" fmla="*/ 8947 w 879319"/>
              <a:gd name="connsiteY1" fmla="*/ 911226 h 991361"/>
              <a:gd name="connsiteX2" fmla="*/ 863022 w 879319"/>
              <a:gd name="connsiteY2" fmla="*/ 908051 h 991361"/>
              <a:gd name="connsiteX3" fmla="*/ 437572 w 879319"/>
              <a:gd name="connsiteY3" fmla="*/ 1 h 991361"/>
              <a:gd name="connsiteX0" fmla="*/ 437572 w 870371"/>
              <a:gd name="connsiteY0" fmla="*/ 1 h 987055"/>
              <a:gd name="connsiteX1" fmla="*/ 8947 w 870371"/>
              <a:gd name="connsiteY1" fmla="*/ 911226 h 987055"/>
              <a:gd name="connsiteX2" fmla="*/ 863022 w 870371"/>
              <a:gd name="connsiteY2" fmla="*/ 908051 h 987055"/>
              <a:gd name="connsiteX3" fmla="*/ 437572 w 870371"/>
              <a:gd name="connsiteY3" fmla="*/ 1 h 987055"/>
              <a:gd name="connsiteX0" fmla="*/ 437572 w 870371"/>
              <a:gd name="connsiteY0" fmla="*/ 1 h 977297"/>
              <a:gd name="connsiteX1" fmla="*/ 8947 w 870371"/>
              <a:gd name="connsiteY1" fmla="*/ 911226 h 977297"/>
              <a:gd name="connsiteX2" fmla="*/ 863022 w 870371"/>
              <a:gd name="connsiteY2" fmla="*/ 908051 h 977297"/>
              <a:gd name="connsiteX3" fmla="*/ 437572 w 870371"/>
              <a:gd name="connsiteY3" fmla="*/ 1 h 977297"/>
              <a:gd name="connsiteX0" fmla="*/ 430148 w 862947"/>
              <a:gd name="connsiteY0" fmla="*/ 1 h 977297"/>
              <a:gd name="connsiteX1" fmla="*/ 1523 w 862947"/>
              <a:gd name="connsiteY1" fmla="*/ 911226 h 977297"/>
              <a:gd name="connsiteX2" fmla="*/ 855598 w 862947"/>
              <a:gd name="connsiteY2" fmla="*/ 908051 h 977297"/>
              <a:gd name="connsiteX3" fmla="*/ 430148 w 862947"/>
              <a:gd name="connsiteY3" fmla="*/ 1 h 977297"/>
              <a:gd name="connsiteX0" fmla="*/ 430010 w 862244"/>
              <a:gd name="connsiteY0" fmla="*/ 1 h 977297"/>
              <a:gd name="connsiteX1" fmla="*/ 1385 w 862244"/>
              <a:gd name="connsiteY1" fmla="*/ 911226 h 977297"/>
              <a:gd name="connsiteX2" fmla="*/ 855460 w 862244"/>
              <a:gd name="connsiteY2" fmla="*/ 908051 h 977297"/>
              <a:gd name="connsiteX3" fmla="*/ 430010 w 862244"/>
              <a:gd name="connsiteY3" fmla="*/ 1 h 977297"/>
              <a:gd name="connsiteX0" fmla="*/ 430219 w 863305"/>
              <a:gd name="connsiteY0" fmla="*/ 11 h 977307"/>
              <a:gd name="connsiteX1" fmla="*/ 1594 w 863305"/>
              <a:gd name="connsiteY1" fmla="*/ 911236 h 977307"/>
              <a:gd name="connsiteX2" fmla="*/ 855669 w 863305"/>
              <a:gd name="connsiteY2" fmla="*/ 908061 h 977307"/>
              <a:gd name="connsiteX3" fmla="*/ 430219 w 863305"/>
              <a:gd name="connsiteY3" fmla="*/ 11 h 977307"/>
              <a:gd name="connsiteX0" fmla="*/ 433380 w 865321"/>
              <a:gd name="connsiteY0" fmla="*/ 14 h 1001596"/>
              <a:gd name="connsiteX1" fmla="*/ 1580 w 865321"/>
              <a:gd name="connsiteY1" fmla="*/ 898539 h 1001596"/>
              <a:gd name="connsiteX2" fmla="*/ 855655 w 865321"/>
              <a:gd name="connsiteY2" fmla="*/ 895364 h 1001596"/>
              <a:gd name="connsiteX3" fmla="*/ 433380 w 865321"/>
              <a:gd name="connsiteY3" fmla="*/ 14 h 1001596"/>
              <a:gd name="connsiteX0" fmla="*/ 433380 w 867562"/>
              <a:gd name="connsiteY0" fmla="*/ 13 h 975659"/>
              <a:gd name="connsiteX1" fmla="*/ 1580 w 867562"/>
              <a:gd name="connsiteY1" fmla="*/ 898538 h 975659"/>
              <a:gd name="connsiteX2" fmla="*/ 855655 w 867562"/>
              <a:gd name="connsiteY2" fmla="*/ 895363 h 975659"/>
              <a:gd name="connsiteX3" fmla="*/ 433380 w 867562"/>
              <a:gd name="connsiteY3" fmla="*/ 13 h 975659"/>
            </a:gdLst>
            <a:ahLst/>
            <a:cxnLst>
              <a:cxn ang="0">
                <a:pos x="connsiteX0" y="connsiteY0"/>
              </a:cxn>
              <a:cxn ang="0">
                <a:pos x="connsiteX1" y="connsiteY1"/>
              </a:cxn>
              <a:cxn ang="0">
                <a:pos x="connsiteX2" y="connsiteY2"/>
              </a:cxn>
              <a:cxn ang="0">
                <a:pos x="connsiteX3" y="connsiteY3"/>
              </a:cxn>
            </a:cxnLst>
            <a:rect l="l" t="t" r="r" b="b"/>
            <a:pathLst>
              <a:path w="867562" h="975659">
                <a:moveTo>
                  <a:pt x="433380" y="13"/>
                </a:moveTo>
                <a:cubicBezTo>
                  <a:pt x="287859" y="3717"/>
                  <a:pt x="-24878" y="699571"/>
                  <a:pt x="1580" y="898538"/>
                </a:cubicBezTo>
                <a:cubicBezTo>
                  <a:pt x="237588" y="1027655"/>
                  <a:pt x="774163" y="972092"/>
                  <a:pt x="855655" y="895363"/>
                </a:cubicBezTo>
                <a:cubicBezTo>
                  <a:pt x="937147" y="818634"/>
                  <a:pt x="578901" y="-3691"/>
                  <a:pt x="433380" y="13"/>
                </a:cubicBezTo>
                <a:close/>
              </a:path>
            </a:pathLst>
          </a:custGeom>
          <a:solidFill>
            <a:srgbClr val="EEAB23"/>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4" name="Rectangle 23">
            <a:extLst>
              <a:ext uri="{FF2B5EF4-FFF2-40B4-BE49-F238E27FC236}">
                <a16:creationId xmlns:a16="http://schemas.microsoft.com/office/drawing/2014/main" id="{F302E407-E545-4226-B4FF-DC076BC309B2}"/>
              </a:ext>
            </a:extLst>
          </p:cNvPr>
          <p:cNvSpPr/>
          <p:nvPr/>
        </p:nvSpPr>
        <p:spPr bwMode="gray">
          <a:xfrm rot="17383710">
            <a:off x="7987495" y="1653319"/>
            <a:ext cx="408641" cy="408641"/>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5" name="Rectangle 24">
            <a:extLst>
              <a:ext uri="{FF2B5EF4-FFF2-40B4-BE49-F238E27FC236}">
                <a16:creationId xmlns:a16="http://schemas.microsoft.com/office/drawing/2014/main" id="{D60EA341-C3A5-45CF-B6CB-1ED7B3769E79}"/>
              </a:ext>
            </a:extLst>
          </p:cNvPr>
          <p:cNvSpPr/>
          <p:nvPr/>
        </p:nvSpPr>
        <p:spPr bwMode="gray">
          <a:xfrm rot="20452585">
            <a:off x="11561082" y="5224337"/>
            <a:ext cx="416925" cy="416925"/>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6" name="Rectangle 25">
            <a:extLst>
              <a:ext uri="{FF2B5EF4-FFF2-40B4-BE49-F238E27FC236}">
                <a16:creationId xmlns:a16="http://schemas.microsoft.com/office/drawing/2014/main" id="{D83831E5-8FCD-4E18-BA67-A7D8CDC334F1}"/>
              </a:ext>
            </a:extLst>
          </p:cNvPr>
          <p:cNvSpPr/>
          <p:nvPr/>
        </p:nvSpPr>
        <p:spPr bwMode="gray">
          <a:xfrm rot="2415565">
            <a:off x="1324969" y="3239487"/>
            <a:ext cx="416925" cy="416925"/>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9" name="Rectangle 28">
            <a:extLst>
              <a:ext uri="{FF2B5EF4-FFF2-40B4-BE49-F238E27FC236}">
                <a16:creationId xmlns:a16="http://schemas.microsoft.com/office/drawing/2014/main" id="{61F36DC8-C7C7-426F-903B-10F10B4B0713}"/>
              </a:ext>
            </a:extLst>
          </p:cNvPr>
          <p:cNvSpPr/>
          <p:nvPr/>
        </p:nvSpPr>
        <p:spPr>
          <a:xfrm>
            <a:off x="4773310" y="2349404"/>
            <a:ext cx="2772607" cy="2413096"/>
          </a:xfrm>
          <a:prstGeom prst="rect">
            <a:avLst/>
          </a:prstGeom>
          <a:noFill/>
        </p:spPr>
        <p:txBody>
          <a:bodyPr wrap="none" lIns="91440" tIns="45720" rIns="91440" bIns="45720">
            <a:prstTxWarp prst="textArchUp">
              <a:avLst>
                <a:gd name="adj" fmla="val 10749553"/>
              </a:avLst>
            </a:prstTxWarp>
            <a:spAutoFit/>
          </a:bodyPr>
          <a:lstStyle/>
          <a:p>
            <a:pPr algn="ctr"/>
            <a:r>
              <a:rPr lang="en-US" sz="2000" b="1" cap="all" spc="0" dirty="0">
                <a:ln w="0"/>
                <a:solidFill>
                  <a:schemeClr val="tx1"/>
                </a:solidFill>
              </a:rPr>
              <a:t>Data Processing</a:t>
            </a:r>
          </a:p>
        </p:txBody>
      </p:sp>
      <p:sp>
        <p:nvSpPr>
          <p:cNvPr id="31" name="Rectangle 30">
            <a:extLst>
              <a:ext uri="{FF2B5EF4-FFF2-40B4-BE49-F238E27FC236}">
                <a16:creationId xmlns:a16="http://schemas.microsoft.com/office/drawing/2014/main" id="{A2A60CA4-3167-4EA5-92A6-E846421ADBC2}"/>
              </a:ext>
            </a:extLst>
          </p:cNvPr>
          <p:cNvSpPr/>
          <p:nvPr/>
        </p:nvSpPr>
        <p:spPr>
          <a:xfrm rot="16200000">
            <a:off x="3496997" y="4076165"/>
            <a:ext cx="2767867" cy="2430139"/>
          </a:xfrm>
          <a:prstGeom prst="rect">
            <a:avLst/>
          </a:prstGeom>
          <a:noFill/>
        </p:spPr>
        <p:txBody>
          <a:bodyPr wrap="none" lIns="91440" tIns="45720" rIns="91440" bIns="45720">
            <a:prstTxWarp prst="textArchUp">
              <a:avLst>
                <a:gd name="adj" fmla="val 8792743"/>
              </a:avLst>
            </a:prstTxWarp>
            <a:spAutoFit/>
          </a:bodyPr>
          <a:lstStyle/>
          <a:p>
            <a:pPr algn="ctr"/>
            <a:r>
              <a:rPr lang="en-US" sz="2000" b="1" cap="all" spc="0" dirty="0">
                <a:ln w="0"/>
                <a:solidFill>
                  <a:schemeClr val="tx1"/>
                </a:solidFill>
              </a:rPr>
              <a:t>Data Integration</a:t>
            </a:r>
          </a:p>
        </p:txBody>
      </p:sp>
      <p:sp>
        <p:nvSpPr>
          <p:cNvPr id="32" name="Rectangle 31">
            <a:extLst>
              <a:ext uri="{FF2B5EF4-FFF2-40B4-BE49-F238E27FC236}">
                <a16:creationId xmlns:a16="http://schemas.microsoft.com/office/drawing/2014/main" id="{1D68ABEE-7B29-4619-87F0-183B9C9E1A54}"/>
              </a:ext>
            </a:extLst>
          </p:cNvPr>
          <p:cNvSpPr/>
          <p:nvPr/>
        </p:nvSpPr>
        <p:spPr>
          <a:xfrm rot="5400000">
            <a:off x="6161579" y="4146083"/>
            <a:ext cx="2749857" cy="2280486"/>
          </a:xfrm>
          <a:prstGeom prst="rect">
            <a:avLst/>
          </a:prstGeom>
          <a:noFill/>
        </p:spPr>
        <p:txBody>
          <a:bodyPr wrap="none" lIns="91440" tIns="45720" rIns="91440" bIns="45720">
            <a:prstTxWarp prst="textArchUp">
              <a:avLst>
                <a:gd name="adj" fmla="val 10950870"/>
              </a:avLst>
            </a:prstTxWarp>
            <a:spAutoFit/>
          </a:bodyPr>
          <a:lstStyle/>
          <a:p>
            <a:pPr algn="ctr"/>
            <a:r>
              <a:rPr lang="en-US" sz="2000" b="1" cap="all" spc="0" dirty="0">
                <a:ln w="0"/>
                <a:solidFill>
                  <a:schemeClr val="tx1"/>
                </a:solidFill>
              </a:rPr>
              <a:t>Business Process</a:t>
            </a:r>
          </a:p>
        </p:txBody>
      </p:sp>
    </p:spTree>
    <p:extLst>
      <p:ext uri="{BB962C8B-B14F-4D97-AF65-F5344CB8AC3E}">
        <p14:creationId xmlns:p14="http://schemas.microsoft.com/office/powerpoint/2010/main" val="4273688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99DFDFCE-EEF6-4D41-93AF-5C9523AE0729}"/>
              </a:ext>
            </a:extLst>
          </p:cNvPr>
          <p:cNvSpPr>
            <a:spLocks noGrp="1"/>
          </p:cNvSpPr>
          <p:nvPr>
            <p:ph type="title"/>
          </p:nvPr>
        </p:nvSpPr>
        <p:spPr>
          <a:xfrm>
            <a:off x="504001" y="504000"/>
            <a:ext cx="11186476" cy="369332"/>
          </a:xfrm>
        </p:spPr>
        <p:txBody>
          <a:bodyPr/>
          <a:lstStyle/>
          <a:p>
            <a:r>
              <a:rPr lang="en-US" dirty="0"/>
              <a:t>SAP Data Intelligence – </a:t>
            </a:r>
            <a:r>
              <a:rPr lang="en-US" dirty="0">
                <a:solidFill>
                  <a:schemeClr val="accent1"/>
                </a:solidFill>
              </a:rPr>
              <a:t>Core Capabilities</a:t>
            </a:r>
          </a:p>
        </p:txBody>
      </p:sp>
      <p:grpSp>
        <p:nvGrpSpPr>
          <p:cNvPr id="11" name="Group 10">
            <a:extLst>
              <a:ext uri="{FF2B5EF4-FFF2-40B4-BE49-F238E27FC236}">
                <a16:creationId xmlns:a16="http://schemas.microsoft.com/office/drawing/2014/main" id="{70F44B2F-025D-4377-BD9C-8012553FBD11}"/>
              </a:ext>
            </a:extLst>
          </p:cNvPr>
          <p:cNvGrpSpPr/>
          <p:nvPr/>
        </p:nvGrpSpPr>
        <p:grpSpPr>
          <a:xfrm>
            <a:off x="8236767" y="2263086"/>
            <a:ext cx="2420129" cy="3223147"/>
            <a:chOff x="6386525" y="2263086"/>
            <a:chExt cx="2420129" cy="3223147"/>
          </a:xfrm>
        </p:grpSpPr>
        <p:grpSp>
          <p:nvGrpSpPr>
            <p:cNvPr id="40" name="Group 39">
              <a:extLst>
                <a:ext uri="{FF2B5EF4-FFF2-40B4-BE49-F238E27FC236}">
                  <a16:creationId xmlns:a16="http://schemas.microsoft.com/office/drawing/2014/main" id="{C9C20C5E-DCE3-4F99-BA29-5EED51C0D76B}"/>
                </a:ext>
              </a:extLst>
            </p:cNvPr>
            <p:cNvGrpSpPr/>
            <p:nvPr/>
          </p:nvGrpSpPr>
          <p:grpSpPr>
            <a:xfrm>
              <a:off x="6386525" y="2263086"/>
              <a:ext cx="2420129" cy="3223147"/>
              <a:chOff x="4887522" y="2154141"/>
              <a:chExt cx="2420129" cy="3540426"/>
            </a:xfrm>
            <a:effectLst>
              <a:outerShdw blurRad="127000" dist="63500" dir="5400000" algn="t" rotWithShape="0">
                <a:prstClr val="black">
                  <a:alpha val="20000"/>
                </a:prstClr>
              </a:outerShdw>
            </a:effectLst>
          </p:grpSpPr>
          <p:sp>
            <p:nvSpPr>
              <p:cNvPr id="41" name="Rounded Rectangle 27">
                <a:extLst>
                  <a:ext uri="{FF2B5EF4-FFF2-40B4-BE49-F238E27FC236}">
                    <a16:creationId xmlns:a16="http://schemas.microsoft.com/office/drawing/2014/main" id="{B8EBC1EA-0DA2-46E2-9252-37F61A842FAE}"/>
                  </a:ext>
                </a:extLst>
              </p:cNvPr>
              <p:cNvSpPr/>
              <p:nvPr/>
            </p:nvSpPr>
            <p:spPr bwMode="gray">
              <a:xfrm>
                <a:off x="4887523" y="2154141"/>
                <a:ext cx="2420128" cy="3540426"/>
              </a:xfrm>
              <a:prstGeom prst="roundRect">
                <a:avLst/>
              </a:prstGeom>
              <a:solidFill>
                <a:schemeClr val="bg1"/>
              </a:solidFill>
              <a:ln w="53975" algn="ctr">
                <a:gradFill>
                  <a:gsLst>
                    <a:gs pos="2000">
                      <a:schemeClr val="accent1"/>
                    </a:gs>
                    <a:gs pos="89000">
                      <a:schemeClr val="accent3">
                        <a:alpha val="0"/>
                      </a:schemeClr>
                    </a:gs>
                  </a:gsLst>
                  <a:lin ang="3000000" scaled="0"/>
                </a:gra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42" name="Rectangle 41">
                <a:extLst>
                  <a:ext uri="{FF2B5EF4-FFF2-40B4-BE49-F238E27FC236}">
                    <a16:creationId xmlns:a16="http://schemas.microsoft.com/office/drawing/2014/main" id="{3747741B-EED5-41DE-86DF-734411517005}"/>
                  </a:ext>
                </a:extLst>
              </p:cNvPr>
              <p:cNvSpPr/>
              <p:nvPr/>
            </p:nvSpPr>
            <p:spPr>
              <a:xfrm>
                <a:off x="4887522" y="3070392"/>
                <a:ext cx="2420128" cy="439496"/>
              </a:xfrm>
              <a:prstGeom prst="rect">
                <a:avLst/>
              </a:prstGeom>
            </p:spPr>
            <p:txBody>
              <a:bodyPr wrap="square">
                <a:spAutoFit/>
              </a:bodyPr>
              <a:lstStyle/>
              <a:p>
                <a:pPr lvl="0" algn="ctr">
                  <a:buClr>
                    <a:srgbClr val="F0AB00"/>
                  </a:buClr>
                  <a:defRPr/>
                </a:pPr>
                <a:r>
                  <a:rPr lang="en-US" sz="2000" b="1" dirty="0">
                    <a:solidFill>
                      <a:schemeClr val="accent3"/>
                    </a:solidFill>
                  </a:rPr>
                  <a:t>Data Catalog</a:t>
                </a:r>
              </a:p>
            </p:txBody>
          </p:sp>
          <p:pic>
            <p:nvPicPr>
              <p:cNvPr id="43" name="Picture 42">
                <a:extLst>
                  <a:ext uri="{FF2B5EF4-FFF2-40B4-BE49-F238E27FC236}">
                    <a16:creationId xmlns:a16="http://schemas.microsoft.com/office/drawing/2014/main" id="{9E57F09A-F7ED-4DC4-9B56-CA30BD37580A}"/>
                  </a:ext>
                </a:extLst>
              </p:cNvPr>
              <p:cNvPicPr>
                <a:picLocks noChangeAspect="1"/>
              </p:cNvPicPr>
              <p:nvPr/>
            </p:nvPicPr>
            <p:blipFill>
              <a:blip r:embed="rId3"/>
              <a:srcRect/>
              <a:stretch/>
            </p:blipFill>
            <p:spPr>
              <a:xfrm>
                <a:off x="5623316" y="2192481"/>
                <a:ext cx="957263" cy="957263"/>
              </a:xfrm>
              <a:prstGeom prst="rect">
                <a:avLst/>
              </a:prstGeom>
            </p:spPr>
          </p:pic>
        </p:grpSp>
        <p:sp>
          <p:nvSpPr>
            <p:cNvPr id="53" name="Rectangle 52">
              <a:extLst>
                <a:ext uri="{FF2B5EF4-FFF2-40B4-BE49-F238E27FC236}">
                  <a16:creationId xmlns:a16="http://schemas.microsoft.com/office/drawing/2014/main" id="{3EE41361-2AB5-45BF-9039-86379F7004B1}"/>
                </a:ext>
              </a:extLst>
            </p:cNvPr>
            <p:cNvSpPr/>
            <p:nvPr/>
          </p:nvSpPr>
          <p:spPr>
            <a:xfrm>
              <a:off x="6511235" y="4017103"/>
              <a:ext cx="2218414" cy="1015663"/>
            </a:xfrm>
            <a:prstGeom prst="rect">
              <a:avLst/>
            </a:prstGeom>
          </p:spPr>
          <p:txBody>
            <a:bodyPr wrap="square">
              <a:spAutoFit/>
            </a:bodyPr>
            <a:lstStyle/>
            <a:p>
              <a:pPr algn="ctr">
                <a:buClr>
                  <a:srgbClr val="F0AB00"/>
                </a:buClr>
                <a:defRPr/>
              </a:pPr>
              <a:r>
                <a:rPr lang="en-US" sz="1500" b="1" dirty="0">
                  <a:solidFill>
                    <a:srgbClr val="F0AB00"/>
                  </a:solidFill>
                  <a:ea typeface="+mn-lt"/>
                  <a:cs typeface="Calibri" panose="020F0502020204030204"/>
                </a:rPr>
                <a:t>Discover, classify, profile, understand </a:t>
              </a:r>
              <a:r>
                <a:rPr lang="en-US" sz="1500" b="1" dirty="0">
                  <a:solidFill>
                    <a:schemeClr val="tx2"/>
                  </a:solidFill>
                  <a:ea typeface="+mn-lt"/>
                  <a:cs typeface="Calibri" panose="020F0502020204030204"/>
                </a:rPr>
                <a:t>and</a:t>
              </a:r>
              <a:r>
                <a:rPr lang="en-US" sz="1500" b="1" dirty="0">
                  <a:solidFill>
                    <a:srgbClr val="F0AB00"/>
                  </a:solidFill>
                  <a:ea typeface="+mn-lt"/>
                  <a:cs typeface="Calibri" panose="020F0502020204030204"/>
                </a:rPr>
                <a:t> prepare </a:t>
              </a:r>
              <a:r>
                <a:rPr lang="en-US" sz="1500" b="1" dirty="0">
                  <a:solidFill>
                    <a:schemeClr val="tx2"/>
                  </a:solidFill>
                  <a:ea typeface="+mn-lt"/>
                  <a:cs typeface="Calibri" panose="020F0502020204030204"/>
                </a:rPr>
                <a:t>all your enterprise data assets</a:t>
              </a:r>
              <a:endParaRPr lang="en-US" sz="1500" b="1" dirty="0">
                <a:solidFill>
                  <a:srgbClr val="F0AB00"/>
                </a:solidFill>
                <a:ea typeface="+mn-lt"/>
                <a:cs typeface="Calibri" panose="020F0502020204030204"/>
              </a:endParaRPr>
            </a:p>
          </p:txBody>
        </p:sp>
      </p:grpSp>
      <p:grpSp>
        <p:nvGrpSpPr>
          <p:cNvPr id="10" name="Group 9">
            <a:extLst>
              <a:ext uri="{FF2B5EF4-FFF2-40B4-BE49-F238E27FC236}">
                <a16:creationId xmlns:a16="http://schemas.microsoft.com/office/drawing/2014/main" id="{8279CD35-3611-45EA-8C08-A4DBE7A1F5E8}"/>
              </a:ext>
            </a:extLst>
          </p:cNvPr>
          <p:cNvGrpSpPr/>
          <p:nvPr/>
        </p:nvGrpSpPr>
        <p:grpSpPr>
          <a:xfrm>
            <a:off x="5070001" y="2263086"/>
            <a:ext cx="2420129" cy="3223147"/>
            <a:chOff x="3669819" y="2263086"/>
            <a:chExt cx="2420129" cy="3223147"/>
          </a:xfrm>
        </p:grpSpPr>
        <p:grpSp>
          <p:nvGrpSpPr>
            <p:cNvPr id="19" name="Group 18">
              <a:extLst>
                <a:ext uri="{FF2B5EF4-FFF2-40B4-BE49-F238E27FC236}">
                  <a16:creationId xmlns:a16="http://schemas.microsoft.com/office/drawing/2014/main" id="{54DAAB8B-42C4-4981-9929-A61A085F4FC5}"/>
                </a:ext>
              </a:extLst>
            </p:cNvPr>
            <p:cNvGrpSpPr/>
            <p:nvPr/>
          </p:nvGrpSpPr>
          <p:grpSpPr>
            <a:xfrm>
              <a:off x="3669819" y="2263086"/>
              <a:ext cx="2420129" cy="3223147"/>
              <a:chOff x="2080360" y="2154141"/>
              <a:chExt cx="2420129" cy="3540426"/>
            </a:xfrm>
            <a:effectLst>
              <a:outerShdw blurRad="127000" dist="63500" dir="5400000" algn="t" rotWithShape="0">
                <a:prstClr val="black">
                  <a:alpha val="20000"/>
                </a:prstClr>
              </a:outerShdw>
            </a:effectLst>
          </p:grpSpPr>
          <p:sp>
            <p:nvSpPr>
              <p:cNvPr id="21" name="Rounded Rectangle 23">
                <a:extLst>
                  <a:ext uri="{FF2B5EF4-FFF2-40B4-BE49-F238E27FC236}">
                    <a16:creationId xmlns:a16="http://schemas.microsoft.com/office/drawing/2014/main" id="{930D4875-6CC2-486B-98B1-188560A7D76C}"/>
                  </a:ext>
                </a:extLst>
              </p:cNvPr>
              <p:cNvSpPr/>
              <p:nvPr/>
            </p:nvSpPr>
            <p:spPr bwMode="gray">
              <a:xfrm>
                <a:off x="2080361" y="2154141"/>
                <a:ext cx="2420128" cy="3540426"/>
              </a:xfrm>
              <a:prstGeom prst="roundRect">
                <a:avLst/>
              </a:prstGeom>
              <a:solidFill>
                <a:schemeClr val="bg1"/>
              </a:solidFill>
              <a:ln w="53975" algn="ctr">
                <a:gradFill>
                  <a:gsLst>
                    <a:gs pos="2000">
                      <a:schemeClr val="accent1"/>
                    </a:gs>
                    <a:gs pos="89000">
                      <a:schemeClr val="accent3">
                        <a:alpha val="0"/>
                      </a:schemeClr>
                    </a:gs>
                  </a:gsLst>
                  <a:lin ang="3000000" scaled="0"/>
                </a:gra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id="{8255819D-5FCD-4B94-A4A4-33427178C9C1}"/>
                  </a:ext>
                </a:extLst>
              </p:cNvPr>
              <p:cNvSpPr/>
              <p:nvPr/>
            </p:nvSpPr>
            <p:spPr>
              <a:xfrm>
                <a:off x="2080360" y="3070392"/>
                <a:ext cx="2420128" cy="400110"/>
              </a:xfrm>
              <a:prstGeom prst="rect">
                <a:avLst/>
              </a:prstGeom>
            </p:spPr>
            <p:txBody>
              <a:bodyPr wrap="square">
                <a:spAutoFit/>
              </a:bodyPr>
              <a:lstStyle/>
              <a:p>
                <a:pPr lvl="0" algn="ctr">
                  <a:buClr>
                    <a:srgbClr val="F0AB00"/>
                  </a:buClr>
                  <a:defRPr/>
                </a:pPr>
                <a:r>
                  <a:rPr lang="en-US" sz="2000" b="1" dirty="0">
                    <a:solidFill>
                      <a:schemeClr val="accent3"/>
                    </a:solidFill>
                  </a:rPr>
                  <a:t>Data Processing</a:t>
                </a:r>
              </a:p>
            </p:txBody>
          </p:sp>
          <p:pic>
            <p:nvPicPr>
              <p:cNvPr id="39" name="Picture 38">
                <a:extLst>
                  <a:ext uri="{FF2B5EF4-FFF2-40B4-BE49-F238E27FC236}">
                    <a16:creationId xmlns:a16="http://schemas.microsoft.com/office/drawing/2014/main" id="{E571563C-0A20-43B6-838C-C1FCDFBBFE48}"/>
                  </a:ext>
                </a:extLst>
              </p:cNvPr>
              <p:cNvPicPr>
                <a:picLocks noChangeAspect="1"/>
              </p:cNvPicPr>
              <p:nvPr/>
            </p:nvPicPr>
            <p:blipFill>
              <a:blip r:embed="rId4"/>
              <a:srcRect/>
              <a:stretch/>
            </p:blipFill>
            <p:spPr>
              <a:xfrm>
                <a:off x="2900093" y="2285081"/>
                <a:ext cx="780664" cy="780664"/>
              </a:xfrm>
              <a:prstGeom prst="rect">
                <a:avLst/>
              </a:prstGeom>
            </p:spPr>
          </p:pic>
        </p:grpSp>
        <p:sp>
          <p:nvSpPr>
            <p:cNvPr id="54" name="Rectangle 53">
              <a:extLst>
                <a:ext uri="{FF2B5EF4-FFF2-40B4-BE49-F238E27FC236}">
                  <a16:creationId xmlns:a16="http://schemas.microsoft.com/office/drawing/2014/main" id="{3509A5BB-E4AF-4A5C-AEB4-03A7AD93ABA2}"/>
                </a:ext>
              </a:extLst>
            </p:cNvPr>
            <p:cNvSpPr/>
            <p:nvPr/>
          </p:nvSpPr>
          <p:spPr>
            <a:xfrm>
              <a:off x="3778627" y="4017103"/>
              <a:ext cx="2218414" cy="784830"/>
            </a:xfrm>
            <a:prstGeom prst="rect">
              <a:avLst/>
            </a:prstGeom>
          </p:spPr>
          <p:txBody>
            <a:bodyPr wrap="square">
              <a:spAutoFit/>
            </a:bodyPr>
            <a:lstStyle/>
            <a:p>
              <a:pPr algn="ctr">
                <a:buClr>
                  <a:srgbClr val="F0AB00"/>
                </a:buClr>
                <a:defRPr/>
              </a:pPr>
              <a:r>
                <a:rPr lang="en-US" sz="1500" b="1" dirty="0">
                  <a:solidFill>
                    <a:srgbClr val="F0AB00"/>
                  </a:solidFill>
                  <a:ea typeface="+mn-lt"/>
                  <a:cs typeface="Calibri" panose="020F0502020204030204"/>
                </a:rPr>
                <a:t>Extract meaning from data</a:t>
              </a:r>
              <a:r>
                <a:rPr lang="en-US" sz="1500" b="1" dirty="0">
                  <a:solidFill>
                    <a:schemeClr val="tx2"/>
                  </a:solidFill>
                  <a:ea typeface="+mn-lt"/>
                  <a:cs typeface="Calibri" panose="020F0502020204030204"/>
                </a:rPr>
                <a:t>, orchestrating any mix of engines</a:t>
              </a:r>
            </a:p>
          </p:txBody>
        </p:sp>
      </p:grpSp>
      <p:grpSp>
        <p:nvGrpSpPr>
          <p:cNvPr id="9" name="Group 8">
            <a:extLst>
              <a:ext uri="{FF2B5EF4-FFF2-40B4-BE49-F238E27FC236}">
                <a16:creationId xmlns:a16="http://schemas.microsoft.com/office/drawing/2014/main" id="{A0385270-E3E5-400F-96F6-BE7E3C376919}"/>
              </a:ext>
            </a:extLst>
          </p:cNvPr>
          <p:cNvGrpSpPr/>
          <p:nvPr/>
        </p:nvGrpSpPr>
        <p:grpSpPr>
          <a:xfrm>
            <a:off x="1910378" y="2263086"/>
            <a:ext cx="2420129" cy="3223147"/>
            <a:chOff x="953113" y="2263086"/>
            <a:chExt cx="2420129" cy="3223147"/>
          </a:xfrm>
        </p:grpSpPr>
        <p:grpSp>
          <p:nvGrpSpPr>
            <p:cNvPr id="48" name="Group 47">
              <a:extLst>
                <a:ext uri="{FF2B5EF4-FFF2-40B4-BE49-F238E27FC236}">
                  <a16:creationId xmlns:a16="http://schemas.microsoft.com/office/drawing/2014/main" id="{E0156497-BB06-4973-91D0-C258E662BB40}"/>
                </a:ext>
              </a:extLst>
            </p:cNvPr>
            <p:cNvGrpSpPr/>
            <p:nvPr/>
          </p:nvGrpSpPr>
          <p:grpSpPr>
            <a:xfrm>
              <a:off x="953113" y="2263086"/>
              <a:ext cx="2420129" cy="3223147"/>
              <a:chOff x="2080360" y="2154141"/>
              <a:chExt cx="2420129" cy="3540426"/>
            </a:xfrm>
            <a:effectLst>
              <a:outerShdw blurRad="127000" dist="63500" dir="5400000" algn="t" rotWithShape="0">
                <a:prstClr val="black">
                  <a:alpha val="20000"/>
                </a:prstClr>
              </a:outerShdw>
            </a:effectLst>
          </p:grpSpPr>
          <p:sp>
            <p:nvSpPr>
              <p:cNvPr id="49" name="Rounded Rectangle 35">
                <a:extLst>
                  <a:ext uri="{FF2B5EF4-FFF2-40B4-BE49-F238E27FC236}">
                    <a16:creationId xmlns:a16="http://schemas.microsoft.com/office/drawing/2014/main" id="{E3FEEE90-5661-45A8-9C82-0FAB287343FD}"/>
                  </a:ext>
                </a:extLst>
              </p:cNvPr>
              <p:cNvSpPr/>
              <p:nvPr/>
            </p:nvSpPr>
            <p:spPr bwMode="gray">
              <a:xfrm>
                <a:off x="2080361" y="2154141"/>
                <a:ext cx="2420128" cy="3540426"/>
              </a:xfrm>
              <a:prstGeom prst="roundRect">
                <a:avLst/>
              </a:prstGeom>
              <a:solidFill>
                <a:schemeClr val="bg1"/>
              </a:solidFill>
              <a:ln w="53975" algn="ctr">
                <a:gradFill>
                  <a:gsLst>
                    <a:gs pos="2000">
                      <a:schemeClr val="accent1"/>
                    </a:gs>
                    <a:gs pos="89000">
                      <a:schemeClr val="accent3">
                        <a:alpha val="0"/>
                      </a:schemeClr>
                    </a:gs>
                  </a:gsLst>
                  <a:lin ang="3000000" scaled="0"/>
                </a:gra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50" name="Rectangle 49">
                <a:extLst>
                  <a:ext uri="{FF2B5EF4-FFF2-40B4-BE49-F238E27FC236}">
                    <a16:creationId xmlns:a16="http://schemas.microsoft.com/office/drawing/2014/main" id="{1932FBF8-CD37-41E9-89A1-9809F0B963FD}"/>
                  </a:ext>
                </a:extLst>
              </p:cNvPr>
              <p:cNvSpPr/>
              <p:nvPr/>
            </p:nvSpPr>
            <p:spPr>
              <a:xfrm>
                <a:off x="2080360" y="3070392"/>
                <a:ext cx="2420128" cy="400110"/>
              </a:xfrm>
              <a:prstGeom prst="rect">
                <a:avLst/>
              </a:prstGeom>
            </p:spPr>
            <p:txBody>
              <a:bodyPr wrap="square">
                <a:spAutoFit/>
              </a:bodyPr>
              <a:lstStyle/>
              <a:p>
                <a:pPr lvl="0" algn="ctr">
                  <a:buClr>
                    <a:srgbClr val="F0AB00"/>
                  </a:buClr>
                  <a:defRPr/>
                </a:pPr>
                <a:r>
                  <a:rPr lang="en-US" sz="2000" b="1" dirty="0">
                    <a:solidFill>
                      <a:schemeClr val="accent3"/>
                    </a:solidFill>
                  </a:rPr>
                  <a:t>Data Integration</a:t>
                </a:r>
              </a:p>
            </p:txBody>
          </p:sp>
          <p:pic>
            <p:nvPicPr>
              <p:cNvPr id="51" name="Picture 50">
                <a:extLst>
                  <a:ext uri="{FF2B5EF4-FFF2-40B4-BE49-F238E27FC236}">
                    <a16:creationId xmlns:a16="http://schemas.microsoft.com/office/drawing/2014/main" id="{14DFCAC9-1B53-4765-8C67-D49C1AF193DA}"/>
                  </a:ext>
                </a:extLst>
              </p:cNvPr>
              <p:cNvPicPr>
                <a:picLocks noChangeAspect="1"/>
              </p:cNvPicPr>
              <p:nvPr/>
            </p:nvPicPr>
            <p:blipFill>
              <a:blip r:embed="rId5"/>
              <a:srcRect/>
              <a:stretch/>
            </p:blipFill>
            <p:spPr>
              <a:xfrm>
                <a:off x="2957245" y="2349995"/>
                <a:ext cx="677460" cy="667496"/>
              </a:xfrm>
              <a:prstGeom prst="rect">
                <a:avLst/>
              </a:prstGeom>
            </p:spPr>
          </p:pic>
        </p:grpSp>
        <p:sp>
          <p:nvSpPr>
            <p:cNvPr id="55" name="Rectangle 54">
              <a:extLst>
                <a:ext uri="{FF2B5EF4-FFF2-40B4-BE49-F238E27FC236}">
                  <a16:creationId xmlns:a16="http://schemas.microsoft.com/office/drawing/2014/main" id="{371805D8-C5A8-444E-ACFD-21934BAC09E0}"/>
                </a:ext>
              </a:extLst>
            </p:cNvPr>
            <p:cNvSpPr/>
            <p:nvPr/>
          </p:nvSpPr>
          <p:spPr>
            <a:xfrm>
              <a:off x="1061921" y="4017103"/>
              <a:ext cx="2218414" cy="1246495"/>
            </a:xfrm>
            <a:prstGeom prst="rect">
              <a:avLst/>
            </a:prstGeom>
          </p:spPr>
          <p:txBody>
            <a:bodyPr wrap="square">
              <a:spAutoFit/>
            </a:bodyPr>
            <a:lstStyle/>
            <a:p>
              <a:pPr lvl="0" algn="ctr">
                <a:buClr>
                  <a:srgbClr val="F0AB00"/>
                </a:buClr>
                <a:defRPr/>
              </a:pPr>
              <a:r>
                <a:rPr lang="en-US" sz="1500" b="1" dirty="0">
                  <a:solidFill>
                    <a:srgbClr val="F0AB00"/>
                  </a:solidFill>
                  <a:ea typeface="+mn-lt"/>
                  <a:cs typeface="Calibri" panose="020F0502020204030204"/>
                </a:rPr>
                <a:t>Connect </a:t>
              </a:r>
              <a:r>
                <a:rPr lang="en-US" sz="1500" b="1" dirty="0">
                  <a:solidFill>
                    <a:schemeClr val="tx2"/>
                  </a:solidFill>
                  <a:ea typeface="+mn-lt"/>
                  <a:cs typeface="Calibri" panose="020F0502020204030204"/>
                </a:rPr>
                <a:t>and</a:t>
              </a:r>
              <a:r>
                <a:rPr lang="en-US" sz="1500" b="1" dirty="0">
                  <a:solidFill>
                    <a:srgbClr val="F0AB00"/>
                  </a:solidFill>
                  <a:ea typeface="+mn-lt"/>
                  <a:cs typeface="Calibri" panose="020F0502020204030204"/>
                </a:rPr>
                <a:t> integrate everything</a:t>
              </a:r>
              <a:r>
                <a:rPr lang="en-US" sz="1500" b="1" dirty="0">
                  <a:solidFill>
                    <a:schemeClr val="tx2"/>
                  </a:solidFill>
                  <a:ea typeface="+mn-lt"/>
                  <a:cs typeface="Calibri" panose="020F0502020204030204"/>
                </a:rPr>
                <a:t>, structured, unstructured or streaming</a:t>
              </a:r>
            </a:p>
          </p:txBody>
        </p:sp>
      </p:grpSp>
      <p:sp>
        <p:nvSpPr>
          <p:cNvPr id="56" name="TextBox 55">
            <a:extLst>
              <a:ext uri="{FF2B5EF4-FFF2-40B4-BE49-F238E27FC236}">
                <a16:creationId xmlns:a16="http://schemas.microsoft.com/office/drawing/2014/main" id="{3E4383FA-74C4-435C-AF89-8CD7EAB3E2F9}"/>
              </a:ext>
            </a:extLst>
          </p:cNvPr>
          <p:cNvSpPr txBox="1"/>
          <p:nvPr/>
        </p:nvSpPr>
        <p:spPr>
          <a:xfrm>
            <a:off x="4667189" y="1305635"/>
            <a:ext cx="3905249" cy="492443"/>
          </a:xfrm>
          <a:prstGeom prst="rect">
            <a:avLst/>
          </a:prstGeom>
          <a:noFill/>
        </p:spPr>
        <p:txBody>
          <a:bodyPr wrap="square" rtlCol="0">
            <a:spAutoFit/>
          </a:bodyPr>
          <a:lstStyle/>
          <a:p>
            <a:pPr defTabSz="457200">
              <a:defRPr/>
            </a:pPr>
            <a:r>
              <a:rPr lang="en-US" sz="2600" b="1" dirty="0">
                <a:solidFill>
                  <a:schemeClr val="accent1"/>
                </a:solidFill>
                <a:latin typeface="Arial" panose="020B0604020202020204" pitchFamily="34" charset="0"/>
                <a:cs typeface="Arial" panose="020B0604020202020204" pitchFamily="34" charset="0"/>
              </a:rPr>
              <a:t>SAP Data Intelligence</a:t>
            </a:r>
          </a:p>
        </p:txBody>
      </p:sp>
      <p:pic>
        <p:nvPicPr>
          <p:cNvPr id="57" name="Picture 56">
            <a:extLst>
              <a:ext uri="{FF2B5EF4-FFF2-40B4-BE49-F238E27FC236}">
                <a16:creationId xmlns:a16="http://schemas.microsoft.com/office/drawing/2014/main" id="{B68D10C3-40C6-4614-B2BB-E446ECED7613}"/>
              </a:ext>
            </a:extLst>
          </p:cNvPr>
          <p:cNvPicPr>
            <a:picLocks noChangeAspect="1"/>
          </p:cNvPicPr>
          <p:nvPr/>
        </p:nvPicPr>
        <p:blipFill>
          <a:blip r:embed="rId6"/>
          <a:stretch>
            <a:fillRect/>
          </a:stretch>
        </p:blipFill>
        <p:spPr>
          <a:xfrm>
            <a:off x="4003972" y="1233010"/>
            <a:ext cx="692760" cy="637693"/>
          </a:xfrm>
          <a:prstGeom prst="rect">
            <a:avLst/>
          </a:prstGeom>
        </p:spPr>
      </p:pic>
    </p:spTree>
    <p:extLst>
      <p:ext uri="{BB962C8B-B14F-4D97-AF65-F5344CB8AC3E}">
        <p14:creationId xmlns:p14="http://schemas.microsoft.com/office/powerpoint/2010/main" val="3172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300" fill="hold"/>
                                        <p:tgtEl>
                                          <p:spTgt spid="9"/>
                                        </p:tgtEl>
                                        <p:attrNameLst>
                                          <p:attrName>ppt_x</p:attrName>
                                        </p:attrNameLst>
                                      </p:cBhvr>
                                      <p:tavLst>
                                        <p:tav tm="0">
                                          <p:val>
                                            <p:strVal val="#ppt_x"/>
                                          </p:val>
                                        </p:tav>
                                        <p:tav tm="100000">
                                          <p:val>
                                            <p:strVal val="#ppt_x"/>
                                          </p:val>
                                        </p:tav>
                                      </p:tavLst>
                                    </p:anim>
                                    <p:anim calcmode="lin" valueType="num">
                                      <p:cBhvr additive="base">
                                        <p:cTn id="12" dur="3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300" fill="hold"/>
                                        <p:tgtEl>
                                          <p:spTgt spid="10"/>
                                        </p:tgtEl>
                                        <p:attrNameLst>
                                          <p:attrName>ppt_x</p:attrName>
                                        </p:attrNameLst>
                                      </p:cBhvr>
                                      <p:tavLst>
                                        <p:tav tm="0">
                                          <p:val>
                                            <p:strVal val="#ppt_x"/>
                                          </p:val>
                                        </p:tav>
                                        <p:tav tm="100000">
                                          <p:val>
                                            <p:strVal val="#ppt_x"/>
                                          </p:val>
                                        </p:tav>
                                      </p:tavLst>
                                    </p:anim>
                                    <p:anim calcmode="lin" valueType="num">
                                      <p:cBhvr additive="base">
                                        <p:cTn id="17" dur="3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2">
            <a:extLst>
              <a:ext uri="{FF2B5EF4-FFF2-40B4-BE49-F238E27FC236}">
                <a16:creationId xmlns:a16="http://schemas.microsoft.com/office/drawing/2014/main" id="{0E74C01B-F53F-4A46-9D1A-6EED2F1E2A5C}"/>
              </a:ext>
            </a:extLst>
          </p:cNvPr>
          <p:cNvSpPr>
            <a:spLocks noGrp="1"/>
          </p:cNvSpPr>
          <p:nvPr>
            <p:ph type="title"/>
          </p:nvPr>
        </p:nvSpPr>
        <p:spPr>
          <a:xfrm>
            <a:off x="504001" y="504000"/>
            <a:ext cx="10840274" cy="369332"/>
          </a:xfrm>
        </p:spPr>
        <p:txBody>
          <a:bodyPr/>
          <a:lstStyle/>
          <a:p>
            <a:r>
              <a:rPr lang="en-US" dirty="0"/>
              <a:t>SAP Data Intelligence – </a:t>
            </a:r>
            <a:r>
              <a:rPr lang="en-US" dirty="0">
                <a:solidFill>
                  <a:schemeClr val="accent1"/>
                </a:solidFill>
              </a:rPr>
              <a:t>Key value-add scenarios for SAP customers</a:t>
            </a:r>
            <a:endParaRPr lang="en-US" sz="1800" dirty="0">
              <a:solidFill>
                <a:schemeClr val="accent1"/>
              </a:solidFill>
            </a:endParaRPr>
          </a:p>
        </p:txBody>
      </p:sp>
      <p:grpSp>
        <p:nvGrpSpPr>
          <p:cNvPr id="4" name="Group 3">
            <a:extLst>
              <a:ext uri="{FF2B5EF4-FFF2-40B4-BE49-F238E27FC236}">
                <a16:creationId xmlns:a16="http://schemas.microsoft.com/office/drawing/2014/main" id="{AFFF1B30-E318-4AF8-A62A-33D0B2F602C0}"/>
              </a:ext>
            </a:extLst>
          </p:cNvPr>
          <p:cNvGrpSpPr/>
          <p:nvPr/>
        </p:nvGrpSpPr>
        <p:grpSpPr>
          <a:xfrm>
            <a:off x="7385634" y="2035101"/>
            <a:ext cx="3313692" cy="3313692"/>
            <a:chOff x="7385634" y="2035101"/>
            <a:chExt cx="3313692" cy="3313692"/>
          </a:xfrm>
        </p:grpSpPr>
        <p:sp>
          <p:nvSpPr>
            <p:cNvPr id="230" name="Oval 229">
              <a:extLst>
                <a:ext uri="{FF2B5EF4-FFF2-40B4-BE49-F238E27FC236}">
                  <a16:creationId xmlns:a16="http://schemas.microsoft.com/office/drawing/2014/main" id="{4FEA1806-5149-7C4D-A0BA-74D8E2E64A6B}"/>
                </a:ext>
              </a:extLst>
            </p:cNvPr>
            <p:cNvSpPr/>
            <p:nvPr/>
          </p:nvSpPr>
          <p:spPr bwMode="gray">
            <a:xfrm>
              <a:off x="7385634"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3" name="Oval 232">
              <a:extLst>
                <a:ext uri="{FF2B5EF4-FFF2-40B4-BE49-F238E27FC236}">
                  <a16:creationId xmlns:a16="http://schemas.microsoft.com/office/drawing/2014/main" id="{9FE60D7A-CC3C-F043-A634-E7870FA09229}"/>
                </a:ext>
              </a:extLst>
            </p:cNvPr>
            <p:cNvSpPr/>
            <p:nvPr/>
          </p:nvSpPr>
          <p:spPr bwMode="gray">
            <a:xfrm>
              <a:off x="7478065"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43" name="Rectangle 242">
              <a:extLst>
                <a:ext uri="{FF2B5EF4-FFF2-40B4-BE49-F238E27FC236}">
                  <a16:creationId xmlns:a16="http://schemas.microsoft.com/office/drawing/2014/main" id="{598D45BE-092F-EA41-8F70-81E238EFBDE4}"/>
                </a:ext>
              </a:extLst>
            </p:cNvPr>
            <p:cNvSpPr/>
            <p:nvPr/>
          </p:nvSpPr>
          <p:spPr>
            <a:xfrm>
              <a:off x="7485691" y="3400812"/>
              <a:ext cx="3113580" cy="757130"/>
            </a:xfrm>
            <a:prstGeom prst="rect">
              <a:avLst/>
            </a:prstGeom>
          </p:spPr>
          <p:txBody>
            <a:bodyPr wrap="square">
              <a:spAutoFit/>
            </a:bodyPr>
            <a:lstStyle/>
            <a:p>
              <a:pPr lvl="0" algn="ctr">
                <a:lnSpc>
                  <a:spcPct val="90000"/>
                </a:lnSpc>
                <a:defRPr/>
              </a:pPr>
              <a:r>
                <a:rPr lang="en-US" sz="2400" b="1" dirty="0">
                  <a:solidFill>
                    <a:srgbClr val="000000"/>
                  </a:solidFill>
                </a:rPr>
                <a:t>Hybrid Data Management</a:t>
              </a:r>
            </a:p>
          </p:txBody>
        </p:sp>
        <p:sp>
          <p:nvSpPr>
            <p:cNvPr id="244" name="Round Same Side Corner Rectangle 243">
              <a:extLst>
                <a:ext uri="{FF2B5EF4-FFF2-40B4-BE49-F238E27FC236}">
                  <a16:creationId xmlns:a16="http://schemas.microsoft.com/office/drawing/2014/main" id="{CA133E51-BE6F-FC48-81EE-C785276B8C87}"/>
                </a:ext>
              </a:extLst>
            </p:cNvPr>
            <p:cNvSpPr/>
            <p:nvPr/>
          </p:nvSpPr>
          <p:spPr bwMode="gray">
            <a:xfrm>
              <a:off x="7744006" y="4131889"/>
              <a:ext cx="2586944" cy="504977"/>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lvl="0" algn="ctr">
                <a:buClr>
                  <a:srgbClr val="F0AB00"/>
                </a:buClr>
                <a:defRPr/>
              </a:pPr>
              <a:r>
                <a:rPr lang="en-US" sz="1500" b="1" dirty="0">
                  <a:solidFill>
                    <a:srgbClr val="F0AB00"/>
                  </a:solidFill>
                  <a:ea typeface="+mn-lt"/>
                  <a:cs typeface="Calibri" panose="020F0502020204030204"/>
                </a:rPr>
                <a:t>Reuse all existing SAP tools </a:t>
              </a:r>
              <a:r>
                <a:rPr lang="en-US" sz="1500" b="1" dirty="0">
                  <a:solidFill>
                    <a:srgbClr val="999999"/>
                  </a:solidFill>
                  <a:ea typeface="+mn-lt"/>
                  <a:cs typeface="Calibri" panose="020F0502020204030204"/>
                </a:rPr>
                <a:t>and manage the end-to-end landscape</a:t>
              </a:r>
              <a:endParaRPr lang="en-US" sz="1500" b="1" dirty="0">
                <a:solidFill>
                  <a:srgbClr val="F0AB00"/>
                </a:solidFill>
                <a:ea typeface="+mn-lt"/>
                <a:cs typeface="Calibri" panose="020F0502020204030204"/>
              </a:endParaRPr>
            </a:p>
          </p:txBody>
        </p:sp>
        <p:pic>
          <p:nvPicPr>
            <p:cNvPr id="245" name="Picture 244">
              <a:extLst>
                <a:ext uri="{FF2B5EF4-FFF2-40B4-BE49-F238E27FC236}">
                  <a16:creationId xmlns:a16="http://schemas.microsoft.com/office/drawing/2014/main" id="{228C11CC-3794-9D49-863B-1CEEE85FEEB3}"/>
                </a:ext>
              </a:extLst>
            </p:cNvPr>
            <p:cNvPicPr>
              <a:picLocks noChangeAspect="1"/>
            </p:cNvPicPr>
            <p:nvPr/>
          </p:nvPicPr>
          <p:blipFill>
            <a:blip r:embed="rId3"/>
            <a:srcRect/>
            <a:stretch/>
          </p:blipFill>
          <p:spPr>
            <a:xfrm>
              <a:off x="8543723" y="2382522"/>
              <a:ext cx="1092582" cy="1092583"/>
            </a:xfrm>
            <a:prstGeom prst="rect">
              <a:avLst/>
            </a:prstGeom>
          </p:spPr>
        </p:pic>
      </p:grpSp>
      <p:sp>
        <p:nvSpPr>
          <p:cNvPr id="123" name="TextBox 122">
            <a:extLst>
              <a:ext uri="{FF2B5EF4-FFF2-40B4-BE49-F238E27FC236}">
                <a16:creationId xmlns:a16="http://schemas.microsoft.com/office/drawing/2014/main" id="{36EAF150-A76E-4D9C-B661-A5421C508F16}"/>
              </a:ext>
            </a:extLst>
          </p:cNvPr>
          <p:cNvSpPr txBox="1"/>
          <p:nvPr/>
        </p:nvSpPr>
        <p:spPr>
          <a:xfrm>
            <a:off x="4667189" y="1305635"/>
            <a:ext cx="3905249" cy="492443"/>
          </a:xfrm>
          <a:prstGeom prst="rect">
            <a:avLst/>
          </a:prstGeom>
          <a:noFill/>
        </p:spPr>
        <p:txBody>
          <a:bodyPr wrap="square" rtlCol="0">
            <a:spAutoFit/>
          </a:bodyPr>
          <a:lstStyle/>
          <a:p>
            <a:pPr defTabSz="457200">
              <a:defRPr/>
            </a:pPr>
            <a:r>
              <a:rPr lang="en-US" sz="2600" b="1" dirty="0">
                <a:solidFill>
                  <a:schemeClr val="accent1"/>
                </a:solidFill>
                <a:latin typeface="Arial" panose="020B0604020202020204" pitchFamily="34" charset="0"/>
                <a:cs typeface="Arial" panose="020B0604020202020204" pitchFamily="34" charset="0"/>
              </a:rPr>
              <a:t>SAP Data Intelligence</a:t>
            </a:r>
          </a:p>
        </p:txBody>
      </p:sp>
      <p:grpSp>
        <p:nvGrpSpPr>
          <p:cNvPr id="5" name="Group 4">
            <a:extLst>
              <a:ext uri="{FF2B5EF4-FFF2-40B4-BE49-F238E27FC236}">
                <a16:creationId xmlns:a16="http://schemas.microsoft.com/office/drawing/2014/main" id="{D247DF76-ED5E-4951-AC48-5115FE93630C}"/>
              </a:ext>
            </a:extLst>
          </p:cNvPr>
          <p:cNvGrpSpPr/>
          <p:nvPr/>
        </p:nvGrpSpPr>
        <p:grpSpPr>
          <a:xfrm>
            <a:off x="1478447" y="2035101"/>
            <a:ext cx="3313692" cy="3313692"/>
            <a:chOff x="1478447" y="2035101"/>
            <a:chExt cx="3313692" cy="3313692"/>
          </a:xfrm>
        </p:grpSpPr>
        <p:sp>
          <p:nvSpPr>
            <p:cNvPr id="228" name="Oval 227">
              <a:extLst>
                <a:ext uri="{FF2B5EF4-FFF2-40B4-BE49-F238E27FC236}">
                  <a16:creationId xmlns:a16="http://schemas.microsoft.com/office/drawing/2014/main" id="{90E255EC-DF24-AD45-A998-5A98BA07BB6E}"/>
                </a:ext>
              </a:extLst>
            </p:cNvPr>
            <p:cNvSpPr/>
            <p:nvPr/>
          </p:nvSpPr>
          <p:spPr bwMode="gray">
            <a:xfrm>
              <a:off x="1478447"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1" name="Oval 230">
              <a:extLst>
                <a:ext uri="{FF2B5EF4-FFF2-40B4-BE49-F238E27FC236}">
                  <a16:creationId xmlns:a16="http://schemas.microsoft.com/office/drawing/2014/main" id="{E13A595B-B85F-1C4A-BBBB-5242810126DE}"/>
                </a:ext>
              </a:extLst>
            </p:cNvPr>
            <p:cNvSpPr/>
            <p:nvPr/>
          </p:nvSpPr>
          <p:spPr bwMode="gray">
            <a:xfrm>
              <a:off x="1570878"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5" name="Rectangle 234">
              <a:extLst>
                <a:ext uri="{FF2B5EF4-FFF2-40B4-BE49-F238E27FC236}">
                  <a16:creationId xmlns:a16="http://schemas.microsoft.com/office/drawing/2014/main" id="{C121E66A-5719-524B-835D-37B0400E81E1}"/>
                </a:ext>
              </a:extLst>
            </p:cNvPr>
            <p:cNvSpPr/>
            <p:nvPr/>
          </p:nvSpPr>
          <p:spPr>
            <a:xfrm>
              <a:off x="1570879" y="3382237"/>
              <a:ext cx="3128828" cy="424732"/>
            </a:xfrm>
            <a:prstGeom prst="rect">
              <a:avLst/>
            </a:prstGeom>
          </p:spPr>
          <p:txBody>
            <a:bodyPr wrap="square">
              <a:spAutoFit/>
            </a:bodyPr>
            <a:lstStyle/>
            <a:p>
              <a:pPr marL="0" marR="0" lvl="0" indent="0" algn="ctr" defTabSz="1088776"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SAP Integration</a:t>
              </a:r>
            </a:p>
          </p:txBody>
        </p:sp>
        <p:sp>
          <p:nvSpPr>
            <p:cNvPr id="236" name="Round Same Side Corner Rectangle 235">
              <a:extLst>
                <a:ext uri="{FF2B5EF4-FFF2-40B4-BE49-F238E27FC236}">
                  <a16:creationId xmlns:a16="http://schemas.microsoft.com/office/drawing/2014/main" id="{2F4DCBBF-CDC3-D841-BC0A-92E123B430D6}"/>
                </a:ext>
              </a:extLst>
            </p:cNvPr>
            <p:cNvSpPr/>
            <p:nvPr/>
          </p:nvSpPr>
          <p:spPr bwMode="gray">
            <a:xfrm>
              <a:off x="1849937" y="4074591"/>
              <a:ext cx="2551914" cy="557924"/>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algn="ctr" fontAlgn="base">
                <a:spcBef>
                  <a:spcPct val="50000"/>
                </a:spcBef>
                <a:spcAft>
                  <a:spcPct val="0"/>
                </a:spcAft>
                <a:buClr>
                  <a:srgbClr val="F0AB00"/>
                </a:buClr>
                <a:buSzPct val="80000"/>
                <a:defRPr/>
              </a:pPr>
              <a:r>
                <a:rPr lang="en-US" sz="1500" b="1" dirty="0">
                  <a:solidFill>
                    <a:srgbClr val="999999"/>
                  </a:solidFill>
                  <a:ea typeface="+mn-lt"/>
                  <a:cs typeface="Calibri" panose="020F0502020204030204"/>
                </a:rPr>
                <a:t>Connect </a:t>
              </a:r>
              <a:r>
                <a:rPr lang="en-US" sz="1500" b="1" dirty="0">
                  <a:solidFill>
                    <a:srgbClr val="F0AB00"/>
                  </a:solidFill>
                  <a:ea typeface="+mn-lt"/>
                  <a:cs typeface="Calibri" panose="020F0502020204030204"/>
                </a:rPr>
                <a:t>SAP applications </a:t>
              </a:r>
              <a:r>
                <a:rPr lang="en-US" sz="1500" b="1" dirty="0">
                  <a:solidFill>
                    <a:srgbClr val="999999"/>
                  </a:solidFill>
                  <a:ea typeface="+mn-lt"/>
                  <a:cs typeface="Calibri" panose="020F0502020204030204"/>
                </a:rPr>
                <a:t>at the </a:t>
              </a:r>
              <a:r>
                <a:rPr lang="en-US" sz="1500" b="1" dirty="0">
                  <a:solidFill>
                    <a:srgbClr val="F0AB00"/>
                  </a:solidFill>
                  <a:ea typeface="+mn-lt"/>
                  <a:cs typeface="Calibri" panose="020F0502020204030204"/>
                </a:rPr>
                <a:t>ABAP layer</a:t>
              </a:r>
              <a:r>
                <a:rPr lang="en-US" sz="1500" b="1" dirty="0">
                  <a:solidFill>
                    <a:srgbClr val="999999"/>
                  </a:solidFill>
                  <a:ea typeface="+mn-lt"/>
                  <a:cs typeface="Calibri" panose="020F0502020204030204"/>
                </a:rPr>
                <a:t>, and reuse </a:t>
              </a:r>
              <a:r>
                <a:rPr lang="en-US" sz="1500" b="1" dirty="0">
                  <a:solidFill>
                    <a:srgbClr val="F0AB00"/>
                  </a:solidFill>
                  <a:ea typeface="+mn-lt"/>
                  <a:cs typeface="Calibri" panose="020F0502020204030204"/>
                </a:rPr>
                <a:t>data semantics</a:t>
              </a:r>
              <a:r>
                <a:rPr lang="en-US" sz="1500" b="1" dirty="0">
                  <a:solidFill>
                    <a:schemeClr val="tx2"/>
                  </a:solidFill>
                  <a:ea typeface="+mn-lt"/>
                  <a:cs typeface="Calibri" panose="020F0502020204030204"/>
                </a:rPr>
                <a:t> for all analytics</a:t>
              </a:r>
            </a:p>
          </p:txBody>
        </p:sp>
        <p:pic>
          <p:nvPicPr>
            <p:cNvPr id="237" name="Picture 236">
              <a:extLst>
                <a:ext uri="{FF2B5EF4-FFF2-40B4-BE49-F238E27FC236}">
                  <a16:creationId xmlns:a16="http://schemas.microsoft.com/office/drawing/2014/main" id="{109BEC0E-E370-2143-9DCF-0FE5F8EA1626}"/>
                </a:ext>
              </a:extLst>
            </p:cNvPr>
            <p:cNvPicPr>
              <a:picLocks noChangeAspect="1"/>
            </p:cNvPicPr>
            <p:nvPr/>
          </p:nvPicPr>
          <p:blipFill>
            <a:blip r:embed="rId4"/>
            <a:srcRect/>
            <a:stretch/>
          </p:blipFill>
          <p:spPr>
            <a:xfrm>
              <a:off x="2577637" y="2304794"/>
              <a:ext cx="1115311" cy="1115311"/>
            </a:xfrm>
            <a:prstGeom prst="rect">
              <a:avLst/>
            </a:prstGeom>
          </p:spPr>
        </p:pic>
      </p:grpSp>
      <p:pic>
        <p:nvPicPr>
          <p:cNvPr id="124" name="Picture 123">
            <a:extLst>
              <a:ext uri="{FF2B5EF4-FFF2-40B4-BE49-F238E27FC236}">
                <a16:creationId xmlns:a16="http://schemas.microsoft.com/office/drawing/2014/main" id="{F5C60E16-A858-404B-A3E0-5B409B0E54F7}"/>
              </a:ext>
            </a:extLst>
          </p:cNvPr>
          <p:cNvPicPr>
            <a:picLocks noChangeAspect="1"/>
          </p:cNvPicPr>
          <p:nvPr/>
        </p:nvPicPr>
        <p:blipFill>
          <a:blip r:embed="rId5"/>
          <a:stretch>
            <a:fillRect/>
          </a:stretch>
        </p:blipFill>
        <p:spPr>
          <a:xfrm>
            <a:off x="4003972" y="1233010"/>
            <a:ext cx="692760" cy="637693"/>
          </a:xfrm>
          <a:prstGeom prst="rect">
            <a:avLst/>
          </a:prstGeom>
        </p:spPr>
      </p:pic>
      <p:grpSp>
        <p:nvGrpSpPr>
          <p:cNvPr id="3" name="Group 2">
            <a:extLst>
              <a:ext uri="{FF2B5EF4-FFF2-40B4-BE49-F238E27FC236}">
                <a16:creationId xmlns:a16="http://schemas.microsoft.com/office/drawing/2014/main" id="{FDB0C72D-809A-4C16-A464-A680BA961AE5}"/>
              </a:ext>
            </a:extLst>
          </p:cNvPr>
          <p:cNvGrpSpPr/>
          <p:nvPr/>
        </p:nvGrpSpPr>
        <p:grpSpPr>
          <a:xfrm>
            <a:off x="4423763" y="2035101"/>
            <a:ext cx="3313692" cy="3313692"/>
            <a:chOff x="4423763" y="2035101"/>
            <a:chExt cx="3313692" cy="3313692"/>
          </a:xfrm>
        </p:grpSpPr>
        <p:sp>
          <p:nvSpPr>
            <p:cNvPr id="229" name="Oval 228">
              <a:extLst>
                <a:ext uri="{FF2B5EF4-FFF2-40B4-BE49-F238E27FC236}">
                  <a16:creationId xmlns:a16="http://schemas.microsoft.com/office/drawing/2014/main" id="{A3F82B7C-ABBC-E045-B4CE-64CF4887BC4E}"/>
                </a:ext>
              </a:extLst>
            </p:cNvPr>
            <p:cNvSpPr/>
            <p:nvPr/>
          </p:nvSpPr>
          <p:spPr bwMode="gray">
            <a:xfrm>
              <a:off x="4423763"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2" name="Oval 231">
              <a:extLst>
                <a:ext uri="{FF2B5EF4-FFF2-40B4-BE49-F238E27FC236}">
                  <a16:creationId xmlns:a16="http://schemas.microsoft.com/office/drawing/2014/main" id="{E6B0BCCE-F3D6-AE4E-8EEC-BDC62BCB3378}"/>
                </a:ext>
              </a:extLst>
            </p:cNvPr>
            <p:cNvSpPr/>
            <p:nvPr/>
          </p:nvSpPr>
          <p:spPr bwMode="gray">
            <a:xfrm>
              <a:off x="4516194"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9" name="Rectangle 238">
              <a:extLst>
                <a:ext uri="{FF2B5EF4-FFF2-40B4-BE49-F238E27FC236}">
                  <a16:creationId xmlns:a16="http://schemas.microsoft.com/office/drawing/2014/main" id="{6982C3E4-165A-5B46-B6FF-CB44F0B1552B}"/>
                </a:ext>
              </a:extLst>
            </p:cNvPr>
            <p:cNvSpPr/>
            <p:nvPr/>
          </p:nvSpPr>
          <p:spPr>
            <a:xfrm>
              <a:off x="4522745" y="3396349"/>
              <a:ext cx="3115730" cy="757130"/>
            </a:xfrm>
            <a:prstGeom prst="rect">
              <a:avLst/>
            </a:prstGeom>
          </p:spPr>
          <p:txBody>
            <a:bodyPr wrap="square">
              <a:spAutoFit/>
            </a:bodyPr>
            <a:lstStyle/>
            <a:p>
              <a:pPr lvl="0" algn="ctr">
                <a:lnSpc>
                  <a:spcPct val="90000"/>
                </a:lnSpc>
                <a:defRPr/>
              </a:pPr>
              <a:r>
                <a:rPr lang="en-US" sz="2400" b="1" dirty="0">
                  <a:solidFill>
                    <a:srgbClr val="000000"/>
                  </a:solidFill>
                </a:rPr>
                <a:t>Data Management for SAP BTP</a:t>
              </a:r>
            </a:p>
          </p:txBody>
        </p:sp>
        <p:sp>
          <p:nvSpPr>
            <p:cNvPr id="240" name="Round Same Side Corner Rectangle 239">
              <a:extLst>
                <a:ext uri="{FF2B5EF4-FFF2-40B4-BE49-F238E27FC236}">
                  <a16:creationId xmlns:a16="http://schemas.microsoft.com/office/drawing/2014/main" id="{F45CACAC-0CBE-8345-A294-E528948F87F0}"/>
                </a:ext>
              </a:extLst>
            </p:cNvPr>
            <p:cNvSpPr/>
            <p:nvPr/>
          </p:nvSpPr>
          <p:spPr bwMode="gray">
            <a:xfrm>
              <a:off x="4834253" y="4061668"/>
              <a:ext cx="2537625" cy="498592"/>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lang="en-US" sz="1500" b="1" dirty="0">
                  <a:solidFill>
                    <a:srgbClr val="F0AB00"/>
                  </a:solidFill>
                  <a:ea typeface="+mn-lt"/>
                  <a:cs typeface="Calibri" panose="020F0502020204030204"/>
                </a:rPr>
                <a:t>Single coherent </a:t>
              </a:r>
              <a:r>
                <a:rPr lang="en-US" sz="1500" b="1" dirty="0">
                  <a:solidFill>
                    <a:srgbClr val="999999"/>
                  </a:solidFill>
                  <a:ea typeface="+mn-lt"/>
                  <a:cs typeface="Calibri" panose="020F0502020204030204"/>
                </a:rPr>
                <a:t>cloud data management solution for the </a:t>
              </a:r>
              <a:r>
                <a:rPr lang="en-US" sz="1500" b="1" dirty="0">
                  <a:solidFill>
                    <a:srgbClr val="F0AB00"/>
                  </a:solidFill>
                  <a:ea typeface="+mn-lt"/>
                  <a:cs typeface="Calibri" panose="020F0502020204030204"/>
                </a:rPr>
                <a:t>SAP BTP</a:t>
              </a:r>
            </a:p>
          </p:txBody>
        </p:sp>
        <p:pic>
          <p:nvPicPr>
            <p:cNvPr id="241" name="Picture 240">
              <a:extLst>
                <a:ext uri="{FF2B5EF4-FFF2-40B4-BE49-F238E27FC236}">
                  <a16:creationId xmlns:a16="http://schemas.microsoft.com/office/drawing/2014/main" id="{DA82E4CF-9FD6-AE43-BFB1-969DBD2B2683}"/>
                </a:ext>
              </a:extLst>
            </p:cNvPr>
            <p:cNvPicPr>
              <a:picLocks noChangeAspect="1"/>
            </p:cNvPicPr>
            <p:nvPr/>
          </p:nvPicPr>
          <p:blipFill>
            <a:blip r:embed="rId6"/>
            <a:srcRect/>
            <a:stretch/>
          </p:blipFill>
          <p:spPr>
            <a:xfrm>
              <a:off x="5442915" y="2258621"/>
              <a:ext cx="1275388" cy="1275388"/>
            </a:xfrm>
            <a:prstGeom prst="rect">
              <a:avLst/>
            </a:prstGeom>
          </p:spPr>
        </p:pic>
      </p:grpSp>
    </p:spTree>
    <p:extLst>
      <p:ext uri="{BB962C8B-B14F-4D97-AF65-F5344CB8AC3E}">
        <p14:creationId xmlns:p14="http://schemas.microsoft.com/office/powerpoint/2010/main" val="114148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000"/>
                                        <p:tgtEl>
                                          <p:spTgt spid="227"/>
                                        </p:tgtEl>
                                      </p:cBhvr>
                                    </p:animEffect>
                                  </p:childTnLst>
                                </p:cTn>
                              </p:par>
                              <p:par>
                                <p:cTn id="8" presetID="31" presetClass="entr" presetSubtype="0" fill="hold" nodeType="withEffect">
                                  <p:stCondLst>
                                    <p:cond delay="10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par>
                                <p:cTn id="14" presetID="31" presetClass="entr" presetSubtype="0" fill="hold"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nodeType="withEffect">
                                  <p:stCondLst>
                                    <p:cond delay="10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A866E3-3B2D-41C7-A5D2-9A4C07B54AAA}"/>
              </a:ext>
            </a:extLst>
          </p:cNvPr>
          <p:cNvSpPr>
            <a:spLocks noGrp="1"/>
          </p:cNvSpPr>
          <p:nvPr>
            <p:ph type="body" sz="quarter" idx="10"/>
          </p:nvPr>
        </p:nvSpPr>
        <p:spPr/>
        <p:txBody>
          <a:bodyPr/>
          <a:lstStyle/>
          <a:p>
            <a:r>
              <a:rPr lang="en-GB" dirty="0"/>
              <a:t>We included one sample use case in this L2 deck.</a:t>
            </a:r>
          </a:p>
          <a:p>
            <a:r>
              <a:rPr lang="en-GB" dirty="0"/>
              <a:t>A library of alternative use cases, for different industries and LoBs, is available </a:t>
            </a:r>
            <a:r>
              <a:rPr lang="en-GB" dirty="0">
                <a:hlinkClick r:id="rId2"/>
              </a:rPr>
              <a:t>here</a:t>
            </a:r>
            <a:r>
              <a:rPr lang="en-GB" dirty="0"/>
              <a:t>.</a:t>
            </a:r>
          </a:p>
        </p:txBody>
      </p:sp>
      <p:sp>
        <p:nvSpPr>
          <p:cNvPr id="2" name="Title 1">
            <a:extLst>
              <a:ext uri="{FF2B5EF4-FFF2-40B4-BE49-F238E27FC236}">
                <a16:creationId xmlns:a16="http://schemas.microsoft.com/office/drawing/2014/main" id="{1A8BC93B-BCA3-4E1B-8E35-D608729B3222}"/>
              </a:ext>
            </a:extLst>
          </p:cNvPr>
          <p:cNvSpPr>
            <a:spLocks noGrp="1"/>
          </p:cNvSpPr>
          <p:nvPr>
            <p:ph type="title"/>
          </p:nvPr>
        </p:nvSpPr>
        <p:spPr/>
        <p:txBody>
          <a:bodyPr/>
          <a:lstStyle/>
          <a:p>
            <a:r>
              <a:rPr lang="en-GB" dirty="0"/>
              <a:t>Data Intelligence use cases</a:t>
            </a:r>
          </a:p>
        </p:txBody>
      </p:sp>
    </p:spTree>
    <p:extLst>
      <p:ext uri="{BB962C8B-B14F-4D97-AF65-F5344CB8AC3E}">
        <p14:creationId xmlns:p14="http://schemas.microsoft.com/office/powerpoint/2010/main" val="3013562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1D6D68B9-B683-4BF8-851B-89CD4A693D0F}"/>
              </a:ext>
            </a:extLst>
          </p:cNvPr>
          <p:cNvGrpSpPr/>
          <p:nvPr/>
        </p:nvGrpSpPr>
        <p:grpSpPr>
          <a:xfrm>
            <a:off x="638628" y="1534713"/>
            <a:ext cx="2890514" cy="1060219"/>
            <a:chOff x="861894" y="1545972"/>
            <a:chExt cx="2891267" cy="1060495"/>
          </a:xfrm>
        </p:grpSpPr>
        <p:pic>
          <p:nvPicPr>
            <p:cNvPr id="103" name="Picture 102">
              <a:extLst>
                <a:ext uri="{FF2B5EF4-FFF2-40B4-BE49-F238E27FC236}">
                  <a16:creationId xmlns:a16="http://schemas.microsoft.com/office/drawing/2014/main" id="{302892FF-6B8D-48B7-8ADE-4E9AEFFED4D5}"/>
                </a:ext>
              </a:extLst>
            </p:cNvPr>
            <p:cNvPicPr>
              <a:picLocks noChangeAspect="1"/>
            </p:cNvPicPr>
            <p:nvPr/>
          </p:nvPicPr>
          <p:blipFill>
            <a:blip r:embed="rId3"/>
            <a:stretch>
              <a:fillRect/>
            </a:stretch>
          </p:blipFill>
          <p:spPr>
            <a:xfrm>
              <a:off x="861894" y="1545972"/>
              <a:ext cx="1060495" cy="1060495"/>
            </a:xfrm>
            <a:prstGeom prst="rect">
              <a:avLst/>
            </a:prstGeom>
          </p:spPr>
        </p:pic>
        <p:sp>
          <p:nvSpPr>
            <p:cNvPr id="104" name="TextBox 103">
              <a:extLst>
                <a:ext uri="{FF2B5EF4-FFF2-40B4-BE49-F238E27FC236}">
                  <a16:creationId xmlns:a16="http://schemas.microsoft.com/office/drawing/2014/main" id="{F38A886E-9EE5-42AC-A1FC-6A7A79CDD152}"/>
                </a:ext>
              </a:extLst>
            </p:cNvPr>
            <p:cNvSpPr txBox="1"/>
            <p:nvPr/>
          </p:nvSpPr>
          <p:spPr>
            <a:xfrm>
              <a:off x="1982625" y="1799220"/>
              <a:ext cx="1770536" cy="2769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799" b="1" kern="0" dirty="0">
                  <a:ea typeface="Arial Unicode MS" pitchFamily="34" charset="-128"/>
                  <a:cs typeface="Arial Unicode MS" pitchFamily="34" charset="-128"/>
                </a:rPr>
                <a:t>Data Integration</a:t>
              </a:r>
            </a:p>
          </p:txBody>
        </p:sp>
      </p:grpSp>
      <p:grpSp>
        <p:nvGrpSpPr>
          <p:cNvPr id="110" name="Group 109">
            <a:extLst>
              <a:ext uri="{FF2B5EF4-FFF2-40B4-BE49-F238E27FC236}">
                <a16:creationId xmlns:a16="http://schemas.microsoft.com/office/drawing/2014/main" id="{6FEEA7D9-D8A8-4E97-B713-C0AFEF177119}"/>
              </a:ext>
            </a:extLst>
          </p:cNvPr>
          <p:cNvGrpSpPr/>
          <p:nvPr/>
        </p:nvGrpSpPr>
        <p:grpSpPr>
          <a:xfrm>
            <a:off x="4571166" y="1534716"/>
            <a:ext cx="3115226" cy="1060219"/>
            <a:chOff x="4391306" y="1545971"/>
            <a:chExt cx="3116037" cy="1060495"/>
          </a:xfrm>
        </p:grpSpPr>
        <p:pic>
          <p:nvPicPr>
            <p:cNvPr id="105" name="Picture 104">
              <a:extLst>
                <a:ext uri="{FF2B5EF4-FFF2-40B4-BE49-F238E27FC236}">
                  <a16:creationId xmlns:a16="http://schemas.microsoft.com/office/drawing/2014/main" id="{64C69102-BE24-487B-8319-DADB06FE682C}"/>
                </a:ext>
              </a:extLst>
            </p:cNvPr>
            <p:cNvPicPr>
              <a:picLocks noChangeAspect="1"/>
            </p:cNvPicPr>
            <p:nvPr/>
          </p:nvPicPr>
          <p:blipFill>
            <a:blip r:embed="rId4"/>
            <a:stretch>
              <a:fillRect/>
            </a:stretch>
          </p:blipFill>
          <p:spPr>
            <a:xfrm>
              <a:off x="4391306" y="1545971"/>
              <a:ext cx="1060495" cy="1060495"/>
            </a:xfrm>
            <a:prstGeom prst="rect">
              <a:avLst/>
            </a:prstGeom>
          </p:spPr>
        </p:pic>
        <p:sp>
          <p:nvSpPr>
            <p:cNvPr id="106" name="TextBox 105">
              <a:extLst>
                <a:ext uri="{FF2B5EF4-FFF2-40B4-BE49-F238E27FC236}">
                  <a16:creationId xmlns:a16="http://schemas.microsoft.com/office/drawing/2014/main" id="{9AF78328-660A-433C-9E90-562D4A810BF3}"/>
                </a:ext>
              </a:extLst>
            </p:cNvPr>
            <p:cNvSpPr txBox="1"/>
            <p:nvPr/>
          </p:nvSpPr>
          <p:spPr>
            <a:xfrm>
              <a:off x="5512037" y="1799219"/>
              <a:ext cx="1995306" cy="2769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799" b="1" kern="0" dirty="0">
                  <a:ea typeface="Arial Unicode MS" pitchFamily="34" charset="-128"/>
                  <a:cs typeface="Arial Unicode MS" pitchFamily="34" charset="-128"/>
                </a:rPr>
                <a:t>Data Processing</a:t>
              </a:r>
            </a:p>
          </p:txBody>
        </p:sp>
      </p:grpSp>
      <p:grpSp>
        <p:nvGrpSpPr>
          <p:cNvPr id="109" name="Group 108">
            <a:extLst>
              <a:ext uri="{FF2B5EF4-FFF2-40B4-BE49-F238E27FC236}">
                <a16:creationId xmlns:a16="http://schemas.microsoft.com/office/drawing/2014/main" id="{C613944B-906E-400A-979E-ADA816599D71}"/>
              </a:ext>
            </a:extLst>
          </p:cNvPr>
          <p:cNvGrpSpPr/>
          <p:nvPr/>
        </p:nvGrpSpPr>
        <p:grpSpPr>
          <a:xfrm>
            <a:off x="8441405" y="1534713"/>
            <a:ext cx="3222683" cy="1060220"/>
            <a:chOff x="8125819" y="1522470"/>
            <a:chExt cx="3223522" cy="1060496"/>
          </a:xfrm>
        </p:grpSpPr>
        <p:pic>
          <p:nvPicPr>
            <p:cNvPr id="107" name="Picture 106">
              <a:extLst>
                <a:ext uri="{FF2B5EF4-FFF2-40B4-BE49-F238E27FC236}">
                  <a16:creationId xmlns:a16="http://schemas.microsoft.com/office/drawing/2014/main" id="{3C49F2F8-19F7-45D6-A90B-259CCA3E6BC6}"/>
                </a:ext>
              </a:extLst>
            </p:cNvPr>
            <p:cNvPicPr>
              <a:picLocks noChangeAspect="1"/>
            </p:cNvPicPr>
            <p:nvPr/>
          </p:nvPicPr>
          <p:blipFill>
            <a:blip r:embed="rId5"/>
            <a:stretch>
              <a:fillRect/>
            </a:stretch>
          </p:blipFill>
          <p:spPr>
            <a:xfrm>
              <a:off x="8125819" y="1522470"/>
              <a:ext cx="1060496" cy="1060496"/>
            </a:xfrm>
            <a:prstGeom prst="rect">
              <a:avLst/>
            </a:prstGeom>
          </p:spPr>
        </p:pic>
        <p:sp>
          <p:nvSpPr>
            <p:cNvPr id="108" name="TextBox 107">
              <a:extLst>
                <a:ext uri="{FF2B5EF4-FFF2-40B4-BE49-F238E27FC236}">
                  <a16:creationId xmlns:a16="http://schemas.microsoft.com/office/drawing/2014/main" id="{C523CE6C-04B1-4636-B7E2-3AD1459E6B69}"/>
                </a:ext>
              </a:extLst>
            </p:cNvPr>
            <p:cNvSpPr txBox="1"/>
            <p:nvPr/>
          </p:nvSpPr>
          <p:spPr>
            <a:xfrm>
              <a:off x="9193847" y="1775719"/>
              <a:ext cx="2155494" cy="2769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799" b="1" kern="0" dirty="0">
                  <a:ea typeface="Arial Unicode MS" pitchFamily="34" charset="-128"/>
                  <a:cs typeface="Arial Unicode MS" pitchFamily="34" charset="-128"/>
                </a:rPr>
                <a:t>Business Process</a:t>
              </a:r>
            </a:p>
          </p:txBody>
        </p:sp>
      </p:grpSp>
      <p:sp>
        <p:nvSpPr>
          <p:cNvPr id="112" name="Arrow: Chevron 111">
            <a:extLst>
              <a:ext uri="{FF2B5EF4-FFF2-40B4-BE49-F238E27FC236}">
                <a16:creationId xmlns:a16="http://schemas.microsoft.com/office/drawing/2014/main" id="{AEC602B8-DE6B-4D44-B3DE-57428FF28DB1}"/>
              </a:ext>
            </a:extLst>
          </p:cNvPr>
          <p:cNvSpPr/>
          <p:nvPr/>
        </p:nvSpPr>
        <p:spPr bwMode="gray">
          <a:xfrm>
            <a:off x="7807961" y="2862267"/>
            <a:ext cx="375917" cy="3232674"/>
          </a:xfrm>
          <a:prstGeom prst="chevron">
            <a:avLst/>
          </a:prstGeom>
          <a:solidFill>
            <a:srgbClr val="FECE59"/>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err="1">
              <a:ea typeface="Arial Unicode MS" pitchFamily="34" charset="-128"/>
              <a:cs typeface="Arial Unicode MS" pitchFamily="34" charset="-128"/>
            </a:endParaRPr>
          </a:p>
        </p:txBody>
      </p:sp>
      <p:sp>
        <p:nvSpPr>
          <p:cNvPr id="113" name="Arrow: Chevron 112">
            <a:extLst>
              <a:ext uri="{FF2B5EF4-FFF2-40B4-BE49-F238E27FC236}">
                <a16:creationId xmlns:a16="http://schemas.microsoft.com/office/drawing/2014/main" id="{0FBFCB3B-DD50-4FF2-A6D0-7ABFF0A47985}"/>
              </a:ext>
            </a:extLst>
          </p:cNvPr>
          <p:cNvSpPr/>
          <p:nvPr/>
        </p:nvSpPr>
        <p:spPr bwMode="gray">
          <a:xfrm>
            <a:off x="3926479" y="2835782"/>
            <a:ext cx="375917" cy="3232674"/>
          </a:xfrm>
          <a:prstGeom prst="chevron">
            <a:avLst/>
          </a:prstGeom>
          <a:solidFill>
            <a:srgbClr val="FECE59"/>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err="1">
              <a:ea typeface="Arial Unicode MS" pitchFamily="34" charset="-128"/>
              <a:cs typeface="Arial Unicode MS" pitchFamily="34" charset="-128"/>
            </a:endParaRPr>
          </a:p>
        </p:txBody>
      </p:sp>
      <p:cxnSp>
        <p:nvCxnSpPr>
          <p:cNvPr id="119" name="Straight Connector 118">
            <a:extLst>
              <a:ext uri="{FF2B5EF4-FFF2-40B4-BE49-F238E27FC236}">
                <a16:creationId xmlns:a16="http://schemas.microsoft.com/office/drawing/2014/main" id="{A584785A-88AA-4D27-A689-11C8A1365651}"/>
              </a:ext>
            </a:extLst>
          </p:cNvPr>
          <p:cNvCxnSpPr>
            <a:cxnSpLocks/>
          </p:cNvCxnSpPr>
          <p:nvPr/>
        </p:nvCxnSpPr>
        <p:spPr>
          <a:xfrm>
            <a:off x="505459" y="2594150"/>
            <a:ext cx="11158629" cy="783"/>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45535704-DF49-45E0-9539-FA775C1A9995}"/>
              </a:ext>
            </a:extLst>
          </p:cNvPr>
          <p:cNvSpPr txBox="1"/>
          <p:nvPr/>
        </p:nvSpPr>
        <p:spPr>
          <a:xfrm>
            <a:off x="1698665" y="2937425"/>
            <a:ext cx="176423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600" kern="0">
                <a:ea typeface="Arial Unicode MS" pitchFamily="34" charset="-128"/>
                <a:cs typeface="Arial Unicode MS" pitchFamily="34" charset="-128"/>
              </a:rPr>
              <a:t>SAP HR data</a:t>
            </a:r>
          </a:p>
        </p:txBody>
      </p:sp>
      <p:sp>
        <p:nvSpPr>
          <p:cNvPr id="123" name="TextBox 122">
            <a:extLst>
              <a:ext uri="{FF2B5EF4-FFF2-40B4-BE49-F238E27FC236}">
                <a16:creationId xmlns:a16="http://schemas.microsoft.com/office/drawing/2014/main" id="{BDA28637-4A75-4571-9CDE-391620F04983}"/>
              </a:ext>
            </a:extLst>
          </p:cNvPr>
          <p:cNvSpPr txBox="1"/>
          <p:nvPr/>
        </p:nvSpPr>
        <p:spPr>
          <a:xfrm>
            <a:off x="1693087" y="3679320"/>
            <a:ext cx="2332854"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600" kern="0">
                <a:ea typeface="Arial Unicode MS" pitchFamily="34" charset="-128"/>
                <a:cs typeface="Arial Unicode MS" pitchFamily="34" charset="-128"/>
              </a:rPr>
              <a:t>SFSF Seniority data</a:t>
            </a:r>
          </a:p>
        </p:txBody>
      </p:sp>
      <p:sp>
        <p:nvSpPr>
          <p:cNvPr id="125" name="TextBox 124">
            <a:extLst>
              <a:ext uri="{FF2B5EF4-FFF2-40B4-BE49-F238E27FC236}">
                <a16:creationId xmlns:a16="http://schemas.microsoft.com/office/drawing/2014/main" id="{9547586E-8CD8-40B9-9984-33DF4A10C11A}"/>
              </a:ext>
            </a:extLst>
          </p:cNvPr>
          <p:cNvSpPr txBox="1"/>
          <p:nvPr/>
        </p:nvSpPr>
        <p:spPr>
          <a:xfrm>
            <a:off x="5287901" y="4351192"/>
            <a:ext cx="2178711" cy="27692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799" kern="0">
                <a:ea typeface="Arial Unicode MS" pitchFamily="34" charset="-128"/>
                <a:cs typeface="Arial Unicode MS" pitchFamily="34" charset="-128"/>
              </a:rPr>
              <a:t>R Best Fit Model</a:t>
            </a:r>
          </a:p>
        </p:txBody>
      </p:sp>
      <p:sp>
        <p:nvSpPr>
          <p:cNvPr id="32" name="TextBox 31">
            <a:extLst>
              <a:ext uri="{FF2B5EF4-FFF2-40B4-BE49-F238E27FC236}">
                <a16:creationId xmlns:a16="http://schemas.microsoft.com/office/drawing/2014/main" id="{B75F79B5-4B2A-46B7-9A8E-23CAA683D3F1}"/>
              </a:ext>
            </a:extLst>
          </p:cNvPr>
          <p:cNvSpPr txBox="1"/>
          <p:nvPr/>
        </p:nvSpPr>
        <p:spPr>
          <a:xfrm>
            <a:off x="1693087" y="4959336"/>
            <a:ext cx="1594174"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600" kern="0" dirty="0">
                <a:ea typeface="Arial Unicode MS" pitchFamily="34" charset="-128"/>
                <a:cs typeface="Arial Unicode MS" pitchFamily="34" charset="-128"/>
              </a:rPr>
              <a:t>Location Data</a:t>
            </a:r>
          </a:p>
        </p:txBody>
      </p:sp>
      <p:pic>
        <p:nvPicPr>
          <p:cNvPr id="14" name="Picture 13">
            <a:extLst>
              <a:ext uri="{FF2B5EF4-FFF2-40B4-BE49-F238E27FC236}">
                <a16:creationId xmlns:a16="http://schemas.microsoft.com/office/drawing/2014/main" id="{CB69996A-84F7-424D-834A-401725F00405}"/>
              </a:ext>
            </a:extLst>
          </p:cNvPr>
          <p:cNvPicPr>
            <a:picLocks noChangeAspect="1"/>
          </p:cNvPicPr>
          <p:nvPr/>
        </p:nvPicPr>
        <p:blipFill>
          <a:blip r:embed="rId6"/>
          <a:stretch>
            <a:fillRect/>
          </a:stretch>
        </p:blipFill>
        <p:spPr>
          <a:xfrm>
            <a:off x="4387214" y="3994289"/>
            <a:ext cx="960025" cy="960025"/>
          </a:xfrm>
          <a:prstGeom prst="rect">
            <a:avLst/>
          </a:prstGeom>
        </p:spPr>
      </p:pic>
      <p:pic>
        <p:nvPicPr>
          <p:cNvPr id="18" name="Picture 17">
            <a:extLst>
              <a:ext uri="{FF2B5EF4-FFF2-40B4-BE49-F238E27FC236}">
                <a16:creationId xmlns:a16="http://schemas.microsoft.com/office/drawing/2014/main" id="{0ADFF82F-5270-4E71-A1DC-7C811D239806}"/>
              </a:ext>
            </a:extLst>
          </p:cNvPr>
          <p:cNvPicPr>
            <a:picLocks noChangeAspect="1"/>
          </p:cNvPicPr>
          <p:nvPr/>
        </p:nvPicPr>
        <p:blipFill rotWithShape="1">
          <a:blip r:embed="rId7"/>
          <a:srcRect r="26975"/>
          <a:stretch/>
        </p:blipFill>
        <p:spPr>
          <a:xfrm>
            <a:off x="9162214" y="3544419"/>
            <a:ext cx="2017339" cy="814167"/>
          </a:xfrm>
          <a:prstGeom prst="rect">
            <a:avLst/>
          </a:prstGeom>
        </p:spPr>
      </p:pic>
      <p:sp>
        <p:nvSpPr>
          <p:cNvPr id="41" name="TextBox 40">
            <a:extLst>
              <a:ext uri="{FF2B5EF4-FFF2-40B4-BE49-F238E27FC236}">
                <a16:creationId xmlns:a16="http://schemas.microsoft.com/office/drawing/2014/main" id="{8EC05295-C75C-4DD0-88AB-E06CA094A0FD}"/>
              </a:ext>
            </a:extLst>
          </p:cNvPr>
          <p:cNvSpPr txBox="1"/>
          <p:nvPr/>
        </p:nvSpPr>
        <p:spPr>
          <a:xfrm>
            <a:off x="9530179" y="4552311"/>
            <a:ext cx="1281407" cy="110799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GB" sz="1800" kern="0" dirty="0">
                <a:ea typeface="Arial Unicode MS" pitchFamily="34" charset="-128"/>
                <a:cs typeface="Arial Unicode MS" pitchFamily="34" charset="-128"/>
              </a:rPr>
              <a:t>Job posting</a:t>
            </a:r>
            <a:br>
              <a:rPr lang="en-GB" sz="1800" kern="0" dirty="0">
                <a:ea typeface="Arial Unicode MS" pitchFamily="34" charset="-128"/>
                <a:cs typeface="Arial Unicode MS" pitchFamily="34" charset="-128"/>
              </a:rPr>
            </a:br>
            <a:r>
              <a:rPr lang="en-GB" sz="1800" kern="0" dirty="0">
                <a:ea typeface="Arial Unicode MS" pitchFamily="34" charset="-128"/>
                <a:cs typeface="Arial Unicode MS" pitchFamily="34" charset="-128"/>
              </a:rPr>
              <a:t>vs.</a:t>
            </a:r>
            <a:br>
              <a:rPr lang="en-GB" sz="1800" kern="0" dirty="0">
                <a:ea typeface="Arial Unicode MS" pitchFamily="34" charset="-128"/>
                <a:cs typeface="Arial Unicode MS" pitchFamily="34" charset="-128"/>
              </a:rPr>
            </a:br>
            <a:r>
              <a:rPr lang="en-GB" sz="1800" kern="0" dirty="0">
                <a:ea typeface="Arial Unicode MS" pitchFamily="34" charset="-128"/>
                <a:cs typeface="Arial Unicode MS" pitchFamily="34" charset="-128"/>
              </a:rPr>
              <a:t>Employees Score</a:t>
            </a:r>
            <a:endParaRPr lang="en-GB" sz="1799" kern="0" dirty="0">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475A8658-58F7-BB4D-922F-4C28B88C0485}"/>
              </a:ext>
            </a:extLst>
          </p:cNvPr>
          <p:cNvPicPr>
            <a:picLocks noChangeAspect="1"/>
          </p:cNvPicPr>
          <p:nvPr/>
        </p:nvPicPr>
        <p:blipFill>
          <a:blip r:embed="rId8"/>
          <a:stretch>
            <a:fillRect/>
          </a:stretch>
        </p:blipFill>
        <p:spPr>
          <a:xfrm>
            <a:off x="413939" y="3475659"/>
            <a:ext cx="1166484" cy="704646"/>
          </a:xfrm>
          <a:prstGeom prst="rect">
            <a:avLst/>
          </a:prstGeom>
        </p:spPr>
      </p:pic>
      <p:pic>
        <p:nvPicPr>
          <p:cNvPr id="6" name="Picture 5">
            <a:extLst>
              <a:ext uri="{FF2B5EF4-FFF2-40B4-BE49-F238E27FC236}">
                <a16:creationId xmlns:a16="http://schemas.microsoft.com/office/drawing/2014/main" id="{DEEC656C-87DC-C54F-B5F7-57F737AFCA82}"/>
              </a:ext>
            </a:extLst>
          </p:cNvPr>
          <p:cNvPicPr>
            <a:picLocks noChangeAspect="1"/>
          </p:cNvPicPr>
          <p:nvPr/>
        </p:nvPicPr>
        <p:blipFill>
          <a:blip r:embed="rId9"/>
          <a:stretch>
            <a:fillRect/>
          </a:stretch>
        </p:blipFill>
        <p:spPr>
          <a:xfrm>
            <a:off x="413939" y="2699002"/>
            <a:ext cx="1166484" cy="709795"/>
          </a:xfrm>
          <a:prstGeom prst="rect">
            <a:avLst/>
          </a:prstGeom>
        </p:spPr>
      </p:pic>
      <p:pic>
        <p:nvPicPr>
          <p:cNvPr id="3" name="Picture 2">
            <a:extLst>
              <a:ext uri="{FF2B5EF4-FFF2-40B4-BE49-F238E27FC236}">
                <a16:creationId xmlns:a16="http://schemas.microsoft.com/office/drawing/2014/main" id="{24EC0676-AD1D-4F32-9938-B31A613F366A}"/>
              </a:ext>
            </a:extLst>
          </p:cNvPr>
          <p:cNvPicPr>
            <a:picLocks noChangeAspect="1"/>
          </p:cNvPicPr>
          <p:nvPr/>
        </p:nvPicPr>
        <p:blipFill>
          <a:blip r:embed="rId10"/>
          <a:stretch>
            <a:fillRect/>
          </a:stretch>
        </p:blipFill>
        <p:spPr>
          <a:xfrm>
            <a:off x="687788" y="5539627"/>
            <a:ext cx="558376" cy="558376"/>
          </a:xfrm>
          <a:prstGeom prst="rect">
            <a:avLst/>
          </a:prstGeom>
        </p:spPr>
      </p:pic>
      <p:pic>
        <p:nvPicPr>
          <p:cNvPr id="8" name="Picture 7">
            <a:extLst>
              <a:ext uri="{FF2B5EF4-FFF2-40B4-BE49-F238E27FC236}">
                <a16:creationId xmlns:a16="http://schemas.microsoft.com/office/drawing/2014/main" id="{9900D337-1681-4FB7-937F-ED0D1CDD6735}"/>
              </a:ext>
            </a:extLst>
          </p:cNvPr>
          <p:cNvPicPr>
            <a:picLocks noChangeAspect="1"/>
          </p:cNvPicPr>
          <p:nvPr/>
        </p:nvPicPr>
        <p:blipFill>
          <a:blip r:embed="rId11"/>
          <a:stretch>
            <a:fillRect/>
          </a:stretch>
        </p:blipFill>
        <p:spPr>
          <a:xfrm>
            <a:off x="479401" y="4856174"/>
            <a:ext cx="1101022" cy="386044"/>
          </a:xfrm>
          <a:prstGeom prst="rect">
            <a:avLst/>
          </a:prstGeom>
        </p:spPr>
      </p:pic>
      <p:pic>
        <p:nvPicPr>
          <p:cNvPr id="13" name="Picture 12">
            <a:extLst>
              <a:ext uri="{FF2B5EF4-FFF2-40B4-BE49-F238E27FC236}">
                <a16:creationId xmlns:a16="http://schemas.microsoft.com/office/drawing/2014/main" id="{8D9E05ED-8CB5-4D18-B9EB-940E9342B141}"/>
              </a:ext>
            </a:extLst>
          </p:cNvPr>
          <p:cNvPicPr>
            <a:picLocks noChangeAspect="1"/>
          </p:cNvPicPr>
          <p:nvPr/>
        </p:nvPicPr>
        <p:blipFill rotWithShape="1">
          <a:blip r:embed="rId12"/>
          <a:srcRect t="42884" b="42549"/>
          <a:stretch/>
        </p:blipFill>
        <p:spPr>
          <a:xfrm>
            <a:off x="359678" y="4385121"/>
            <a:ext cx="1279197" cy="186967"/>
          </a:xfrm>
          <a:prstGeom prst="rect">
            <a:avLst/>
          </a:prstGeom>
        </p:spPr>
      </p:pic>
      <p:sp>
        <p:nvSpPr>
          <p:cNvPr id="36" name="TextBox 35">
            <a:extLst>
              <a:ext uri="{FF2B5EF4-FFF2-40B4-BE49-F238E27FC236}">
                <a16:creationId xmlns:a16="http://schemas.microsoft.com/office/drawing/2014/main" id="{866F2472-6F28-4091-BB8E-F78402A952DC}"/>
              </a:ext>
            </a:extLst>
          </p:cNvPr>
          <p:cNvSpPr txBox="1"/>
          <p:nvPr/>
        </p:nvSpPr>
        <p:spPr>
          <a:xfrm>
            <a:off x="1693087" y="4351192"/>
            <a:ext cx="2400507"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600" kern="0">
                <a:ea typeface="Arial Unicode MS" pitchFamily="34" charset="-128"/>
                <a:cs typeface="Arial Unicode MS" pitchFamily="34" charset="-128"/>
              </a:rPr>
              <a:t>Knowledge Scoring Data</a:t>
            </a:r>
          </a:p>
        </p:txBody>
      </p:sp>
      <p:sp>
        <p:nvSpPr>
          <p:cNvPr id="37" name="TextBox 36">
            <a:extLst>
              <a:ext uri="{FF2B5EF4-FFF2-40B4-BE49-F238E27FC236}">
                <a16:creationId xmlns:a16="http://schemas.microsoft.com/office/drawing/2014/main" id="{5C8A05C9-A435-4482-B10B-4DFC7CDDE40E}"/>
              </a:ext>
            </a:extLst>
          </p:cNvPr>
          <p:cNvSpPr txBox="1"/>
          <p:nvPr/>
        </p:nvSpPr>
        <p:spPr>
          <a:xfrm>
            <a:off x="1686943" y="5602498"/>
            <a:ext cx="1786469"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600" kern="0">
                <a:ea typeface="Arial Unicode MS" pitchFamily="34" charset="-128"/>
                <a:cs typeface="Arial Unicode MS" pitchFamily="34" charset="-128"/>
              </a:rPr>
              <a:t>Areas &amp; Knowledge Data</a:t>
            </a:r>
          </a:p>
        </p:txBody>
      </p:sp>
      <p:sp>
        <p:nvSpPr>
          <p:cNvPr id="2" name="Title 1">
            <a:extLst>
              <a:ext uri="{FF2B5EF4-FFF2-40B4-BE49-F238E27FC236}">
                <a16:creationId xmlns:a16="http://schemas.microsoft.com/office/drawing/2014/main" id="{8D43EA50-7395-4063-AB76-29A50023F486}"/>
              </a:ext>
            </a:extLst>
          </p:cNvPr>
          <p:cNvSpPr>
            <a:spLocks noGrp="1"/>
          </p:cNvSpPr>
          <p:nvPr>
            <p:ph type="title"/>
          </p:nvPr>
        </p:nvSpPr>
        <p:spPr>
          <a:xfrm>
            <a:off x="504001" y="504000"/>
            <a:ext cx="11186476" cy="707886"/>
          </a:xfrm>
        </p:spPr>
        <p:txBody>
          <a:bodyPr/>
          <a:lstStyle/>
          <a:p>
            <a:r>
              <a:rPr lang="en-US" dirty="0"/>
              <a:t>A real-life example: HR Best Fit with SuccessFactors</a:t>
            </a:r>
            <a:br>
              <a:rPr lang="en-US" sz="2800" dirty="0"/>
            </a:br>
            <a:r>
              <a:rPr lang="en-US" sz="2200" dirty="0">
                <a:solidFill>
                  <a:schemeClr val="accent1"/>
                </a:solidFill>
              </a:rPr>
              <a:t>The business objective: find best fits within workforce to cover job postings</a:t>
            </a:r>
            <a:endParaRPr lang="en-GB" sz="2200" dirty="0">
              <a:solidFill>
                <a:schemeClr val="accent1"/>
              </a:solidFill>
            </a:endParaRPr>
          </a:p>
        </p:txBody>
      </p:sp>
    </p:spTree>
    <p:extLst>
      <p:ext uri="{BB962C8B-B14F-4D97-AF65-F5344CB8AC3E}">
        <p14:creationId xmlns:p14="http://schemas.microsoft.com/office/powerpoint/2010/main" val="2158961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4948-80C8-8E46-98E5-8AA244A1EA81}"/>
              </a:ext>
            </a:extLst>
          </p:cNvPr>
          <p:cNvSpPr>
            <a:spLocks noGrp="1"/>
          </p:cNvSpPr>
          <p:nvPr>
            <p:ph type="title"/>
          </p:nvPr>
        </p:nvSpPr>
        <p:spPr>
          <a:xfrm>
            <a:off x="505457" y="504761"/>
            <a:ext cx="11183564" cy="369235"/>
          </a:xfrm>
        </p:spPr>
        <p:txBody>
          <a:bodyPr>
            <a:normAutofit fontScale="90000"/>
          </a:bodyPr>
          <a:lstStyle/>
          <a:p>
            <a:r>
              <a:rPr lang="en-US" sz="2700" dirty="0"/>
              <a:t>HR Best Fit with SuccessFactors</a:t>
            </a:r>
            <a:br>
              <a:rPr lang="en-US" sz="3200" dirty="0"/>
            </a:br>
            <a:r>
              <a:rPr lang="en-US" dirty="0">
                <a:solidFill>
                  <a:schemeClr val="accent1"/>
                </a:solidFill>
              </a:rPr>
              <a:t>The as-is before Data Intelligence: manual integration and weekly batches</a:t>
            </a:r>
          </a:p>
        </p:txBody>
      </p:sp>
      <p:grpSp>
        <p:nvGrpSpPr>
          <p:cNvPr id="3" name="Group 2">
            <a:extLst>
              <a:ext uri="{FF2B5EF4-FFF2-40B4-BE49-F238E27FC236}">
                <a16:creationId xmlns:a16="http://schemas.microsoft.com/office/drawing/2014/main" id="{6FFC3C11-A3B1-4A44-BAD4-55CF08401369}"/>
              </a:ext>
            </a:extLst>
          </p:cNvPr>
          <p:cNvGrpSpPr/>
          <p:nvPr/>
        </p:nvGrpSpPr>
        <p:grpSpPr>
          <a:xfrm>
            <a:off x="1708489" y="1278781"/>
            <a:ext cx="1540244" cy="1539490"/>
            <a:chOff x="481489" y="1117285"/>
            <a:chExt cx="1540244" cy="1539490"/>
          </a:xfrm>
        </p:grpSpPr>
        <p:sp>
          <p:nvSpPr>
            <p:cNvPr id="49" name="Oval 48">
              <a:extLst>
                <a:ext uri="{FF2B5EF4-FFF2-40B4-BE49-F238E27FC236}">
                  <a16:creationId xmlns:a16="http://schemas.microsoft.com/office/drawing/2014/main" id="{30608EBD-48E5-4D4B-BDAE-9F77D55D2211}"/>
                </a:ext>
              </a:extLst>
            </p:cNvPr>
            <p:cNvSpPr>
              <a:spLocks noChangeAspect="1"/>
            </p:cNvSpPr>
            <p:nvPr/>
          </p:nvSpPr>
          <p:spPr bwMode="gray">
            <a:xfrm>
              <a:off x="481489" y="1117285"/>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pic>
          <p:nvPicPr>
            <p:cNvPr id="22" name="Picture 21">
              <a:extLst>
                <a:ext uri="{FF2B5EF4-FFF2-40B4-BE49-F238E27FC236}">
                  <a16:creationId xmlns:a16="http://schemas.microsoft.com/office/drawing/2014/main" id="{47A4DE48-AE6F-954B-B339-A03FDA599BD1}"/>
                </a:ext>
              </a:extLst>
            </p:cNvPr>
            <p:cNvPicPr>
              <a:picLocks noChangeAspect="1"/>
            </p:cNvPicPr>
            <p:nvPr/>
          </p:nvPicPr>
          <p:blipFill>
            <a:blip r:embed="rId3"/>
            <a:stretch>
              <a:fillRect/>
            </a:stretch>
          </p:blipFill>
          <p:spPr>
            <a:xfrm>
              <a:off x="771924" y="1391088"/>
              <a:ext cx="959374" cy="344997"/>
            </a:xfrm>
            <a:prstGeom prst="rect">
              <a:avLst/>
            </a:prstGeom>
          </p:spPr>
        </p:pic>
        <p:sp>
          <p:nvSpPr>
            <p:cNvPr id="74" name="TextBox 73">
              <a:extLst>
                <a:ext uri="{FF2B5EF4-FFF2-40B4-BE49-F238E27FC236}">
                  <a16:creationId xmlns:a16="http://schemas.microsoft.com/office/drawing/2014/main" id="{A8206BC4-7AF8-6F4B-B7D6-D808BD09D6D6}"/>
                </a:ext>
              </a:extLst>
            </p:cNvPr>
            <p:cNvSpPr txBox="1"/>
            <p:nvPr/>
          </p:nvSpPr>
          <p:spPr>
            <a:xfrm>
              <a:off x="690787" y="1804384"/>
              <a:ext cx="1121647" cy="738664"/>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Employee Personal Data &amp; Job Position Data</a:t>
              </a:r>
              <a:endParaRPr lang="en-US" sz="1200" kern="0" dirty="0">
                <a:ea typeface="Arial Unicode MS" pitchFamily="34" charset="-128"/>
                <a:cs typeface="Arial Unicode MS" pitchFamily="34" charset="-128"/>
              </a:endParaRPr>
            </a:p>
          </p:txBody>
        </p:sp>
      </p:grpSp>
      <p:grpSp>
        <p:nvGrpSpPr>
          <p:cNvPr id="5" name="Group 4">
            <a:extLst>
              <a:ext uri="{FF2B5EF4-FFF2-40B4-BE49-F238E27FC236}">
                <a16:creationId xmlns:a16="http://schemas.microsoft.com/office/drawing/2014/main" id="{65222372-5ABF-41B0-92B4-8114679C0B86}"/>
              </a:ext>
            </a:extLst>
          </p:cNvPr>
          <p:cNvGrpSpPr/>
          <p:nvPr/>
        </p:nvGrpSpPr>
        <p:grpSpPr>
          <a:xfrm>
            <a:off x="460914" y="2363616"/>
            <a:ext cx="1540244" cy="1539490"/>
            <a:chOff x="3414963" y="945631"/>
            <a:chExt cx="1540244" cy="1539490"/>
          </a:xfrm>
        </p:grpSpPr>
        <p:sp>
          <p:nvSpPr>
            <p:cNvPr id="33" name="Oval 32">
              <a:extLst>
                <a:ext uri="{FF2B5EF4-FFF2-40B4-BE49-F238E27FC236}">
                  <a16:creationId xmlns:a16="http://schemas.microsoft.com/office/drawing/2014/main" id="{8B77E9C0-335F-4B99-AD73-9A567AB7B5AE}"/>
                </a:ext>
              </a:extLst>
            </p:cNvPr>
            <p:cNvSpPr>
              <a:spLocks noChangeAspect="1"/>
            </p:cNvSpPr>
            <p:nvPr/>
          </p:nvSpPr>
          <p:spPr bwMode="gray">
            <a:xfrm>
              <a:off x="3414963" y="945631"/>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pic>
          <p:nvPicPr>
            <p:cNvPr id="18" name="Picture 17">
              <a:extLst>
                <a:ext uri="{FF2B5EF4-FFF2-40B4-BE49-F238E27FC236}">
                  <a16:creationId xmlns:a16="http://schemas.microsoft.com/office/drawing/2014/main" id="{B4B03017-AB33-E943-9A57-6C1012AA16BB}"/>
                </a:ext>
              </a:extLst>
            </p:cNvPr>
            <p:cNvPicPr>
              <a:picLocks noChangeAspect="1"/>
            </p:cNvPicPr>
            <p:nvPr/>
          </p:nvPicPr>
          <p:blipFill rotWithShape="1">
            <a:blip r:embed="rId4"/>
            <a:srcRect l="20290" t="-16039"/>
            <a:stretch/>
          </p:blipFill>
          <p:spPr>
            <a:xfrm>
              <a:off x="3517481" y="1449232"/>
              <a:ext cx="1385659" cy="235952"/>
            </a:xfrm>
            <a:prstGeom prst="rect">
              <a:avLst/>
            </a:prstGeom>
          </p:spPr>
        </p:pic>
        <p:sp>
          <p:nvSpPr>
            <p:cNvPr id="83" name="TextBox 82">
              <a:extLst>
                <a:ext uri="{FF2B5EF4-FFF2-40B4-BE49-F238E27FC236}">
                  <a16:creationId xmlns:a16="http://schemas.microsoft.com/office/drawing/2014/main" id="{28B5AE9A-7E66-2B4E-B59E-5CC05F53A2E8}"/>
                </a:ext>
              </a:extLst>
            </p:cNvPr>
            <p:cNvSpPr txBox="1"/>
            <p:nvPr/>
          </p:nvSpPr>
          <p:spPr>
            <a:xfrm>
              <a:off x="3629297" y="1729245"/>
              <a:ext cx="1121647" cy="369332"/>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Employee Seniority </a:t>
              </a:r>
              <a:r>
                <a:rPr lang="en-US" sz="1200" kern="0" dirty="0">
                  <a:ea typeface="Arial Unicode MS" pitchFamily="34" charset="-128"/>
                  <a:cs typeface="Arial Unicode MS" pitchFamily="34" charset="-128"/>
                </a:rPr>
                <a:t>Data</a:t>
              </a:r>
            </a:p>
          </p:txBody>
        </p:sp>
      </p:grpSp>
      <p:grpSp>
        <p:nvGrpSpPr>
          <p:cNvPr id="6" name="Group 5">
            <a:extLst>
              <a:ext uri="{FF2B5EF4-FFF2-40B4-BE49-F238E27FC236}">
                <a16:creationId xmlns:a16="http://schemas.microsoft.com/office/drawing/2014/main" id="{2FF69CFF-39C7-412F-A937-B8C4837E44C5}"/>
              </a:ext>
            </a:extLst>
          </p:cNvPr>
          <p:cNvGrpSpPr/>
          <p:nvPr/>
        </p:nvGrpSpPr>
        <p:grpSpPr>
          <a:xfrm>
            <a:off x="475904" y="4001398"/>
            <a:ext cx="1540244" cy="1539490"/>
            <a:chOff x="6964031" y="4906943"/>
            <a:chExt cx="1540244" cy="1539490"/>
          </a:xfrm>
        </p:grpSpPr>
        <p:sp>
          <p:nvSpPr>
            <p:cNvPr id="36" name="Oval 35">
              <a:extLst>
                <a:ext uri="{FF2B5EF4-FFF2-40B4-BE49-F238E27FC236}">
                  <a16:creationId xmlns:a16="http://schemas.microsoft.com/office/drawing/2014/main" id="{D10536DF-AC31-48EA-BB7A-220B4F9BD6EE}"/>
                </a:ext>
              </a:extLst>
            </p:cNvPr>
            <p:cNvSpPr>
              <a:spLocks noChangeAspect="1"/>
            </p:cNvSpPr>
            <p:nvPr/>
          </p:nvSpPr>
          <p:spPr bwMode="gray">
            <a:xfrm>
              <a:off x="6964031" y="4906943"/>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pic>
          <p:nvPicPr>
            <p:cNvPr id="35" name="Picture 34">
              <a:extLst>
                <a:ext uri="{FF2B5EF4-FFF2-40B4-BE49-F238E27FC236}">
                  <a16:creationId xmlns:a16="http://schemas.microsoft.com/office/drawing/2014/main" id="{C6F8B712-E502-4534-940B-68E0E0D64D93}"/>
                </a:ext>
              </a:extLst>
            </p:cNvPr>
            <p:cNvPicPr>
              <a:picLocks noChangeAspect="1"/>
            </p:cNvPicPr>
            <p:nvPr/>
          </p:nvPicPr>
          <p:blipFill>
            <a:blip r:embed="rId5"/>
            <a:stretch>
              <a:fillRect/>
            </a:stretch>
          </p:blipFill>
          <p:spPr>
            <a:xfrm>
              <a:off x="7443691" y="5151834"/>
              <a:ext cx="580923" cy="580923"/>
            </a:xfrm>
            <a:prstGeom prst="rect">
              <a:avLst/>
            </a:prstGeom>
          </p:spPr>
        </p:pic>
        <p:sp>
          <p:nvSpPr>
            <p:cNvPr id="37" name="TextBox 36">
              <a:extLst>
                <a:ext uri="{FF2B5EF4-FFF2-40B4-BE49-F238E27FC236}">
                  <a16:creationId xmlns:a16="http://schemas.microsoft.com/office/drawing/2014/main" id="{485383FF-6120-4025-9C4C-487A40CC93F3}"/>
                </a:ext>
              </a:extLst>
            </p:cNvPr>
            <p:cNvSpPr txBox="1"/>
            <p:nvPr/>
          </p:nvSpPr>
          <p:spPr>
            <a:xfrm>
              <a:off x="7186921" y="5785050"/>
              <a:ext cx="1121647" cy="369332"/>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Areas &amp; Knowledge </a:t>
              </a:r>
              <a:r>
                <a:rPr lang="en-US" sz="1200" kern="0" dirty="0">
                  <a:ea typeface="Arial Unicode MS" pitchFamily="34" charset="-128"/>
                  <a:cs typeface="Arial Unicode MS" pitchFamily="34" charset="-128"/>
                </a:rPr>
                <a:t>Data</a:t>
              </a:r>
            </a:p>
          </p:txBody>
        </p:sp>
      </p:grpSp>
      <p:grpSp>
        <p:nvGrpSpPr>
          <p:cNvPr id="39" name="Group 38">
            <a:extLst>
              <a:ext uri="{FF2B5EF4-FFF2-40B4-BE49-F238E27FC236}">
                <a16:creationId xmlns:a16="http://schemas.microsoft.com/office/drawing/2014/main" id="{EB5E9068-45BF-4331-83D6-701320C4ED98}"/>
              </a:ext>
            </a:extLst>
          </p:cNvPr>
          <p:cNvGrpSpPr/>
          <p:nvPr/>
        </p:nvGrpSpPr>
        <p:grpSpPr>
          <a:xfrm>
            <a:off x="1820914" y="4934388"/>
            <a:ext cx="1540244" cy="1539490"/>
            <a:chOff x="481489" y="1117285"/>
            <a:chExt cx="1540244" cy="1539490"/>
          </a:xfrm>
        </p:grpSpPr>
        <p:sp>
          <p:nvSpPr>
            <p:cNvPr id="40" name="Oval 39">
              <a:extLst>
                <a:ext uri="{FF2B5EF4-FFF2-40B4-BE49-F238E27FC236}">
                  <a16:creationId xmlns:a16="http://schemas.microsoft.com/office/drawing/2014/main" id="{6AC0ECE7-8CE5-40FB-8626-1D3F2DEAC93D}"/>
                </a:ext>
              </a:extLst>
            </p:cNvPr>
            <p:cNvSpPr>
              <a:spLocks noChangeAspect="1"/>
            </p:cNvSpPr>
            <p:nvPr/>
          </p:nvSpPr>
          <p:spPr bwMode="gray">
            <a:xfrm>
              <a:off x="481489" y="1117285"/>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sp>
          <p:nvSpPr>
            <p:cNvPr id="42" name="TextBox 41">
              <a:extLst>
                <a:ext uri="{FF2B5EF4-FFF2-40B4-BE49-F238E27FC236}">
                  <a16:creationId xmlns:a16="http://schemas.microsoft.com/office/drawing/2014/main" id="{3F68F843-9EE2-4189-8970-576F2380761D}"/>
                </a:ext>
              </a:extLst>
            </p:cNvPr>
            <p:cNvSpPr txBox="1"/>
            <p:nvPr/>
          </p:nvSpPr>
          <p:spPr>
            <a:xfrm>
              <a:off x="690787" y="1804384"/>
              <a:ext cx="1121647" cy="553998"/>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Employee Knowledge Scoring Data  </a:t>
              </a:r>
              <a:endParaRPr lang="en-US" sz="1200" kern="0" dirty="0">
                <a:ea typeface="Arial Unicode MS" pitchFamily="34" charset="-128"/>
                <a:cs typeface="Arial Unicode MS" pitchFamily="34" charset="-128"/>
              </a:endParaRPr>
            </a:p>
          </p:txBody>
        </p:sp>
      </p:grpSp>
      <p:pic>
        <p:nvPicPr>
          <p:cNvPr id="12" name="Picture 11">
            <a:extLst>
              <a:ext uri="{FF2B5EF4-FFF2-40B4-BE49-F238E27FC236}">
                <a16:creationId xmlns:a16="http://schemas.microsoft.com/office/drawing/2014/main" id="{19D176EA-6A9D-4EA7-A0AB-EA69F650BB82}"/>
              </a:ext>
            </a:extLst>
          </p:cNvPr>
          <p:cNvPicPr>
            <a:picLocks noChangeAspect="1"/>
          </p:cNvPicPr>
          <p:nvPr/>
        </p:nvPicPr>
        <p:blipFill>
          <a:blip r:embed="rId6"/>
          <a:stretch>
            <a:fillRect/>
          </a:stretch>
        </p:blipFill>
        <p:spPr>
          <a:xfrm>
            <a:off x="2023538" y="4836974"/>
            <a:ext cx="1141913" cy="1141913"/>
          </a:xfrm>
          <a:prstGeom prst="rect">
            <a:avLst/>
          </a:prstGeom>
        </p:spPr>
      </p:pic>
      <p:grpSp>
        <p:nvGrpSpPr>
          <p:cNvPr id="24" name="Group 23">
            <a:extLst>
              <a:ext uri="{FF2B5EF4-FFF2-40B4-BE49-F238E27FC236}">
                <a16:creationId xmlns:a16="http://schemas.microsoft.com/office/drawing/2014/main" id="{07352F59-213C-43D8-95C5-0252DC6BCF2B}"/>
              </a:ext>
            </a:extLst>
          </p:cNvPr>
          <p:cNvGrpSpPr/>
          <p:nvPr/>
        </p:nvGrpSpPr>
        <p:grpSpPr>
          <a:xfrm>
            <a:off x="5916641" y="2866383"/>
            <a:ext cx="1540244" cy="1539490"/>
            <a:chOff x="5923915" y="1843885"/>
            <a:chExt cx="1540244" cy="1539490"/>
          </a:xfrm>
        </p:grpSpPr>
        <p:grpSp>
          <p:nvGrpSpPr>
            <p:cNvPr id="55" name="Group 54">
              <a:extLst>
                <a:ext uri="{FF2B5EF4-FFF2-40B4-BE49-F238E27FC236}">
                  <a16:creationId xmlns:a16="http://schemas.microsoft.com/office/drawing/2014/main" id="{2CED3C14-9F2D-4A80-8E1E-DBBE85E95B35}"/>
                </a:ext>
              </a:extLst>
            </p:cNvPr>
            <p:cNvGrpSpPr/>
            <p:nvPr/>
          </p:nvGrpSpPr>
          <p:grpSpPr>
            <a:xfrm>
              <a:off x="5923915" y="1843885"/>
              <a:ext cx="1540244" cy="1539490"/>
              <a:chOff x="3414963" y="945631"/>
              <a:chExt cx="1540244" cy="1539490"/>
            </a:xfrm>
          </p:grpSpPr>
          <p:sp>
            <p:nvSpPr>
              <p:cNvPr id="56" name="Oval 55">
                <a:extLst>
                  <a:ext uri="{FF2B5EF4-FFF2-40B4-BE49-F238E27FC236}">
                    <a16:creationId xmlns:a16="http://schemas.microsoft.com/office/drawing/2014/main" id="{29F6A689-B578-4FC3-B467-E6B2FF5DF3F3}"/>
                  </a:ext>
                </a:extLst>
              </p:cNvPr>
              <p:cNvSpPr>
                <a:spLocks noChangeAspect="1"/>
              </p:cNvSpPr>
              <p:nvPr/>
            </p:nvSpPr>
            <p:spPr bwMode="gray">
              <a:xfrm>
                <a:off x="3414963" y="945631"/>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sp>
            <p:nvSpPr>
              <p:cNvPr id="59" name="TextBox 58">
                <a:extLst>
                  <a:ext uri="{FF2B5EF4-FFF2-40B4-BE49-F238E27FC236}">
                    <a16:creationId xmlns:a16="http://schemas.microsoft.com/office/drawing/2014/main" id="{5DB743AD-3AA5-4485-93FA-6C1079E249A4}"/>
                  </a:ext>
                </a:extLst>
              </p:cNvPr>
              <p:cNvSpPr txBox="1"/>
              <p:nvPr/>
            </p:nvSpPr>
            <p:spPr>
              <a:xfrm>
                <a:off x="3622283" y="1901634"/>
                <a:ext cx="1121647" cy="184666"/>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Best Fit</a:t>
                </a:r>
                <a:endParaRPr lang="en-US" sz="1200" kern="0" dirty="0">
                  <a:ea typeface="Arial Unicode MS" pitchFamily="34" charset="-128"/>
                  <a:cs typeface="Arial Unicode MS" pitchFamily="34" charset="-128"/>
                </a:endParaRPr>
              </a:p>
            </p:txBody>
          </p:sp>
        </p:grpSp>
        <p:pic>
          <p:nvPicPr>
            <p:cNvPr id="4" name="Picture 3">
              <a:extLst>
                <a:ext uri="{FF2B5EF4-FFF2-40B4-BE49-F238E27FC236}">
                  <a16:creationId xmlns:a16="http://schemas.microsoft.com/office/drawing/2014/main" id="{19A57B52-6B3F-DC47-B36F-DDE9D5663ABF}"/>
                </a:ext>
              </a:extLst>
            </p:cNvPr>
            <p:cNvPicPr>
              <a:picLocks noChangeAspect="1"/>
            </p:cNvPicPr>
            <p:nvPr/>
          </p:nvPicPr>
          <p:blipFill>
            <a:blip r:embed="rId7"/>
            <a:stretch>
              <a:fillRect/>
            </a:stretch>
          </p:blipFill>
          <p:spPr>
            <a:xfrm>
              <a:off x="6328016" y="2140862"/>
              <a:ext cx="728084" cy="564165"/>
            </a:xfrm>
            <a:prstGeom prst="rect">
              <a:avLst/>
            </a:prstGeom>
          </p:spPr>
        </p:pic>
      </p:grpSp>
      <p:grpSp>
        <p:nvGrpSpPr>
          <p:cNvPr id="29" name="Group 28">
            <a:extLst>
              <a:ext uri="{FF2B5EF4-FFF2-40B4-BE49-F238E27FC236}">
                <a16:creationId xmlns:a16="http://schemas.microsoft.com/office/drawing/2014/main" id="{0D0D5B01-A303-46B1-A7A8-643786437636}"/>
              </a:ext>
            </a:extLst>
          </p:cNvPr>
          <p:cNvGrpSpPr/>
          <p:nvPr/>
        </p:nvGrpSpPr>
        <p:grpSpPr>
          <a:xfrm>
            <a:off x="8736599" y="2862968"/>
            <a:ext cx="1540244" cy="1539490"/>
            <a:chOff x="9190261" y="616433"/>
            <a:chExt cx="1540244" cy="1539490"/>
          </a:xfrm>
        </p:grpSpPr>
        <p:sp>
          <p:nvSpPr>
            <p:cNvPr id="75" name="Oval 74">
              <a:extLst>
                <a:ext uri="{FF2B5EF4-FFF2-40B4-BE49-F238E27FC236}">
                  <a16:creationId xmlns:a16="http://schemas.microsoft.com/office/drawing/2014/main" id="{9C53B715-5FB6-42E1-99B4-62DDC364D532}"/>
                </a:ext>
              </a:extLst>
            </p:cNvPr>
            <p:cNvSpPr>
              <a:spLocks noChangeAspect="1"/>
            </p:cNvSpPr>
            <p:nvPr/>
          </p:nvSpPr>
          <p:spPr bwMode="gray">
            <a:xfrm>
              <a:off x="9190261" y="616433"/>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sp>
          <p:nvSpPr>
            <p:cNvPr id="76" name="TextBox 75">
              <a:extLst>
                <a:ext uri="{FF2B5EF4-FFF2-40B4-BE49-F238E27FC236}">
                  <a16:creationId xmlns:a16="http://schemas.microsoft.com/office/drawing/2014/main" id="{913706C8-4127-4000-B34F-9FD6D4C97BC0}"/>
                </a:ext>
              </a:extLst>
            </p:cNvPr>
            <p:cNvSpPr txBox="1"/>
            <p:nvPr/>
          </p:nvSpPr>
          <p:spPr>
            <a:xfrm>
              <a:off x="9335400" y="1163185"/>
              <a:ext cx="1313498" cy="738664"/>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dirty="0">
                  <a:ea typeface="Arial Unicode MS" pitchFamily="34" charset="-128"/>
                  <a:cs typeface="Arial Unicode MS" pitchFamily="34" charset="-128"/>
                </a:rPr>
                <a:t>Excel sheet with Best Fitting Employees, refreshed weekly</a:t>
              </a:r>
            </a:p>
          </p:txBody>
        </p:sp>
      </p:grpSp>
      <p:sp>
        <p:nvSpPr>
          <p:cNvPr id="79" name="Callout: Line 120">
            <a:extLst>
              <a:ext uri="{FF2B5EF4-FFF2-40B4-BE49-F238E27FC236}">
                <a16:creationId xmlns:a16="http://schemas.microsoft.com/office/drawing/2014/main" id="{17BD3805-907F-43EF-9E47-A27293B82E3C}"/>
              </a:ext>
            </a:extLst>
          </p:cNvPr>
          <p:cNvSpPr/>
          <p:nvPr/>
        </p:nvSpPr>
        <p:spPr bwMode="gray">
          <a:xfrm>
            <a:off x="9196816" y="2048526"/>
            <a:ext cx="1174953" cy="626542"/>
          </a:xfrm>
          <a:prstGeom prst="borderCallout1">
            <a:avLst>
              <a:gd name="adj1" fmla="val 99720"/>
              <a:gd name="adj2" fmla="val 82908"/>
              <a:gd name="adj3" fmla="val 155741"/>
              <a:gd name="adj4" fmla="val 70896"/>
            </a:avLst>
          </a:prstGeom>
          <a:noFill/>
          <a:ln w="25400" algn="ctr">
            <a:solidFill>
              <a:srgbClr val="FF000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r>
              <a:rPr lang="en-GB" sz="1799" kern="0" dirty="0">
                <a:solidFill>
                  <a:srgbClr val="FF0000"/>
                </a:solidFill>
                <a:ea typeface="Arial Unicode MS" pitchFamily="34" charset="-128"/>
                <a:cs typeface="Arial Unicode MS" pitchFamily="34" charset="-128"/>
              </a:rPr>
              <a:t>Weekly updates</a:t>
            </a:r>
          </a:p>
        </p:txBody>
      </p:sp>
      <p:sp>
        <p:nvSpPr>
          <p:cNvPr id="81" name="TextBox 80">
            <a:extLst>
              <a:ext uri="{FF2B5EF4-FFF2-40B4-BE49-F238E27FC236}">
                <a16:creationId xmlns:a16="http://schemas.microsoft.com/office/drawing/2014/main" id="{64596D1B-D614-4CDD-ACA3-B554569A15DC}"/>
              </a:ext>
            </a:extLst>
          </p:cNvPr>
          <p:cNvSpPr txBox="1"/>
          <p:nvPr/>
        </p:nvSpPr>
        <p:spPr>
          <a:xfrm>
            <a:off x="10491030" y="5895398"/>
            <a:ext cx="1197983" cy="36933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200" kern="0" dirty="0">
                <a:ea typeface="Arial Unicode MS" pitchFamily="34" charset="-128"/>
                <a:cs typeface="Arial Unicode MS" pitchFamily="34" charset="-128"/>
              </a:rPr>
              <a:t>Point-to-point data extract</a:t>
            </a:r>
          </a:p>
        </p:txBody>
      </p:sp>
      <p:cxnSp>
        <p:nvCxnSpPr>
          <p:cNvPr id="82" name="Straight Connector 81">
            <a:extLst>
              <a:ext uri="{FF2B5EF4-FFF2-40B4-BE49-F238E27FC236}">
                <a16:creationId xmlns:a16="http://schemas.microsoft.com/office/drawing/2014/main" id="{9A06C62A-AF30-4232-AEC6-752362CD8A4E}"/>
              </a:ext>
            </a:extLst>
          </p:cNvPr>
          <p:cNvCxnSpPr>
            <a:cxnSpLocks/>
          </p:cNvCxnSpPr>
          <p:nvPr/>
        </p:nvCxnSpPr>
        <p:spPr>
          <a:xfrm>
            <a:off x="10365859" y="5800565"/>
            <a:ext cx="0" cy="690876"/>
          </a:xfrm>
          <a:prstGeom prst="line">
            <a:avLst/>
          </a:prstGeom>
          <a:ln w="254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BB63CCB-37DC-413E-804B-A8CE2549BBFD}"/>
              </a:ext>
            </a:extLst>
          </p:cNvPr>
          <p:cNvCxnSpPr>
            <a:cxnSpLocks/>
          </p:cNvCxnSpPr>
          <p:nvPr/>
        </p:nvCxnSpPr>
        <p:spPr>
          <a:xfrm>
            <a:off x="10391490" y="5809108"/>
            <a:ext cx="1071260" cy="0"/>
          </a:xfrm>
          <a:prstGeom prst="line">
            <a:avLst/>
          </a:prstGeom>
          <a:ln w="254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F5523537-A798-4D1F-BDCA-054598C0BF80}"/>
              </a:ext>
            </a:extLst>
          </p:cNvPr>
          <p:cNvCxnSpPr>
            <a:cxnSpLocks/>
            <a:stCxn id="49" idx="6"/>
            <a:endCxn id="46" idx="0"/>
          </p:cNvCxnSpPr>
          <p:nvPr/>
        </p:nvCxnSpPr>
        <p:spPr>
          <a:xfrm>
            <a:off x="3248733" y="2048526"/>
            <a:ext cx="1212243" cy="938094"/>
          </a:xfrm>
          <a:prstGeom prst="bentConnector2">
            <a:avLst/>
          </a:prstGeom>
          <a:ln w="25400">
            <a:solidFill>
              <a:schemeClr val="accent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94136CD-C6E7-4FB8-8AF6-5004F756D109}"/>
              </a:ext>
            </a:extLst>
          </p:cNvPr>
          <p:cNvCxnSpPr>
            <a:cxnSpLocks/>
            <a:stCxn id="33" idx="6"/>
            <a:endCxn id="44" idx="2"/>
          </p:cNvCxnSpPr>
          <p:nvPr/>
        </p:nvCxnSpPr>
        <p:spPr>
          <a:xfrm>
            <a:off x="2001158" y="3133361"/>
            <a:ext cx="1671261" cy="501852"/>
          </a:xfrm>
          <a:prstGeom prst="bentConnector3">
            <a:avLst>
              <a:gd name="adj1" fmla="val 50000"/>
            </a:avLst>
          </a:prstGeom>
          <a:ln w="25400">
            <a:solidFill>
              <a:schemeClr val="accent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8BA3BF84-271C-482A-BC46-2A42FD31C640}"/>
              </a:ext>
            </a:extLst>
          </p:cNvPr>
          <p:cNvCxnSpPr>
            <a:cxnSpLocks/>
            <a:stCxn id="36" idx="6"/>
            <a:endCxn id="44" idx="3"/>
          </p:cNvCxnSpPr>
          <p:nvPr/>
        </p:nvCxnSpPr>
        <p:spPr>
          <a:xfrm flipV="1">
            <a:off x="2016148" y="4179505"/>
            <a:ext cx="1881835" cy="591638"/>
          </a:xfrm>
          <a:prstGeom prst="bentConnector2">
            <a:avLst/>
          </a:prstGeom>
          <a:ln w="25400">
            <a:solidFill>
              <a:schemeClr val="accent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660E920-A53D-4340-BD55-E2BFB2266F8E}"/>
              </a:ext>
            </a:extLst>
          </p:cNvPr>
          <p:cNvCxnSpPr>
            <a:cxnSpLocks/>
            <a:stCxn id="40" idx="6"/>
            <a:endCxn id="44" idx="4"/>
          </p:cNvCxnSpPr>
          <p:nvPr/>
        </p:nvCxnSpPr>
        <p:spPr>
          <a:xfrm flipV="1">
            <a:off x="3361158" y="4404958"/>
            <a:ext cx="1081383" cy="1299175"/>
          </a:xfrm>
          <a:prstGeom prst="bentConnector2">
            <a:avLst/>
          </a:prstGeom>
          <a:ln w="25400">
            <a:solidFill>
              <a:schemeClr val="accent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D58135A4-B09C-41CF-8287-1161A208DF48}"/>
              </a:ext>
            </a:extLst>
          </p:cNvPr>
          <p:cNvCxnSpPr>
            <a:cxnSpLocks/>
            <a:stCxn id="56" idx="6"/>
            <a:endCxn id="75" idx="2"/>
          </p:cNvCxnSpPr>
          <p:nvPr/>
        </p:nvCxnSpPr>
        <p:spPr>
          <a:xfrm flipV="1">
            <a:off x="7456885" y="3632713"/>
            <a:ext cx="1279714" cy="3415"/>
          </a:xfrm>
          <a:prstGeom prst="bentConnector3">
            <a:avLst>
              <a:gd name="adj1" fmla="val 50000"/>
            </a:avLst>
          </a:prstGeom>
          <a:ln w="25400">
            <a:solidFill>
              <a:schemeClr val="accent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779621C7-41B9-4E5A-B4EB-0D0392B28531}"/>
              </a:ext>
            </a:extLst>
          </p:cNvPr>
          <p:cNvPicPr>
            <a:picLocks noChangeAspect="1"/>
          </p:cNvPicPr>
          <p:nvPr/>
        </p:nvPicPr>
        <p:blipFill>
          <a:blip r:embed="rId5"/>
          <a:stretch>
            <a:fillRect/>
          </a:stretch>
        </p:blipFill>
        <p:spPr>
          <a:xfrm>
            <a:off x="9234694" y="2849210"/>
            <a:ext cx="580923" cy="580923"/>
          </a:xfrm>
          <a:prstGeom prst="rect">
            <a:avLst/>
          </a:prstGeom>
        </p:spPr>
      </p:pic>
      <p:cxnSp>
        <p:nvCxnSpPr>
          <p:cNvPr id="43" name="Straight Arrow Connector 42">
            <a:extLst>
              <a:ext uri="{FF2B5EF4-FFF2-40B4-BE49-F238E27FC236}">
                <a16:creationId xmlns:a16="http://schemas.microsoft.com/office/drawing/2014/main" id="{A5F347E5-E721-4116-8F57-04253CD6524C}"/>
              </a:ext>
            </a:extLst>
          </p:cNvPr>
          <p:cNvCxnSpPr/>
          <p:nvPr/>
        </p:nvCxnSpPr>
        <p:spPr>
          <a:xfrm>
            <a:off x="10491030" y="6388418"/>
            <a:ext cx="896108" cy="0"/>
          </a:xfrm>
          <a:prstGeom prst="straightConnector1">
            <a:avLst/>
          </a:prstGeom>
          <a:ln w="25400">
            <a:solidFill>
              <a:schemeClr val="accent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5" name="Callout: Line 120">
            <a:extLst>
              <a:ext uri="{FF2B5EF4-FFF2-40B4-BE49-F238E27FC236}">
                <a16:creationId xmlns:a16="http://schemas.microsoft.com/office/drawing/2014/main" id="{F5507C5C-B708-4678-A56A-BF2971C11C2E}"/>
              </a:ext>
            </a:extLst>
          </p:cNvPr>
          <p:cNvSpPr/>
          <p:nvPr/>
        </p:nvSpPr>
        <p:spPr bwMode="gray">
          <a:xfrm>
            <a:off x="5375848" y="1528464"/>
            <a:ext cx="1540244" cy="897638"/>
          </a:xfrm>
          <a:prstGeom prst="borderCallout1">
            <a:avLst>
              <a:gd name="adj1" fmla="val 102152"/>
              <a:gd name="adj2" fmla="val 9623"/>
              <a:gd name="adj3" fmla="val 158098"/>
              <a:gd name="adj4" fmla="val -36853"/>
            </a:avLst>
          </a:prstGeom>
          <a:noFill/>
          <a:ln w="25400" algn="ctr">
            <a:solidFill>
              <a:srgbClr val="FF000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r>
              <a:rPr lang="en-GB" sz="1799" kern="0" dirty="0">
                <a:solidFill>
                  <a:srgbClr val="FF0000"/>
                </a:solidFill>
                <a:ea typeface="Arial Unicode MS" pitchFamily="34" charset="-128"/>
                <a:cs typeface="Arial Unicode MS" pitchFamily="34" charset="-128"/>
              </a:rPr>
              <a:t>Manual point-to-point integrations</a:t>
            </a:r>
          </a:p>
        </p:txBody>
      </p:sp>
      <p:grpSp>
        <p:nvGrpSpPr>
          <p:cNvPr id="41" name="Group 40">
            <a:extLst>
              <a:ext uri="{FF2B5EF4-FFF2-40B4-BE49-F238E27FC236}">
                <a16:creationId xmlns:a16="http://schemas.microsoft.com/office/drawing/2014/main" id="{019D8F51-BC6F-459F-9305-EC9E4E797A5E}"/>
              </a:ext>
            </a:extLst>
          </p:cNvPr>
          <p:cNvGrpSpPr/>
          <p:nvPr/>
        </p:nvGrpSpPr>
        <p:grpSpPr>
          <a:xfrm>
            <a:off x="3672419" y="2865468"/>
            <a:ext cx="1540244" cy="1539490"/>
            <a:chOff x="9190261" y="616433"/>
            <a:chExt cx="1540244" cy="1539490"/>
          </a:xfrm>
        </p:grpSpPr>
        <p:sp>
          <p:nvSpPr>
            <p:cNvPr id="44" name="Oval 43">
              <a:extLst>
                <a:ext uri="{FF2B5EF4-FFF2-40B4-BE49-F238E27FC236}">
                  <a16:creationId xmlns:a16="http://schemas.microsoft.com/office/drawing/2014/main" id="{30C8137F-E054-44B2-93CB-DC19466752C0}"/>
                </a:ext>
              </a:extLst>
            </p:cNvPr>
            <p:cNvSpPr>
              <a:spLocks noChangeAspect="1"/>
            </p:cNvSpPr>
            <p:nvPr/>
          </p:nvSpPr>
          <p:spPr bwMode="gray">
            <a:xfrm>
              <a:off x="9190261" y="616433"/>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sp>
          <p:nvSpPr>
            <p:cNvPr id="45" name="TextBox 44">
              <a:extLst>
                <a:ext uri="{FF2B5EF4-FFF2-40B4-BE49-F238E27FC236}">
                  <a16:creationId xmlns:a16="http://schemas.microsoft.com/office/drawing/2014/main" id="{E43BB216-AA34-47B5-A330-1BEE33B79D45}"/>
                </a:ext>
              </a:extLst>
            </p:cNvPr>
            <p:cNvSpPr txBox="1"/>
            <p:nvPr/>
          </p:nvSpPr>
          <p:spPr>
            <a:xfrm>
              <a:off x="9312915" y="1425510"/>
              <a:ext cx="1313498" cy="369332"/>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dirty="0">
                  <a:ea typeface="Arial Unicode MS" pitchFamily="34" charset="-128"/>
                  <a:cs typeface="Arial Unicode MS" pitchFamily="34" charset="-128"/>
                </a:rPr>
                <a:t>Data extracts to Excel files</a:t>
              </a:r>
            </a:p>
          </p:txBody>
        </p:sp>
      </p:grpSp>
      <p:pic>
        <p:nvPicPr>
          <p:cNvPr id="46" name="Picture 45">
            <a:extLst>
              <a:ext uri="{FF2B5EF4-FFF2-40B4-BE49-F238E27FC236}">
                <a16:creationId xmlns:a16="http://schemas.microsoft.com/office/drawing/2014/main" id="{30CCC337-A520-4023-A560-F4DBD84CB0EA}"/>
              </a:ext>
            </a:extLst>
          </p:cNvPr>
          <p:cNvPicPr>
            <a:picLocks noChangeAspect="1"/>
          </p:cNvPicPr>
          <p:nvPr/>
        </p:nvPicPr>
        <p:blipFill>
          <a:blip r:embed="rId5"/>
          <a:stretch>
            <a:fillRect/>
          </a:stretch>
        </p:blipFill>
        <p:spPr>
          <a:xfrm>
            <a:off x="4170514" y="2986620"/>
            <a:ext cx="580923" cy="580923"/>
          </a:xfrm>
          <a:prstGeom prst="rect">
            <a:avLst/>
          </a:prstGeom>
        </p:spPr>
      </p:pic>
      <p:cxnSp>
        <p:nvCxnSpPr>
          <p:cNvPr id="50" name="Connector: Elbow 49">
            <a:extLst>
              <a:ext uri="{FF2B5EF4-FFF2-40B4-BE49-F238E27FC236}">
                <a16:creationId xmlns:a16="http://schemas.microsoft.com/office/drawing/2014/main" id="{648EB145-41FF-4CD7-B2E5-96F3CF3F99D5}"/>
              </a:ext>
            </a:extLst>
          </p:cNvPr>
          <p:cNvCxnSpPr>
            <a:cxnSpLocks/>
            <a:stCxn id="44" idx="6"/>
            <a:endCxn id="56" idx="2"/>
          </p:cNvCxnSpPr>
          <p:nvPr/>
        </p:nvCxnSpPr>
        <p:spPr>
          <a:xfrm>
            <a:off x="5212663" y="3635213"/>
            <a:ext cx="703978" cy="915"/>
          </a:xfrm>
          <a:prstGeom prst="bentConnector3">
            <a:avLst>
              <a:gd name="adj1" fmla="val 50000"/>
            </a:avLst>
          </a:prstGeom>
          <a:ln w="25400">
            <a:solidFill>
              <a:schemeClr val="accent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90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Alternate Process 15">
            <a:extLst>
              <a:ext uri="{FF2B5EF4-FFF2-40B4-BE49-F238E27FC236}">
                <a16:creationId xmlns:a16="http://schemas.microsoft.com/office/drawing/2014/main" id="{FFB23395-765A-4EF1-B9A5-772D60DC693D}"/>
              </a:ext>
            </a:extLst>
          </p:cNvPr>
          <p:cNvSpPr/>
          <p:nvPr/>
        </p:nvSpPr>
        <p:spPr bwMode="gray">
          <a:xfrm>
            <a:off x="3477313" y="2046576"/>
            <a:ext cx="5513201" cy="3027593"/>
          </a:xfrm>
          <a:prstGeom prst="flowChartAlternateProcess">
            <a:avLst/>
          </a:prstGeom>
          <a:solidFill>
            <a:schemeClr val="bg1">
              <a:lumMod val="9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it-IT"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45" name="Cylinder 44">
            <a:extLst>
              <a:ext uri="{FF2B5EF4-FFF2-40B4-BE49-F238E27FC236}">
                <a16:creationId xmlns:a16="http://schemas.microsoft.com/office/drawing/2014/main" id="{BBFFF10D-D6D5-41F7-BA91-38CF19EDB960}"/>
              </a:ext>
            </a:extLst>
          </p:cNvPr>
          <p:cNvSpPr/>
          <p:nvPr/>
        </p:nvSpPr>
        <p:spPr bwMode="gray">
          <a:xfrm rot="4385581">
            <a:off x="2786160" y="2671752"/>
            <a:ext cx="181522" cy="3122813"/>
          </a:xfrm>
          <a:prstGeom prst="can">
            <a:avLst/>
          </a:prstGeom>
          <a:solidFill>
            <a:srgbClr val="FFC000"/>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dirty="0">
              <a:ea typeface="Arial Unicode MS" pitchFamily="34" charset="-128"/>
              <a:cs typeface="Arial Unicode MS" pitchFamily="34" charset="-128"/>
            </a:endParaRPr>
          </a:p>
        </p:txBody>
      </p:sp>
      <p:sp>
        <p:nvSpPr>
          <p:cNvPr id="97" name="Cylinder 108">
            <a:extLst>
              <a:ext uri="{FF2B5EF4-FFF2-40B4-BE49-F238E27FC236}">
                <a16:creationId xmlns:a16="http://schemas.microsoft.com/office/drawing/2014/main" id="{FA9F8594-DF22-6846-8A11-C40A20F0AAD8}"/>
              </a:ext>
            </a:extLst>
          </p:cNvPr>
          <p:cNvSpPr/>
          <p:nvPr/>
        </p:nvSpPr>
        <p:spPr bwMode="gray">
          <a:xfrm rot="5400000">
            <a:off x="6247278" y="2450172"/>
            <a:ext cx="170097" cy="2329525"/>
          </a:xfrm>
          <a:prstGeom prst="can">
            <a:avLst/>
          </a:prstGeom>
          <a:solidFill>
            <a:srgbClr val="FFC000"/>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dirty="0">
              <a:ea typeface="Arial Unicode MS" pitchFamily="34" charset="-128"/>
              <a:cs typeface="Arial Unicode MS" pitchFamily="34" charset="-128"/>
            </a:endParaRPr>
          </a:p>
        </p:txBody>
      </p:sp>
      <p:sp>
        <p:nvSpPr>
          <p:cNvPr id="88" name="Cylinder 108">
            <a:extLst>
              <a:ext uri="{FF2B5EF4-FFF2-40B4-BE49-F238E27FC236}">
                <a16:creationId xmlns:a16="http://schemas.microsoft.com/office/drawing/2014/main" id="{2E2171FA-DA82-D846-A8D1-E7C46623BA67}"/>
              </a:ext>
            </a:extLst>
          </p:cNvPr>
          <p:cNvSpPr/>
          <p:nvPr/>
        </p:nvSpPr>
        <p:spPr bwMode="gray">
          <a:xfrm rot="13651620">
            <a:off x="3473311" y="3703551"/>
            <a:ext cx="206841" cy="2298874"/>
          </a:xfrm>
          <a:prstGeom prst="can">
            <a:avLst/>
          </a:prstGeom>
          <a:solidFill>
            <a:srgbClr val="FFC000"/>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dirty="0">
              <a:ea typeface="Arial Unicode MS" pitchFamily="34" charset="-128"/>
              <a:cs typeface="Arial Unicode MS" pitchFamily="34" charset="-128"/>
            </a:endParaRPr>
          </a:p>
        </p:txBody>
      </p:sp>
      <p:sp>
        <p:nvSpPr>
          <p:cNvPr id="109" name="Cylinder 108">
            <a:extLst>
              <a:ext uri="{FF2B5EF4-FFF2-40B4-BE49-F238E27FC236}">
                <a16:creationId xmlns:a16="http://schemas.microsoft.com/office/drawing/2014/main" id="{754D6424-F0FB-4482-822D-09E4A556ABC7}"/>
              </a:ext>
            </a:extLst>
          </p:cNvPr>
          <p:cNvSpPr/>
          <p:nvPr/>
        </p:nvSpPr>
        <p:spPr bwMode="gray">
          <a:xfrm rot="18288418">
            <a:off x="3546006" y="1582343"/>
            <a:ext cx="170882" cy="2490240"/>
          </a:xfrm>
          <a:prstGeom prst="can">
            <a:avLst/>
          </a:prstGeom>
          <a:solidFill>
            <a:srgbClr val="FFC000"/>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dirty="0">
              <a:ea typeface="Arial Unicode MS" pitchFamily="34" charset="-128"/>
              <a:cs typeface="Arial Unicode MS" pitchFamily="34" charset="-128"/>
            </a:endParaRPr>
          </a:p>
        </p:txBody>
      </p:sp>
      <p:sp>
        <p:nvSpPr>
          <p:cNvPr id="2" name="Title 1">
            <a:extLst>
              <a:ext uri="{FF2B5EF4-FFF2-40B4-BE49-F238E27FC236}">
                <a16:creationId xmlns:a16="http://schemas.microsoft.com/office/drawing/2014/main" id="{EAFD4948-80C8-8E46-98E5-8AA244A1EA81}"/>
              </a:ext>
            </a:extLst>
          </p:cNvPr>
          <p:cNvSpPr>
            <a:spLocks noGrp="1"/>
          </p:cNvSpPr>
          <p:nvPr>
            <p:ph type="title"/>
          </p:nvPr>
        </p:nvSpPr>
        <p:spPr>
          <a:xfrm>
            <a:off x="505456" y="504761"/>
            <a:ext cx="11434209" cy="369235"/>
          </a:xfrm>
        </p:spPr>
        <p:txBody>
          <a:bodyPr>
            <a:normAutofit fontScale="90000"/>
          </a:bodyPr>
          <a:lstStyle/>
          <a:p>
            <a:r>
              <a:rPr lang="en-US" sz="2700" dirty="0"/>
              <a:t>HR Best Fit with SuccessFactors</a:t>
            </a:r>
            <a:br>
              <a:rPr lang="en-US" sz="3200" dirty="0"/>
            </a:br>
            <a:r>
              <a:rPr lang="en-US" dirty="0">
                <a:solidFill>
                  <a:schemeClr val="accent1"/>
                </a:solidFill>
              </a:rPr>
              <a:t>The solution with Data Intelligence: streamlined operationalization, real-time insights</a:t>
            </a:r>
          </a:p>
        </p:txBody>
      </p:sp>
      <p:sp>
        <p:nvSpPr>
          <p:cNvPr id="19" name="TextBox 18">
            <a:extLst>
              <a:ext uri="{FF2B5EF4-FFF2-40B4-BE49-F238E27FC236}">
                <a16:creationId xmlns:a16="http://schemas.microsoft.com/office/drawing/2014/main" id="{8F6BE059-C826-4F3B-AE43-ACF6EB145C09}"/>
              </a:ext>
            </a:extLst>
          </p:cNvPr>
          <p:cNvSpPr txBox="1"/>
          <p:nvPr/>
        </p:nvSpPr>
        <p:spPr>
          <a:xfrm>
            <a:off x="7023240" y="2106058"/>
            <a:ext cx="1673106"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GB" sz="1200" kern="0">
                <a:solidFill>
                  <a:schemeClr val="accent3"/>
                </a:solidFill>
                <a:ea typeface="Arial Unicode MS" pitchFamily="34" charset="-128"/>
                <a:cs typeface="Arial Unicode MS" pitchFamily="34" charset="-128"/>
              </a:rPr>
              <a:t>SAP Data Intelligence</a:t>
            </a:r>
            <a:endParaRPr lang="en-GB" sz="1200" kern="0" dirty="0">
              <a:solidFill>
                <a:schemeClr val="accent3"/>
              </a:solidFill>
              <a:ea typeface="Arial Unicode MS" pitchFamily="34" charset="-128"/>
              <a:cs typeface="Arial Unicode MS" pitchFamily="34" charset="-128"/>
            </a:endParaRPr>
          </a:p>
        </p:txBody>
      </p:sp>
      <p:sp>
        <p:nvSpPr>
          <p:cNvPr id="65" name="Cylinder 64">
            <a:extLst>
              <a:ext uri="{FF2B5EF4-FFF2-40B4-BE49-F238E27FC236}">
                <a16:creationId xmlns:a16="http://schemas.microsoft.com/office/drawing/2014/main" id="{8FAC09FF-537C-4D04-8B8A-DB990AB41B4A}"/>
              </a:ext>
            </a:extLst>
          </p:cNvPr>
          <p:cNvSpPr/>
          <p:nvPr/>
        </p:nvSpPr>
        <p:spPr bwMode="gray">
          <a:xfrm rot="5945379">
            <a:off x="3193814" y="1861384"/>
            <a:ext cx="181522" cy="3122813"/>
          </a:xfrm>
          <a:prstGeom prst="can">
            <a:avLst/>
          </a:prstGeom>
          <a:solidFill>
            <a:srgbClr val="FFC000"/>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dirty="0">
              <a:ea typeface="Arial Unicode MS" pitchFamily="34" charset="-128"/>
              <a:cs typeface="Arial Unicode MS" pitchFamily="34" charset="-128"/>
            </a:endParaRPr>
          </a:p>
        </p:txBody>
      </p:sp>
      <p:grpSp>
        <p:nvGrpSpPr>
          <p:cNvPr id="3" name="Group 2">
            <a:extLst>
              <a:ext uri="{FF2B5EF4-FFF2-40B4-BE49-F238E27FC236}">
                <a16:creationId xmlns:a16="http://schemas.microsoft.com/office/drawing/2014/main" id="{6FFC3C11-A3B1-4A44-BAD4-55CF08401369}"/>
              </a:ext>
            </a:extLst>
          </p:cNvPr>
          <p:cNvGrpSpPr/>
          <p:nvPr/>
        </p:nvGrpSpPr>
        <p:grpSpPr>
          <a:xfrm>
            <a:off x="1708489" y="1278781"/>
            <a:ext cx="1540244" cy="1539490"/>
            <a:chOff x="481489" y="1117285"/>
            <a:chExt cx="1540244" cy="1539490"/>
          </a:xfrm>
        </p:grpSpPr>
        <p:sp>
          <p:nvSpPr>
            <p:cNvPr id="49" name="Oval 48">
              <a:extLst>
                <a:ext uri="{FF2B5EF4-FFF2-40B4-BE49-F238E27FC236}">
                  <a16:creationId xmlns:a16="http://schemas.microsoft.com/office/drawing/2014/main" id="{30608EBD-48E5-4D4B-BDAE-9F77D55D2211}"/>
                </a:ext>
              </a:extLst>
            </p:cNvPr>
            <p:cNvSpPr>
              <a:spLocks noChangeAspect="1"/>
            </p:cNvSpPr>
            <p:nvPr/>
          </p:nvSpPr>
          <p:spPr bwMode="gray">
            <a:xfrm>
              <a:off x="481489" y="1117285"/>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pic>
          <p:nvPicPr>
            <p:cNvPr id="22" name="Picture 21">
              <a:extLst>
                <a:ext uri="{FF2B5EF4-FFF2-40B4-BE49-F238E27FC236}">
                  <a16:creationId xmlns:a16="http://schemas.microsoft.com/office/drawing/2014/main" id="{47A4DE48-AE6F-954B-B339-A03FDA599BD1}"/>
                </a:ext>
              </a:extLst>
            </p:cNvPr>
            <p:cNvPicPr>
              <a:picLocks noChangeAspect="1"/>
            </p:cNvPicPr>
            <p:nvPr/>
          </p:nvPicPr>
          <p:blipFill>
            <a:blip r:embed="rId3"/>
            <a:stretch>
              <a:fillRect/>
            </a:stretch>
          </p:blipFill>
          <p:spPr>
            <a:xfrm>
              <a:off x="771924" y="1391088"/>
              <a:ext cx="959374" cy="344997"/>
            </a:xfrm>
            <a:prstGeom prst="rect">
              <a:avLst/>
            </a:prstGeom>
          </p:spPr>
        </p:pic>
        <p:sp>
          <p:nvSpPr>
            <p:cNvPr id="74" name="TextBox 73">
              <a:extLst>
                <a:ext uri="{FF2B5EF4-FFF2-40B4-BE49-F238E27FC236}">
                  <a16:creationId xmlns:a16="http://schemas.microsoft.com/office/drawing/2014/main" id="{A8206BC4-7AF8-6F4B-B7D6-D808BD09D6D6}"/>
                </a:ext>
              </a:extLst>
            </p:cNvPr>
            <p:cNvSpPr txBox="1"/>
            <p:nvPr/>
          </p:nvSpPr>
          <p:spPr>
            <a:xfrm>
              <a:off x="690787" y="1804384"/>
              <a:ext cx="1121647" cy="738664"/>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Employee Personal Data &amp; Job Position Data</a:t>
              </a:r>
              <a:endParaRPr lang="en-US" sz="1200" kern="0" dirty="0">
                <a:ea typeface="Arial Unicode MS" pitchFamily="34" charset="-128"/>
                <a:cs typeface="Arial Unicode MS" pitchFamily="34" charset="-128"/>
              </a:endParaRPr>
            </a:p>
          </p:txBody>
        </p:sp>
      </p:grpSp>
      <p:grpSp>
        <p:nvGrpSpPr>
          <p:cNvPr id="5" name="Group 4">
            <a:extLst>
              <a:ext uri="{FF2B5EF4-FFF2-40B4-BE49-F238E27FC236}">
                <a16:creationId xmlns:a16="http://schemas.microsoft.com/office/drawing/2014/main" id="{65222372-5ABF-41B0-92B4-8114679C0B86}"/>
              </a:ext>
            </a:extLst>
          </p:cNvPr>
          <p:cNvGrpSpPr/>
          <p:nvPr/>
        </p:nvGrpSpPr>
        <p:grpSpPr>
          <a:xfrm>
            <a:off x="460914" y="2363616"/>
            <a:ext cx="1540244" cy="1539490"/>
            <a:chOff x="3414963" y="945631"/>
            <a:chExt cx="1540244" cy="1539490"/>
          </a:xfrm>
        </p:grpSpPr>
        <p:sp>
          <p:nvSpPr>
            <p:cNvPr id="33" name="Oval 32">
              <a:extLst>
                <a:ext uri="{FF2B5EF4-FFF2-40B4-BE49-F238E27FC236}">
                  <a16:creationId xmlns:a16="http://schemas.microsoft.com/office/drawing/2014/main" id="{8B77E9C0-335F-4B99-AD73-9A567AB7B5AE}"/>
                </a:ext>
              </a:extLst>
            </p:cNvPr>
            <p:cNvSpPr>
              <a:spLocks noChangeAspect="1"/>
            </p:cNvSpPr>
            <p:nvPr/>
          </p:nvSpPr>
          <p:spPr bwMode="gray">
            <a:xfrm>
              <a:off x="3414963" y="945631"/>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pic>
          <p:nvPicPr>
            <p:cNvPr id="18" name="Picture 17">
              <a:extLst>
                <a:ext uri="{FF2B5EF4-FFF2-40B4-BE49-F238E27FC236}">
                  <a16:creationId xmlns:a16="http://schemas.microsoft.com/office/drawing/2014/main" id="{B4B03017-AB33-E943-9A57-6C1012AA16BB}"/>
                </a:ext>
              </a:extLst>
            </p:cNvPr>
            <p:cNvPicPr>
              <a:picLocks noChangeAspect="1"/>
            </p:cNvPicPr>
            <p:nvPr/>
          </p:nvPicPr>
          <p:blipFill rotWithShape="1">
            <a:blip r:embed="rId4"/>
            <a:srcRect l="20290" t="-16039"/>
            <a:stretch/>
          </p:blipFill>
          <p:spPr>
            <a:xfrm>
              <a:off x="3517481" y="1449232"/>
              <a:ext cx="1385659" cy="235952"/>
            </a:xfrm>
            <a:prstGeom prst="rect">
              <a:avLst/>
            </a:prstGeom>
          </p:spPr>
        </p:pic>
        <p:sp>
          <p:nvSpPr>
            <p:cNvPr id="83" name="TextBox 82">
              <a:extLst>
                <a:ext uri="{FF2B5EF4-FFF2-40B4-BE49-F238E27FC236}">
                  <a16:creationId xmlns:a16="http://schemas.microsoft.com/office/drawing/2014/main" id="{28B5AE9A-7E66-2B4E-B59E-5CC05F53A2E8}"/>
                </a:ext>
              </a:extLst>
            </p:cNvPr>
            <p:cNvSpPr txBox="1"/>
            <p:nvPr/>
          </p:nvSpPr>
          <p:spPr>
            <a:xfrm>
              <a:off x="3629297" y="1729245"/>
              <a:ext cx="1121647" cy="369332"/>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Employee Seniority </a:t>
              </a:r>
              <a:r>
                <a:rPr lang="en-US" sz="1200" kern="0" dirty="0">
                  <a:ea typeface="Arial Unicode MS" pitchFamily="34" charset="-128"/>
                  <a:cs typeface="Arial Unicode MS" pitchFamily="34" charset="-128"/>
                </a:rPr>
                <a:t>Data</a:t>
              </a:r>
            </a:p>
          </p:txBody>
        </p:sp>
      </p:grpSp>
      <p:grpSp>
        <p:nvGrpSpPr>
          <p:cNvPr id="6" name="Group 5">
            <a:extLst>
              <a:ext uri="{FF2B5EF4-FFF2-40B4-BE49-F238E27FC236}">
                <a16:creationId xmlns:a16="http://schemas.microsoft.com/office/drawing/2014/main" id="{2FF69CFF-39C7-412F-A937-B8C4837E44C5}"/>
              </a:ext>
            </a:extLst>
          </p:cNvPr>
          <p:cNvGrpSpPr/>
          <p:nvPr/>
        </p:nvGrpSpPr>
        <p:grpSpPr>
          <a:xfrm>
            <a:off x="475904" y="4001398"/>
            <a:ext cx="1540244" cy="1539490"/>
            <a:chOff x="6964031" y="4906943"/>
            <a:chExt cx="1540244" cy="1539490"/>
          </a:xfrm>
        </p:grpSpPr>
        <p:sp>
          <p:nvSpPr>
            <p:cNvPr id="36" name="Oval 35">
              <a:extLst>
                <a:ext uri="{FF2B5EF4-FFF2-40B4-BE49-F238E27FC236}">
                  <a16:creationId xmlns:a16="http://schemas.microsoft.com/office/drawing/2014/main" id="{D10536DF-AC31-48EA-BB7A-220B4F9BD6EE}"/>
                </a:ext>
              </a:extLst>
            </p:cNvPr>
            <p:cNvSpPr>
              <a:spLocks noChangeAspect="1"/>
            </p:cNvSpPr>
            <p:nvPr/>
          </p:nvSpPr>
          <p:spPr bwMode="gray">
            <a:xfrm>
              <a:off x="6964031" y="4906943"/>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pic>
          <p:nvPicPr>
            <p:cNvPr id="35" name="Picture 34">
              <a:extLst>
                <a:ext uri="{FF2B5EF4-FFF2-40B4-BE49-F238E27FC236}">
                  <a16:creationId xmlns:a16="http://schemas.microsoft.com/office/drawing/2014/main" id="{C6F8B712-E502-4534-940B-68E0E0D64D93}"/>
                </a:ext>
              </a:extLst>
            </p:cNvPr>
            <p:cNvPicPr>
              <a:picLocks noChangeAspect="1"/>
            </p:cNvPicPr>
            <p:nvPr/>
          </p:nvPicPr>
          <p:blipFill>
            <a:blip r:embed="rId5"/>
            <a:stretch>
              <a:fillRect/>
            </a:stretch>
          </p:blipFill>
          <p:spPr>
            <a:xfrm>
              <a:off x="7443691" y="5151834"/>
              <a:ext cx="580923" cy="580923"/>
            </a:xfrm>
            <a:prstGeom prst="rect">
              <a:avLst/>
            </a:prstGeom>
          </p:spPr>
        </p:pic>
        <p:sp>
          <p:nvSpPr>
            <p:cNvPr id="37" name="TextBox 36">
              <a:extLst>
                <a:ext uri="{FF2B5EF4-FFF2-40B4-BE49-F238E27FC236}">
                  <a16:creationId xmlns:a16="http://schemas.microsoft.com/office/drawing/2014/main" id="{485383FF-6120-4025-9C4C-487A40CC93F3}"/>
                </a:ext>
              </a:extLst>
            </p:cNvPr>
            <p:cNvSpPr txBox="1"/>
            <p:nvPr/>
          </p:nvSpPr>
          <p:spPr>
            <a:xfrm>
              <a:off x="7186921" y="5785050"/>
              <a:ext cx="1121647" cy="369332"/>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Areas &amp; Knowledge </a:t>
              </a:r>
              <a:r>
                <a:rPr lang="en-US" sz="1200" kern="0" dirty="0">
                  <a:ea typeface="Arial Unicode MS" pitchFamily="34" charset="-128"/>
                  <a:cs typeface="Arial Unicode MS" pitchFamily="34" charset="-128"/>
                </a:rPr>
                <a:t>Data</a:t>
              </a:r>
            </a:p>
          </p:txBody>
        </p:sp>
      </p:grpSp>
      <p:grpSp>
        <p:nvGrpSpPr>
          <p:cNvPr id="39" name="Group 38">
            <a:extLst>
              <a:ext uri="{FF2B5EF4-FFF2-40B4-BE49-F238E27FC236}">
                <a16:creationId xmlns:a16="http://schemas.microsoft.com/office/drawing/2014/main" id="{EB5E9068-45BF-4331-83D6-701320C4ED98}"/>
              </a:ext>
            </a:extLst>
          </p:cNvPr>
          <p:cNvGrpSpPr/>
          <p:nvPr/>
        </p:nvGrpSpPr>
        <p:grpSpPr>
          <a:xfrm>
            <a:off x="1820914" y="4934388"/>
            <a:ext cx="1540244" cy="1539490"/>
            <a:chOff x="481489" y="1117285"/>
            <a:chExt cx="1540244" cy="1539490"/>
          </a:xfrm>
        </p:grpSpPr>
        <p:sp>
          <p:nvSpPr>
            <p:cNvPr id="40" name="Oval 39">
              <a:extLst>
                <a:ext uri="{FF2B5EF4-FFF2-40B4-BE49-F238E27FC236}">
                  <a16:creationId xmlns:a16="http://schemas.microsoft.com/office/drawing/2014/main" id="{6AC0ECE7-8CE5-40FB-8626-1D3F2DEAC93D}"/>
                </a:ext>
              </a:extLst>
            </p:cNvPr>
            <p:cNvSpPr>
              <a:spLocks noChangeAspect="1"/>
            </p:cNvSpPr>
            <p:nvPr/>
          </p:nvSpPr>
          <p:spPr bwMode="gray">
            <a:xfrm>
              <a:off x="481489" y="1117285"/>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sp>
          <p:nvSpPr>
            <p:cNvPr id="42" name="TextBox 41">
              <a:extLst>
                <a:ext uri="{FF2B5EF4-FFF2-40B4-BE49-F238E27FC236}">
                  <a16:creationId xmlns:a16="http://schemas.microsoft.com/office/drawing/2014/main" id="{3F68F843-9EE2-4189-8970-576F2380761D}"/>
                </a:ext>
              </a:extLst>
            </p:cNvPr>
            <p:cNvSpPr txBox="1"/>
            <p:nvPr/>
          </p:nvSpPr>
          <p:spPr>
            <a:xfrm>
              <a:off x="690787" y="1804384"/>
              <a:ext cx="1121647" cy="553998"/>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Employee Knowledge Scoring Data  </a:t>
              </a:r>
              <a:endParaRPr lang="en-US" sz="1200" kern="0" dirty="0">
                <a:ea typeface="Arial Unicode MS" pitchFamily="34" charset="-128"/>
                <a:cs typeface="Arial Unicode MS" pitchFamily="34" charset="-128"/>
              </a:endParaRPr>
            </a:p>
          </p:txBody>
        </p:sp>
      </p:grpSp>
      <p:pic>
        <p:nvPicPr>
          <p:cNvPr id="12" name="Picture 11">
            <a:extLst>
              <a:ext uri="{FF2B5EF4-FFF2-40B4-BE49-F238E27FC236}">
                <a16:creationId xmlns:a16="http://schemas.microsoft.com/office/drawing/2014/main" id="{19D176EA-6A9D-4EA7-A0AB-EA69F650BB82}"/>
              </a:ext>
            </a:extLst>
          </p:cNvPr>
          <p:cNvPicPr>
            <a:picLocks noChangeAspect="1"/>
          </p:cNvPicPr>
          <p:nvPr/>
        </p:nvPicPr>
        <p:blipFill>
          <a:blip r:embed="rId6"/>
          <a:stretch>
            <a:fillRect/>
          </a:stretch>
        </p:blipFill>
        <p:spPr>
          <a:xfrm>
            <a:off x="2023538" y="4836974"/>
            <a:ext cx="1141913" cy="1141913"/>
          </a:xfrm>
          <a:prstGeom prst="rect">
            <a:avLst/>
          </a:prstGeom>
        </p:spPr>
      </p:pic>
      <p:grpSp>
        <p:nvGrpSpPr>
          <p:cNvPr id="24" name="Group 23">
            <a:extLst>
              <a:ext uri="{FF2B5EF4-FFF2-40B4-BE49-F238E27FC236}">
                <a16:creationId xmlns:a16="http://schemas.microsoft.com/office/drawing/2014/main" id="{07352F59-213C-43D8-95C5-0252DC6BCF2B}"/>
              </a:ext>
            </a:extLst>
          </p:cNvPr>
          <p:cNvGrpSpPr/>
          <p:nvPr/>
        </p:nvGrpSpPr>
        <p:grpSpPr>
          <a:xfrm>
            <a:off x="4035379" y="2828908"/>
            <a:ext cx="1540244" cy="1539490"/>
            <a:chOff x="5923915" y="1843885"/>
            <a:chExt cx="1540244" cy="1539490"/>
          </a:xfrm>
        </p:grpSpPr>
        <p:grpSp>
          <p:nvGrpSpPr>
            <p:cNvPr id="55" name="Group 54">
              <a:extLst>
                <a:ext uri="{FF2B5EF4-FFF2-40B4-BE49-F238E27FC236}">
                  <a16:creationId xmlns:a16="http://schemas.microsoft.com/office/drawing/2014/main" id="{2CED3C14-9F2D-4A80-8E1E-DBBE85E95B35}"/>
                </a:ext>
              </a:extLst>
            </p:cNvPr>
            <p:cNvGrpSpPr/>
            <p:nvPr/>
          </p:nvGrpSpPr>
          <p:grpSpPr>
            <a:xfrm>
              <a:off x="5923915" y="1843885"/>
              <a:ext cx="1540244" cy="1539490"/>
              <a:chOff x="3414963" y="945631"/>
              <a:chExt cx="1540244" cy="1539490"/>
            </a:xfrm>
          </p:grpSpPr>
          <p:sp>
            <p:nvSpPr>
              <p:cNvPr id="56" name="Oval 55">
                <a:extLst>
                  <a:ext uri="{FF2B5EF4-FFF2-40B4-BE49-F238E27FC236}">
                    <a16:creationId xmlns:a16="http://schemas.microsoft.com/office/drawing/2014/main" id="{29F6A689-B578-4FC3-B467-E6B2FF5DF3F3}"/>
                  </a:ext>
                </a:extLst>
              </p:cNvPr>
              <p:cNvSpPr>
                <a:spLocks noChangeAspect="1"/>
              </p:cNvSpPr>
              <p:nvPr/>
            </p:nvSpPr>
            <p:spPr bwMode="gray">
              <a:xfrm>
                <a:off x="3414963" y="945631"/>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sp>
            <p:nvSpPr>
              <p:cNvPr id="59" name="TextBox 58">
                <a:extLst>
                  <a:ext uri="{FF2B5EF4-FFF2-40B4-BE49-F238E27FC236}">
                    <a16:creationId xmlns:a16="http://schemas.microsoft.com/office/drawing/2014/main" id="{5DB743AD-3AA5-4485-93FA-6C1079E249A4}"/>
                  </a:ext>
                </a:extLst>
              </p:cNvPr>
              <p:cNvSpPr txBox="1"/>
              <p:nvPr/>
            </p:nvSpPr>
            <p:spPr>
              <a:xfrm>
                <a:off x="3622283" y="1901634"/>
                <a:ext cx="1121647" cy="184666"/>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Best Fit</a:t>
                </a:r>
                <a:endParaRPr lang="en-US" sz="1200" kern="0" dirty="0">
                  <a:ea typeface="Arial Unicode MS" pitchFamily="34" charset="-128"/>
                  <a:cs typeface="Arial Unicode MS" pitchFamily="34" charset="-128"/>
                </a:endParaRPr>
              </a:p>
            </p:txBody>
          </p:sp>
        </p:grpSp>
        <p:pic>
          <p:nvPicPr>
            <p:cNvPr id="4" name="Picture 3">
              <a:extLst>
                <a:ext uri="{FF2B5EF4-FFF2-40B4-BE49-F238E27FC236}">
                  <a16:creationId xmlns:a16="http://schemas.microsoft.com/office/drawing/2014/main" id="{19A57B52-6B3F-DC47-B36F-DDE9D5663ABF}"/>
                </a:ext>
              </a:extLst>
            </p:cNvPr>
            <p:cNvPicPr>
              <a:picLocks noChangeAspect="1"/>
            </p:cNvPicPr>
            <p:nvPr/>
          </p:nvPicPr>
          <p:blipFill>
            <a:blip r:embed="rId7"/>
            <a:stretch>
              <a:fillRect/>
            </a:stretch>
          </p:blipFill>
          <p:spPr>
            <a:xfrm>
              <a:off x="6328016" y="2140862"/>
              <a:ext cx="728084" cy="564165"/>
            </a:xfrm>
            <a:prstGeom prst="rect">
              <a:avLst/>
            </a:prstGeom>
          </p:spPr>
        </p:pic>
      </p:grpSp>
      <p:sp>
        <p:nvSpPr>
          <p:cNvPr id="69" name="Cylinder 108">
            <a:extLst>
              <a:ext uri="{FF2B5EF4-FFF2-40B4-BE49-F238E27FC236}">
                <a16:creationId xmlns:a16="http://schemas.microsoft.com/office/drawing/2014/main" id="{DBC27BBE-9F2E-4E64-953E-5A63CB7C2DDF}"/>
              </a:ext>
            </a:extLst>
          </p:cNvPr>
          <p:cNvSpPr/>
          <p:nvPr/>
        </p:nvSpPr>
        <p:spPr bwMode="gray">
          <a:xfrm rot="2031574">
            <a:off x="7083547" y="3683084"/>
            <a:ext cx="170097" cy="2329525"/>
          </a:xfrm>
          <a:prstGeom prst="can">
            <a:avLst/>
          </a:prstGeom>
          <a:solidFill>
            <a:srgbClr val="FFC000"/>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dirty="0">
              <a:ea typeface="Arial Unicode MS" pitchFamily="34" charset="-128"/>
              <a:cs typeface="Arial Unicode MS" pitchFamily="34" charset="-128"/>
            </a:endParaRPr>
          </a:p>
        </p:txBody>
      </p:sp>
      <p:grpSp>
        <p:nvGrpSpPr>
          <p:cNvPr id="28" name="Group 27">
            <a:extLst>
              <a:ext uri="{FF2B5EF4-FFF2-40B4-BE49-F238E27FC236}">
                <a16:creationId xmlns:a16="http://schemas.microsoft.com/office/drawing/2014/main" id="{FD3F1767-B499-4884-A646-548E5D2808B9}"/>
              </a:ext>
            </a:extLst>
          </p:cNvPr>
          <p:cNvGrpSpPr/>
          <p:nvPr/>
        </p:nvGrpSpPr>
        <p:grpSpPr>
          <a:xfrm>
            <a:off x="5658661" y="5227940"/>
            <a:ext cx="1540244" cy="1539490"/>
            <a:chOff x="5343061" y="5131874"/>
            <a:chExt cx="1540244" cy="1539490"/>
          </a:xfrm>
        </p:grpSpPr>
        <p:sp>
          <p:nvSpPr>
            <p:cNvPr id="50" name="Oval 49">
              <a:extLst>
                <a:ext uri="{FF2B5EF4-FFF2-40B4-BE49-F238E27FC236}">
                  <a16:creationId xmlns:a16="http://schemas.microsoft.com/office/drawing/2014/main" id="{AEDE2B22-9EE6-4FEE-9738-80AFCDBF8E4E}"/>
                </a:ext>
              </a:extLst>
            </p:cNvPr>
            <p:cNvSpPr>
              <a:spLocks noChangeAspect="1"/>
            </p:cNvSpPr>
            <p:nvPr/>
          </p:nvSpPr>
          <p:spPr bwMode="gray">
            <a:xfrm>
              <a:off x="5343061" y="5131874"/>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pic>
          <p:nvPicPr>
            <p:cNvPr id="21" name="Picture 20">
              <a:extLst>
                <a:ext uri="{FF2B5EF4-FFF2-40B4-BE49-F238E27FC236}">
                  <a16:creationId xmlns:a16="http://schemas.microsoft.com/office/drawing/2014/main" id="{795000B0-5905-451A-97CD-A288E33CDCB3}"/>
                </a:ext>
              </a:extLst>
            </p:cNvPr>
            <p:cNvPicPr>
              <a:picLocks noChangeAspect="1"/>
            </p:cNvPicPr>
            <p:nvPr/>
          </p:nvPicPr>
          <p:blipFill>
            <a:blip r:embed="rId8"/>
            <a:stretch>
              <a:fillRect/>
            </a:stretch>
          </p:blipFill>
          <p:spPr>
            <a:xfrm>
              <a:off x="5552359" y="5397352"/>
              <a:ext cx="1164001" cy="388000"/>
            </a:xfrm>
            <a:prstGeom prst="rect">
              <a:avLst/>
            </a:prstGeom>
          </p:spPr>
        </p:pic>
        <p:sp>
          <p:nvSpPr>
            <p:cNvPr id="54" name="TextBox 53">
              <a:extLst>
                <a:ext uri="{FF2B5EF4-FFF2-40B4-BE49-F238E27FC236}">
                  <a16:creationId xmlns:a16="http://schemas.microsoft.com/office/drawing/2014/main" id="{0CFC919B-1ED3-497B-A154-79A767D03EB2}"/>
                </a:ext>
              </a:extLst>
            </p:cNvPr>
            <p:cNvSpPr txBox="1"/>
            <p:nvPr/>
          </p:nvSpPr>
          <p:spPr>
            <a:xfrm>
              <a:off x="5552359" y="5899309"/>
              <a:ext cx="1121647" cy="553998"/>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dirty="0">
                  <a:ea typeface="Arial Unicode MS" pitchFamily="34" charset="-128"/>
                  <a:cs typeface="Arial Unicode MS" pitchFamily="34" charset="-128"/>
                </a:rPr>
                <a:t>Distance Data Employee – job posting location</a:t>
              </a:r>
            </a:p>
          </p:txBody>
        </p:sp>
      </p:grpSp>
      <p:sp>
        <p:nvSpPr>
          <p:cNvPr id="78" name="Cylinder 108">
            <a:extLst>
              <a:ext uri="{FF2B5EF4-FFF2-40B4-BE49-F238E27FC236}">
                <a16:creationId xmlns:a16="http://schemas.microsoft.com/office/drawing/2014/main" id="{36F193F0-9653-4C35-BE0B-932632586987}"/>
              </a:ext>
            </a:extLst>
          </p:cNvPr>
          <p:cNvSpPr/>
          <p:nvPr/>
        </p:nvSpPr>
        <p:spPr bwMode="gray">
          <a:xfrm rot="5400000">
            <a:off x="9248939" y="2426524"/>
            <a:ext cx="170097" cy="2329525"/>
          </a:xfrm>
          <a:prstGeom prst="can">
            <a:avLst/>
          </a:prstGeom>
          <a:solidFill>
            <a:srgbClr val="FFC000"/>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dirty="0">
              <a:ea typeface="Arial Unicode MS" pitchFamily="34" charset="-128"/>
              <a:cs typeface="Arial Unicode MS" pitchFamily="34" charset="-128"/>
            </a:endParaRPr>
          </a:p>
        </p:txBody>
      </p:sp>
      <p:grpSp>
        <p:nvGrpSpPr>
          <p:cNvPr id="60" name="Group 59">
            <a:extLst>
              <a:ext uri="{FF2B5EF4-FFF2-40B4-BE49-F238E27FC236}">
                <a16:creationId xmlns:a16="http://schemas.microsoft.com/office/drawing/2014/main" id="{5C06D8A1-E194-4163-8EF0-462CEAB4E3D7}"/>
              </a:ext>
            </a:extLst>
          </p:cNvPr>
          <p:cNvGrpSpPr/>
          <p:nvPr/>
        </p:nvGrpSpPr>
        <p:grpSpPr>
          <a:xfrm>
            <a:off x="7121148" y="2836468"/>
            <a:ext cx="1540244" cy="1539490"/>
            <a:chOff x="5923915" y="1843885"/>
            <a:chExt cx="1540244" cy="1539490"/>
          </a:xfrm>
        </p:grpSpPr>
        <p:grpSp>
          <p:nvGrpSpPr>
            <p:cNvPr id="61" name="Group 60">
              <a:extLst>
                <a:ext uri="{FF2B5EF4-FFF2-40B4-BE49-F238E27FC236}">
                  <a16:creationId xmlns:a16="http://schemas.microsoft.com/office/drawing/2014/main" id="{A03373B4-CBA6-47D5-8520-8F704B859C68}"/>
                </a:ext>
              </a:extLst>
            </p:cNvPr>
            <p:cNvGrpSpPr/>
            <p:nvPr/>
          </p:nvGrpSpPr>
          <p:grpSpPr>
            <a:xfrm>
              <a:off x="5923915" y="1843885"/>
              <a:ext cx="1540244" cy="1539490"/>
              <a:chOff x="3414963" y="945631"/>
              <a:chExt cx="1540244" cy="1539490"/>
            </a:xfrm>
          </p:grpSpPr>
          <p:sp>
            <p:nvSpPr>
              <p:cNvPr id="63" name="Oval 62">
                <a:extLst>
                  <a:ext uri="{FF2B5EF4-FFF2-40B4-BE49-F238E27FC236}">
                    <a16:creationId xmlns:a16="http://schemas.microsoft.com/office/drawing/2014/main" id="{C7C23B04-E621-4BDE-9018-2F7A9F48F8E6}"/>
                  </a:ext>
                </a:extLst>
              </p:cNvPr>
              <p:cNvSpPr>
                <a:spLocks noChangeAspect="1"/>
              </p:cNvSpPr>
              <p:nvPr/>
            </p:nvSpPr>
            <p:spPr bwMode="gray">
              <a:xfrm>
                <a:off x="3414963" y="945631"/>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sp>
            <p:nvSpPr>
              <p:cNvPr id="64" name="TextBox 63">
                <a:extLst>
                  <a:ext uri="{FF2B5EF4-FFF2-40B4-BE49-F238E27FC236}">
                    <a16:creationId xmlns:a16="http://schemas.microsoft.com/office/drawing/2014/main" id="{FF84897D-3998-43FE-BB46-F335AB11A435}"/>
                  </a:ext>
                </a:extLst>
              </p:cNvPr>
              <p:cNvSpPr txBox="1"/>
              <p:nvPr/>
            </p:nvSpPr>
            <p:spPr>
              <a:xfrm>
                <a:off x="3622281" y="1764172"/>
                <a:ext cx="1121647" cy="553998"/>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a:ea typeface="Arial Unicode MS" pitchFamily="34" charset="-128"/>
                    <a:cs typeface="Arial Unicode MS" pitchFamily="34" charset="-128"/>
                  </a:rPr>
                  <a:t>Score Scaling according to Location</a:t>
                </a:r>
                <a:endParaRPr lang="en-US" sz="1200" kern="0" dirty="0">
                  <a:ea typeface="Arial Unicode MS" pitchFamily="34" charset="-128"/>
                  <a:cs typeface="Arial Unicode MS" pitchFamily="34" charset="-128"/>
                </a:endParaRPr>
              </a:p>
            </p:txBody>
          </p:sp>
        </p:grpSp>
        <p:pic>
          <p:nvPicPr>
            <p:cNvPr id="62" name="Picture 61">
              <a:extLst>
                <a:ext uri="{FF2B5EF4-FFF2-40B4-BE49-F238E27FC236}">
                  <a16:creationId xmlns:a16="http://schemas.microsoft.com/office/drawing/2014/main" id="{28FE67F9-457A-4D4C-A7FE-7E4BF279C03A}"/>
                </a:ext>
              </a:extLst>
            </p:cNvPr>
            <p:cNvPicPr>
              <a:picLocks noChangeAspect="1"/>
            </p:cNvPicPr>
            <p:nvPr/>
          </p:nvPicPr>
          <p:blipFill>
            <a:blip r:embed="rId7"/>
            <a:stretch>
              <a:fillRect/>
            </a:stretch>
          </p:blipFill>
          <p:spPr>
            <a:xfrm>
              <a:off x="6346302" y="2053085"/>
              <a:ext cx="691510" cy="535825"/>
            </a:xfrm>
            <a:prstGeom prst="rect">
              <a:avLst/>
            </a:prstGeom>
          </p:spPr>
        </p:pic>
      </p:grpSp>
      <p:grpSp>
        <p:nvGrpSpPr>
          <p:cNvPr id="29" name="Group 28">
            <a:extLst>
              <a:ext uri="{FF2B5EF4-FFF2-40B4-BE49-F238E27FC236}">
                <a16:creationId xmlns:a16="http://schemas.microsoft.com/office/drawing/2014/main" id="{0D0D5B01-A303-46B1-A7A8-643786437636}"/>
              </a:ext>
            </a:extLst>
          </p:cNvPr>
          <p:cNvGrpSpPr/>
          <p:nvPr/>
        </p:nvGrpSpPr>
        <p:grpSpPr>
          <a:xfrm>
            <a:off x="9905641" y="2828908"/>
            <a:ext cx="1540244" cy="1539490"/>
            <a:chOff x="9190261" y="616433"/>
            <a:chExt cx="1540244" cy="1539490"/>
          </a:xfrm>
        </p:grpSpPr>
        <p:sp>
          <p:nvSpPr>
            <p:cNvPr id="75" name="Oval 74">
              <a:extLst>
                <a:ext uri="{FF2B5EF4-FFF2-40B4-BE49-F238E27FC236}">
                  <a16:creationId xmlns:a16="http://schemas.microsoft.com/office/drawing/2014/main" id="{9C53B715-5FB6-42E1-99B4-62DDC364D532}"/>
                </a:ext>
              </a:extLst>
            </p:cNvPr>
            <p:cNvSpPr>
              <a:spLocks noChangeAspect="1"/>
            </p:cNvSpPr>
            <p:nvPr/>
          </p:nvSpPr>
          <p:spPr bwMode="gray">
            <a:xfrm>
              <a:off x="9190261" y="616433"/>
              <a:ext cx="1540244" cy="1539490"/>
            </a:xfrm>
            <a:prstGeom prst="ellipse">
              <a:avLst/>
            </a:prstGeom>
            <a:solidFill>
              <a:schemeClr val="bg1"/>
            </a:solidFill>
            <a:ln w="12700" algn="ctr">
              <a:solidFill>
                <a:schemeClr val="bg1">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pPr>
              <a:endParaRPr lang="en-US" sz="1798" kern="0" dirty="0">
                <a:ea typeface="Arial Unicode MS" pitchFamily="34" charset="-128"/>
                <a:cs typeface="Arial Unicode MS" pitchFamily="34" charset="-128"/>
              </a:endParaRPr>
            </a:p>
          </p:txBody>
        </p:sp>
        <p:pic>
          <p:nvPicPr>
            <p:cNvPr id="26" name="Picture 25">
              <a:extLst>
                <a:ext uri="{FF2B5EF4-FFF2-40B4-BE49-F238E27FC236}">
                  <a16:creationId xmlns:a16="http://schemas.microsoft.com/office/drawing/2014/main" id="{82072F95-6595-4CCE-88AF-4B8CE8337A7A}"/>
                </a:ext>
              </a:extLst>
            </p:cNvPr>
            <p:cNvPicPr>
              <a:picLocks noChangeAspect="1"/>
            </p:cNvPicPr>
            <p:nvPr/>
          </p:nvPicPr>
          <p:blipFill>
            <a:blip r:embed="rId9"/>
            <a:stretch>
              <a:fillRect/>
            </a:stretch>
          </p:blipFill>
          <p:spPr>
            <a:xfrm>
              <a:off x="9332449" y="885850"/>
              <a:ext cx="1315347" cy="310422"/>
            </a:xfrm>
            <a:prstGeom prst="rect">
              <a:avLst/>
            </a:prstGeom>
          </p:spPr>
        </p:pic>
        <p:sp>
          <p:nvSpPr>
            <p:cNvPr id="76" name="TextBox 75">
              <a:extLst>
                <a:ext uri="{FF2B5EF4-FFF2-40B4-BE49-F238E27FC236}">
                  <a16:creationId xmlns:a16="http://schemas.microsoft.com/office/drawing/2014/main" id="{913706C8-4127-4000-B34F-9FD6D4C97BC0}"/>
                </a:ext>
              </a:extLst>
            </p:cNvPr>
            <p:cNvSpPr txBox="1"/>
            <p:nvPr/>
          </p:nvSpPr>
          <p:spPr>
            <a:xfrm>
              <a:off x="9409614" y="1263599"/>
              <a:ext cx="1161016" cy="738664"/>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kern="0" dirty="0">
                  <a:ea typeface="Arial Unicode MS" pitchFamily="34" charset="-128"/>
                  <a:cs typeface="Arial Unicode MS" pitchFamily="34" charset="-128"/>
                </a:rPr>
                <a:t>Best Fitting Employee List related to input job posting</a:t>
              </a:r>
            </a:p>
          </p:txBody>
        </p:sp>
      </p:grpSp>
      <p:sp>
        <p:nvSpPr>
          <p:cNvPr id="80" name="Cylinder 79">
            <a:extLst>
              <a:ext uri="{FF2B5EF4-FFF2-40B4-BE49-F238E27FC236}">
                <a16:creationId xmlns:a16="http://schemas.microsoft.com/office/drawing/2014/main" id="{A0A27E99-4A6E-47F0-B1F9-1DB1AD9A3F8F}"/>
              </a:ext>
            </a:extLst>
          </p:cNvPr>
          <p:cNvSpPr/>
          <p:nvPr/>
        </p:nvSpPr>
        <p:spPr bwMode="gray">
          <a:xfrm rot="5400000">
            <a:off x="10814016" y="5989056"/>
            <a:ext cx="170151" cy="834622"/>
          </a:xfrm>
          <a:prstGeom prst="can">
            <a:avLst/>
          </a:prstGeom>
          <a:solidFill>
            <a:srgbClr val="FFC000"/>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GB" sz="1799" kern="0" dirty="0">
              <a:ea typeface="Arial Unicode MS" pitchFamily="34" charset="-128"/>
              <a:cs typeface="Arial Unicode MS" pitchFamily="34" charset="-128"/>
            </a:endParaRPr>
          </a:p>
        </p:txBody>
      </p:sp>
      <p:sp>
        <p:nvSpPr>
          <p:cNvPr id="81" name="TextBox 80">
            <a:extLst>
              <a:ext uri="{FF2B5EF4-FFF2-40B4-BE49-F238E27FC236}">
                <a16:creationId xmlns:a16="http://schemas.microsoft.com/office/drawing/2014/main" id="{64596D1B-D614-4CDD-ACA3-B554569A15DC}"/>
              </a:ext>
            </a:extLst>
          </p:cNvPr>
          <p:cNvSpPr txBox="1"/>
          <p:nvPr/>
        </p:nvSpPr>
        <p:spPr>
          <a:xfrm>
            <a:off x="10491030" y="5895398"/>
            <a:ext cx="1197983" cy="36933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200" kern="0" dirty="0">
                <a:ea typeface="Arial Unicode MS" pitchFamily="34" charset="-128"/>
                <a:cs typeface="Arial Unicode MS" pitchFamily="34" charset="-128"/>
              </a:rPr>
              <a:t>Data Intelligence pipelines</a:t>
            </a:r>
          </a:p>
        </p:txBody>
      </p:sp>
      <p:cxnSp>
        <p:nvCxnSpPr>
          <p:cNvPr id="82" name="Straight Connector 81">
            <a:extLst>
              <a:ext uri="{FF2B5EF4-FFF2-40B4-BE49-F238E27FC236}">
                <a16:creationId xmlns:a16="http://schemas.microsoft.com/office/drawing/2014/main" id="{9A06C62A-AF30-4232-AEC6-752362CD8A4E}"/>
              </a:ext>
            </a:extLst>
          </p:cNvPr>
          <p:cNvCxnSpPr>
            <a:cxnSpLocks/>
          </p:cNvCxnSpPr>
          <p:nvPr/>
        </p:nvCxnSpPr>
        <p:spPr>
          <a:xfrm>
            <a:off x="10365859" y="5800565"/>
            <a:ext cx="0" cy="690876"/>
          </a:xfrm>
          <a:prstGeom prst="line">
            <a:avLst/>
          </a:prstGeom>
          <a:ln w="254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BB63CCB-37DC-413E-804B-A8CE2549BBFD}"/>
              </a:ext>
            </a:extLst>
          </p:cNvPr>
          <p:cNvCxnSpPr>
            <a:cxnSpLocks/>
          </p:cNvCxnSpPr>
          <p:nvPr/>
        </p:nvCxnSpPr>
        <p:spPr>
          <a:xfrm>
            <a:off x="10391490" y="5809108"/>
            <a:ext cx="1071260" cy="0"/>
          </a:xfrm>
          <a:prstGeom prst="line">
            <a:avLst/>
          </a:prstGeom>
          <a:ln w="254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Callout: Line 120">
            <a:extLst>
              <a:ext uri="{FF2B5EF4-FFF2-40B4-BE49-F238E27FC236}">
                <a16:creationId xmlns:a16="http://schemas.microsoft.com/office/drawing/2014/main" id="{B3DD27E8-2A2B-433A-B32C-E1C2314DDFBF}"/>
              </a:ext>
            </a:extLst>
          </p:cNvPr>
          <p:cNvSpPr/>
          <p:nvPr/>
        </p:nvSpPr>
        <p:spPr bwMode="gray">
          <a:xfrm>
            <a:off x="9686925" y="1598934"/>
            <a:ext cx="1853887" cy="847514"/>
          </a:xfrm>
          <a:prstGeom prst="borderCallout1">
            <a:avLst>
              <a:gd name="adj1" fmla="val 99720"/>
              <a:gd name="adj2" fmla="val 82908"/>
              <a:gd name="adj3" fmla="val 155741"/>
              <a:gd name="adj4" fmla="val 70896"/>
            </a:avLst>
          </a:prstGeom>
          <a:noFill/>
          <a:ln w="25400" algn="ctr">
            <a:solidFill>
              <a:srgbClr val="00B05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r>
              <a:rPr lang="en-GB" sz="1799" kern="0" dirty="0">
                <a:solidFill>
                  <a:srgbClr val="00B050"/>
                </a:solidFill>
                <a:ea typeface="Arial Unicode MS" pitchFamily="34" charset="-128"/>
                <a:cs typeface="Arial Unicode MS" pitchFamily="34" charset="-128"/>
              </a:rPr>
              <a:t>Real Time Matching by Job Posting Code</a:t>
            </a:r>
          </a:p>
        </p:txBody>
      </p:sp>
    </p:spTree>
    <p:extLst>
      <p:ext uri="{BB962C8B-B14F-4D97-AF65-F5344CB8AC3E}">
        <p14:creationId xmlns:p14="http://schemas.microsoft.com/office/powerpoint/2010/main" val="2994139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bwMode="gray"/>
        <p:txBody>
          <a:bodyPr>
            <a:normAutofit/>
          </a:bodyPr>
          <a:lstStyle/>
          <a:p>
            <a:r>
              <a:rPr lang="en-US" sz="2200" dirty="0"/>
              <a:t>SAP Data Intelligence Overview</a:t>
            </a:r>
          </a:p>
          <a:p>
            <a:pPr marL="0" lvl="1" indent="0">
              <a:buNone/>
            </a:pPr>
            <a:r>
              <a:rPr lang="en-US" sz="2200" b="1" dirty="0"/>
              <a:t>Core capabilities of SAP Data Intelligence</a:t>
            </a:r>
          </a:p>
          <a:p>
            <a:pPr lvl="1"/>
            <a:r>
              <a:rPr lang="en-US" dirty="0"/>
              <a:t>Data Integration</a:t>
            </a:r>
          </a:p>
          <a:p>
            <a:pPr lvl="1"/>
            <a:r>
              <a:rPr lang="en-US" dirty="0"/>
              <a:t>Data Processing</a:t>
            </a:r>
          </a:p>
          <a:p>
            <a:pPr lvl="1"/>
            <a:r>
              <a:rPr lang="en-US" dirty="0"/>
              <a:t>Data Catalog</a:t>
            </a:r>
          </a:p>
          <a:p>
            <a:pPr marL="0" lvl="1" indent="0">
              <a:buNone/>
            </a:pPr>
            <a:r>
              <a:rPr lang="en-US" sz="2200" dirty="0"/>
              <a:t>Key value-add scenarios for SAP customers</a:t>
            </a:r>
          </a:p>
          <a:p>
            <a:pPr lvl="1"/>
            <a:r>
              <a:rPr lang="en-US" dirty="0"/>
              <a:t>SAP integration</a:t>
            </a:r>
          </a:p>
          <a:p>
            <a:pPr lvl="1"/>
            <a:r>
              <a:rPr lang="en-US" dirty="0"/>
              <a:t>Data Management for SAP BTP</a:t>
            </a:r>
          </a:p>
          <a:p>
            <a:pPr lvl="1"/>
            <a:r>
              <a:rPr lang="en-US" dirty="0"/>
              <a:t>Hybrid Data Management</a:t>
            </a:r>
            <a:endParaRPr lang="en-US" sz="2100" dirty="0"/>
          </a:p>
          <a:p>
            <a:pPr marL="0" lvl="1" indent="0">
              <a:buNone/>
            </a:pPr>
            <a:r>
              <a:rPr lang="en-US" sz="2200" dirty="0"/>
              <a:t>Deployment &amp; Connectivity</a:t>
            </a:r>
          </a:p>
          <a:p>
            <a:pPr marL="0" lvl="1" indent="0">
              <a:buNone/>
            </a:pPr>
            <a:r>
              <a:rPr lang="en-US" sz="2200" dirty="0"/>
              <a:t>Reference customers</a:t>
            </a:r>
          </a:p>
          <a:p>
            <a:pPr marL="0" lvl="1" indent="0">
              <a:buNone/>
            </a:pPr>
            <a:r>
              <a:rPr lang="en-US" sz="2200" dirty="0"/>
              <a:t>Wrap up</a:t>
            </a:r>
          </a:p>
        </p:txBody>
      </p:sp>
      <p:sp>
        <p:nvSpPr>
          <p:cNvPr id="2" name="Agenda"/>
          <p:cNvSpPr>
            <a:spLocks noGrp="1"/>
          </p:cNvSpPr>
          <p:nvPr>
            <p:ph type="title"/>
          </p:nvPr>
        </p:nvSpPr>
        <p:spPr bwMode="gray"/>
        <p:txBody>
          <a:bodyPr/>
          <a:lstStyle/>
          <a:p>
            <a:r>
              <a:rPr lang="en-US" dirty="0"/>
              <a:t>Agenda</a:t>
            </a:r>
          </a:p>
        </p:txBody>
      </p:sp>
      <p:sp>
        <p:nvSpPr>
          <p:cNvPr id="4" name="Rectangle: Rounded Corners 3">
            <a:extLst>
              <a:ext uri="{FF2B5EF4-FFF2-40B4-BE49-F238E27FC236}">
                <a16:creationId xmlns:a16="http://schemas.microsoft.com/office/drawing/2014/main" id="{871C4B9D-ADFA-4311-89F0-C3CB0C30BFA9}"/>
              </a:ext>
            </a:extLst>
          </p:cNvPr>
          <p:cNvSpPr/>
          <p:nvPr/>
        </p:nvSpPr>
        <p:spPr bwMode="gray">
          <a:xfrm>
            <a:off x="450598" y="2004201"/>
            <a:ext cx="5646990" cy="369332"/>
          </a:xfrm>
          <a:prstGeom prst="roundRect">
            <a:avLst/>
          </a:prstGeom>
          <a:noFill/>
          <a:ln w="25400" algn="ctr">
            <a:solidFill>
              <a:srgbClr val="00B0F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640902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vert="horz" lIns="0" tIns="0" rIns="0" bIns="0" rtlCol="0" anchor="t">
            <a:normAutofit/>
          </a:bodyPr>
          <a:lstStyle/>
          <a:p>
            <a:pPr marL="0" lvl="1" indent="0">
              <a:buNone/>
            </a:pPr>
            <a:r>
              <a:rPr lang="en-US" sz="1400"/>
              <a:t>The information in this presentation is confidential and proprietary to SAP and may not be disclosed without the permission of SAP. </a:t>
            </a:r>
            <a:br>
              <a:rPr lang="en-US" sz="1400"/>
            </a:br>
            <a:r>
              <a:rPr lang="en-US" sz="1400"/>
              <a:t>Except for your obligation to protect confidential information, this presentation is not subject to your license agreement or any other service </a:t>
            </a:r>
            <a:br>
              <a:rPr lang="en-US" sz="1400"/>
            </a:br>
            <a:r>
              <a:rPr lang="en-US" sz="1400"/>
              <a:t>or subscription agreement with SAP. SAP has no obligation to pursue any course of business outlined in this presentation or any related document, or to develop or release any functionality mentioned therein.</a:t>
            </a:r>
          </a:p>
          <a:p>
            <a:pPr marL="0" lvl="1" indent="0">
              <a:buNone/>
            </a:pPr>
            <a:r>
              <a:rPr lang="en-US" sz="1400"/>
              <a:t>This presentation, or any related document and SAP's strategy and possible future developments, products and or platforms directions and functionality are all subject to change and may be changed by SAP at any time for any reason without notice. The information in this presentation is not a commitment, promise or legal obligation to deliver any material, code or functionality.  This presentation is provided without a warranty of any kind, either express or implied, including but not limited to, the implied warranties of merchantability, fitness for a particular purpose, or non-infringement. This presentation is for informational purposes and may not be incorporated into a contract. SAP assumes no responsibility for errors or omissions in this presentation, except if such damages were caused by SAP’s intentional or gross negligence.</a:t>
            </a:r>
          </a:p>
          <a:p>
            <a:pPr marL="0" lvl="1" indent="0">
              <a:buNone/>
            </a:pPr>
            <a:r>
              <a:rPr lang="en-US" sz="1400"/>
              <a:t>All forward-looking statements are subject to various risks and uncertainties that could cause actual results to differ materially from expectations. Readers are cautioned not to place undue reliance on these forward-looking statements, which speak only as of their dates, </a:t>
            </a:r>
            <a:br>
              <a:rPr lang="en-US" sz="1400"/>
            </a:br>
            <a:r>
              <a:rPr lang="en-US" sz="1400"/>
              <a:t>and they should not be relied upon in making purchasing decisions.</a:t>
            </a:r>
          </a:p>
        </p:txBody>
      </p:sp>
      <p:sp>
        <p:nvSpPr>
          <p:cNvPr id="2" name="Title 1"/>
          <p:cNvSpPr>
            <a:spLocks noGrp="1"/>
          </p:cNvSpPr>
          <p:nvPr>
            <p:ph type="title"/>
          </p:nvPr>
        </p:nvSpPr>
        <p:spPr/>
        <p:txBody>
          <a:bodyPr>
            <a:normAutofit/>
          </a:bodyPr>
          <a:lstStyle/>
          <a:p>
            <a:r>
              <a:rPr lang="en-US" dirty="0"/>
              <a:t>Disclaimer</a:t>
            </a:r>
          </a:p>
        </p:txBody>
      </p:sp>
    </p:spTree>
    <p:extLst>
      <p:ext uri="{BB962C8B-B14F-4D97-AF65-F5344CB8AC3E}">
        <p14:creationId xmlns:p14="http://schemas.microsoft.com/office/powerpoint/2010/main" val="38138220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CB249-670D-4F91-AF1A-F76E81F16BE1}"/>
              </a:ext>
            </a:extLst>
          </p:cNvPr>
          <p:cNvSpPr>
            <a:spLocks noGrp="1"/>
          </p:cNvSpPr>
          <p:nvPr>
            <p:ph type="ctrTitle"/>
          </p:nvPr>
        </p:nvSpPr>
        <p:spPr/>
        <p:txBody>
          <a:bodyPr/>
          <a:lstStyle/>
          <a:p>
            <a:r>
              <a:rPr lang="en-GB" dirty="0"/>
              <a:t>SAP Data Intelligence – Core capabilities</a:t>
            </a:r>
          </a:p>
        </p:txBody>
      </p:sp>
      <p:pic>
        <p:nvPicPr>
          <p:cNvPr id="4" name="Picture Placeholder 4">
            <a:extLst>
              <a:ext uri="{FF2B5EF4-FFF2-40B4-BE49-F238E27FC236}">
                <a16:creationId xmlns:a16="http://schemas.microsoft.com/office/drawing/2014/main" id="{D71A3758-8184-47F6-8B26-A8B7F3009258}"/>
              </a:ext>
            </a:extLst>
          </p:cNvPr>
          <p:cNvPicPr>
            <a:picLocks noGrp="1" noChangeAspect="1"/>
          </p:cNvPicPr>
          <p:nvPr>
            <p:ph type="pic" sz="quarter" idx="12"/>
          </p:nvPr>
        </p:nvPicPr>
        <p:blipFill>
          <a:blip r:embed="rId2"/>
          <a:srcRect t="28902" b="28902"/>
          <a:stretch>
            <a:fillRect/>
          </a:stretch>
        </p:blipFill>
        <p:spPr>
          <a:xfrm>
            <a:off x="0" y="3427413"/>
            <a:ext cx="12195175" cy="3430587"/>
          </a:xfrm>
        </p:spPr>
      </p:pic>
    </p:spTree>
    <p:extLst>
      <p:ext uri="{BB962C8B-B14F-4D97-AF65-F5344CB8AC3E}">
        <p14:creationId xmlns:p14="http://schemas.microsoft.com/office/powerpoint/2010/main" val="1912247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CE108-F5D8-BE4B-A5B5-38E7C1DF760E}"/>
              </a:ext>
            </a:extLst>
          </p:cNvPr>
          <p:cNvPicPr>
            <a:picLocks noChangeAspect="1"/>
          </p:cNvPicPr>
          <p:nvPr/>
        </p:nvPicPr>
        <p:blipFill>
          <a:blip r:embed="rId3">
            <a:alphaModFix amt="81000"/>
          </a:blip>
          <a:srcRect/>
          <a:stretch/>
        </p:blipFill>
        <p:spPr>
          <a:xfrm>
            <a:off x="3192236" y="688666"/>
            <a:ext cx="5985105" cy="6012065"/>
          </a:xfrm>
          <a:prstGeom prst="rect">
            <a:avLst/>
          </a:prstGeom>
        </p:spPr>
      </p:pic>
      <p:sp>
        <p:nvSpPr>
          <p:cNvPr id="4" name="Oval 3">
            <a:extLst>
              <a:ext uri="{FF2B5EF4-FFF2-40B4-BE49-F238E27FC236}">
                <a16:creationId xmlns:a16="http://schemas.microsoft.com/office/drawing/2014/main" id="{D5B59184-0E01-304C-A2D7-E1955A31439B}"/>
              </a:ext>
            </a:extLst>
          </p:cNvPr>
          <p:cNvSpPr/>
          <p:nvPr/>
        </p:nvSpPr>
        <p:spPr bwMode="gray">
          <a:xfrm>
            <a:off x="3194930" y="932819"/>
            <a:ext cx="5712248" cy="5548612"/>
          </a:xfrm>
          <a:prstGeom prst="ellipse">
            <a:avLst/>
          </a:prstGeom>
          <a:solidFill>
            <a:schemeClr val="bg1">
              <a:alpha val="32000"/>
            </a:schemeClr>
          </a:solidFill>
          <a:ln w="25400" algn="ctr">
            <a:noFill/>
            <a:miter lim="800000"/>
            <a:headEnd/>
            <a:tailEnd/>
          </a:ln>
          <a:effectLst>
            <a:softEdge rad="22860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ECB7E6E4-1AE9-4B14-922E-9E4C4FCA7060}"/>
              </a:ext>
            </a:extLst>
          </p:cNvPr>
          <p:cNvSpPr/>
          <p:nvPr/>
        </p:nvSpPr>
        <p:spPr bwMode="gray">
          <a:xfrm>
            <a:off x="3276019" y="1544712"/>
            <a:ext cx="5812773" cy="4374860"/>
          </a:xfrm>
          <a:prstGeom prst="rect">
            <a:avLst/>
          </a:prstGeom>
          <a:noFill/>
          <a:ln w="25400" algn="ctr">
            <a:solidFill>
              <a:schemeClr val="accent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 name="Title 1">
            <a:extLst>
              <a:ext uri="{FF2B5EF4-FFF2-40B4-BE49-F238E27FC236}">
                <a16:creationId xmlns:a16="http://schemas.microsoft.com/office/drawing/2014/main" id="{B29B8A2A-B985-484F-B63E-AB13D29C5A95}"/>
              </a:ext>
            </a:extLst>
          </p:cNvPr>
          <p:cNvSpPr>
            <a:spLocks noGrp="1"/>
          </p:cNvSpPr>
          <p:nvPr>
            <p:ph type="title"/>
          </p:nvPr>
        </p:nvSpPr>
        <p:spPr>
          <a:xfrm>
            <a:off x="504001" y="504000"/>
            <a:ext cx="11186476" cy="369332"/>
          </a:xfrm>
        </p:spPr>
        <p:txBody>
          <a:bodyPr/>
          <a:lstStyle/>
          <a:p>
            <a:r>
              <a:rPr lang="en-US" kern="0" dirty="0">
                <a:ea typeface="Arial Unicode MS" pitchFamily="34" charset="-128"/>
                <a:cs typeface="Arial Unicode MS" pitchFamily="34" charset="-128"/>
              </a:rPr>
              <a:t>SAP Data Intelligence </a:t>
            </a:r>
            <a:endParaRPr lang="en-US" sz="2000" b="0" dirty="0"/>
          </a:p>
        </p:txBody>
      </p:sp>
      <p:sp>
        <p:nvSpPr>
          <p:cNvPr id="342" name="TextBox 341">
            <a:extLst>
              <a:ext uri="{FF2B5EF4-FFF2-40B4-BE49-F238E27FC236}">
                <a16:creationId xmlns:a16="http://schemas.microsoft.com/office/drawing/2014/main" id="{526D4829-3F39-44ED-8FEF-F0EB205EC373}"/>
              </a:ext>
            </a:extLst>
          </p:cNvPr>
          <p:cNvSpPr txBox="1"/>
          <p:nvPr/>
        </p:nvSpPr>
        <p:spPr>
          <a:xfrm>
            <a:off x="1110600" y="1433374"/>
            <a:ext cx="1284006"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200" b="1" kern="0" dirty="0">
                <a:solidFill>
                  <a:schemeClr val="accent2"/>
                </a:solidFill>
                <a:ea typeface="Arial Unicode MS" pitchFamily="34" charset="-128"/>
                <a:cs typeface="Arial Unicode MS" pitchFamily="34" charset="-128"/>
              </a:rPr>
              <a:t>SAP Applications</a:t>
            </a:r>
          </a:p>
        </p:txBody>
      </p:sp>
      <p:sp>
        <p:nvSpPr>
          <p:cNvPr id="344" name="TextBox 343">
            <a:extLst>
              <a:ext uri="{FF2B5EF4-FFF2-40B4-BE49-F238E27FC236}">
                <a16:creationId xmlns:a16="http://schemas.microsoft.com/office/drawing/2014/main" id="{343B20C0-BA4C-41ED-91BD-DB145CD4D8A9}"/>
              </a:ext>
            </a:extLst>
          </p:cNvPr>
          <p:cNvSpPr txBox="1"/>
          <p:nvPr/>
        </p:nvSpPr>
        <p:spPr>
          <a:xfrm>
            <a:off x="9627776" y="1371060"/>
            <a:ext cx="1816269" cy="36933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a:solidFill>
                  <a:schemeClr val="accent2"/>
                </a:solidFill>
                <a:ea typeface="Arial Unicode MS" pitchFamily="34" charset="-128"/>
                <a:cs typeface="Arial Unicode MS" pitchFamily="34" charset="-128"/>
              </a:rPr>
              <a:t>Distributed &amp; External Data Systems</a:t>
            </a:r>
          </a:p>
        </p:txBody>
      </p:sp>
      <p:sp>
        <p:nvSpPr>
          <p:cNvPr id="122" name="Rectangle: Rounded Corners 121">
            <a:extLst>
              <a:ext uri="{FF2B5EF4-FFF2-40B4-BE49-F238E27FC236}">
                <a16:creationId xmlns:a16="http://schemas.microsoft.com/office/drawing/2014/main" id="{54450455-AB34-463F-AC1E-4E4F22663645}"/>
              </a:ext>
            </a:extLst>
          </p:cNvPr>
          <p:cNvSpPr/>
          <p:nvPr/>
        </p:nvSpPr>
        <p:spPr bwMode="gray">
          <a:xfrm>
            <a:off x="450728" y="1786577"/>
            <a:ext cx="1928258" cy="723011"/>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24" name="Rectangle: Rounded Corners 123">
            <a:extLst>
              <a:ext uri="{FF2B5EF4-FFF2-40B4-BE49-F238E27FC236}">
                <a16:creationId xmlns:a16="http://schemas.microsoft.com/office/drawing/2014/main" id="{938A5246-3F5E-4C75-9BE2-14EC898B89CF}"/>
              </a:ext>
            </a:extLst>
          </p:cNvPr>
          <p:cNvSpPr/>
          <p:nvPr/>
        </p:nvSpPr>
        <p:spPr bwMode="gray">
          <a:xfrm>
            <a:off x="2793409" y="5106209"/>
            <a:ext cx="872923" cy="576003"/>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solidFill>
                  <a:schemeClr val="accent4">
                    <a:lumMod val="75000"/>
                  </a:schemeClr>
                </a:solidFill>
                <a:effectLst/>
                <a:uLnTx/>
                <a:uFillTx/>
                <a:ea typeface="Arial Unicode MS" pitchFamily="34" charset="-128"/>
                <a:cs typeface="Arial Unicode MS" pitchFamily="34" charset="-128"/>
              </a:rPr>
              <a:t>SAP HANA Integration</a:t>
            </a:r>
          </a:p>
        </p:txBody>
      </p:sp>
      <p:sp>
        <p:nvSpPr>
          <p:cNvPr id="127" name="Rectangle: Rounded Corners 126">
            <a:extLst>
              <a:ext uri="{FF2B5EF4-FFF2-40B4-BE49-F238E27FC236}">
                <a16:creationId xmlns:a16="http://schemas.microsoft.com/office/drawing/2014/main" id="{49C9D8FD-8247-4B25-B481-49318BEAFC7D}"/>
              </a:ext>
            </a:extLst>
          </p:cNvPr>
          <p:cNvSpPr/>
          <p:nvPr/>
        </p:nvSpPr>
        <p:spPr bwMode="gray">
          <a:xfrm>
            <a:off x="2793409" y="3035294"/>
            <a:ext cx="872923" cy="1017906"/>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effectLst/>
                <a:uLnTx/>
                <a:uFillTx/>
                <a:ea typeface="Arial Unicode MS" pitchFamily="34" charset="-128"/>
                <a:cs typeface="Arial Unicode MS" pitchFamily="34" charset="-128"/>
              </a:rPr>
              <a:t>Cloud Data Integration</a:t>
            </a:r>
          </a:p>
        </p:txBody>
      </p:sp>
      <p:sp>
        <p:nvSpPr>
          <p:cNvPr id="128" name="Rectangle: Rounded Corners 127">
            <a:extLst>
              <a:ext uri="{FF2B5EF4-FFF2-40B4-BE49-F238E27FC236}">
                <a16:creationId xmlns:a16="http://schemas.microsoft.com/office/drawing/2014/main" id="{A8B40681-6B7A-4609-A5B0-A3E578AC661C}"/>
              </a:ext>
            </a:extLst>
          </p:cNvPr>
          <p:cNvSpPr/>
          <p:nvPr/>
        </p:nvSpPr>
        <p:spPr bwMode="gray">
          <a:xfrm>
            <a:off x="2793409" y="1786577"/>
            <a:ext cx="872923" cy="723010"/>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strike="noStrike" kern="0" cap="none" spc="0" normalizeH="0" baseline="0" noProof="0">
                <a:ln>
                  <a:noFill/>
                </a:ln>
                <a:effectLst/>
                <a:uLnTx/>
                <a:uFillTx/>
                <a:ea typeface="Arial Unicode MS" pitchFamily="34" charset="-128"/>
                <a:cs typeface="Arial Unicode MS" pitchFamily="34" charset="-128"/>
              </a:rPr>
              <a:t>ABAP Integration</a:t>
            </a:r>
          </a:p>
        </p:txBody>
      </p:sp>
      <p:cxnSp>
        <p:nvCxnSpPr>
          <p:cNvPr id="129" name="Straight Arrow Connector 128">
            <a:extLst>
              <a:ext uri="{FF2B5EF4-FFF2-40B4-BE49-F238E27FC236}">
                <a16:creationId xmlns:a16="http://schemas.microsoft.com/office/drawing/2014/main" id="{14DA26B4-5FAF-410C-B18E-6A08FD2BF56F}"/>
              </a:ext>
            </a:extLst>
          </p:cNvPr>
          <p:cNvCxnSpPr>
            <a:cxnSpLocks/>
          </p:cNvCxnSpPr>
          <p:nvPr/>
        </p:nvCxnSpPr>
        <p:spPr>
          <a:xfrm>
            <a:off x="2435035" y="3544247"/>
            <a:ext cx="320400" cy="1"/>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 name="Rectangle: Rounded Corners 129">
            <a:extLst>
              <a:ext uri="{FF2B5EF4-FFF2-40B4-BE49-F238E27FC236}">
                <a16:creationId xmlns:a16="http://schemas.microsoft.com/office/drawing/2014/main" id="{03DF8A16-3122-45BA-A210-B9D98231650E}"/>
              </a:ext>
            </a:extLst>
          </p:cNvPr>
          <p:cNvSpPr/>
          <p:nvPr/>
        </p:nvSpPr>
        <p:spPr bwMode="gray">
          <a:xfrm>
            <a:off x="2793409" y="4117224"/>
            <a:ext cx="872923" cy="495579"/>
          </a:xfrm>
          <a:prstGeom prst="roundRect">
            <a:avLst/>
          </a:prstGeom>
          <a:solidFill>
            <a:schemeClr val="bg1"/>
          </a:solidFill>
          <a:ln w="9525" algn="ctr">
            <a:solidFill>
              <a:schemeClr val="accent4">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dirty="0">
                <a:ln>
                  <a:noFill/>
                </a:ln>
                <a:solidFill>
                  <a:schemeClr val="accent4">
                    <a:lumMod val="75000"/>
                  </a:schemeClr>
                </a:solidFill>
                <a:effectLst/>
                <a:uLnTx/>
                <a:uFillTx/>
                <a:ea typeface="Arial Unicode MS" pitchFamily="34" charset="-128"/>
                <a:cs typeface="Arial Unicode MS" pitchFamily="34" charset="-128"/>
              </a:rPr>
              <a:t>Workflows</a:t>
            </a:r>
          </a:p>
        </p:txBody>
      </p:sp>
      <p:sp>
        <p:nvSpPr>
          <p:cNvPr id="132" name="Rectangle: Rounded Corners 131">
            <a:extLst>
              <a:ext uri="{FF2B5EF4-FFF2-40B4-BE49-F238E27FC236}">
                <a16:creationId xmlns:a16="http://schemas.microsoft.com/office/drawing/2014/main" id="{EAF93BC9-3426-470A-83F1-3FC348C22A48}"/>
              </a:ext>
            </a:extLst>
          </p:cNvPr>
          <p:cNvSpPr/>
          <p:nvPr/>
        </p:nvSpPr>
        <p:spPr bwMode="gray">
          <a:xfrm>
            <a:off x="462925" y="4117221"/>
            <a:ext cx="1919880" cy="495585"/>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43" name="Rectangle: Rounded Corners 142">
            <a:extLst>
              <a:ext uri="{FF2B5EF4-FFF2-40B4-BE49-F238E27FC236}">
                <a16:creationId xmlns:a16="http://schemas.microsoft.com/office/drawing/2014/main" id="{BE157F17-489D-430C-AD65-00E853C2951C}"/>
              </a:ext>
            </a:extLst>
          </p:cNvPr>
          <p:cNvSpPr/>
          <p:nvPr/>
        </p:nvSpPr>
        <p:spPr bwMode="gray">
          <a:xfrm>
            <a:off x="583020" y="4153983"/>
            <a:ext cx="520071" cy="240729"/>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4" name="Picture 143">
            <a:extLst>
              <a:ext uri="{FF2B5EF4-FFF2-40B4-BE49-F238E27FC236}">
                <a16:creationId xmlns:a16="http://schemas.microsoft.com/office/drawing/2014/main" id="{E1646C3F-B8FB-44A5-9A08-77883F0EBE35}"/>
              </a:ext>
            </a:extLst>
          </p:cNvPr>
          <p:cNvPicPr>
            <a:picLocks noChangeAspect="1"/>
          </p:cNvPicPr>
          <p:nvPr/>
        </p:nvPicPr>
        <p:blipFill>
          <a:blip r:embed="rId4"/>
          <a:stretch>
            <a:fillRect/>
          </a:stretch>
        </p:blipFill>
        <p:spPr>
          <a:xfrm>
            <a:off x="735251" y="4184347"/>
            <a:ext cx="215608" cy="180000"/>
          </a:xfrm>
          <a:prstGeom prst="rect">
            <a:avLst/>
          </a:prstGeom>
        </p:spPr>
      </p:pic>
      <p:sp>
        <p:nvSpPr>
          <p:cNvPr id="134" name="TextBox 133">
            <a:extLst>
              <a:ext uri="{FF2B5EF4-FFF2-40B4-BE49-F238E27FC236}">
                <a16:creationId xmlns:a16="http://schemas.microsoft.com/office/drawing/2014/main" id="{F67EBD18-05ED-4EBB-88D9-7E56D0569CD6}"/>
              </a:ext>
            </a:extLst>
          </p:cNvPr>
          <p:cNvSpPr txBox="1"/>
          <p:nvPr/>
        </p:nvSpPr>
        <p:spPr>
          <a:xfrm>
            <a:off x="608899" y="4401552"/>
            <a:ext cx="468313"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dirty="0">
                <a:solidFill>
                  <a:schemeClr val="accent4">
                    <a:lumMod val="75000"/>
                  </a:schemeClr>
                </a:solidFill>
                <a:ea typeface="Arial Unicode MS" pitchFamily="34" charset="-128"/>
                <a:cs typeface="Arial Unicode MS" pitchFamily="34" charset="-128"/>
              </a:rPr>
              <a:t>BW </a:t>
            </a:r>
            <a:r>
              <a:rPr lang="de-DE" sz="600" kern="0" dirty="0" err="1">
                <a:solidFill>
                  <a:schemeClr val="accent4">
                    <a:lumMod val="75000"/>
                  </a:schemeClr>
                </a:solidFill>
                <a:ea typeface="Arial Unicode MS" pitchFamily="34" charset="-128"/>
                <a:cs typeface="Arial Unicode MS" pitchFamily="34" charset="-128"/>
              </a:rPr>
              <a:t>Process</a:t>
            </a:r>
            <a:r>
              <a:rPr lang="de-DE" sz="600" kern="0" dirty="0">
                <a:solidFill>
                  <a:schemeClr val="accent4">
                    <a:lumMod val="75000"/>
                  </a:schemeClr>
                </a:solidFill>
                <a:ea typeface="Arial Unicode MS" pitchFamily="34" charset="-128"/>
                <a:cs typeface="Arial Unicode MS" pitchFamily="34" charset="-128"/>
              </a:rPr>
              <a:t> Chains</a:t>
            </a:r>
          </a:p>
        </p:txBody>
      </p:sp>
      <p:sp>
        <p:nvSpPr>
          <p:cNvPr id="141" name="Rectangle: Rounded Corners 140">
            <a:extLst>
              <a:ext uri="{FF2B5EF4-FFF2-40B4-BE49-F238E27FC236}">
                <a16:creationId xmlns:a16="http://schemas.microsoft.com/office/drawing/2014/main" id="{8589FED5-4D62-4179-B78D-1864E24285B3}"/>
              </a:ext>
            </a:extLst>
          </p:cNvPr>
          <p:cNvSpPr/>
          <p:nvPr/>
        </p:nvSpPr>
        <p:spPr bwMode="gray">
          <a:xfrm>
            <a:off x="1200549" y="4153983"/>
            <a:ext cx="522000" cy="237852"/>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2" name="Picture 141">
            <a:extLst>
              <a:ext uri="{FF2B5EF4-FFF2-40B4-BE49-F238E27FC236}">
                <a16:creationId xmlns:a16="http://schemas.microsoft.com/office/drawing/2014/main" id="{CBE1BFA6-FC59-4249-A36E-7D183DCEB203}"/>
              </a:ext>
            </a:extLst>
          </p:cNvPr>
          <p:cNvPicPr>
            <a:picLocks noChangeAspect="1"/>
          </p:cNvPicPr>
          <p:nvPr/>
        </p:nvPicPr>
        <p:blipFill>
          <a:blip r:embed="rId5"/>
          <a:stretch>
            <a:fillRect/>
          </a:stretch>
        </p:blipFill>
        <p:spPr>
          <a:xfrm>
            <a:off x="1379654" y="4182909"/>
            <a:ext cx="163790" cy="180000"/>
          </a:xfrm>
          <a:prstGeom prst="rect">
            <a:avLst/>
          </a:prstGeom>
        </p:spPr>
      </p:pic>
      <p:sp>
        <p:nvSpPr>
          <p:cNvPr id="136" name="TextBox 135">
            <a:extLst>
              <a:ext uri="{FF2B5EF4-FFF2-40B4-BE49-F238E27FC236}">
                <a16:creationId xmlns:a16="http://schemas.microsoft.com/office/drawing/2014/main" id="{B9918084-3D95-4008-B119-D8B579EE5516}"/>
              </a:ext>
            </a:extLst>
          </p:cNvPr>
          <p:cNvSpPr txBox="1"/>
          <p:nvPr/>
        </p:nvSpPr>
        <p:spPr>
          <a:xfrm>
            <a:off x="1210360" y="4401552"/>
            <a:ext cx="502378"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a:solidFill>
                  <a:schemeClr val="accent4">
                    <a:lumMod val="75000"/>
                  </a:schemeClr>
                </a:solidFill>
                <a:ea typeface="Arial Unicode MS" pitchFamily="34" charset="-128"/>
                <a:cs typeface="Arial Unicode MS" pitchFamily="34" charset="-128"/>
              </a:rPr>
              <a:t>Data Services Jobs</a:t>
            </a:r>
          </a:p>
        </p:txBody>
      </p:sp>
      <p:sp>
        <p:nvSpPr>
          <p:cNvPr id="139" name="Rectangle: Rounded Corners 138">
            <a:extLst>
              <a:ext uri="{FF2B5EF4-FFF2-40B4-BE49-F238E27FC236}">
                <a16:creationId xmlns:a16="http://schemas.microsoft.com/office/drawing/2014/main" id="{B74DE355-523E-4037-9A11-4A4638A47CC0}"/>
              </a:ext>
            </a:extLst>
          </p:cNvPr>
          <p:cNvSpPr/>
          <p:nvPr/>
        </p:nvSpPr>
        <p:spPr bwMode="gray">
          <a:xfrm>
            <a:off x="1820007" y="4150412"/>
            <a:ext cx="522000" cy="230609"/>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0" name="Picture 139">
            <a:extLst>
              <a:ext uri="{FF2B5EF4-FFF2-40B4-BE49-F238E27FC236}">
                <a16:creationId xmlns:a16="http://schemas.microsoft.com/office/drawing/2014/main" id="{CB706F22-C25A-43A5-A9DB-554E17AB2847}"/>
              </a:ext>
            </a:extLst>
          </p:cNvPr>
          <p:cNvPicPr>
            <a:picLocks noChangeAspect="1"/>
          </p:cNvPicPr>
          <p:nvPr/>
        </p:nvPicPr>
        <p:blipFill>
          <a:blip r:embed="rId6"/>
          <a:stretch>
            <a:fillRect/>
          </a:stretch>
        </p:blipFill>
        <p:spPr>
          <a:xfrm>
            <a:off x="1985646" y="4175716"/>
            <a:ext cx="190722" cy="180000"/>
          </a:xfrm>
          <a:prstGeom prst="rect">
            <a:avLst/>
          </a:prstGeom>
        </p:spPr>
      </p:pic>
      <p:sp>
        <p:nvSpPr>
          <p:cNvPr id="138" name="TextBox 137">
            <a:extLst>
              <a:ext uri="{FF2B5EF4-FFF2-40B4-BE49-F238E27FC236}">
                <a16:creationId xmlns:a16="http://schemas.microsoft.com/office/drawing/2014/main" id="{B0E1FAED-8133-426A-9FB2-61834CE9FA55}"/>
              </a:ext>
            </a:extLst>
          </p:cNvPr>
          <p:cNvSpPr txBox="1"/>
          <p:nvPr/>
        </p:nvSpPr>
        <p:spPr>
          <a:xfrm>
            <a:off x="1786400" y="4405122"/>
            <a:ext cx="589215"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a:solidFill>
                  <a:schemeClr val="accent4">
                    <a:lumMod val="75000"/>
                  </a:schemeClr>
                </a:solidFill>
                <a:ea typeface="Arial Unicode MS" pitchFamily="34" charset="-128"/>
                <a:cs typeface="Arial Unicode MS" pitchFamily="34" charset="-128"/>
              </a:rPr>
              <a:t>HANA </a:t>
            </a:r>
            <a:r>
              <a:rPr lang="de-DE" sz="600" kern="0" err="1">
                <a:solidFill>
                  <a:schemeClr val="accent4">
                    <a:lumMod val="75000"/>
                  </a:schemeClr>
                </a:solidFill>
                <a:ea typeface="Arial Unicode MS" pitchFamily="34" charset="-128"/>
                <a:cs typeface="Arial Unicode MS" pitchFamily="34" charset="-128"/>
              </a:rPr>
              <a:t>Flowgraphs</a:t>
            </a:r>
            <a:endParaRPr lang="de-DE" sz="600" kern="0">
              <a:solidFill>
                <a:schemeClr val="accent4">
                  <a:lumMod val="75000"/>
                </a:schemeClr>
              </a:solidFill>
              <a:ea typeface="Arial Unicode MS" pitchFamily="34" charset="-128"/>
              <a:cs typeface="Arial Unicode MS" pitchFamily="34" charset="-128"/>
            </a:endParaRPr>
          </a:p>
        </p:txBody>
      </p:sp>
      <p:cxnSp>
        <p:nvCxnSpPr>
          <p:cNvPr id="145" name="Straight Arrow Connector 144">
            <a:extLst>
              <a:ext uri="{FF2B5EF4-FFF2-40B4-BE49-F238E27FC236}">
                <a16:creationId xmlns:a16="http://schemas.microsoft.com/office/drawing/2014/main" id="{313D85EB-97B0-4A0C-96A1-B9C48244A68D}"/>
              </a:ext>
            </a:extLst>
          </p:cNvPr>
          <p:cNvCxnSpPr>
            <a:cxnSpLocks/>
          </p:cNvCxnSpPr>
          <p:nvPr/>
        </p:nvCxnSpPr>
        <p:spPr>
          <a:xfrm flipV="1">
            <a:off x="2434865" y="4365013"/>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8CB14A2-52D4-42C9-B705-F56EE3F7996C}"/>
              </a:ext>
            </a:extLst>
          </p:cNvPr>
          <p:cNvCxnSpPr>
            <a:cxnSpLocks/>
          </p:cNvCxnSpPr>
          <p:nvPr/>
        </p:nvCxnSpPr>
        <p:spPr>
          <a:xfrm flipV="1">
            <a:off x="2434865" y="2148082"/>
            <a:ext cx="320741" cy="0"/>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9" name="Rectangle: Rounded Corners 198">
            <a:extLst>
              <a:ext uri="{FF2B5EF4-FFF2-40B4-BE49-F238E27FC236}">
                <a16:creationId xmlns:a16="http://schemas.microsoft.com/office/drawing/2014/main" id="{458BDC38-DCAD-4472-9908-ADDFBFCBDC30}"/>
              </a:ext>
            </a:extLst>
          </p:cNvPr>
          <p:cNvSpPr/>
          <p:nvPr/>
        </p:nvSpPr>
        <p:spPr bwMode="gray">
          <a:xfrm>
            <a:off x="571284" y="1837622"/>
            <a:ext cx="1037045"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cxnSp>
        <p:nvCxnSpPr>
          <p:cNvPr id="206" name="Straight Arrow Connector 205">
            <a:extLst>
              <a:ext uri="{FF2B5EF4-FFF2-40B4-BE49-F238E27FC236}">
                <a16:creationId xmlns:a16="http://schemas.microsoft.com/office/drawing/2014/main" id="{DA63FB15-71B4-40C1-9A69-FFED362291ED}"/>
              </a:ext>
            </a:extLst>
          </p:cNvPr>
          <p:cNvCxnSpPr>
            <a:cxnSpLocks/>
          </p:cNvCxnSpPr>
          <p:nvPr/>
        </p:nvCxnSpPr>
        <p:spPr>
          <a:xfrm flipV="1">
            <a:off x="2434865" y="5394210"/>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Rectangle: Rounded Corners 207">
            <a:extLst>
              <a:ext uri="{FF2B5EF4-FFF2-40B4-BE49-F238E27FC236}">
                <a16:creationId xmlns:a16="http://schemas.microsoft.com/office/drawing/2014/main" id="{B1631D78-50C0-49CB-8DB5-491C8FBB34EA}"/>
              </a:ext>
            </a:extLst>
          </p:cNvPr>
          <p:cNvSpPr/>
          <p:nvPr/>
        </p:nvSpPr>
        <p:spPr bwMode="gray">
          <a:xfrm>
            <a:off x="562427" y="2171157"/>
            <a:ext cx="1044562"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900" b="1"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0" name="Rectangle: Rounded Corners 209">
            <a:extLst>
              <a:ext uri="{FF2B5EF4-FFF2-40B4-BE49-F238E27FC236}">
                <a16:creationId xmlns:a16="http://schemas.microsoft.com/office/drawing/2014/main" id="{D487D718-DA45-4778-B7EC-7BA83391DBDD}"/>
              </a:ext>
            </a:extLst>
          </p:cNvPr>
          <p:cNvSpPr/>
          <p:nvPr/>
        </p:nvSpPr>
        <p:spPr bwMode="gray">
          <a:xfrm>
            <a:off x="1674681" y="1834043"/>
            <a:ext cx="619847" cy="623537"/>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t>SAP NetWeaver </a:t>
            </a:r>
            <a:b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br>
            <a:endParaRPr kumimoji="0" lang="en-US" sz="100" b="1" i="0" u="none" strike="noStrike" kern="0" cap="none" spc="0" normalizeH="0" baseline="0" noProof="0">
              <a:ln>
                <a:noFill/>
              </a:ln>
              <a:solidFill>
                <a:schemeClr val="accent3"/>
              </a:solidFill>
              <a:uLnTx/>
              <a:uFillTx/>
              <a:ea typeface="Arial Unicode MS" pitchFamily="34" charset="-128"/>
              <a:cs typeface="Arial Unicode MS" pitchFamily="34" charset="-128"/>
            </a:endParaRPr>
          </a:p>
          <a:p>
            <a:pPr marR="0" algn="ctr" defTabSz="914400" eaLnBrk="1" fontAlgn="base" latinLnBrk="0" hangingPunct="1">
              <a:lnSpc>
                <a:spcPct val="100000"/>
              </a:lnSpc>
              <a:spcAft>
                <a:spcPct val="0"/>
              </a:spcAft>
              <a:buClr>
                <a:srgbClr val="F0AB00"/>
              </a:buClr>
              <a:buSzPct val="80000"/>
              <a:tabLst/>
            </a:pPr>
            <a:r>
              <a:rPr kumimoji="0" lang="en-US" sz="600" i="0" u="none" strike="noStrike" kern="0" cap="none" spc="0" normalizeH="0" baseline="0" noProof="0">
                <a:ln>
                  <a:noFill/>
                </a:ln>
                <a:solidFill>
                  <a:schemeClr val="accent3"/>
                </a:solidFill>
                <a:uLnTx/>
                <a:uFillTx/>
                <a:ea typeface="Arial Unicode MS" pitchFamily="34" charset="-128"/>
                <a:cs typeface="Arial Unicode MS" pitchFamily="34" charset="-128"/>
              </a:rPr>
              <a:t>+ DMIS Addon</a:t>
            </a:r>
            <a:endParaRPr kumimoji="0" lang="en-US" sz="8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1" name="Rectangle: Rounded Corners 210">
            <a:extLst>
              <a:ext uri="{FF2B5EF4-FFF2-40B4-BE49-F238E27FC236}">
                <a16:creationId xmlns:a16="http://schemas.microsoft.com/office/drawing/2014/main" id="{F2CCB5A7-A019-4354-A986-0488DBD18AE6}"/>
              </a:ext>
            </a:extLst>
          </p:cNvPr>
          <p:cNvSpPr/>
          <p:nvPr/>
        </p:nvSpPr>
        <p:spPr bwMode="gray">
          <a:xfrm>
            <a:off x="2793409" y="2570957"/>
            <a:ext cx="872923" cy="400962"/>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strike="noStrike" kern="0" cap="none" spc="0" normalizeH="0" baseline="0" noProof="0">
                <a:ln>
                  <a:noFill/>
                </a:ln>
                <a:effectLst/>
                <a:uLnTx/>
                <a:uFillTx/>
                <a:ea typeface="Arial Unicode MS" pitchFamily="34" charset="-128"/>
                <a:cs typeface="Arial Unicode MS" pitchFamily="34" charset="-128"/>
              </a:rPr>
              <a:t>BW</a:t>
            </a:r>
            <a:br>
              <a:rPr kumimoji="0" lang="en-US" sz="900" b="0" i="0" strike="noStrike" kern="0" cap="none" spc="0" normalizeH="0" baseline="0" noProof="0">
                <a:ln>
                  <a:noFill/>
                </a:ln>
                <a:effectLst/>
                <a:uLnTx/>
                <a:uFillTx/>
                <a:ea typeface="Arial Unicode MS" pitchFamily="34" charset="-128"/>
                <a:cs typeface="Arial Unicode MS" pitchFamily="34" charset="-128"/>
              </a:rPr>
            </a:br>
            <a:r>
              <a:rPr kumimoji="0" lang="en-US" sz="900" b="0" i="0" strike="noStrike" kern="0" cap="none" spc="0" normalizeH="0" baseline="0" noProof="0">
                <a:ln>
                  <a:noFill/>
                </a:ln>
                <a:effectLst/>
                <a:uLnTx/>
                <a:uFillTx/>
                <a:ea typeface="Arial Unicode MS" pitchFamily="34" charset="-128"/>
                <a:cs typeface="Arial Unicode MS" pitchFamily="34" charset="-128"/>
              </a:rPr>
              <a:t>Integration</a:t>
            </a:r>
          </a:p>
        </p:txBody>
      </p:sp>
      <p:sp>
        <p:nvSpPr>
          <p:cNvPr id="213" name="Rectangle: Rounded Corners 212">
            <a:extLst>
              <a:ext uri="{FF2B5EF4-FFF2-40B4-BE49-F238E27FC236}">
                <a16:creationId xmlns:a16="http://schemas.microsoft.com/office/drawing/2014/main" id="{CA41CF60-F5FD-426B-B10C-882FC88D6686}"/>
              </a:ext>
            </a:extLst>
          </p:cNvPr>
          <p:cNvSpPr/>
          <p:nvPr/>
        </p:nvSpPr>
        <p:spPr bwMode="gray">
          <a:xfrm>
            <a:off x="2780569" y="4678342"/>
            <a:ext cx="872923" cy="361929"/>
          </a:xfrm>
          <a:prstGeom prst="roundRect">
            <a:avLst/>
          </a:prstGeom>
          <a:solidFill>
            <a:schemeClr val="bg1"/>
          </a:solidFill>
          <a:ln w="9525" algn="ctr">
            <a:solidFill>
              <a:schemeClr val="accent4">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solidFill>
                  <a:schemeClr val="accent4">
                    <a:lumMod val="75000"/>
                  </a:schemeClr>
                </a:solidFill>
                <a:effectLst/>
                <a:uLnTx/>
                <a:uFillTx/>
                <a:ea typeface="Arial Unicode MS" pitchFamily="34" charset="-128"/>
                <a:cs typeface="Arial Unicode MS" pitchFamily="34" charset="-128"/>
              </a:rPr>
              <a:t>SAC Push API</a:t>
            </a:r>
          </a:p>
        </p:txBody>
      </p:sp>
      <p:sp>
        <p:nvSpPr>
          <p:cNvPr id="215" name="Rectangle: Rounded Corners 214">
            <a:extLst>
              <a:ext uri="{FF2B5EF4-FFF2-40B4-BE49-F238E27FC236}">
                <a16:creationId xmlns:a16="http://schemas.microsoft.com/office/drawing/2014/main" id="{5ADC7963-BCEE-4D06-AACF-F09FAE8ACF43}"/>
              </a:ext>
            </a:extLst>
          </p:cNvPr>
          <p:cNvSpPr/>
          <p:nvPr/>
        </p:nvSpPr>
        <p:spPr bwMode="gray">
          <a:xfrm>
            <a:off x="447112" y="2573960"/>
            <a:ext cx="1928258" cy="394957"/>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216" name="Rectangle: Rounded Corners 215">
            <a:extLst>
              <a:ext uri="{FF2B5EF4-FFF2-40B4-BE49-F238E27FC236}">
                <a16:creationId xmlns:a16="http://schemas.microsoft.com/office/drawing/2014/main" id="{86A607A4-F1B2-45F3-9691-310621CE206E}"/>
              </a:ext>
            </a:extLst>
          </p:cNvPr>
          <p:cNvSpPr/>
          <p:nvPr/>
        </p:nvSpPr>
        <p:spPr bwMode="gray">
          <a:xfrm>
            <a:off x="1678693" y="2625195"/>
            <a:ext cx="619846" cy="288000"/>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t>SAP BW</a:t>
            </a:r>
            <a:endParaRPr kumimoji="0" lang="en-US" sz="8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7" name="Rectangle: Rounded Corners 216">
            <a:extLst>
              <a:ext uri="{FF2B5EF4-FFF2-40B4-BE49-F238E27FC236}">
                <a16:creationId xmlns:a16="http://schemas.microsoft.com/office/drawing/2014/main" id="{EAA3B0FA-B0AF-4199-8D83-599F3B359910}"/>
              </a:ext>
            </a:extLst>
          </p:cNvPr>
          <p:cNvSpPr/>
          <p:nvPr/>
        </p:nvSpPr>
        <p:spPr bwMode="gray">
          <a:xfrm>
            <a:off x="566438" y="2619329"/>
            <a:ext cx="1044562" cy="288000"/>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800" b="1" kern="0" dirty="0">
                <a:solidFill>
                  <a:schemeClr val="accent3"/>
                </a:solidFill>
                <a:ea typeface="Arial Unicode MS" pitchFamily="34" charset="-128"/>
                <a:cs typeface="Arial Unicode MS" pitchFamily="34" charset="-128"/>
              </a:rPr>
              <a:t>SAP BW/4 HANA</a:t>
            </a:r>
            <a:endParaRPr kumimoji="0" lang="en-US" sz="800" i="0" u="none" strike="noStrike" kern="0" cap="none" spc="0" normalizeH="0" baseline="0" noProof="0" dirty="0">
              <a:ln>
                <a:noFill/>
              </a:ln>
              <a:solidFill>
                <a:schemeClr val="accent3"/>
              </a:solidFill>
              <a:uLnTx/>
              <a:uFillTx/>
              <a:ea typeface="Arial Unicode MS" pitchFamily="34" charset="-128"/>
              <a:cs typeface="Arial Unicode MS" pitchFamily="34" charset="-128"/>
            </a:endParaRPr>
          </a:p>
        </p:txBody>
      </p:sp>
      <p:cxnSp>
        <p:nvCxnSpPr>
          <p:cNvPr id="218" name="Straight Arrow Connector 217">
            <a:extLst>
              <a:ext uri="{FF2B5EF4-FFF2-40B4-BE49-F238E27FC236}">
                <a16:creationId xmlns:a16="http://schemas.microsoft.com/office/drawing/2014/main" id="{480B0864-61C8-4EE5-AB61-B8EC8A4B7394}"/>
              </a:ext>
            </a:extLst>
          </p:cNvPr>
          <p:cNvCxnSpPr>
            <a:cxnSpLocks/>
          </p:cNvCxnSpPr>
          <p:nvPr/>
        </p:nvCxnSpPr>
        <p:spPr>
          <a:xfrm flipV="1">
            <a:off x="2434865" y="2771438"/>
            <a:ext cx="320741" cy="0"/>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0" name="Rectangle: Rounded Corners 219">
            <a:extLst>
              <a:ext uri="{FF2B5EF4-FFF2-40B4-BE49-F238E27FC236}">
                <a16:creationId xmlns:a16="http://schemas.microsoft.com/office/drawing/2014/main" id="{5F6EFFFB-6959-4BE7-A676-73EE8698601D}"/>
              </a:ext>
            </a:extLst>
          </p:cNvPr>
          <p:cNvSpPr/>
          <p:nvPr/>
        </p:nvSpPr>
        <p:spPr bwMode="gray">
          <a:xfrm>
            <a:off x="468697" y="4679737"/>
            <a:ext cx="1913003" cy="359139"/>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grpSp>
        <p:nvGrpSpPr>
          <p:cNvPr id="221" name="Group 220">
            <a:extLst>
              <a:ext uri="{FF2B5EF4-FFF2-40B4-BE49-F238E27FC236}">
                <a16:creationId xmlns:a16="http://schemas.microsoft.com/office/drawing/2014/main" id="{4C0CCB98-46B2-4976-814D-6AC1CCDDDFBC}"/>
              </a:ext>
            </a:extLst>
          </p:cNvPr>
          <p:cNvGrpSpPr/>
          <p:nvPr/>
        </p:nvGrpSpPr>
        <p:grpSpPr>
          <a:xfrm>
            <a:off x="675053" y="4685859"/>
            <a:ext cx="1500291" cy="346894"/>
            <a:chOff x="882882" y="5040496"/>
            <a:chExt cx="1500291" cy="346894"/>
          </a:xfrm>
        </p:grpSpPr>
        <p:sp>
          <p:nvSpPr>
            <p:cNvPr id="222" name="Rectangle: Rounded Corners 221">
              <a:extLst>
                <a:ext uri="{FF2B5EF4-FFF2-40B4-BE49-F238E27FC236}">
                  <a16:creationId xmlns:a16="http://schemas.microsoft.com/office/drawing/2014/main" id="{3745162B-76A2-4EE6-99F2-BDBE1FA0E44A}"/>
                </a:ext>
              </a:extLst>
            </p:cNvPr>
            <p:cNvSpPr/>
            <p:nvPr/>
          </p:nvSpPr>
          <p:spPr bwMode="gray">
            <a:xfrm>
              <a:off x="1215775" y="5075354"/>
              <a:ext cx="1167398" cy="288000"/>
            </a:xfrm>
            <a:prstGeom prst="roundRect">
              <a:avLst/>
            </a:prstGeom>
            <a:solidFill>
              <a:schemeClr val="bg1"/>
            </a:solidFill>
            <a:ln w="9525" algn="ctr">
              <a:no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800" b="1" kern="0" dirty="0">
                  <a:solidFill>
                    <a:schemeClr val="accent4">
                      <a:lumMod val="75000"/>
                    </a:schemeClr>
                  </a:solidFill>
                  <a:ea typeface="Arial Unicode MS" pitchFamily="34" charset="-128"/>
                  <a:cs typeface="Arial Unicode MS" pitchFamily="34" charset="-128"/>
                </a:rPr>
                <a:t>SAP Analytics Cloud</a:t>
              </a:r>
              <a:endParaRPr kumimoji="0" lang="en-US" sz="800" i="0" u="none" strike="noStrike" kern="0" cap="none" spc="0" normalizeH="0" baseline="0" noProof="0" dirty="0">
                <a:ln>
                  <a:noFill/>
                </a:ln>
                <a:solidFill>
                  <a:schemeClr val="accent4">
                    <a:lumMod val="75000"/>
                  </a:schemeClr>
                </a:solidFill>
                <a:uLnTx/>
                <a:uFillTx/>
                <a:ea typeface="Arial Unicode MS" pitchFamily="34" charset="-128"/>
                <a:cs typeface="Arial Unicode MS" pitchFamily="34" charset="-128"/>
              </a:endParaRPr>
            </a:p>
          </p:txBody>
        </p:sp>
        <p:pic>
          <p:nvPicPr>
            <p:cNvPr id="223" name="Picture 222">
              <a:extLst>
                <a:ext uri="{FF2B5EF4-FFF2-40B4-BE49-F238E27FC236}">
                  <a16:creationId xmlns:a16="http://schemas.microsoft.com/office/drawing/2014/main" id="{DB2A2B86-A8C7-470C-A1B2-E7344A6B2DA7}"/>
                </a:ext>
              </a:extLst>
            </p:cNvPr>
            <p:cNvPicPr>
              <a:picLocks noChangeAspect="1"/>
            </p:cNvPicPr>
            <p:nvPr/>
          </p:nvPicPr>
          <p:blipFill>
            <a:blip r:embed="rId7"/>
            <a:stretch>
              <a:fillRect/>
            </a:stretch>
          </p:blipFill>
          <p:spPr>
            <a:xfrm>
              <a:off x="882882" y="5040496"/>
              <a:ext cx="346894" cy="346894"/>
            </a:xfrm>
            <a:prstGeom prst="rect">
              <a:avLst/>
            </a:prstGeom>
          </p:spPr>
        </p:pic>
      </p:grpSp>
      <p:cxnSp>
        <p:nvCxnSpPr>
          <p:cNvPr id="227" name="Straight Arrow Connector 226">
            <a:extLst>
              <a:ext uri="{FF2B5EF4-FFF2-40B4-BE49-F238E27FC236}">
                <a16:creationId xmlns:a16="http://schemas.microsoft.com/office/drawing/2014/main" id="{3CFA3773-3F83-4C4C-95A2-9110536AE46E}"/>
              </a:ext>
            </a:extLst>
          </p:cNvPr>
          <p:cNvCxnSpPr>
            <a:cxnSpLocks/>
          </p:cNvCxnSpPr>
          <p:nvPr/>
        </p:nvCxnSpPr>
        <p:spPr>
          <a:xfrm flipV="1">
            <a:off x="2434865" y="4859306"/>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2" name="Rectangle: Rounded Corners 201">
            <a:extLst>
              <a:ext uri="{FF2B5EF4-FFF2-40B4-BE49-F238E27FC236}">
                <a16:creationId xmlns:a16="http://schemas.microsoft.com/office/drawing/2014/main" id="{2854F08E-D420-49AF-AB05-E9F9C4033230}"/>
              </a:ext>
            </a:extLst>
          </p:cNvPr>
          <p:cNvSpPr/>
          <p:nvPr/>
        </p:nvSpPr>
        <p:spPr bwMode="gray">
          <a:xfrm>
            <a:off x="462811" y="5103240"/>
            <a:ext cx="1913004" cy="589423"/>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204" name="TextBox 203">
            <a:extLst>
              <a:ext uri="{FF2B5EF4-FFF2-40B4-BE49-F238E27FC236}">
                <a16:creationId xmlns:a16="http://schemas.microsoft.com/office/drawing/2014/main" id="{65645FF8-C32A-44D9-94B4-ABD7F8C3293E}"/>
              </a:ext>
            </a:extLst>
          </p:cNvPr>
          <p:cNvSpPr txBox="1"/>
          <p:nvPr/>
        </p:nvSpPr>
        <p:spPr>
          <a:xfrm>
            <a:off x="1057878" y="5493515"/>
            <a:ext cx="65"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endParaRPr lang="en-US" sz="1200" b="1" kern="0">
              <a:ea typeface="Arial Unicode MS" pitchFamily="34" charset="-128"/>
              <a:cs typeface="Arial Unicode MS" pitchFamily="34" charset="-128"/>
            </a:endParaRPr>
          </a:p>
        </p:txBody>
      </p:sp>
      <p:sp>
        <p:nvSpPr>
          <p:cNvPr id="228" name="Rectangle 227">
            <a:extLst>
              <a:ext uri="{FF2B5EF4-FFF2-40B4-BE49-F238E27FC236}">
                <a16:creationId xmlns:a16="http://schemas.microsoft.com/office/drawing/2014/main" id="{1791C115-E41D-4E57-A083-F439C99D655D}"/>
              </a:ext>
            </a:extLst>
          </p:cNvPr>
          <p:cNvSpPr/>
          <p:nvPr/>
        </p:nvSpPr>
        <p:spPr bwMode="gray">
          <a:xfrm>
            <a:off x="810212" y="5151414"/>
            <a:ext cx="1455797" cy="481086"/>
          </a:xfrm>
          <a:prstGeom prst="rect">
            <a:avLst/>
          </a:prstGeom>
          <a:noFill/>
          <a:ln w="25400" algn="ctr">
            <a:solidFill>
              <a:schemeClr val="bg1"/>
            </a:solidFill>
            <a:miter lim="800000"/>
            <a:headEnd/>
            <a:tailEnd/>
          </a:ln>
        </p:spPr>
        <p:txBody>
          <a:bodyPr lIns="90000" tIns="72000" rIns="90000" bIns="72000" rtlCol="0" anchor="ctr"/>
          <a:lstStyle/>
          <a:p>
            <a:pPr lvl="0" algn="ctr" defTabSz="914400" fontAlgn="base">
              <a:spcAft>
                <a:spcPct val="0"/>
              </a:spcAft>
              <a:buClr>
                <a:srgbClr val="F0AB00"/>
              </a:buClr>
              <a:buSzPct val="80000"/>
            </a:pPr>
            <a:r>
              <a:rPr lang="en-US" sz="1200" b="1" kern="0" dirty="0">
                <a:solidFill>
                  <a:srgbClr val="4FB81C">
                    <a:lumMod val="75000"/>
                  </a:srgbClr>
                </a:solidFill>
                <a:ea typeface="Arial Unicode MS" pitchFamily="34" charset="-128"/>
                <a:cs typeface="Arial Unicode MS" pitchFamily="34" charset="-128"/>
              </a:rPr>
              <a:t>SAP HANA</a:t>
            </a:r>
            <a:r>
              <a:rPr lang="en-US" sz="1200" b="1" kern="0" baseline="30000" dirty="0">
                <a:solidFill>
                  <a:srgbClr val="4FB81C">
                    <a:lumMod val="75000"/>
                  </a:srgbClr>
                </a:solidFill>
                <a:ea typeface="Arial Unicode MS" pitchFamily="34" charset="-128"/>
                <a:cs typeface="Arial Unicode MS" pitchFamily="34" charset="-128"/>
              </a:rPr>
              <a:t>®</a:t>
            </a:r>
            <a:endParaRPr lang="en-US" sz="1200" kern="0" dirty="0">
              <a:solidFill>
                <a:srgbClr val="4FB81C">
                  <a:lumMod val="75000"/>
                </a:srgbClr>
              </a:solidFill>
              <a:ea typeface="Arial Unicode MS" pitchFamily="34" charset="-128"/>
              <a:cs typeface="Arial Unicode MS" pitchFamily="34" charset="-128"/>
            </a:endParaRPr>
          </a:p>
          <a:p>
            <a:pPr marR="0" algn="ctr" defTabSz="914400" eaLnBrk="1" fontAlgn="base" latinLnBrk="0" hangingPunct="1">
              <a:lnSpc>
                <a:spcPct val="100000"/>
              </a:lnSpc>
              <a:spcAft>
                <a:spcPct val="0"/>
              </a:spcAft>
              <a:buClr>
                <a:srgbClr val="F0AB00"/>
              </a:buClr>
              <a:buSzPct val="80000"/>
              <a:tabLst/>
            </a:pPr>
            <a:r>
              <a:rPr lang="en-US" sz="700" kern="0" dirty="0">
                <a:solidFill>
                  <a:schemeClr val="accent4">
                    <a:lumMod val="75000"/>
                  </a:schemeClr>
                </a:solidFill>
                <a:ea typeface="Arial Unicode MS" pitchFamily="34" charset="-128"/>
                <a:cs typeface="Arial Unicode MS" pitchFamily="34" charset="-128"/>
              </a:rPr>
              <a:t>(on-premise, cloud, multi cloud)</a:t>
            </a:r>
            <a:endParaRPr kumimoji="0" lang="en-US" sz="1100" b="0" i="0" u="none" strike="noStrike" kern="0" cap="none" spc="0" normalizeH="0" baseline="0" noProof="0" dirty="0">
              <a:ln>
                <a:noFill/>
              </a:ln>
              <a:solidFill>
                <a:schemeClr val="accent4">
                  <a:lumMod val="75000"/>
                </a:schemeClr>
              </a:solidFill>
              <a:effectLst/>
              <a:uLnTx/>
              <a:uFillTx/>
              <a:ea typeface="Arial Unicode MS" pitchFamily="34" charset="-128"/>
              <a:cs typeface="Arial Unicode MS" pitchFamily="34" charset="-128"/>
            </a:endParaRPr>
          </a:p>
        </p:txBody>
      </p:sp>
      <p:pic>
        <p:nvPicPr>
          <p:cNvPr id="229" name="Picture 228">
            <a:extLst>
              <a:ext uri="{FF2B5EF4-FFF2-40B4-BE49-F238E27FC236}">
                <a16:creationId xmlns:a16="http://schemas.microsoft.com/office/drawing/2014/main" id="{07D4EF90-0E67-4B4C-B327-94F02FFAE19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10550" y="5212726"/>
            <a:ext cx="388664" cy="377376"/>
          </a:xfrm>
          <a:prstGeom prst="rect">
            <a:avLst/>
          </a:prstGeom>
        </p:spPr>
      </p:pic>
      <p:sp>
        <p:nvSpPr>
          <p:cNvPr id="230" name="Rectangle: Rounded Corners 229">
            <a:extLst>
              <a:ext uri="{FF2B5EF4-FFF2-40B4-BE49-F238E27FC236}">
                <a16:creationId xmlns:a16="http://schemas.microsoft.com/office/drawing/2014/main" id="{CD54E0D5-0019-40FD-B8A6-3837495A32D0}"/>
              </a:ext>
            </a:extLst>
          </p:cNvPr>
          <p:cNvSpPr/>
          <p:nvPr/>
        </p:nvSpPr>
        <p:spPr bwMode="gray">
          <a:xfrm>
            <a:off x="8697644" y="1783562"/>
            <a:ext cx="795945" cy="2190148"/>
          </a:xfrm>
          <a:prstGeom prst="roundRect">
            <a:avLst/>
          </a:prstGeom>
          <a:solidFill>
            <a:schemeClr val="bg1"/>
          </a:solidFill>
          <a:ln w="9525" algn="ctr">
            <a:solidFill>
              <a:schemeClr val="accent6">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t>Standard Connectors</a:t>
            </a:r>
            <a:br>
              <a:rPr kumimoji="0" lang="en-US" sz="800" b="0" i="0"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br>
            <a:r>
              <a:rPr kumimoji="0" lang="en-US" sz="600" b="0" i="1"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t>(open &amp; native protocols)</a:t>
            </a:r>
            <a:endParaRPr kumimoji="0" lang="en-US" sz="800" b="0" i="1" u="none" strike="noStrike" kern="0" cap="none" spc="0" normalizeH="0" baseline="0" noProof="0" dirty="0">
              <a:ln>
                <a:noFill/>
              </a:ln>
              <a:solidFill>
                <a:schemeClr val="accent6"/>
              </a:solidFill>
              <a:effectLst/>
              <a:uLnTx/>
              <a:uFillTx/>
              <a:ea typeface="Arial Unicode MS" pitchFamily="34" charset="-128"/>
              <a:cs typeface="Arial Unicode MS" pitchFamily="34" charset="-128"/>
            </a:endParaRPr>
          </a:p>
        </p:txBody>
      </p:sp>
      <p:sp>
        <p:nvSpPr>
          <p:cNvPr id="232" name="TextBox 231">
            <a:extLst>
              <a:ext uri="{FF2B5EF4-FFF2-40B4-BE49-F238E27FC236}">
                <a16:creationId xmlns:a16="http://schemas.microsoft.com/office/drawing/2014/main" id="{D876077F-94F5-405F-8EAE-2910FACB2C5A}"/>
              </a:ext>
            </a:extLst>
          </p:cNvPr>
          <p:cNvSpPr txBox="1"/>
          <p:nvPr/>
        </p:nvSpPr>
        <p:spPr>
          <a:xfrm flipH="1">
            <a:off x="10624161" y="2362280"/>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a:solidFill>
                  <a:schemeClr val="accent6"/>
                </a:solidFill>
                <a:ea typeface="Arial Unicode MS" pitchFamily="34" charset="-128"/>
                <a:cs typeface="Arial Unicode MS" pitchFamily="34" charset="-128"/>
              </a:rPr>
              <a:t>Cloud Storages</a:t>
            </a:r>
          </a:p>
        </p:txBody>
      </p:sp>
      <p:pic>
        <p:nvPicPr>
          <p:cNvPr id="233" name="Picture 8" descr="Bildergebnis fÃ¼r aws s3">
            <a:extLst>
              <a:ext uri="{FF2B5EF4-FFF2-40B4-BE49-F238E27FC236}">
                <a16:creationId xmlns:a16="http://schemas.microsoft.com/office/drawing/2014/main" id="{99D13CB3-901E-4D14-941E-0EE4070508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3633" y="2276908"/>
            <a:ext cx="392024" cy="293854"/>
          </a:xfrm>
          <a:prstGeom prst="rect">
            <a:avLst/>
          </a:prstGeom>
          <a:noFill/>
          <a:extLst>
            <a:ext uri="{909E8E84-426E-40DD-AFC4-6F175D3DCCD1}">
              <a14:hiddenFill xmlns:a14="http://schemas.microsoft.com/office/drawing/2010/main">
                <a:solidFill>
                  <a:srgbClr val="FFFFFF"/>
                </a:solidFill>
              </a14:hiddenFill>
            </a:ext>
          </a:extLst>
        </p:spPr>
      </p:pic>
      <p:cxnSp>
        <p:nvCxnSpPr>
          <p:cNvPr id="234" name="Straight Arrow Connector 233">
            <a:extLst>
              <a:ext uri="{FF2B5EF4-FFF2-40B4-BE49-F238E27FC236}">
                <a16:creationId xmlns:a16="http://schemas.microsoft.com/office/drawing/2014/main" id="{C329B908-B929-4F10-AFD0-1D42508528AA}"/>
              </a:ext>
            </a:extLst>
          </p:cNvPr>
          <p:cNvCxnSpPr>
            <a:cxnSpLocks/>
          </p:cNvCxnSpPr>
          <p:nvPr/>
        </p:nvCxnSpPr>
        <p:spPr>
          <a:xfrm>
            <a:off x="9578241" y="2422732"/>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5" name="TextBox 234">
            <a:extLst>
              <a:ext uri="{FF2B5EF4-FFF2-40B4-BE49-F238E27FC236}">
                <a16:creationId xmlns:a16="http://schemas.microsoft.com/office/drawing/2014/main" id="{A70E3D06-5914-4789-BFDC-4897013F5DF2}"/>
              </a:ext>
            </a:extLst>
          </p:cNvPr>
          <p:cNvSpPr txBox="1"/>
          <p:nvPr/>
        </p:nvSpPr>
        <p:spPr>
          <a:xfrm flipH="1">
            <a:off x="10624161" y="2734408"/>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err="1">
                <a:solidFill>
                  <a:schemeClr val="accent6"/>
                </a:solidFill>
                <a:ea typeface="Arial Unicode MS" pitchFamily="34" charset="-128"/>
                <a:cs typeface="Arial Unicode MS" pitchFamily="34" charset="-128"/>
              </a:rPr>
              <a:t>Hadoop</a:t>
            </a:r>
            <a:r>
              <a:rPr lang="de-DE" sz="800" kern="0">
                <a:solidFill>
                  <a:schemeClr val="accent6"/>
                </a:solidFill>
                <a:ea typeface="Arial Unicode MS" pitchFamily="34" charset="-128"/>
                <a:cs typeface="Arial Unicode MS" pitchFamily="34" charset="-128"/>
              </a:rPr>
              <a:t> / HDFS</a:t>
            </a:r>
          </a:p>
        </p:txBody>
      </p:sp>
      <p:pic>
        <p:nvPicPr>
          <p:cNvPr id="236" name="Picture 12" descr="Bildergebnis fÃ¼r hadoop">
            <a:extLst>
              <a:ext uri="{FF2B5EF4-FFF2-40B4-BE49-F238E27FC236}">
                <a16:creationId xmlns:a16="http://schemas.microsoft.com/office/drawing/2014/main" id="{26DC62D0-E313-44A3-A021-0CE071484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2934" y="2619252"/>
            <a:ext cx="353423" cy="353423"/>
          </a:xfrm>
          <a:prstGeom prst="rect">
            <a:avLst/>
          </a:prstGeom>
          <a:noFill/>
          <a:extLst>
            <a:ext uri="{909E8E84-426E-40DD-AFC4-6F175D3DCCD1}">
              <a14:hiddenFill xmlns:a14="http://schemas.microsoft.com/office/drawing/2010/main">
                <a:solidFill>
                  <a:srgbClr val="FFFFFF"/>
                </a:solidFill>
              </a14:hiddenFill>
            </a:ext>
          </a:extLst>
        </p:spPr>
      </p:pic>
      <p:cxnSp>
        <p:nvCxnSpPr>
          <p:cNvPr id="237" name="Straight Arrow Connector 236">
            <a:extLst>
              <a:ext uri="{FF2B5EF4-FFF2-40B4-BE49-F238E27FC236}">
                <a16:creationId xmlns:a16="http://schemas.microsoft.com/office/drawing/2014/main" id="{5E1C371F-D63A-4614-81C7-2B777A212999}"/>
              </a:ext>
            </a:extLst>
          </p:cNvPr>
          <p:cNvCxnSpPr>
            <a:cxnSpLocks/>
          </p:cNvCxnSpPr>
          <p:nvPr/>
        </p:nvCxnSpPr>
        <p:spPr>
          <a:xfrm>
            <a:off x="9578241" y="2794860"/>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8" name="Picture 237">
            <a:extLst>
              <a:ext uri="{FF2B5EF4-FFF2-40B4-BE49-F238E27FC236}">
                <a16:creationId xmlns:a16="http://schemas.microsoft.com/office/drawing/2014/main" id="{F5C7D27C-4D91-4F0F-863F-E3E360FB114C}"/>
              </a:ext>
            </a:extLst>
          </p:cNvPr>
          <p:cNvPicPr>
            <a:picLocks noChangeAspect="1"/>
          </p:cNvPicPr>
          <p:nvPr/>
        </p:nvPicPr>
        <p:blipFill>
          <a:blip r:embed="rId11"/>
          <a:stretch>
            <a:fillRect/>
          </a:stretch>
        </p:blipFill>
        <p:spPr>
          <a:xfrm>
            <a:off x="10182934" y="3285573"/>
            <a:ext cx="353423" cy="352847"/>
          </a:xfrm>
          <a:prstGeom prst="rect">
            <a:avLst/>
          </a:prstGeom>
        </p:spPr>
      </p:pic>
      <p:sp>
        <p:nvSpPr>
          <p:cNvPr id="243" name="TextBox 242">
            <a:extLst>
              <a:ext uri="{FF2B5EF4-FFF2-40B4-BE49-F238E27FC236}">
                <a16:creationId xmlns:a16="http://schemas.microsoft.com/office/drawing/2014/main" id="{E637FB22-63E5-49C7-9669-5B7C4D06899A}"/>
              </a:ext>
            </a:extLst>
          </p:cNvPr>
          <p:cNvSpPr txBox="1"/>
          <p:nvPr/>
        </p:nvSpPr>
        <p:spPr>
          <a:xfrm flipH="1">
            <a:off x="10624161" y="3400441"/>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6"/>
                </a:solidFill>
                <a:ea typeface="Arial Unicode MS" pitchFamily="34" charset="-128"/>
                <a:cs typeface="Arial Unicode MS" pitchFamily="34" charset="-128"/>
              </a:rPr>
              <a:t>Databases</a:t>
            </a:r>
          </a:p>
        </p:txBody>
      </p:sp>
      <p:cxnSp>
        <p:nvCxnSpPr>
          <p:cNvPr id="244" name="Straight Arrow Connector 243">
            <a:extLst>
              <a:ext uri="{FF2B5EF4-FFF2-40B4-BE49-F238E27FC236}">
                <a16:creationId xmlns:a16="http://schemas.microsoft.com/office/drawing/2014/main" id="{B808C53F-3FFF-4B9B-8C13-0E3FEC6ECC6C}"/>
              </a:ext>
            </a:extLst>
          </p:cNvPr>
          <p:cNvCxnSpPr>
            <a:cxnSpLocks/>
          </p:cNvCxnSpPr>
          <p:nvPr/>
        </p:nvCxnSpPr>
        <p:spPr>
          <a:xfrm>
            <a:off x="9578241" y="3460893"/>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6215B193-1C59-41E5-8104-426D77A48501}"/>
              </a:ext>
            </a:extLst>
          </p:cNvPr>
          <p:cNvSpPr txBox="1"/>
          <p:nvPr/>
        </p:nvSpPr>
        <p:spPr>
          <a:xfrm flipH="1">
            <a:off x="10624161" y="4173589"/>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dirty="0">
                <a:solidFill>
                  <a:schemeClr val="accent1">
                    <a:lumMod val="75000"/>
                  </a:schemeClr>
                </a:solidFill>
                <a:ea typeface="Arial Unicode MS" pitchFamily="34" charset="-128"/>
                <a:cs typeface="Arial Unicode MS" pitchFamily="34" charset="-128"/>
              </a:rPr>
              <a:t>3</a:t>
            </a:r>
            <a:r>
              <a:rPr lang="en-AU" sz="800" kern="0" baseline="30000" dirty="0">
                <a:solidFill>
                  <a:schemeClr val="accent1">
                    <a:lumMod val="75000"/>
                  </a:schemeClr>
                </a:solidFill>
                <a:ea typeface="Arial Unicode MS" pitchFamily="34" charset="-128"/>
                <a:cs typeface="Arial Unicode MS" pitchFamily="34" charset="-128"/>
              </a:rPr>
              <a:t>rd</a:t>
            </a:r>
            <a:r>
              <a:rPr lang="en-AU" sz="800" kern="0" dirty="0">
                <a:solidFill>
                  <a:schemeClr val="accent1">
                    <a:lumMod val="75000"/>
                  </a:schemeClr>
                </a:solidFill>
                <a:ea typeface="Arial Unicode MS" pitchFamily="34" charset="-128"/>
                <a:cs typeface="Arial Unicode MS" pitchFamily="34" charset="-128"/>
              </a:rPr>
              <a:t> Party Applications</a:t>
            </a:r>
          </a:p>
        </p:txBody>
      </p:sp>
      <p:cxnSp>
        <p:nvCxnSpPr>
          <p:cNvPr id="246" name="Straight Arrow Connector 245">
            <a:extLst>
              <a:ext uri="{FF2B5EF4-FFF2-40B4-BE49-F238E27FC236}">
                <a16:creationId xmlns:a16="http://schemas.microsoft.com/office/drawing/2014/main" id="{C61BFE0E-17AE-4668-A7A5-DF1AEDE51DE4}"/>
              </a:ext>
            </a:extLst>
          </p:cNvPr>
          <p:cNvCxnSpPr>
            <a:cxnSpLocks/>
          </p:cNvCxnSpPr>
          <p:nvPr/>
        </p:nvCxnSpPr>
        <p:spPr>
          <a:xfrm>
            <a:off x="9578241" y="4234041"/>
            <a:ext cx="541005" cy="2206"/>
          </a:xfrm>
          <a:prstGeom prst="straightConnector1">
            <a:avLst/>
          </a:prstGeom>
          <a:ln w="12700">
            <a:solidFill>
              <a:schemeClr val="accent1">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B9D384E-F0C6-4BB3-B824-3AE13CD8D3D0}"/>
              </a:ext>
            </a:extLst>
          </p:cNvPr>
          <p:cNvCxnSpPr>
            <a:cxnSpLocks/>
          </p:cNvCxnSpPr>
          <p:nvPr/>
        </p:nvCxnSpPr>
        <p:spPr>
          <a:xfrm>
            <a:off x="9615173" y="4432098"/>
            <a:ext cx="1972800" cy="0"/>
          </a:xfrm>
          <a:prstGeom prst="line">
            <a:avLst/>
          </a:prstGeom>
          <a:ln w="6350">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8" name="Picture 2" descr="Bildergebnis fÃ¼r kafka">
            <a:extLst>
              <a:ext uri="{FF2B5EF4-FFF2-40B4-BE49-F238E27FC236}">
                <a16:creationId xmlns:a16="http://schemas.microsoft.com/office/drawing/2014/main" id="{88E2F526-7428-4C2A-BC29-841CB18550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0298" y="1919301"/>
            <a:ext cx="218695" cy="309117"/>
          </a:xfrm>
          <a:prstGeom prst="rect">
            <a:avLst/>
          </a:prstGeom>
          <a:noFill/>
          <a:extLst>
            <a:ext uri="{909E8E84-426E-40DD-AFC4-6F175D3DCCD1}">
              <a14:hiddenFill xmlns:a14="http://schemas.microsoft.com/office/drawing/2010/main">
                <a:solidFill>
                  <a:srgbClr val="FFFFFF"/>
                </a:solidFill>
              </a14:hiddenFill>
            </a:ext>
          </a:extLst>
        </p:spPr>
      </p:pic>
      <p:cxnSp>
        <p:nvCxnSpPr>
          <p:cNvPr id="249" name="Straight Arrow Connector 248">
            <a:extLst>
              <a:ext uri="{FF2B5EF4-FFF2-40B4-BE49-F238E27FC236}">
                <a16:creationId xmlns:a16="http://schemas.microsoft.com/office/drawing/2014/main" id="{3239F0EC-45FB-463E-A063-F042053CBC48}"/>
              </a:ext>
            </a:extLst>
          </p:cNvPr>
          <p:cNvCxnSpPr>
            <a:cxnSpLocks/>
          </p:cNvCxnSpPr>
          <p:nvPr/>
        </p:nvCxnSpPr>
        <p:spPr>
          <a:xfrm>
            <a:off x="9578241" y="2072756"/>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0" name="TextBox 249">
            <a:extLst>
              <a:ext uri="{FF2B5EF4-FFF2-40B4-BE49-F238E27FC236}">
                <a16:creationId xmlns:a16="http://schemas.microsoft.com/office/drawing/2014/main" id="{D1CAF25F-DAB4-4AFA-B57C-55D669E63296}"/>
              </a:ext>
            </a:extLst>
          </p:cNvPr>
          <p:cNvSpPr txBox="1"/>
          <p:nvPr/>
        </p:nvSpPr>
        <p:spPr>
          <a:xfrm flipH="1">
            <a:off x="10624161" y="2012304"/>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dirty="0">
                <a:solidFill>
                  <a:schemeClr val="accent6"/>
                </a:solidFill>
                <a:ea typeface="Arial Unicode MS" pitchFamily="34" charset="-128"/>
                <a:cs typeface="Arial Unicode MS" pitchFamily="34" charset="-128"/>
              </a:rPr>
              <a:t>Streaming (e.g. </a:t>
            </a:r>
            <a:r>
              <a:rPr lang="de-DE" sz="800" kern="0" dirty="0" err="1">
                <a:solidFill>
                  <a:schemeClr val="accent6"/>
                </a:solidFill>
                <a:ea typeface="Arial Unicode MS" pitchFamily="34" charset="-128"/>
                <a:cs typeface="Arial Unicode MS" pitchFamily="34" charset="-128"/>
              </a:rPr>
              <a:t>IoT</a:t>
            </a:r>
            <a:r>
              <a:rPr lang="de-DE" sz="800" kern="0" dirty="0">
                <a:solidFill>
                  <a:schemeClr val="accent6"/>
                </a:solidFill>
                <a:ea typeface="Arial Unicode MS" pitchFamily="34" charset="-128"/>
                <a:cs typeface="Arial Unicode MS" pitchFamily="34" charset="-128"/>
              </a:rPr>
              <a:t>)</a:t>
            </a:r>
          </a:p>
        </p:txBody>
      </p:sp>
      <p:cxnSp>
        <p:nvCxnSpPr>
          <p:cNvPr id="251" name="Straight Arrow Connector 250">
            <a:extLst>
              <a:ext uri="{FF2B5EF4-FFF2-40B4-BE49-F238E27FC236}">
                <a16:creationId xmlns:a16="http://schemas.microsoft.com/office/drawing/2014/main" id="{D5444DA6-C1F4-4598-AAFA-CCF48140BBEA}"/>
              </a:ext>
            </a:extLst>
          </p:cNvPr>
          <p:cNvCxnSpPr>
            <a:cxnSpLocks/>
          </p:cNvCxnSpPr>
          <p:nvPr/>
        </p:nvCxnSpPr>
        <p:spPr>
          <a:xfrm>
            <a:off x="9578241" y="3825223"/>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2E09EB99-D11F-431E-80B0-1CC97FDA28B9}"/>
              </a:ext>
            </a:extLst>
          </p:cNvPr>
          <p:cNvSpPr txBox="1"/>
          <p:nvPr/>
        </p:nvSpPr>
        <p:spPr>
          <a:xfrm flipH="1">
            <a:off x="10624161" y="3764771"/>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6"/>
                </a:solidFill>
                <a:ea typeface="Arial Unicode MS" pitchFamily="34" charset="-128"/>
                <a:cs typeface="Arial Unicode MS" pitchFamily="34" charset="-128"/>
              </a:rPr>
              <a:t>Public Clouds</a:t>
            </a:r>
          </a:p>
        </p:txBody>
      </p:sp>
      <p:pic>
        <p:nvPicPr>
          <p:cNvPr id="253" name="Picture 252">
            <a:extLst>
              <a:ext uri="{FF2B5EF4-FFF2-40B4-BE49-F238E27FC236}">
                <a16:creationId xmlns:a16="http://schemas.microsoft.com/office/drawing/2014/main" id="{93B8267B-792A-4A75-B02B-F0B530D5BE0E}"/>
              </a:ext>
            </a:extLst>
          </p:cNvPr>
          <p:cNvPicPr>
            <a:picLocks noChangeAspect="1"/>
          </p:cNvPicPr>
          <p:nvPr/>
        </p:nvPicPr>
        <p:blipFill>
          <a:blip r:embed="rId13"/>
          <a:stretch>
            <a:fillRect/>
          </a:stretch>
        </p:blipFill>
        <p:spPr>
          <a:xfrm>
            <a:off x="10210055" y="3676736"/>
            <a:ext cx="299180" cy="299180"/>
          </a:xfrm>
          <a:prstGeom prst="rect">
            <a:avLst/>
          </a:prstGeom>
        </p:spPr>
      </p:pic>
      <p:pic>
        <p:nvPicPr>
          <p:cNvPr id="254" name="Picture 253">
            <a:extLst>
              <a:ext uri="{FF2B5EF4-FFF2-40B4-BE49-F238E27FC236}">
                <a16:creationId xmlns:a16="http://schemas.microsoft.com/office/drawing/2014/main" id="{D25659F1-6D5B-46D3-9328-126E9FB8232F}"/>
              </a:ext>
            </a:extLst>
          </p:cNvPr>
          <p:cNvPicPr>
            <a:picLocks noChangeAspect="1"/>
          </p:cNvPicPr>
          <p:nvPr/>
        </p:nvPicPr>
        <p:blipFill>
          <a:blip r:embed="rId14"/>
          <a:stretch>
            <a:fillRect/>
          </a:stretch>
        </p:blipFill>
        <p:spPr>
          <a:xfrm>
            <a:off x="10219245" y="4889913"/>
            <a:ext cx="280800" cy="280800"/>
          </a:xfrm>
          <a:prstGeom prst="rect">
            <a:avLst/>
          </a:prstGeom>
        </p:spPr>
      </p:pic>
      <p:sp>
        <p:nvSpPr>
          <p:cNvPr id="255" name="TextBox 254">
            <a:extLst>
              <a:ext uri="{FF2B5EF4-FFF2-40B4-BE49-F238E27FC236}">
                <a16:creationId xmlns:a16="http://schemas.microsoft.com/office/drawing/2014/main" id="{251B96ED-3FA9-4A88-A127-8F589EEBCEC2}"/>
              </a:ext>
            </a:extLst>
          </p:cNvPr>
          <p:cNvSpPr txBox="1"/>
          <p:nvPr/>
        </p:nvSpPr>
        <p:spPr>
          <a:xfrm flipH="1">
            <a:off x="10624161" y="4919251"/>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5"/>
                </a:solidFill>
                <a:ea typeface="Arial Unicode MS" pitchFamily="34" charset="-128"/>
                <a:cs typeface="Arial Unicode MS" pitchFamily="34" charset="-128"/>
              </a:rPr>
              <a:t>SCI for process integration</a:t>
            </a:r>
          </a:p>
        </p:txBody>
      </p:sp>
      <p:cxnSp>
        <p:nvCxnSpPr>
          <p:cNvPr id="256" name="Straight Arrow Connector 255">
            <a:extLst>
              <a:ext uri="{FF2B5EF4-FFF2-40B4-BE49-F238E27FC236}">
                <a16:creationId xmlns:a16="http://schemas.microsoft.com/office/drawing/2014/main" id="{E8A28BAF-286A-481F-BB97-EC6D2E12DBB1}"/>
              </a:ext>
            </a:extLst>
          </p:cNvPr>
          <p:cNvCxnSpPr>
            <a:cxnSpLocks/>
          </p:cNvCxnSpPr>
          <p:nvPr/>
        </p:nvCxnSpPr>
        <p:spPr>
          <a:xfrm>
            <a:off x="9578241" y="5041258"/>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7" name="Group 256">
            <a:extLst>
              <a:ext uri="{FF2B5EF4-FFF2-40B4-BE49-F238E27FC236}">
                <a16:creationId xmlns:a16="http://schemas.microsoft.com/office/drawing/2014/main" id="{883792A3-57FB-4069-9383-A9B437F390C5}"/>
              </a:ext>
            </a:extLst>
          </p:cNvPr>
          <p:cNvGrpSpPr/>
          <p:nvPr/>
        </p:nvGrpSpPr>
        <p:grpSpPr>
          <a:xfrm>
            <a:off x="11431633" y="4934584"/>
            <a:ext cx="218238" cy="215554"/>
            <a:chOff x="4833835" y="3233739"/>
            <a:chExt cx="218238" cy="215554"/>
          </a:xfrm>
        </p:grpSpPr>
        <p:cxnSp>
          <p:nvCxnSpPr>
            <p:cNvPr id="259" name="Straight Arrow Connector 258">
              <a:extLst>
                <a:ext uri="{FF2B5EF4-FFF2-40B4-BE49-F238E27FC236}">
                  <a16:creationId xmlns:a16="http://schemas.microsoft.com/office/drawing/2014/main" id="{49D81AA2-C7A6-48B2-B0DB-6AF24B72A365}"/>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C564A466-5C61-46C3-8EDA-B19867974E0B}"/>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DC486B59-4920-4F4B-83CA-3EF253F503D6}"/>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62" name="TextBox 261">
            <a:extLst>
              <a:ext uri="{FF2B5EF4-FFF2-40B4-BE49-F238E27FC236}">
                <a16:creationId xmlns:a16="http://schemas.microsoft.com/office/drawing/2014/main" id="{827F7F5A-B1AB-4900-A7E4-3A0DC9F4B3DA}"/>
              </a:ext>
            </a:extLst>
          </p:cNvPr>
          <p:cNvSpPr txBox="1"/>
          <p:nvPr/>
        </p:nvSpPr>
        <p:spPr>
          <a:xfrm flipH="1">
            <a:off x="10629139" y="5347844"/>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5"/>
                </a:solidFill>
                <a:ea typeface="Arial Unicode MS" pitchFamily="34" charset="-128"/>
                <a:cs typeface="Arial Unicode MS" pitchFamily="34" charset="-128"/>
              </a:rPr>
              <a:t>SAP Open Connectors</a:t>
            </a:r>
          </a:p>
        </p:txBody>
      </p:sp>
      <p:cxnSp>
        <p:nvCxnSpPr>
          <p:cNvPr id="263" name="Straight Arrow Connector 262">
            <a:extLst>
              <a:ext uri="{FF2B5EF4-FFF2-40B4-BE49-F238E27FC236}">
                <a16:creationId xmlns:a16="http://schemas.microsoft.com/office/drawing/2014/main" id="{D1D889B0-117A-4F6C-BF3A-CFDCC4CCB8AA}"/>
              </a:ext>
            </a:extLst>
          </p:cNvPr>
          <p:cNvCxnSpPr>
            <a:cxnSpLocks/>
          </p:cNvCxnSpPr>
          <p:nvPr/>
        </p:nvCxnSpPr>
        <p:spPr>
          <a:xfrm>
            <a:off x="9583219" y="5408296"/>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80179DA3-3CF7-4269-A205-B520ECBF7349}"/>
              </a:ext>
            </a:extLst>
          </p:cNvPr>
          <p:cNvGrpSpPr/>
          <p:nvPr/>
        </p:nvGrpSpPr>
        <p:grpSpPr>
          <a:xfrm>
            <a:off x="11436611" y="5301622"/>
            <a:ext cx="218238" cy="215554"/>
            <a:chOff x="4833835" y="3233739"/>
            <a:chExt cx="218238" cy="215554"/>
          </a:xfrm>
        </p:grpSpPr>
        <p:cxnSp>
          <p:nvCxnSpPr>
            <p:cNvPr id="265" name="Straight Arrow Connector 264">
              <a:extLst>
                <a:ext uri="{FF2B5EF4-FFF2-40B4-BE49-F238E27FC236}">
                  <a16:creationId xmlns:a16="http://schemas.microsoft.com/office/drawing/2014/main" id="{8C7E66B8-66BC-4E22-918B-AD6B68E9CAD1}"/>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C028607-FC51-4A23-832A-05E00C5380BF}"/>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12509C68-3596-45AC-8C7D-218A2039C2D4}"/>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68" name="TextBox 267">
            <a:extLst>
              <a:ext uri="{FF2B5EF4-FFF2-40B4-BE49-F238E27FC236}">
                <a16:creationId xmlns:a16="http://schemas.microsoft.com/office/drawing/2014/main" id="{40F1FAF6-A94E-49B1-AEBC-BDE144888BB0}"/>
              </a:ext>
            </a:extLst>
          </p:cNvPr>
          <p:cNvSpPr txBox="1"/>
          <p:nvPr/>
        </p:nvSpPr>
        <p:spPr>
          <a:xfrm flipH="1">
            <a:off x="10619034" y="4539560"/>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dirty="0">
                <a:solidFill>
                  <a:schemeClr val="accent5"/>
                </a:solidFill>
                <a:ea typeface="Arial Unicode MS" pitchFamily="34" charset="-128"/>
                <a:cs typeface="Arial Unicode MS" pitchFamily="34" charset="-128"/>
              </a:rPr>
              <a:t>SAP API</a:t>
            </a:r>
            <a:br>
              <a:rPr lang="en-AU" sz="800" kern="0" dirty="0">
                <a:solidFill>
                  <a:schemeClr val="accent5"/>
                </a:solidFill>
                <a:ea typeface="Arial Unicode MS" pitchFamily="34" charset="-128"/>
                <a:cs typeface="Arial Unicode MS" pitchFamily="34" charset="-128"/>
              </a:rPr>
            </a:br>
            <a:r>
              <a:rPr lang="en-AU" sz="800" kern="0" dirty="0">
                <a:solidFill>
                  <a:schemeClr val="accent5"/>
                </a:solidFill>
                <a:ea typeface="Arial Unicode MS" pitchFamily="34" charset="-128"/>
                <a:cs typeface="Arial Unicode MS" pitchFamily="34" charset="-128"/>
              </a:rPr>
              <a:t>Business Hub</a:t>
            </a:r>
          </a:p>
        </p:txBody>
      </p:sp>
      <p:cxnSp>
        <p:nvCxnSpPr>
          <p:cNvPr id="269" name="Straight Arrow Connector 268">
            <a:extLst>
              <a:ext uri="{FF2B5EF4-FFF2-40B4-BE49-F238E27FC236}">
                <a16:creationId xmlns:a16="http://schemas.microsoft.com/office/drawing/2014/main" id="{7EB23C40-B6AA-4A27-AB8C-0B02230C1797}"/>
              </a:ext>
            </a:extLst>
          </p:cNvPr>
          <p:cNvCxnSpPr>
            <a:cxnSpLocks/>
          </p:cNvCxnSpPr>
          <p:nvPr/>
        </p:nvCxnSpPr>
        <p:spPr>
          <a:xfrm>
            <a:off x="9573114" y="4661567"/>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F387400E-D9D7-4A97-AA54-20B1596310CC}"/>
              </a:ext>
            </a:extLst>
          </p:cNvPr>
          <p:cNvGrpSpPr/>
          <p:nvPr/>
        </p:nvGrpSpPr>
        <p:grpSpPr>
          <a:xfrm>
            <a:off x="11431633" y="4554893"/>
            <a:ext cx="218238" cy="215554"/>
            <a:chOff x="4833835" y="3233739"/>
            <a:chExt cx="218238" cy="215554"/>
          </a:xfrm>
        </p:grpSpPr>
        <p:cxnSp>
          <p:nvCxnSpPr>
            <p:cNvPr id="271" name="Straight Arrow Connector 270">
              <a:extLst>
                <a:ext uri="{FF2B5EF4-FFF2-40B4-BE49-F238E27FC236}">
                  <a16:creationId xmlns:a16="http://schemas.microsoft.com/office/drawing/2014/main" id="{5C1DF59A-BEF7-4427-A0C9-6A52E707F633}"/>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2F16F076-77D6-4F19-A5CA-F8A01A111072}"/>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062C7273-0FBC-493C-B221-BA8536B252C3}"/>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pic>
        <p:nvPicPr>
          <p:cNvPr id="274" name="Graphic 273">
            <a:extLst>
              <a:ext uri="{FF2B5EF4-FFF2-40B4-BE49-F238E27FC236}">
                <a16:creationId xmlns:a16="http://schemas.microsoft.com/office/drawing/2014/main" id="{3D930B2D-6A0F-441B-B22A-9512E9B59F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19245" y="4517731"/>
            <a:ext cx="280800" cy="280800"/>
          </a:xfrm>
          <a:prstGeom prst="rect">
            <a:avLst/>
          </a:prstGeom>
        </p:spPr>
      </p:pic>
      <p:cxnSp>
        <p:nvCxnSpPr>
          <p:cNvPr id="275" name="Straight Connector 274">
            <a:extLst>
              <a:ext uri="{FF2B5EF4-FFF2-40B4-BE49-F238E27FC236}">
                <a16:creationId xmlns:a16="http://schemas.microsoft.com/office/drawing/2014/main" id="{50BBDD65-72F6-49F9-9EA0-E31A1E4A924B}"/>
              </a:ext>
            </a:extLst>
          </p:cNvPr>
          <p:cNvCxnSpPr>
            <a:cxnSpLocks/>
          </p:cNvCxnSpPr>
          <p:nvPr/>
        </p:nvCxnSpPr>
        <p:spPr>
          <a:xfrm>
            <a:off x="9615173" y="4049746"/>
            <a:ext cx="1972800" cy="0"/>
          </a:xfrm>
          <a:prstGeom prst="line">
            <a:avLst/>
          </a:prstGeom>
          <a:ln w="6350">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AC6A95AB-0CDD-41FE-B974-BBAEA4D02FD0}"/>
              </a:ext>
            </a:extLst>
          </p:cNvPr>
          <p:cNvSpPr txBox="1"/>
          <p:nvPr/>
        </p:nvSpPr>
        <p:spPr>
          <a:xfrm flipH="1">
            <a:off x="10624161" y="3055910"/>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a:solidFill>
                  <a:schemeClr val="accent6"/>
                </a:solidFill>
                <a:ea typeface="Arial Unicode MS" pitchFamily="34" charset="-128"/>
                <a:cs typeface="Arial Unicode MS" pitchFamily="34" charset="-128"/>
              </a:rPr>
              <a:t>REST APIs</a:t>
            </a:r>
          </a:p>
        </p:txBody>
      </p:sp>
      <p:cxnSp>
        <p:nvCxnSpPr>
          <p:cNvPr id="277" name="Straight Arrow Connector 276">
            <a:extLst>
              <a:ext uri="{FF2B5EF4-FFF2-40B4-BE49-F238E27FC236}">
                <a16:creationId xmlns:a16="http://schemas.microsoft.com/office/drawing/2014/main" id="{12D3C2E1-0077-4B2F-AAF5-0DE53296BEFC}"/>
              </a:ext>
            </a:extLst>
          </p:cNvPr>
          <p:cNvCxnSpPr>
            <a:cxnSpLocks/>
          </p:cNvCxnSpPr>
          <p:nvPr/>
        </p:nvCxnSpPr>
        <p:spPr>
          <a:xfrm>
            <a:off x="9578241" y="3116362"/>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4EE02629-5223-453E-9B15-5C7838FF9155}"/>
              </a:ext>
            </a:extLst>
          </p:cNvPr>
          <p:cNvGrpSpPr/>
          <p:nvPr/>
        </p:nvGrpSpPr>
        <p:grpSpPr>
          <a:xfrm>
            <a:off x="10166487" y="3135475"/>
            <a:ext cx="386317" cy="206944"/>
            <a:chOff x="10247223" y="3382560"/>
            <a:chExt cx="386317" cy="206944"/>
          </a:xfrm>
        </p:grpSpPr>
        <p:pic>
          <p:nvPicPr>
            <p:cNvPr id="279" name="Picture 4" descr="https://avatars3.githubusercontent.com/u/16343502?v=3&amp;s=200">
              <a:extLst>
                <a:ext uri="{FF2B5EF4-FFF2-40B4-BE49-F238E27FC236}">
                  <a16:creationId xmlns:a16="http://schemas.microsoft.com/office/drawing/2014/main" id="{D61FB154-088D-48A2-9F50-5C24630CC2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41706" y="3382560"/>
              <a:ext cx="191834" cy="191834"/>
            </a:xfrm>
            <a:prstGeom prst="rect">
              <a:avLst/>
            </a:prstGeom>
            <a:noFill/>
            <a:extLst>
              <a:ext uri="{909E8E84-426E-40DD-AFC4-6F175D3DCCD1}">
                <a14:hiddenFill xmlns:a14="http://schemas.microsoft.com/office/drawing/2010/main">
                  <a:solidFill>
                    <a:srgbClr val="FFFFFF"/>
                  </a:solidFill>
                </a14:hiddenFill>
              </a:ext>
            </a:extLst>
          </p:spPr>
        </p:pic>
        <p:pic>
          <p:nvPicPr>
            <p:cNvPr id="280" name="Graphic 279">
              <a:extLst>
                <a:ext uri="{FF2B5EF4-FFF2-40B4-BE49-F238E27FC236}">
                  <a16:creationId xmlns:a16="http://schemas.microsoft.com/office/drawing/2014/main" id="{A6B883F8-EC5D-45AD-B2AA-3C2D4B927E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47223" y="3386501"/>
              <a:ext cx="203003" cy="203003"/>
            </a:xfrm>
            <a:prstGeom prst="rect">
              <a:avLst/>
            </a:prstGeom>
          </p:spPr>
        </p:pic>
      </p:grpSp>
      <p:pic>
        <p:nvPicPr>
          <p:cNvPr id="281" name="Graphic 280">
            <a:extLst>
              <a:ext uri="{FF2B5EF4-FFF2-40B4-BE49-F238E27FC236}">
                <a16:creationId xmlns:a16="http://schemas.microsoft.com/office/drawing/2014/main" id="{FEC1667F-F9C8-4D14-9C10-0529CFFA4BD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19245" y="5322776"/>
            <a:ext cx="280800" cy="280800"/>
          </a:xfrm>
          <a:prstGeom prst="rect">
            <a:avLst/>
          </a:prstGeom>
        </p:spPr>
      </p:pic>
      <p:sp>
        <p:nvSpPr>
          <p:cNvPr id="282" name="Rectangle: Rounded Corners 281">
            <a:extLst>
              <a:ext uri="{FF2B5EF4-FFF2-40B4-BE49-F238E27FC236}">
                <a16:creationId xmlns:a16="http://schemas.microsoft.com/office/drawing/2014/main" id="{C9A6E3FF-9C68-4B30-8F4D-8C8E5233B55F}"/>
              </a:ext>
            </a:extLst>
          </p:cNvPr>
          <p:cNvSpPr/>
          <p:nvPr/>
        </p:nvSpPr>
        <p:spPr bwMode="gray">
          <a:xfrm>
            <a:off x="8690780" y="4510373"/>
            <a:ext cx="802809" cy="1155723"/>
          </a:xfrm>
          <a:prstGeom prst="roundRect">
            <a:avLst/>
          </a:prstGeom>
          <a:solidFill>
            <a:schemeClr val="bg1"/>
          </a:solidFill>
          <a:ln w="9525" algn="ctr">
            <a:solidFill>
              <a:schemeClr val="accent5">
                <a:lumMod val="60000"/>
                <a:lumOff val="40000"/>
              </a:schemeClr>
            </a:solidFill>
            <a:miter lim="800000"/>
            <a:headEnd/>
            <a:tailEnd/>
          </a:ln>
        </p:spPr>
        <p:txBody>
          <a:bodyPr lIns="36000" tIns="72000" rIns="36000" bIns="72000" rtlCol="0" anchor="ctr"/>
          <a:lstStyle/>
          <a:p>
            <a:pPr algn="ctr" defTabSz="914400" fontAlgn="base">
              <a:spcBef>
                <a:spcPct val="50000"/>
              </a:spcBef>
              <a:spcAft>
                <a:spcPct val="0"/>
              </a:spcAft>
              <a:buClr>
                <a:srgbClr val="F0AB00"/>
              </a:buClr>
              <a:buSzPct val="80000"/>
            </a:pPr>
            <a:r>
              <a:rPr lang="en-US" sz="900" kern="0" dirty="0">
                <a:solidFill>
                  <a:schemeClr val="accent5"/>
                </a:solidFill>
                <a:ea typeface="Arial Unicode MS" pitchFamily="34" charset="-128"/>
                <a:cs typeface="Arial Unicode MS" pitchFamily="34" charset="-128"/>
              </a:rPr>
              <a:t>SAP BTP</a:t>
            </a:r>
            <a:br>
              <a:rPr lang="en-US" sz="900" kern="0" dirty="0">
                <a:solidFill>
                  <a:schemeClr val="accent5"/>
                </a:solidFill>
                <a:ea typeface="Arial Unicode MS" pitchFamily="34" charset="-128"/>
                <a:cs typeface="Arial Unicode MS" pitchFamily="34" charset="-128"/>
              </a:rPr>
            </a:br>
            <a:r>
              <a:rPr lang="en-US" sz="900" kern="0" dirty="0">
                <a:solidFill>
                  <a:schemeClr val="accent5"/>
                </a:solidFill>
                <a:ea typeface="Arial Unicode MS" pitchFamily="34" charset="-128"/>
                <a:cs typeface="Arial Unicode MS" pitchFamily="34" charset="-128"/>
              </a:rPr>
              <a:t>Connectors</a:t>
            </a:r>
            <a:endParaRPr kumimoji="0" lang="en-US" sz="900" b="0" i="1" u="none" strike="noStrike" kern="0" cap="none" spc="0" normalizeH="0" baseline="0" noProof="0" dirty="0">
              <a:ln>
                <a:noFill/>
              </a:ln>
              <a:solidFill>
                <a:schemeClr val="accent5"/>
              </a:solidFill>
              <a:effectLst/>
              <a:uLnTx/>
              <a:uFillTx/>
              <a:ea typeface="Arial Unicode MS" pitchFamily="34" charset="-128"/>
              <a:cs typeface="Arial Unicode MS" pitchFamily="34" charset="-128"/>
            </a:endParaRPr>
          </a:p>
        </p:txBody>
      </p:sp>
      <p:sp>
        <p:nvSpPr>
          <p:cNvPr id="283" name="Rectangle: Rounded Corners 282">
            <a:extLst>
              <a:ext uri="{FF2B5EF4-FFF2-40B4-BE49-F238E27FC236}">
                <a16:creationId xmlns:a16="http://schemas.microsoft.com/office/drawing/2014/main" id="{7F1E21DC-C327-434B-A9A1-5F29D83C8D87}"/>
              </a:ext>
            </a:extLst>
          </p:cNvPr>
          <p:cNvSpPr/>
          <p:nvPr/>
        </p:nvSpPr>
        <p:spPr bwMode="gray">
          <a:xfrm>
            <a:off x="8695684" y="4047836"/>
            <a:ext cx="791834" cy="382056"/>
          </a:xfrm>
          <a:prstGeom prst="roundRect">
            <a:avLst/>
          </a:prstGeom>
          <a:solidFill>
            <a:schemeClr val="bg1"/>
          </a:solidFill>
          <a:ln w="9525" algn="ctr">
            <a:solidFill>
              <a:schemeClr val="accent1"/>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900" kern="0" dirty="0">
                <a:solidFill>
                  <a:schemeClr val="accent1">
                    <a:lumMod val="75000"/>
                  </a:schemeClr>
                </a:solidFill>
                <a:ea typeface="Arial Unicode MS" pitchFamily="34" charset="-128"/>
                <a:cs typeface="Arial Unicode MS" pitchFamily="34" charset="-128"/>
              </a:rPr>
              <a:t>3</a:t>
            </a:r>
            <a:r>
              <a:rPr lang="en-US" sz="900" kern="0" baseline="30000" dirty="0">
                <a:solidFill>
                  <a:schemeClr val="accent1">
                    <a:lumMod val="75000"/>
                  </a:schemeClr>
                </a:solidFill>
                <a:ea typeface="Arial Unicode MS" pitchFamily="34" charset="-128"/>
                <a:cs typeface="Arial Unicode MS" pitchFamily="34" charset="-128"/>
              </a:rPr>
              <a:t>rd</a:t>
            </a:r>
            <a:r>
              <a:rPr lang="en-US" sz="900" kern="0" dirty="0">
                <a:solidFill>
                  <a:schemeClr val="accent1">
                    <a:lumMod val="75000"/>
                  </a:schemeClr>
                </a:solidFill>
                <a:ea typeface="Arial Unicode MS" pitchFamily="34" charset="-128"/>
                <a:cs typeface="Arial Unicode MS" pitchFamily="34" charset="-128"/>
              </a:rPr>
              <a:t> Party </a:t>
            </a:r>
            <a:r>
              <a:rPr kumimoji="0" lang="en-US" sz="900" b="0" i="0" u="none" strike="noStrike" kern="0" cap="none" spc="0" normalizeH="0" baseline="0" noProof="0" dirty="0">
                <a:ln>
                  <a:noFill/>
                </a:ln>
                <a:solidFill>
                  <a:schemeClr val="accent1">
                    <a:lumMod val="75000"/>
                  </a:schemeClr>
                </a:solidFill>
                <a:effectLst/>
                <a:uLnTx/>
                <a:uFillTx/>
                <a:ea typeface="Arial Unicode MS" pitchFamily="34" charset="-128"/>
                <a:cs typeface="Arial Unicode MS" pitchFamily="34" charset="-128"/>
              </a:rPr>
              <a:t>Connectors</a:t>
            </a:r>
            <a:endParaRPr kumimoji="0" lang="en-US" sz="800" b="0" i="1" u="none" strike="noStrike" kern="0" cap="none" spc="0" normalizeH="0" baseline="0" noProof="0" dirty="0">
              <a:ln>
                <a:noFill/>
              </a:ln>
              <a:solidFill>
                <a:schemeClr val="accent1">
                  <a:lumMod val="75000"/>
                </a:schemeClr>
              </a:solidFill>
              <a:effectLst/>
              <a:uLnTx/>
              <a:uFillTx/>
              <a:ea typeface="Arial Unicode MS" pitchFamily="34" charset="-128"/>
              <a:cs typeface="Arial Unicode MS" pitchFamily="34" charset="-128"/>
            </a:endParaRPr>
          </a:p>
        </p:txBody>
      </p:sp>
      <p:pic>
        <p:nvPicPr>
          <p:cNvPr id="284" name="Picture 283">
            <a:extLst>
              <a:ext uri="{FF2B5EF4-FFF2-40B4-BE49-F238E27FC236}">
                <a16:creationId xmlns:a16="http://schemas.microsoft.com/office/drawing/2014/main" id="{EB3F3072-2DD6-4444-90BB-CF26EF83EE58}"/>
              </a:ext>
            </a:extLst>
          </p:cNvPr>
          <p:cNvPicPr>
            <a:picLocks noChangeAspect="1"/>
          </p:cNvPicPr>
          <p:nvPr/>
        </p:nvPicPr>
        <p:blipFill>
          <a:blip r:embed="rId22"/>
          <a:stretch>
            <a:fillRect/>
          </a:stretch>
        </p:blipFill>
        <p:spPr>
          <a:xfrm>
            <a:off x="10210245" y="4082265"/>
            <a:ext cx="298800" cy="298800"/>
          </a:xfrm>
          <a:prstGeom prst="rect">
            <a:avLst/>
          </a:prstGeom>
        </p:spPr>
      </p:pic>
      <p:grpSp>
        <p:nvGrpSpPr>
          <p:cNvPr id="146" name="Group 145">
            <a:extLst>
              <a:ext uri="{FF2B5EF4-FFF2-40B4-BE49-F238E27FC236}">
                <a16:creationId xmlns:a16="http://schemas.microsoft.com/office/drawing/2014/main" id="{1FBCA570-6B50-4CE7-8B1B-E66D47970CC4}"/>
              </a:ext>
            </a:extLst>
          </p:cNvPr>
          <p:cNvGrpSpPr/>
          <p:nvPr/>
        </p:nvGrpSpPr>
        <p:grpSpPr>
          <a:xfrm>
            <a:off x="450728" y="3040702"/>
            <a:ext cx="1914525" cy="1007090"/>
            <a:chOff x="652870" y="3379561"/>
            <a:chExt cx="1914525" cy="1007090"/>
          </a:xfrm>
        </p:grpSpPr>
        <p:sp>
          <p:nvSpPr>
            <p:cNvPr id="149" name="Rectangle: Rounded Corners 148">
              <a:extLst>
                <a:ext uri="{FF2B5EF4-FFF2-40B4-BE49-F238E27FC236}">
                  <a16:creationId xmlns:a16="http://schemas.microsoft.com/office/drawing/2014/main" id="{FF0D83D0-9E59-4182-ADC3-33D12B8032E6}"/>
                </a:ext>
              </a:extLst>
            </p:cNvPr>
            <p:cNvSpPr/>
            <p:nvPr/>
          </p:nvSpPr>
          <p:spPr bwMode="gray">
            <a:xfrm>
              <a:off x="652870" y="3379561"/>
              <a:ext cx="1914525" cy="1007090"/>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50" name="Rectangle: Rounded Corners 149">
              <a:extLst>
                <a:ext uri="{FF2B5EF4-FFF2-40B4-BE49-F238E27FC236}">
                  <a16:creationId xmlns:a16="http://schemas.microsoft.com/office/drawing/2014/main" id="{2B457937-C78A-48A7-8BFF-6F2E2A662E1F}"/>
                </a:ext>
              </a:extLst>
            </p:cNvPr>
            <p:cNvSpPr/>
            <p:nvPr/>
          </p:nvSpPr>
          <p:spPr bwMode="gray">
            <a:xfrm>
              <a:off x="1215775" y="4184662"/>
              <a:ext cx="788714" cy="146789"/>
            </a:xfrm>
            <a:prstGeom prst="roundRect">
              <a:avLst/>
            </a:prstGeom>
            <a:solidFill>
              <a:schemeClr val="bg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rPr>
                <a:t>…</a:t>
              </a:r>
            </a:p>
          </p:txBody>
        </p:sp>
        <p:grpSp>
          <p:nvGrpSpPr>
            <p:cNvPr id="151" name="Group 150">
              <a:extLst>
                <a:ext uri="{FF2B5EF4-FFF2-40B4-BE49-F238E27FC236}">
                  <a16:creationId xmlns:a16="http://schemas.microsoft.com/office/drawing/2014/main" id="{CAF4AFC3-37AF-44E7-88C8-D553EB7C8E3C}"/>
                </a:ext>
              </a:extLst>
            </p:cNvPr>
            <p:cNvGrpSpPr/>
            <p:nvPr/>
          </p:nvGrpSpPr>
          <p:grpSpPr>
            <a:xfrm>
              <a:off x="1664575" y="3846025"/>
              <a:ext cx="800020" cy="286424"/>
              <a:chOff x="1653299" y="3718711"/>
              <a:chExt cx="800020" cy="286424"/>
            </a:xfrm>
          </p:grpSpPr>
          <p:sp>
            <p:nvSpPr>
              <p:cNvPr id="170" name="Rectangle: Rounded Corners 169">
                <a:extLst>
                  <a:ext uri="{FF2B5EF4-FFF2-40B4-BE49-F238E27FC236}">
                    <a16:creationId xmlns:a16="http://schemas.microsoft.com/office/drawing/2014/main" id="{32C1F377-188A-4CCC-A170-92AB048F1587}"/>
                  </a:ext>
                </a:extLst>
              </p:cNvPr>
              <p:cNvSpPr/>
              <p:nvPr/>
            </p:nvSpPr>
            <p:spPr bwMode="gray">
              <a:xfrm>
                <a:off x="1653299" y="3718711"/>
                <a:ext cx="800020"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71" name="Picture 170">
                <a:extLst>
                  <a:ext uri="{FF2B5EF4-FFF2-40B4-BE49-F238E27FC236}">
                    <a16:creationId xmlns:a16="http://schemas.microsoft.com/office/drawing/2014/main" id="{6566C6F3-5F66-4943-A67F-7067107D6BCF}"/>
                  </a:ext>
                </a:extLst>
              </p:cNvPr>
              <p:cNvPicPr>
                <a:picLocks noChangeAspect="1"/>
              </p:cNvPicPr>
              <p:nvPr/>
            </p:nvPicPr>
            <p:blipFill>
              <a:blip r:embed="rId23"/>
              <a:stretch>
                <a:fillRect/>
              </a:stretch>
            </p:blipFill>
            <p:spPr>
              <a:xfrm>
                <a:off x="1739122" y="3805176"/>
                <a:ext cx="632202" cy="113494"/>
              </a:xfrm>
              <a:prstGeom prst="rect">
                <a:avLst/>
              </a:prstGeom>
            </p:spPr>
          </p:pic>
        </p:grpSp>
        <p:sp>
          <p:nvSpPr>
            <p:cNvPr id="160" name="Rectangle: Rounded Corners 159">
              <a:extLst>
                <a:ext uri="{FF2B5EF4-FFF2-40B4-BE49-F238E27FC236}">
                  <a16:creationId xmlns:a16="http://schemas.microsoft.com/office/drawing/2014/main" id="{0B3F08F4-9798-45FA-96A5-4829A94C3A2C}"/>
                </a:ext>
              </a:extLst>
            </p:cNvPr>
            <p:cNvSpPr/>
            <p:nvPr/>
          </p:nvSpPr>
          <p:spPr bwMode="gray">
            <a:xfrm>
              <a:off x="1664575" y="3471237"/>
              <a:ext cx="800020" cy="286424"/>
            </a:xfrm>
            <a:prstGeom prst="roundRect">
              <a:avLst/>
            </a:prstGeom>
            <a:solidFill>
              <a:schemeClr val="bg1"/>
            </a:solidFill>
            <a:ln w="9525" algn="ctr">
              <a:solidFill>
                <a:schemeClr val="accent3">
                  <a:lumMod val="60000"/>
                  <a:lumOff val="40000"/>
                </a:schemeClr>
              </a:solidFill>
              <a:miter lim="800000"/>
              <a:headEnd/>
              <a:tailEnd/>
            </a:ln>
          </p:spPr>
          <p:txBody>
            <a:bodyPr lIns="0" tIns="36000" rIns="0" bIns="36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800" b="1" kern="0">
                  <a:solidFill>
                    <a:schemeClr val="accent3"/>
                  </a:solidFill>
                  <a:ea typeface="Arial Unicode MS" pitchFamily="34" charset="-128"/>
                  <a:cs typeface="Arial Unicode MS" pitchFamily="34" charset="-128"/>
                </a:rPr>
                <a:t>SAP C/4HANA</a:t>
              </a:r>
              <a:endParaRPr kumimoji="0" lang="en-US" sz="800" b="1"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grpSp>
          <p:nvGrpSpPr>
            <p:cNvPr id="161" name="Group 160">
              <a:extLst>
                <a:ext uri="{FF2B5EF4-FFF2-40B4-BE49-F238E27FC236}">
                  <a16:creationId xmlns:a16="http://schemas.microsoft.com/office/drawing/2014/main" id="{C48B2291-5929-4C87-881F-DAC38C12E3B2}"/>
                </a:ext>
              </a:extLst>
            </p:cNvPr>
            <p:cNvGrpSpPr/>
            <p:nvPr/>
          </p:nvGrpSpPr>
          <p:grpSpPr>
            <a:xfrm>
              <a:off x="776885" y="3471237"/>
              <a:ext cx="800019" cy="286423"/>
              <a:chOff x="776885" y="3359469"/>
              <a:chExt cx="800019" cy="286423"/>
            </a:xfrm>
          </p:grpSpPr>
          <p:sp>
            <p:nvSpPr>
              <p:cNvPr id="167" name="Rectangle: Rounded Corners 166">
                <a:extLst>
                  <a:ext uri="{FF2B5EF4-FFF2-40B4-BE49-F238E27FC236}">
                    <a16:creationId xmlns:a16="http://schemas.microsoft.com/office/drawing/2014/main" id="{BB6713A7-5BD0-4208-9BCB-248DEEADF205}"/>
                  </a:ext>
                </a:extLst>
              </p:cNvPr>
              <p:cNvSpPr/>
              <p:nvPr/>
            </p:nvSpPr>
            <p:spPr bwMode="gray">
              <a:xfrm>
                <a:off x="776885" y="3359469"/>
                <a:ext cx="800019"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69" name="Picture 4" descr="Billedresultat for SAP fieldglass logo">
                <a:extLst>
                  <a:ext uri="{FF2B5EF4-FFF2-40B4-BE49-F238E27FC236}">
                    <a16:creationId xmlns:a16="http://schemas.microsoft.com/office/drawing/2014/main" id="{DF88CC86-09F5-47C7-B678-7B34E0A01DDB}"/>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569" y="3435742"/>
                <a:ext cx="699168" cy="133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2" name="Group 161">
              <a:extLst>
                <a:ext uri="{FF2B5EF4-FFF2-40B4-BE49-F238E27FC236}">
                  <a16:creationId xmlns:a16="http://schemas.microsoft.com/office/drawing/2014/main" id="{09DC5AC9-E3F0-44D3-BBBF-E419311B20B0}"/>
                </a:ext>
              </a:extLst>
            </p:cNvPr>
            <p:cNvGrpSpPr/>
            <p:nvPr/>
          </p:nvGrpSpPr>
          <p:grpSpPr>
            <a:xfrm>
              <a:off x="776886" y="3852992"/>
              <a:ext cx="795912" cy="286424"/>
              <a:chOff x="766763" y="3718711"/>
              <a:chExt cx="796192" cy="286424"/>
            </a:xfrm>
          </p:grpSpPr>
          <p:sp>
            <p:nvSpPr>
              <p:cNvPr id="163" name="Rectangle: Rounded Corners 162">
                <a:extLst>
                  <a:ext uri="{FF2B5EF4-FFF2-40B4-BE49-F238E27FC236}">
                    <a16:creationId xmlns:a16="http://schemas.microsoft.com/office/drawing/2014/main" id="{32E7DA02-32FC-4347-BF46-8BA3A601BC9B}"/>
                  </a:ext>
                </a:extLst>
              </p:cNvPr>
              <p:cNvSpPr/>
              <p:nvPr/>
            </p:nvSpPr>
            <p:spPr bwMode="gray">
              <a:xfrm>
                <a:off x="766763" y="3718711"/>
                <a:ext cx="796192"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66" name="Picture 4" descr="Bildergebnis fÃ¼r sap successfactors logo">
                <a:extLst>
                  <a:ext uri="{FF2B5EF4-FFF2-40B4-BE49-F238E27FC236}">
                    <a16:creationId xmlns:a16="http://schemas.microsoft.com/office/drawing/2014/main" id="{53DF92CD-2D06-4FFB-8BC0-2D5027253326}"/>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41889" b="44414"/>
              <a:stretch/>
            </p:blipFill>
            <p:spPr bwMode="auto">
              <a:xfrm>
                <a:off x="784976" y="3809890"/>
                <a:ext cx="759767" cy="10406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Rectangle 4">
            <a:extLst>
              <a:ext uri="{FF2B5EF4-FFF2-40B4-BE49-F238E27FC236}">
                <a16:creationId xmlns:a16="http://schemas.microsoft.com/office/drawing/2014/main" id="{88FFE920-2905-DF46-9F7D-F8C59D33A481}"/>
              </a:ext>
            </a:extLst>
          </p:cNvPr>
          <p:cNvSpPr/>
          <p:nvPr/>
        </p:nvSpPr>
        <p:spPr>
          <a:xfrm>
            <a:off x="597297" y="2266961"/>
            <a:ext cx="985846" cy="107722"/>
          </a:xfrm>
          <a:prstGeom prst="rect">
            <a:avLst/>
          </a:prstGeom>
        </p:spPr>
        <p:txBody>
          <a:bodyPr wrap="none" lIns="0" tIns="0" rIns="0" bIns="0">
            <a:spAutoFit/>
          </a:bodyPr>
          <a:lstStyle/>
          <a:p>
            <a:pPr lvl="0" algn="ctr" defTabSz="914400" fontAlgn="base">
              <a:spcBef>
                <a:spcPct val="50000"/>
              </a:spcBef>
              <a:spcAft>
                <a:spcPct val="0"/>
              </a:spcAft>
              <a:buClr>
                <a:srgbClr val="F0AB00"/>
              </a:buClr>
              <a:buSzPct val="80000"/>
            </a:pPr>
            <a:r>
              <a:rPr lang="en-US" sz="700" b="1" kern="0" dirty="0">
                <a:solidFill>
                  <a:srgbClr val="008FD3"/>
                </a:solidFill>
                <a:ea typeface="Arial Unicode MS" pitchFamily="34" charset="-128"/>
                <a:cs typeface="Arial Unicode MS" pitchFamily="34" charset="-128"/>
              </a:rPr>
              <a:t>SAP S/4HANA</a:t>
            </a:r>
            <a:r>
              <a:rPr lang="en-US" sz="700" b="1" kern="0" baseline="30000" dirty="0">
                <a:solidFill>
                  <a:srgbClr val="008FD3"/>
                </a:solidFill>
                <a:ea typeface="Arial Unicode MS" pitchFamily="34" charset="-128"/>
                <a:cs typeface="Arial Unicode MS" pitchFamily="34" charset="-128"/>
              </a:rPr>
              <a:t>®</a:t>
            </a:r>
            <a:r>
              <a:rPr lang="en-US" sz="700" b="1" kern="0" dirty="0">
                <a:solidFill>
                  <a:srgbClr val="008FD3"/>
                </a:solidFill>
                <a:ea typeface="Arial Unicode MS" pitchFamily="34" charset="-128"/>
                <a:cs typeface="Arial Unicode MS" pitchFamily="34" charset="-128"/>
              </a:rPr>
              <a:t> CLOUD</a:t>
            </a:r>
            <a:endParaRPr lang="en-US" sz="700" kern="0" dirty="0">
              <a:solidFill>
                <a:srgbClr val="008FD3"/>
              </a:solidFill>
              <a:ea typeface="Arial Unicode MS" pitchFamily="34" charset="-128"/>
              <a:cs typeface="Arial Unicode MS" pitchFamily="34" charset="-128"/>
            </a:endParaRPr>
          </a:p>
        </p:txBody>
      </p:sp>
      <p:sp>
        <p:nvSpPr>
          <p:cNvPr id="148" name="Rectangle 147">
            <a:extLst>
              <a:ext uri="{FF2B5EF4-FFF2-40B4-BE49-F238E27FC236}">
                <a16:creationId xmlns:a16="http://schemas.microsoft.com/office/drawing/2014/main" id="{AB921B3A-977D-3E47-B2E9-7712E0E72403}"/>
              </a:ext>
            </a:extLst>
          </p:cNvPr>
          <p:cNvSpPr/>
          <p:nvPr/>
        </p:nvSpPr>
        <p:spPr>
          <a:xfrm>
            <a:off x="768817" y="1930725"/>
            <a:ext cx="642805" cy="107722"/>
          </a:xfrm>
          <a:prstGeom prst="rect">
            <a:avLst/>
          </a:prstGeom>
        </p:spPr>
        <p:txBody>
          <a:bodyPr wrap="none" lIns="0" tIns="0" rIns="0" bIns="0">
            <a:spAutoFit/>
          </a:bodyPr>
          <a:lstStyle/>
          <a:p>
            <a:pPr lvl="0" algn="ctr" defTabSz="914400" fontAlgn="base">
              <a:spcBef>
                <a:spcPct val="50000"/>
              </a:spcBef>
              <a:spcAft>
                <a:spcPct val="0"/>
              </a:spcAft>
              <a:buClr>
                <a:srgbClr val="F0AB00"/>
              </a:buClr>
              <a:buSzPct val="80000"/>
            </a:pPr>
            <a:r>
              <a:rPr lang="en-US" sz="700" b="1" kern="0" dirty="0">
                <a:solidFill>
                  <a:srgbClr val="008FD3"/>
                </a:solidFill>
                <a:ea typeface="Arial Unicode MS" pitchFamily="34" charset="-128"/>
                <a:cs typeface="Arial Unicode MS" pitchFamily="34" charset="-128"/>
              </a:rPr>
              <a:t>SAP S/4HANA</a:t>
            </a:r>
            <a:r>
              <a:rPr lang="en-US" sz="700" b="1" kern="0" baseline="30000" dirty="0">
                <a:solidFill>
                  <a:srgbClr val="008FD3"/>
                </a:solidFill>
                <a:ea typeface="Arial Unicode MS" pitchFamily="34" charset="-128"/>
                <a:cs typeface="Arial Unicode MS" pitchFamily="34" charset="-128"/>
              </a:rPr>
              <a:t>®</a:t>
            </a:r>
            <a:endParaRPr lang="en-US" sz="700" kern="0" dirty="0">
              <a:solidFill>
                <a:srgbClr val="008FD3"/>
              </a:solidFill>
              <a:ea typeface="Arial Unicode MS" pitchFamily="34" charset="-128"/>
              <a:cs typeface="Arial Unicode MS" pitchFamily="34" charset="-128"/>
            </a:endParaRPr>
          </a:p>
        </p:txBody>
      </p:sp>
      <p:sp>
        <p:nvSpPr>
          <p:cNvPr id="125" name="AutoShape 4" descr="Bildergebnis fÃ¼r aws s3">
            <a:extLst>
              <a:ext uri="{FF2B5EF4-FFF2-40B4-BE49-F238E27FC236}">
                <a16:creationId xmlns:a16="http://schemas.microsoft.com/office/drawing/2014/main" id="{15358CDE-2876-40D0-BBD9-91D1E8ABF653}"/>
              </a:ext>
            </a:extLst>
          </p:cNvPr>
          <p:cNvSpPr>
            <a:spLocks noChangeAspect="1" noChangeArrowheads="1"/>
          </p:cNvSpPr>
          <p:nvPr/>
        </p:nvSpPr>
        <p:spPr bwMode="auto">
          <a:xfrm>
            <a:off x="6033418" y="297999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Rectangle 125">
            <a:extLst>
              <a:ext uri="{FF2B5EF4-FFF2-40B4-BE49-F238E27FC236}">
                <a16:creationId xmlns:a16="http://schemas.microsoft.com/office/drawing/2014/main" id="{CD363B4C-579A-4E64-9A3D-7E18D7AE62A9}"/>
              </a:ext>
            </a:extLst>
          </p:cNvPr>
          <p:cNvSpPr/>
          <p:nvPr/>
        </p:nvSpPr>
        <p:spPr bwMode="gray">
          <a:xfrm>
            <a:off x="4047750" y="3708749"/>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31" name="Rectangle 130">
            <a:extLst>
              <a:ext uri="{FF2B5EF4-FFF2-40B4-BE49-F238E27FC236}">
                <a16:creationId xmlns:a16="http://schemas.microsoft.com/office/drawing/2014/main" id="{264015AE-0752-44C2-938B-DD04B85E87E3}"/>
              </a:ext>
            </a:extLst>
          </p:cNvPr>
          <p:cNvSpPr/>
          <p:nvPr/>
        </p:nvSpPr>
        <p:spPr bwMode="gray">
          <a:xfrm>
            <a:off x="4047750" y="4739972"/>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33" name="TextBox 132">
            <a:extLst>
              <a:ext uri="{FF2B5EF4-FFF2-40B4-BE49-F238E27FC236}">
                <a16:creationId xmlns:a16="http://schemas.microsoft.com/office/drawing/2014/main" id="{2B94C057-1227-444F-9564-07043E91BDF8}"/>
              </a:ext>
            </a:extLst>
          </p:cNvPr>
          <p:cNvSpPr txBox="1"/>
          <p:nvPr/>
        </p:nvSpPr>
        <p:spPr>
          <a:xfrm>
            <a:off x="4743809" y="4955309"/>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Catalog</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Data Discovery / Data Profiling / Metadata Cataloging</a:t>
            </a:r>
          </a:p>
        </p:txBody>
      </p:sp>
      <p:pic>
        <p:nvPicPr>
          <p:cNvPr id="135" name="Picture 134">
            <a:extLst>
              <a:ext uri="{FF2B5EF4-FFF2-40B4-BE49-F238E27FC236}">
                <a16:creationId xmlns:a16="http://schemas.microsoft.com/office/drawing/2014/main" id="{ECF7B496-2896-46EF-90A2-F3B9DDCFD5D4}"/>
              </a:ext>
            </a:extLst>
          </p:cNvPr>
          <p:cNvPicPr>
            <a:picLocks noChangeAspect="1"/>
          </p:cNvPicPr>
          <p:nvPr/>
        </p:nvPicPr>
        <p:blipFill>
          <a:blip r:embed="rId26"/>
          <a:srcRect/>
          <a:stretch/>
        </p:blipFill>
        <p:spPr>
          <a:xfrm>
            <a:off x="4088663" y="4881459"/>
            <a:ext cx="545458" cy="549070"/>
          </a:xfrm>
          <a:prstGeom prst="rect">
            <a:avLst/>
          </a:prstGeom>
        </p:spPr>
      </p:pic>
      <p:sp>
        <p:nvSpPr>
          <p:cNvPr id="137" name="TextBox 136">
            <a:extLst>
              <a:ext uri="{FF2B5EF4-FFF2-40B4-BE49-F238E27FC236}">
                <a16:creationId xmlns:a16="http://schemas.microsoft.com/office/drawing/2014/main" id="{D425E045-0DED-4512-91DA-CDEE353285FC}"/>
              </a:ext>
            </a:extLst>
          </p:cNvPr>
          <p:cNvSpPr txBox="1"/>
          <p:nvPr/>
        </p:nvSpPr>
        <p:spPr>
          <a:xfrm>
            <a:off x="4768905" y="3933165"/>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Processing</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Exploration / Model Design / ML orchestration</a:t>
            </a:r>
          </a:p>
        </p:txBody>
      </p:sp>
      <p:pic>
        <p:nvPicPr>
          <p:cNvPr id="154" name="Picture 153">
            <a:extLst>
              <a:ext uri="{FF2B5EF4-FFF2-40B4-BE49-F238E27FC236}">
                <a16:creationId xmlns:a16="http://schemas.microsoft.com/office/drawing/2014/main" id="{1EE5B383-7142-4C37-A142-536C4033ECC1}"/>
              </a:ext>
            </a:extLst>
          </p:cNvPr>
          <p:cNvPicPr>
            <a:picLocks noChangeAspect="1"/>
          </p:cNvPicPr>
          <p:nvPr/>
        </p:nvPicPr>
        <p:blipFill>
          <a:blip r:embed="rId27"/>
          <a:srcRect/>
          <a:stretch/>
        </p:blipFill>
        <p:spPr>
          <a:xfrm>
            <a:off x="4170153" y="3963793"/>
            <a:ext cx="402409" cy="361856"/>
          </a:xfrm>
          <a:prstGeom prst="rect">
            <a:avLst/>
          </a:prstGeom>
        </p:spPr>
      </p:pic>
      <p:sp>
        <p:nvSpPr>
          <p:cNvPr id="156" name="Rectangle 155">
            <a:extLst>
              <a:ext uri="{FF2B5EF4-FFF2-40B4-BE49-F238E27FC236}">
                <a16:creationId xmlns:a16="http://schemas.microsoft.com/office/drawing/2014/main" id="{701374C6-6486-467F-90D4-C3B4B6AB2D9A}"/>
              </a:ext>
            </a:extLst>
          </p:cNvPr>
          <p:cNvSpPr/>
          <p:nvPr/>
        </p:nvSpPr>
        <p:spPr bwMode="gray">
          <a:xfrm>
            <a:off x="4047750" y="2679834"/>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57" name="TextBox 156">
            <a:extLst>
              <a:ext uri="{FF2B5EF4-FFF2-40B4-BE49-F238E27FC236}">
                <a16:creationId xmlns:a16="http://schemas.microsoft.com/office/drawing/2014/main" id="{B73302D7-70AB-4038-8F03-8DC3E2C8B055}"/>
              </a:ext>
            </a:extLst>
          </p:cNvPr>
          <p:cNvSpPr txBox="1"/>
          <p:nvPr/>
        </p:nvSpPr>
        <p:spPr>
          <a:xfrm>
            <a:off x="4768905" y="2927110"/>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Integration</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Data Ingestion / Data Enrichment / Data Workflows</a:t>
            </a:r>
          </a:p>
        </p:txBody>
      </p:sp>
      <p:pic>
        <p:nvPicPr>
          <p:cNvPr id="165" name="Picture 164">
            <a:extLst>
              <a:ext uri="{FF2B5EF4-FFF2-40B4-BE49-F238E27FC236}">
                <a16:creationId xmlns:a16="http://schemas.microsoft.com/office/drawing/2014/main" id="{D4571367-BDB1-414E-94C4-BD3C5A4A85B6}"/>
              </a:ext>
            </a:extLst>
          </p:cNvPr>
          <p:cNvPicPr>
            <a:picLocks noChangeAspect="1"/>
          </p:cNvPicPr>
          <p:nvPr/>
        </p:nvPicPr>
        <p:blipFill>
          <a:blip r:embed="rId28"/>
          <a:srcRect/>
          <a:stretch/>
        </p:blipFill>
        <p:spPr>
          <a:xfrm>
            <a:off x="4170153" y="2937462"/>
            <a:ext cx="402409" cy="402409"/>
          </a:xfrm>
          <a:prstGeom prst="rect">
            <a:avLst/>
          </a:prstGeom>
        </p:spPr>
      </p:pic>
      <p:pic>
        <p:nvPicPr>
          <p:cNvPr id="168" name="Picture 167">
            <a:extLst>
              <a:ext uri="{FF2B5EF4-FFF2-40B4-BE49-F238E27FC236}">
                <a16:creationId xmlns:a16="http://schemas.microsoft.com/office/drawing/2014/main" id="{8604C0D8-0DE0-4085-94C7-81FBDD167EBD}"/>
              </a:ext>
            </a:extLst>
          </p:cNvPr>
          <p:cNvPicPr>
            <a:picLocks noChangeAspect="1"/>
          </p:cNvPicPr>
          <p:nvPr/>
        </p:nvPicPr>
        <p:blipFill>
          <a:blip r:embed="rId29"/>
          <a:stretch>
            <a:fillRect/>
          </a:stretch>
        </p:blipFill>
        <p:spPr>
          <a:xfrm>
            <a:off x="4030139" y="1746676"/>
            <a:ext cx="812779" cy="810520"/>
          </a:xfrm>
          <a:prstGeom prst="rect">
            <a:avLst/>
          </a:prstGeom>
          <a:effectLst>
            <a:outerShdw blurRad="63500" sx="102000" sy="102000" algn="ctr" rotWithShape="0">
              <a:schemeClr val="bg1"/>
            </a:outerShdw>
          </a:effectLst>
        </p:spPr>
      </p:pic>
      <p:sp>
        <p:nvSpPr>
          <p:cNvPr id="172" name="TextBox 171">
            <a:extLst>
              <a:ext uri="{FF2B5EF4-FFF2-40B4-BE49-F238E27FC236}">
                <a16:creationId xmlns:a16="http://schemas.microsoft.com/office/drawing/2014/main" id="{F1FB1FF3-5A43-4C07-BAB2-3ABFBE76C15B}"/>
              </a:ext>
            </a:extLst>
          </p:cNvPr>
          <p:cNvSpPr txBox="1"/>
          <p:nvPr/>
        </p:nvSpPr>
        <p:spPr>
          <a:xfrm>
            <a:off x="4812254" y="2001539"/>
            <a:ext cx="3160258" cy="369332"/>
          </a:xfrm>
          <a:prstGeom prst="rect">
            <a:avLst/>
          </a:prstGeom>
          <a:noFill/>
          <a:effectLst>
            <a:glow rad="698500">
              <a:schemeClr val="accent3">
                <a:satMod val="175000"/>
                <a:alpha val="30000"/>
              </a:schemeClr>
            </a:glow>
            <a:outerShdw blurRad="50800" dir="2700000" algn="tl" rotWithShape="0">
              <a:schemeClr val="bg1"/>
            </a:outerShdw>
          </a:effectLst>
        </p:spPr>
        <p:txBody>
          <a:bodyPr wrap="square" lIns="0" tIns="0" rIns="0" bIns="0" rtlCol="0">
            <a:spAutoFit/>
          </a:bodyPr>
          <a:lstStyle/>
          <a:p>
            <a:pPr fontAlgn="base">
              <a:spcBef>
                <a:spcPct val="50000"/>
              </a:spcBef>
              <a:spcAft>
                <a:spcPct val="0"/>
              </a:spcAft>
              <a:buClr>
                <a:srgbClr val="F0AB00"/>
              </a:buClr>
              <a:buSzPct val="80000"/>
            </a:pPr>
            <a:r>
              <a:rPr lang="en-US" sz="2400" b="1" kern="0" dirty="0">
                <a:ea typeface="Arial Unicode MS" pitchFamily="34" charset="-128"/>
                <a:cs typeface="Arial Unicode MS" pitchFamily="34" charset="-128"/>
              </a:rPr>
              <a:t>SAP Data Intelligence</a:t>
            </a:r>
            <a:endParaRPr lang="en-US" sz="2400" kern="0" dirty="0">
              <a:ea typeface="Arial Unicode MS" pitchFamily="34" charset="-128"/>
              <a:cs typeface="Arial Unicode MS" pitchFamily="34" charset="-128"/>
            </a:endParaRPr>
          </a:p>
        </p:txBody>
      </p:sp>
    </p:spTree>
    <p:extLst>
      <p:ext uri="{BB962C8B-B14F-4D97-AF65-F5344CB8AC3E}">
        <p14:creationId xmlns:p14="http://schemas.microsoft.com/office/powerpoint/2010/main" val="371246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2"/>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20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5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5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5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5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6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6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6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6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6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7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7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8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8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4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4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4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8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8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3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3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3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3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3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3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3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23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4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24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48"/>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249"/>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250"/>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25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25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253"/>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27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276"/>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277"/>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P spid="122" grpId="0" animBg="1"/>
      <p:bldP spid="124" grpId="0" animBg="1"/>
      <p:bldP spid="127" grpId="0" animBg="1"/>
      <p:bldP spid="128" grpId="0" animBg="1"/>
      <p:bldP spid="130" grpId="0" animBg="1"/>
      <p:bldP spid="132" grpId="0" animBg="1"/>
      <p:bldP spid="143" grpId="0" animBg="1"/>
      <p:bldP spid="134" grpId="0"/>
      <p:bldP spid="141" grpId="0" animBg="1"/>
      <p:bldP spid="136" grpId="0"/>
      <p:bldP spid="139" grpId="0" animBg="1"/>
      <p:bldP spid="138" grpId="0"/>
      <p:bldP spid="199" grpId="0" animBg="1"/>
      <p:bldP spid="208" grpId="0" animBg="1"/>
      <p:bldP spid="210" grpId="0" animBg="1"/>
      <p:bldP spid="211" grpId="0" animBg="1"/>
      <p:bldP spid="213" grpId="0" animBg="1"/>
      <p:bldP spid="215" grpId="0" animBg="1"/>
      <p:bldP spid="216" grpId="0" animBg="1"/>
      <p:bldP spid="217" grpId="0" animBg="1"/>
      <p:bldP spid="220" grpId="0" animBg="1"/>
      <p:bldP spid="202" grpId="0" animBg="1"/>
      <p:bldP spid="204" grpId="0"/>
      <p:bldP spid="228" grpId="0" animBg="1"/>
      <p:bldP spid="230" grpId="0" animBg="1"/>
      <p:bldP spid="232" grpId="0"/>
      <p:bldP spid="235" grpId="0"/>
      <p:bldP spid="243" grpId="0"/>
      <p:bldP spid="245" grpId="0"/>
      <p:bldP spid="250" grpId="0"/>
      <p:bldP spid="252" grpId="0"/>
      <p:bldP spid="255" grpId="0"/>
      <p:bldP spid="262" grpId="0"/>
      <p:bldP spid="268" grpId="0"/>
      <p:bldP spid="276" grpId="0"/>
      <p:bldP spid="282" grpId="0" animBg="1"/>
      <p:bldP spid="283" grpId="0" animBg="1"/>
      <p:bldP spid="5" grpId="0"/>
      <p:bldP spid="1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CE108-F5D8-BE4B-A5B5-38E7C1DF760E}"/>
              </a:ext>
            </a:extLst>
          </p:cNvPr>
          <p:cNvPicPr>
            <a:picLocks noChangeAspect="1"/>
          </p:cNvPicPr>
          <p:nvPr/>
        </p:nvPicPr>
        <p:blipFill>
          <a:blip r:embed="rId3">
            <a:alphaModFix amt="81000"/>
          </a:blip>
          <a:srcRect/>
          <a:stretch/>
        </p:blipFill>
        <p:spPr>
          <a:xfrm>
            <a:off x="3194930" y="670703"/>
            <a:ext cx="5985105" cy="6012065"/>
          </a:xfrm>
          <a:prstGeom prst="rect">
            <a:avLst/>
          </a:prstGeom>
        </p:spPr>
      </p:pic>
      <p:sp>
        <p:nvSpPr>
          <p:cNvPr id="4" name="Oval 3">
            <a:extLst>
              <a:ext uri="{FF2B5EF4-FFF2-40B4-BE49-F238E27FC236}">
                <a16:creationId xmlns:a16="http://schemas.microsoft.com/office/drawing/2014/main" id="{D5B59184-0E01-304C-A2D7-E1955A31439B}"/>
              </a:ext>
            </a:extLst>
          </p:cNvPr>
          <p:cNvSpPr/>
          <p:nvPr/>
        </p:nvSpPr>
        <p:spPr bwMode="gray">
          <a:xfrm>
            <a:off x="3194930" y="932819"/>
            <a:ext cx="5712248" cy="5548612"/>
          </a:xfrm>
          <a:prstGeom prst="ellipse">
            <a:avLst/>
          </a:prstGeom>
          <a:solidFill>
            <a:schemeClr val="bg1">
              <a:alpha val="32000"/>
            </a:schemeClr>
          </a:solidFill>
          <a:ln w="25400" algn="ctr">
            <a:noFill/>
            <a:miter lim="800000"/>
            <a:headEnd/>
            <a:tailEnd/>
          </a:ln>
          <a:effectLst>
            <a:softEdge rad="22860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ECB7E6E4-1AE9-4B14-922E-9E4C4FCA7060}"/>
              </a:ext>
            </a:extLst>
          </p:cNvPr>
          <p:cNvSpPr/>
          <p:nvPr/>
        </p:nvSpPr>
        <p:spPr bwMode="gray">
          <a:xfrm>
            <a:off x="3276019" y="1544712"/>
            <a:ext cx="5812773" cy="4374860"/>
          </a:xfrm>
          <a:prstGeom prst="rect">
            <a:avLst/>
          </a:prstGeom>
          <a:noFill/>
          <a:ln w="25400" algn="ctr">
            <a:solidFill>
              <a:schemeClr val="accent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 name="Title 1">
            <a:extLst>
              <a:ext uri="{FF2B5EF4-FFF2-40B4-BE49-F238E27FC236}">
                <a16:creationId xmlns:a16="http://schemas.microsoft.com/office/drawing/2014/main" id="{B29B8A2A-B985-484F-B63E-AB13D29C5A95}"/>
              </a:ext>
            </a:extLst>
          </p:cNvPr>
          <p:cNvSpPr>
            <a:spLocks noGrp="1"/>
          </p:cNvSpPr>
          <p:nvPr>
            <p:ph type="title"/>
          </p:nvPr>
        </p:nvSpPr>
        <p:spPr>
          <a:xfrm>
            <a:off x="504001" y="504000"/>
            <a:ext cx="11186476" cy="369332"/>
          </a:xfrm>
        </p:spPr>
        <p:txBody>
          <a:bodyPr/>
          <a:lstStyle/>
          <a:p>
            <a:r>
              <a:rPr lang="en-US" kern="0" dirty="0">
                <a:ea typeface="Arial Unicode MS" pitchFamily="34" charset="-128"/>
                <a:cs typeface="Arial Unicode MS" pitchFamily="34" charset="-128"/>
              </a:rPr>
              <a:t>SAP Data Intelligence </a:t>
            </a:r>
            <a:endParaRPr lang="en-US" sz="2000" b="0" dirty="0"/>
          </a:p>
        </p:txBody>
      </p:sp>
      <p:sp>
        <p:nvSpPr>
          <p:cNvPr id="342" name="TextBox 341">
            <a:extLst>
              <a:ext uri="{FF2B5EF4-FFF2-40B4-BE49-F238E27FC236}">
                <a16:creationId xmlns:a16="http://schemas.microsoft.com/office/drawing/2014/main" id="{526D4829-3F39-44ED-8FEF-F0EB205EC373}"/>
              </a:ext>
            </a:extLst>
          </p:cNvPr>
          <p:cNvSpPr txBox="1"/>
          <p:nvPr/>
        </p:nvSpPr>
        <p:spPr>
          <a:xfrm>
            <a:off x="1110600" y="1433374"/>
            <a:ext cx="1284006"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200" b="1" kern="0" dirty="0">
                <a:solidFill>
                  <a:schemeClr val="accent2"/>
                </a:solidFill>
                <a:ea typeface="Arial Unicode MS" pitchFamily="34" charset="-128"/>
                <a:cs typeface="Arial Unicode MS" pitchFamily="34" charset="-128"/>
              </a:rPr>
              <a:t>SAP Applications</a:t>
            </a:r>
          </a:p>
        </p:txBody>
      </p:sp>
      <p:sp>
        <p:nvSpPr>
          <p:cNvPr id="344" name="TextBox 343">
            <a:extLst>
              <a:ext uri="{FF2B5EF4-FFF2-40B4-BE49-F238E27FC236}">
                <a16:creationId xmlns:a16="http://schemas.microsoft.com/office/drawing/2014/main" id="{343B20C0-BA4C-41ED-91BD-DB145CD4D8A9}"/>
              </a:ext>
            </a:extLst>
          </p:cNvPr>
          <p:cNvSpPr txBox="1"/>
          <p:nvPr/>
        </p:nvSpPr>
        <p:spPr>
          <a:xfrm>
            <a:off x="9627776" y="1371060"/>
            <a:ext cx="1816269" cy="36933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a:solidFill>
                  <a:schemeClr val="accent2"/>
                </a:solidFill>
                <a:ea typeface="Arial Unicode MS" pitchFamily="34" charset="-128"/>
                <a:cs typeface="Arial Unicode MS" pitchFamily="34" charset="-128"/>
              </a:rPr>
              <a:t>Distributed &amp; External Data Systems</a:t>
            </a:r>
          </a:p>
        </p:txBody>
      </p:sp>
      <p:sp>
        <p:nvSpPr>
          <p:cNvPr id="122" name="Rectangle: Rounded Corners 121">
            <a:extLst>
              <a:ext uri="{FF2B5EF4-FFF2-40B4-BE49-F238E27FC236}">
                <a16:creationId xmlns:a16="http://schemas.microsoft.com/office/drawing/2014/main" id="{54450455-AB34-463F-AC1E-4E4F22663645}"/>
              </a:ext>
            </a:extLst>
          </p:cNvPr>
          <p:cNvSpPr/>
          <p:nvPr/>
        </p:nvSpPr>
        <p:spPr bwMode="gray">
          <a:xfrm>
            <a:off x="450728" y="1786577"/>
            <a:ext cx="1928258" cy="723011"/>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24" name="Rectangle: Rounded Corners 123">
            <a:extLst>
              <a:ext uri="{FF2B5EF4-FFF2-40B4-BE49-F238E27FC236}">
                <a16:creationId xmlns:a16="http://schemas.microsoft.com/office/drawing/2014/main" id="{938A5246-3F5E-4C75-9BE2-14EC898B89CF}"/>
              </a:ext>
            </a:extLst>
          </p:cNvPr>
          <p:cNvSpPr/>
          <p:nvPr/>
        </p:nvSpPr>
        <p:spPr bwMode="gray">
          <a:xfrm>
            <a:off x="2793409" y="5106209"/>
            <a:ext cx="872923" cy="576003"/>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solidFill>
                  <a:schemeClr val="accent4">
                    <a:lumMod val="75000"/>
                  </a:schemeClr>
                </a:solidFill>
                <a:effectLst/>
                <a:uLnTx/>
                <a:uFillTx/>
                <a:ea typeface="Arial Unicode MS" pitchFamily="34" charset="-128"/>
                <a:cs typeface="Arial Unicode MS" pitchFamily="34" charset="-128"/>
              </a:rPr>
              <a:t>SAP HANA Integration</a:t>
            </a:r>
          </a:p>
        </p:txBody>
      </p:sp>
      <p:sp>
        <p:nvSpPr>
          <p:cNvPr id="127" name="Rectangle: Rounded Corners 126">
            <a:extLst>
              <a:ext uri="{FF2B5EF4-FFF2-40B4-BE49-F238E27FC236}">
                <a16:creationId xmlns:a16="http://schemas.microsoft.com/office/drawing/2014/main" id="{49C9D8FD-8247-4B25-B481-49318BEAFC7D}"/>
              </a:ext>
            </a:extLst>
          </p:cNvPr>
          <p:cNvSpPr/>
          <p:nvPr/>
        </p:nvSpPr>
        <p:spPr bwMode="gray">
          <a:xfrm>
            <a:off x="2793409" y="3035294"/>
            <a:ext cx="872923" cy="1017906"/>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effectLst/>
                <a:uLnTx/>
                <a:uFillTx/>
                <a:ea typeface="Arial Unicode MS" pitchFamily="34" charset="-128"/>
                <a:cs typeface="Arial Unicode MS" pitchFamily="34" charset="-128"/>
              </a:rPr>
              <a:t>Cloud Data Integration</a:t>
            </a:r>
          </a:p>
        </p:txBody>
      </p:sp>
      <p:sp>
        <p:nvSpPr>
          <p:cNvPr id="128" name="Rectangle: Rounded Corners 127">
            <a:extLst>
              <a:ext uri="{FF2B5EF4-FFF2-40B4-BE49-F238E27FC236}">
                <a16:creationId xmlns:a16="http://schemas.microsoft.com/office/drawing/2014/main" id="{A8B40681-6B7A-4609-A5B0-A3E578AC661C}"/>
              </a:ext>
            </a:extLst>
          </p:cNvPr>
          <p:cNvSpPr/>
          <p:nvPr/>
        </p:nvSpPr>
        <p:spPr bwMode="gray">
          <a:xfrm>
            <a:off x="2793409" y="1786577"/>
            <a:ext cx="872923" cy="723010"/>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strike="noStrike" kern="0" cap="none" spc="0" normalizeH="0" baseline="0" noProof="0">
                <a:ln>
                  <a:noFill/>
                </a:ln>
                <a:effectLst/>
                <a:uLnTx/>
                <a:uFillTx/>
                <a:ea typeface="Arial Unicode MS" pitchFamily="34" charset="-128"/>
                <a:cs typeface="Arial Unicode MS" pitchFamily="34" charset="-128"/>
              </a:rPr>
              <a:t>ABAP Integration</a:t>
            </a:r>
          </a:p>
        </p:txBody>
      </p:sp>
      <p:sp>
        <p:nvSpPr>
          <p:cNvPr id="130" name="Rectangle: Rounded Corners 129">
            <a:extLst>
              <a:ext uri="{FF2B5EF4-FFF2-40B4-BE49-F238E27FC236}">
                <a16:creationId xmlns:a16="http://schemas.microsoft.com/office/drawing/2014/main" id="{03DF8A16-3122-45BA-A210-B9D98231650E}"/>
              </a:ext>
            </a:extLst>
          </p:cNvPr>
          <p:cNvSpPr/>
          <p:nvPr/>
        </p:nvSpPr>
        <p:spPr bwMode="gray">
          <a:xfrm>
            <a:off x="2793409" y="4117224"/>
            <a:ext cx="872923" cy="495579"/>
          </a:xfrm>
          <a:prstGeom prst="roundRect">
            <a:avLst/>
          </a:prstGeom>
          <a:solidFill>
            <a:schemeClr val="bg1"/>
          </a:solidFill>
          <a:ln w="9525" algn="ctr">
            <a:solidFill>
              <a:schemeClr val="accent4">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dirty="0">
                <a:ln>
                  <a:noFill/>
                </a:ln>
                <a:solidFill>
                  <a:schemeClr val="accent4">
                    <a:lumMod val="75000"/>
                  </a:schemeClr>
                </a:solidFill>
                <a:effectLst/>
                <a:uLnTx/>
                <a:uFillTx/>
                <a:ea typeface="Arial Unicode MS" pitchFamily="34" charset="-128"/>
                <a:cs typeface="Arial Unicode MS" pitchFamily="34" charset="-128"/>
              </a:rPr>
              <a:t>Workflows</a:t>
            </a:r>
          </a:p>
        </p:txBody>
      </p:sp>
      <p:sp>
        <p:nvSpPr>
          <p:cNvPr id="132" name="Rectangle: Rounded Corners 131">
            <a:extLst>
              <a:ext uri="{FF2B5EF4-FFF2-40B4-BE49-F238E27FC236}">
                <a16:creationId xmlns:a16="http://schemas.microsoft.com/office/drawing/2014/main" id="{EAF93BC9-3426-470A-83F1-3FC348C22A48}"/>
              </a:ext>
            </a:extLst>
          </p:cNvPr>
          <p:cNvSpPr/>
          <p:nvPr/>
        </p:nvSpPr>
        <p:spPr bwMode="gray">
          <a:xfrm>
            <a:off x="462925" y="4117221"/>
            <a:ext cx="1919880" cy="495585"/>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43" name="Rectangle: Rounded Corners 142">
            <a:extLst>
              <a:ext uri="{FF2B5EF4-FFF2-40B4-BE49-F238E27FC236}">
                <a16:creationId xmlns:a16="http://schemas.microsoft.com/office/drawing/2014/main" id="{BE157F17-489D-430C-AD65-00E853C2951C}"/>
              </a:ext>
            </a:extLst>
          </p:cNvPr>
          <p:cNvSpPr/>
          <p:nvPr/>
        </p:nvSpPr>
        <p:spPr bwMode="gray">
          <a:xfrm>
            <a:off x="583020" y="4153983"/>
            <a:ext cx="520071" cy="240729"/>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4" name="Picture 143">
            <a:extLst>
              <a:ext uri="{FF2B5EF4-FFF2-40B4-BE49-F238E27FC236}">
                <a16:creationId xmlns:a16="http://schemas.microsoft.com/office/drawing/2014/main" id="{E1646C3F-B8FB-44A5-9A08-77883F0EBE35}"/>
              </a:ext>
            </a:extLst>
          </p:cNvPr>
          <p:cNvPicPr>
            <a:picLocks noChangeAspect="1"/>
          </p:cNvPicPr>
          <p:nvPr/>
        </p:nvPicPr>
        <p:blipFill>
          <a:blip r:embed="rId4"/>
          <a:stretch>
            <a:fillRect/>
          </a:stretch>
        </p:blipFill>
        <p:spPr>
          <a:xfrm>
            <a:off x="735251" y="4184347"/>
            <a:ext cx="215608" cy="180000"/>
          </a:xfrm>
          <a:prstGeom prst="rect">
            <a:avLst/>
          </a:prstGeom>
        </p:spPr>
      </p:pic>
      <p:sp>
        <p:nvSpPr>
          <p:cNvPr id="134" name="TextBox 133">
            <a:extLst>
              <a:ext uri="{FF2B5EF4-FFF2-40B4-BE49-F238E27FC236}">
                <a16:creationId xmlns:a16="http://schemas.microsoft.com/office/drawing/2014/main" id="{F67EBD18-05ED-4EBB-88D9-7E56D0569CD6}"/>
              </a:ext>
            </a:extLst>
          </p:cNvPr>
          <p:cNvSpPr txBox="1"/>
          <p:nvPr/>
        </p:nvSpPr>
        <p:spPr>
          <a:xfrm>
            <a:off x="608899" y="4401552"/>
            <a:ext cx="468313"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dirty="0">
                <a:solidFill>
                  <a:schemeClr val="accent4">
                    <a:lumMod val="75000"/>
                  </a:schemeClr>
                </a:solidFill>
                <a:ea typeface="Arial Unicode MS" pitchFamily="34" charset="-128"/>
                <a:cs typeface="Arial Unicode MS" pitchFamily="34" charset="-128"/>
              </a:rPr>
              <a:t>BW </a:t>
            </a:r>
            <a:r>
              <a:rPr lang="de-DE" sz="600" kern="0" dirty="0" err="1">
                <a:solidFill>
                  <a:schemeClr val="accent4">
                    <a:lumMod val="75000"/>
                  </a:schemeClr>
                </a:solidFill>
                <a:ea typeface="Arial Unicode MS" pitchFamily="34" charset="-128"/>
                <a:cs typeface="Arial Unicode MS" pitchFamily="34" charset="-128"/>
              </a:rPr>
              <a:t>Process</a:t>
            </a:r>
            <a:r>
              <a:rPr lang="de-DE" sz="600" kern="0" dirty="0">
                <a:solidFill>
                  <a:schemeClr val="accent4">
                    <a:lumMod val="75000"/>
                  </a:schemeClr>
                </a:solidFill>
                <a:ea typeface="Arial Unicode MS" pitchFamily="34" charset="-128"/>
                <a:cs typeface="Arial Unicode MS" pitchFamily="34" charset="-128"/>
              </a:rPr>
              <a:t> Chains</a:t>
            </a:r>
          </a:p>
        </p:txBody>
      </p:sp>
      <p:sp>
        <p:nvSpPr>
          <p:cNvPr id="141" name="Rectangle: Rounded Corners 140">
            <a:extLst>
              <a:ext uri="{FF2B5EF4-FFF2-40B4-BE49-F238E27FC236}">
                <a16:creationId xmlns:a16="http://schemas.microsoft.com/office/drawing/2014/main" id="{8589FED5-4D62-4179-B78D-1864E24285B3}"/>
              </a:ext>
            </a:extLst>
          </p:cNvPr>
          <p:cNvSpPr/>
          <p:nvPr/>
        </p:nvSpPr>
        <p:spPr bwMode="gray">
          <a:xfrm>
            <a:off x="1200549" y="4153983"/>
            <a:ext cx="522000" cy="237852"/>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2" name="Picture 141">
            <a:extLst>
              <a:ext uri="{FF2B5EF4-FFF2-40B4-BE49-F238E27FC236}">
                <a16:creationId xmlns:a16="http://schemas.microsoft.com/office/drawing/2014/main" id="{CBE1BFA6-FC59-4249-A36E-7D183DCEB203}"/>
              </a:ext>
            </a:extLst>
          </p:cNvPr>
          <p:cNvPicPr>
            <a:picLocks noChangeAspect="1"/>
          </p:cNvPicPr>
          <p:nvPr/>
        </p:nvPicPr>
        <p:blipFill>
          <a:blip r:embed="rId5"/>
          <a:stretch>
            <a:fillRect/>
          </a:stretch>
        </p:blipFill>
        <p:spPr>
          <a:xfrm>
            <a:off x="1379654" y="4182909"/>
            <a:ext cx="163790" cy="180000"/>
          </a:xfrm>
          <a:prstGeom prst="rect">
            <a:avLst/>
          </a:prstGeom>
        </p:spPr>
      </p:pic>
      <p:sp>
        <p:nvSpPr>
          <p:cNvPr id="136" name="TextBox 135">
            <a:extLst>
              <a:ext uri="{FF2B5EF4-FFF2-40B4-BE49-F238E27FC236}">
                <a16:creationId xmlns:a16="http://schemas.microsoft.com/office/drawing/2014/main" id="{B9918084-3D95-4008-B119-D8B579EE5516}"/>
              </a:ext>
            </a:extLst>
          </p:cNvPr>
          <p:cNvSpPr txBox="1"/>
          <p:nvPr/>
        </p:nvSpPr>
        <p:spPr>
          <a:xfrm>
            <a:off x="1210360" y="4401552"/>
            <a:ext cx="502378"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a:solidFill>
                  <a:schemeClr val="accent4">
                    <a:lumMod val="75000"/>
                  </a:schemeClr>
                </a:solidFill>
                <a:ea typeface="Arial Unicode MS" pitchFamily="34" charset="-128"/>
                <a:cs typeface="Arial Unicode MS" pitchFamily="34" charset="-128"/>
              </a:rPr>
              <a:t>Data Services Jobs</a:t>
            </a:r>
          </a:p>
        </p:txBody>
      </p:sp>
      <p:sp>
        <p:nvSpPr>
          <p:cNvPr id="139" name="Rectangle: Rounded Corners 138">
            <a:extLst>
              <a:ext uri="{FF2B5EF4-FFF2-40B4-BE49-F238E27FC236}">
                <a16:creationId xmlns:a16="http://schemas.microsoft.com/office/drawing/2014/main" id="{B74DE355-523E-4037-9A11-4A4638A47CC0}"/>
              </a:ext>
            </a:extLst>
          </p:cNvPr>
          <p:cNvSpPr/>
          <p:nvPr/>
        </p:nvSpPr>
        <p:spPr bwMode="gray">
          <a:xfrm>
            <a:off x="1820007" y="4150412"/>
            <a:ext cx="522000" cy="230609"/>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0" name="Picture 139">
            <a:extLst>
              <a:ext uri="{FF2B5EF4-FFF2-40B4-BE49-F238E27FC236}">
                <a16:creationId xmlns:a16="http://schemas.microsoft.com/office/drawing/2014/main" id="{CB706F22-C25A-43A5-A9DB-554E17AB2847}"/>
              </a:ext>
            </a:extLst>
          </p:cNvPr>
          <p:cNvPicPr>
            <a:picLocks noChangeAspect="1"/>
          </p:cNvPicPr>
          <p:nvPr/>
        </p:nvPicPr>
        <p:blipFill>
          <a:blip r:embed="rId6"/>
          <a:stretch>
            <a:fillRect/>
          </a:stretch>
        </p:blipFill>
        <p:spPr>
          <a:xfrm>
            <a:off x="1985646" y="4175716"/>
            <a:ext cx="190722" cy="180000"/>
          </a:xfrm>
          <a:prstGeom prst="rect">
            <a:avLst/>
          </a:prstGeom>
        </p:spPr>
      </p:pic>
      <p:sp>
        <p:nvSpPr>
          <p:cNvPr id="138" name="TextBox 137">
            <a:extLst>
              <a:ext uri="{FF2B5EF4-FFF2-40B4-BE49-F238E27FC236}">
                <a16:creationId xmlns:a16="http://schemas.microsoft.com/office/drawing/2014/main" id="{B0E1FAED-8133-426A-9FB2-61834CE9FA55}"/>
              </a:ext>
            </a:extLst>
          </p:cNvPr>
          <p:cNvSpPr txBox="1"/>
          <p:nvPr/>
        </p:nvSpPr>
        <p:spPr>
          <a:xfrm>
            <a:off x="1786400" y="4405122"/>
            <a:ext cx="589215"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a:solidFill>
                  <a:schemeClr val="accent4">
                    <a:lumMod val="75000"/>
                  </a:schemeClr>
                </a:solidFill>
                <a:ea typeface="Arial Unicode MS" pitchFamily="34" charset="-128"/>
                <a:cs typeface="Arial Unicode MS" pitchFamily="34" charset="-128"/>
              </a:rPr>
              <a:t>HANA </a:t>
            </a:r>
            <a:r>
              <a:rPr lang="de-DE" sz="600" kern="0" err="1">
                <a:solidFill>
                  <a:schemeClr val="accent4">
                    <a:lumMod val="75000"/>
                  </a:schemeClr>
                </a:solidFill>
                <a:ea typeface="Arial Unicode MS" pitchFamily="34" charset="-128"/>
                <a:cs typeface="Arial Unicode MS" pitchFamily="34" charset="-128"/>
              </a:rPr>
              <a:t>Flowgraphs</a:t>
            </a:r>
            <a:endParaRPr lang="de-DE" sz="600" kern="0">
              <a:solidFill>
                <a:schemeClr val="accent4">
                  <a:lumMod val="75000"/>
                </a:schemeClr>
              </a:solidFill>
              <a:ea typeface="Arial Unicode MS" pitchFamily="34" charset="-128"/>
              <a:cs typeface="Arial Unicode MS" pitchFamily="34" charset="-128"/>
            </a:endParaRPr>
          </a:p>
        </p:txBody>
      </p:sp>
      <p:cxnSp>
        <p:nvCxnSpPr>
          <p:cNvPr id="145" name="Straight Arrow Connector 144">
            <a:extLst>
              <a:ext uri="{FF2B5EF4-FFF2-40B4-BE49-F238E27FC236}">
                <a16:creationId xmlns:a16="http://schemas.microsoft.com/office/drawing/2014/main" id="{313D85EB-97B0-4A0C-96A1-B9C48244A68D}"/>
              </a:ext>
            </a:extLst>
          </p:cNvPr>
          <p:cNvCxnSpPr>
            <a:cxnSpLocks/>
          </p:cNvCxnSpPr>
          <p:nvPr/>
        </p:nvCxnSpPr>
        <p:spPr>
          <a:xfrm flipV="1">
            <a:off x="2434865" y="4365013"/>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8CB14A2-52D4-42C9-B705-F56EE3F7996C}"/>
              </a:ext>
            </a:extLst>
          </p:cNvPr>
          <p:cNvCxnSpPr>
            <a:cxnSpLocks/>
          </p:cNvCxnSpPr>
          <p:nvPr/>
        </p:nvCxnSpPr>
        <p:spPr>
          <a:xfrm flipV="1">
            <a:off x="2434865" y="2148082"/>
            <a:ext cx="320741" cy="0"/>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9" name="Rectangle: Rounded Corners 198">
            <a:extLst>
              <a:ext uri="{FF2B5EF4-FFF2-40B4-BE49-F238E27FC236}">
                <a16:creationId xmlns:a16="http://schemas.microsoft.com/office/drawing/2014/main" id="{458BDC38-DCAD-4472-9908-ADDFBFCBDC30}"/>
              </a:ext>
            </a:extLst>
          </p:cNvPr>
          <p:cNvSpPr/>
          <p:nvPr/>
        </p:nvSpPr>
        <p:spPr bwMode="gray">
          <a:xfrm>
            <a:off x="571284" y="1837622"/>
            <a:ext cx="1037045"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cxnSp>
        <p:nvCxnSpPr>
          <p:cNvPr id="206" name="Straight Arrow Connector 205">
            <a:extLst>
              <a:ext uri="{FF2B5EF4-FFF2-40B4-BE49-F238E27FC236}">
                <a16:creationId xmlns:a16="http://schemas.microsoft.com/office/drawing/2014/main" id="{DA63FB15-71B4-40C1-9A69-FFED362291ED}"/>
              </a:ext>
            </a:extLst>
          </p:cNvPr>
          <p:cNvCxnSpPr>
            <a:cxnSpLocks/>
          </p:cNvCxnSpPr>
          <p:nvPr/>
        </p:nvCxnSpPr>
        <p:spPr>
          <a:xfrm flipV="1">
            <a:off x="2434865" y="5394210"/>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Rectangle: Rounded Corners 207">
            <a:extLst>
              <a:ext uri="{FF2B5EF4-FFF2-40B4-BE49-F238E27FC236}">
                <a16:creationId xmlns:a16="http://schemas.microsoft.com/office/drawing/2014/main" id="{B1631D78-50C0-49CB-8DB5-491C8FBB34EA}"/>
              </a:ext>
            </a:extLst>
          </p:cNvPr>
          <p:cNvSpPr/>
          <p:nvPr/>
        </p:nvSpPr>
        <p:spPr bwMode="gray">
          <a:xfrm>
            <a:off x="562427" y="2171157"/>
            <a:ext cx="1044562"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900" b="1"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0" name="Rectangle: Rounded Corners 209">
            <a:extLst>
              <a:ext uri="{FF2B5EF4-FFF2-40B4-BE49-F238E27FC236}">
                <a16:creationId xmlns:a16="http://schemas.microsoft.com/office/drawing/2014/main" id="{D487D718-DA45-4778-B7EC-7BA83391DBDD}"/>
              </a:ext>
            </a:extLst>
          </p:cNvPr>
          <p:cNvSpPr/>
          <p:nvPr/>
        </p:nvSpPr>
        <p:spPr bwMode="gray">
          <a:xfrm>
            <a:off x="1674681" y="1834043"/>
            <a:ext cx="619847" cy="623537"/>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t>SAP NetWeaver </a:t>
            </a:r>
            <a:b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br>
            <a:endParaRPr kumimoji="0" lang="en-US" sz="100" b="1" i="0" u="none" strike="noStrike" kern="0" cap="none" spc="0" normalizeH="0" baseline="0" noProof="0">
              <a:ln>
                <a:noFill/>
              </a:ln>
              <a:solidFill>
                <a:schemeClr val="accent3"/>
              </a:solidFill>
              <a:uLnTx/>
              <a:uFillTx/>
              <a:ea typeface="Arial Unicode MS" pitchFamily="34" charset="-128"/>
              <a:cs typeface="Arial Unicode MS" pitchFamily="34" charset="-128"/>
            </a:endParaRPr>
          </a:p>
          <a:p>
            <a:pPr marR="0" algn="ctr" defTabSz="914400" eaLnBrk="1" fontAlgn="base" latinLnBrk="0" hangingPunct="1">
              <a:lnSpc>
                <a:spcPct val="100000"/>
              </a:lnSpc>
              <a:spcAft>
                <a:spcPct val="0"/>
              </a:spcAft>
              <a:buClr>
                <a:srgbClr val="F0AB00"/>
              </a:buClr>
              <a:buSzPct val="80000"/>
              <a:tabLst/>
            </a:pPr>
            <a:r>
              <a:rPr kumimoji="0" lang="en-US" sz="600" i="0" u="none" strike="noStrike" kern="0" cap="none" spc="0" normalizeH="0" baseline="0" noProof="0">
                <a:ln>
                  <a:noFill/>
                </a:ln>
                <a:solidFill>
                  <a:schemeClr val="accent3"/>
                </a:solidFill>
                <a:uLnTx/>
                <a:uFillTx/>
                <a:ea typeface="Arial Unicode MS" pitchFamily="34" charset="-128"/>
                <a:cs typeface="Arial Unicode MS" pitchFamily="34" charset="-128"/>
              </a:rPr>
              <a:t>+ DMIS Addon</a:t>
            </a:r>
            <a:endParaRPr kumimoji="0" lang="en-US" sz="8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1" name="Rectangle: Rounded Corners 210">
            <a:extLst>
              <a:ext uri="{FF2B5EF4-FFF2-40B4-BE49-F238E27FC236}">
                <a16:creationId xmlns:a16="http://schemas.microsoft.com/office/drawing/2014/main" id="{F2CCB5A7-A019-4354-A986-0488DBD18AE6}"/>
              </a:ext>
            </a:extLst>
          </p:cNvPr>
          <p:cNvSpPr/>
          <p:nvPr/>
        </p:nvSpPr>
        <p:spPr bwMode="gray">
          <a:xfrm>
            <a:off x="2793409" y="2570957"/>
            <a:ext cx="872923" cy="400962"/>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strike="noStrike" kern="0" cap="none" spc="0" normalizeH="0" baseline="0" noProof="0">
                <a:ln>
                  <a:noFill/>
                </a:ln>
                <a:effectLst/>
                <a:uLnTx/>
                <a:uFillTx/>
                <a:ea typeface="Arial Unicode MS" pitchFamily="34" charset="-128"/>
                <a:cs typeface="Arial Unicode MS" pitchFamily="34" charset="-128"/>
              </a:rPr>
              <a:t>BW</a:t>
            </a:r>
            <a:br>
              <a:rPr kumimoji="0" lang="en-US" sz="900" b="0" i="0" strike="noStrike" kern="0" cap="none" spc="0" normalizeH="0" baseline="0" noProof="0">
                <a:ln>
                  <a:noFill/>
                </a:ln>
                <a:effectLst/>
                <a:uLnTx/>
                <a:uFillTx/>
                <a:ea typeface="Arial Unicode MS" pitchFamily="34" charset="-128"/>
                <a:cs typeface="Arial Unicode MS" pitchFamily="34" charset="-128"/>
              </a:rPr>
            </a:br>
            <a:r>
              <a:rPr kumimoji="0" lang="en-US" sz="900" b="0" i="0" strike="noStrike" kern="0" cap="none" spc="0" normalizeH="0" baseline="0" noProof="0">
                <a:ln>
                  <a:noFill/>
                </a:ln>
                <a:effectLst/>
                <a:uLnTx/>
                <a:uFillTx/>
                <a:ea typeface="Arial Unicode MS" pitchFamily="34" charset="-128"/>
                <a:cs typeface="Arial Unicode MS" pitchFamily="34" charset="-128"/>
              </a:rPr>
              <a:t>Integration</a:t>
            </a:r>
          </a:p>
        </p:txBody>
      </p:sp>
      <p:sp>
        <p:nvSpPr>
          <p:cNvPr id="213" name="Rectangle: Rounded Corners 212">
            <a:extLst>
              <a:ext uri="{FF2B5EF4-FFF2-40B4-BE49-F238E27FC236}">
                <a16:creationId xmlns:a16="http://schemas.microsoft.com/office/drawing/2014/main" id="{CA41CF60-F5FD-426B-B10C-882FC88D6686}"/>
              </a:ext>
            </a:extLst>
          </p:cNvPr>
          <p:cNvSpPr/>
          <p:nvPr/>
        </p:nvSpPr>
        <p:spPr bwMode="gray">
          <a:xfrm>
            <a:off x="2780569" y="4678342"/>
            <a:ext cx="872923" cy="361929"/>
          </a:xfrm>
          <a:prstGeom prst="roundRect">
            <a:avLst/>
          </a:prstGeom>
          <a:solidFill>
            <a:schemeClr val="bg1"/>
          </a:solidFill>
          <a:ln w="9525" algn="ctr">
            <a:solidFill>
              <a:schemeClr val="accent4">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solidFill>
                  <a:schemeClr val="accent4">
                    <a:lumMod val="75000"/>
                  </a:schemeClr>
                </a:solidFill>
                <a:effectLst/>
                <a:uLnTx/>
                <a:uFillTx/>
                <a:ea typeface="Arial Unicode MS" pitchFamily="34" charset="-128"/>
                <a:cs typeface="Arial Unicode MS" pitchFamily="34" charset="-128"/>
              </a:rPr>
              <a:t>SAC Push API</a:t>
            </a:r>
          </a:p>
        </p:txBody>
      </p:sp>
      <p:sp>
        <p:nvSpPr>
          <p:cNvPr id="215" name="Rectangle: Rounded Corners 214">
            <a:extLst>
              <a:ext uri="{FF2B5EF4-FFF2-40B4-BE49-F238E27FC236}">
                <a16:creationId xmlns:a16="http://schemas.microsoft.com/office/drawing/2014/main" id="{5ADC7963-BCEE-4D06-AACF-F09FAE8ACF43}"/>
              </a:ext>
            </a:extLst>
          </p:cNvPr>
          <p:cNvSpPr/>
          <p:nvPr/>
        </p:nvSpPr>
        <p:spPr bwMode="gray">
          <a:xfrm>
            <a:off x="447112" y="2573960"/>
            <a:ext cx="1928258" cy="394957"/>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216" name="Rectangle: Rounded Corners 215">
            <a:extLst>
              <a:ext uri="{FF2B5EF4-FFF2-40B4-BE49-F238E27FC236}">
                <a16:creationId xmlns:a16="http://schemas.microsoft.com/office/drawing/2014/main" id="{86A607A4-F1B2-45F3-9691-310621CE206E}"/>
              </a:ext>
            </a:extLst>
          </p:cNvPr>
          <p:cNvSpPr/>
          <p:nvPr/>
        </p:nvSpPr>
        <p:spPr bwMode="gray">
          <a:xfrm>
            <a:off x="1678693" y="2625195"/>
            <a:ext cx="619846" cy="288000"/>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t>SAP BW</a:t>
            </a:r>
            <a:endParaRPr kumimoji="0" lang="en-US" sz="8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7" name="Rectangle: Rounded Corners 216">
            <a:extLst>
              <a:ext uri="{FF2B5EF4-FFF2-40B4-BE49-F238E27FC236}">
                <a16:creationId xmlns:a16="http://schemas.microsoft.com/office/drawing/2014/main" id="{EAA3B0FA-B0AF-4199-8D83-599F3B359910}"/>
              </a:ext>
            </a:extLst>
          </p:cNvPr>
          <p:cNvSpPr/>
          <p:nvPr/>
        </p:nvSpPr>
        <p:spPr bwMode="gray">
          <a:xfrm>
            <a:off x="566438" y="2619329"/>
            <a:ext cx="1044562" cy="288000"/>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800" b="1" kern="0" dirty="0">
                <a:solidFill>
                  <a:schemeClr val="accent3"/>
                </a:solidFill>
                <a:ea typeface="Arial Unicode MS" pitchFamily="34" charset="-128"/>
                <a:cs typeface="Arial Unicode MS" pitchFamily="34" charset="-128"/>
              </a:rPr>
              <a:t>SAP BW/4 HANA</a:t>
            </a:r>
            <a:endParaRPr kumimoji="0" lang="en-US" sz="800" i="0" u="none" strike="noStrike" kern="0" cap="none" spc="0" normalizeH="0" baseline="0" noProof="0" dirty="0">
              <a:ln>
                <a:noFill/>
              </a:ln>
              <a:solidFill>
                <a:schemeClr val="accent3"/>
              </a:solidFill>
              <a:uLnTx/>
              <a:uFillTx/>
              <a:ea typeface="Arial Unicode MS" pitchFamily="34" charset="-128"/>
              <a:cs typeface="Arial Unicode MS" pitchFamily="34" charset="-128"/>
            </a:endParaRPr>
          </a:p>
        </p:txBody>
      </p:sp>
      <p:cxnSp>
        <p:nvCxnSpPr>
          <p:cNvPr id="218" name="Straight Arrow Connector 217">
            <a:extLst>
              <a:ext uri="{FF2B5EF4-FFF2-40B4-BE49-F238E27FC236}">
                <a16:creationId xmlns:a16="http://schemas.microsoft.com/office/drawing/2014/main" id="{480B0864-61C8-4EE5-AB61-B8EC8A4B7394}"/>
              </a:ext>
            </a:extLst>
          </p:cNvPr>
          <p:cNvCxnSpPr>
            <a:cxnSpLocks/>
          </p:cNvCxnSpPr>
          <p:nvPr/>
        </p:nvCxnSpPr>
        <p:spPr>
          <a:xfrm flipV="1">
            <a:off x="2434865" y="2771438"/>
            <a:ext cx="320741" cy="0"/>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0" name="Rectangle: Rounded Corners 219">
            <a:extLst>
              <a:ext uri="{FF2B5EF4-FFF2-40B4-BE49-F238E27FC236}">
                <a16:creationId xmlns:a16="http://schemas.microsoft.com/office/drawing/2014/main" id="{5F6EFFFB-6959-4BE7-A676-73EE8698601D}"/>
              </a:ext>
            </a:extLst>
          </p:cNvPr>
          <p:cNvSpPr/>
          <p:nvPr/>
        </p:nvSpPr>
        <p:spPr bwMode="gray">
          <a:xfrm>
            <a:off x="468697" y="4679737"/>
            <a:ext cx="1913003" cy="359139"/>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grpSp>
        <p:nvGrpSpPr>
          <p:cNvPr id="221" name="Group 220">
            <a:extLst>
              <a:ext uri="{FF2B5EF4-FFF2-40B4-BE49-F238E27FC236}">
                <a16:creationId xmlns:a16="http://schemas.microsoft.com/office/drawing/2014/main" id="{4C0CCB98-46B2-4976-814D-6AC1CCDDDFBC}"/>
              </a:ext>
            </a:extLst>
          </p:cNvPr>
          <p:cNvGrpSpPr/>
          <p:nvPr/>
        </p:nvGrpSpPr>
        <p:grpSpPr>
          <a:xfrm>
            <a:off x="675053" y="4685859"/>
            <a:ext cx="1500291" cy="346894"/>
            <a:chOff x="882882" y="5040496"/>
            <a:chExt cx="1500291" cy="346894"/>
          </a:xfrm>
        </p:grpSpPr>
        <p:sp>
          <p:nvSpPr>
            <p:cNvPr id="222" name="Rectangle: Rounded Corners 221">
              <a:extLst>
                <a:ext uri="{FF2B5EF4-FFF2-40B4-BE49-F238E27FC236}">
                  <a16:creationId xmlns:a16="http://schemas.microsoft.com/office/drawing/2014/main" id="{3745162B-76A2-4EE6-99F2-BDBE1FA0E44A}"/>
                </a:ext>
              </a:extLst>
            </p:cNvPr>
            <p:cNvSpPr/>
            <p:nvPr/>
          </p:nvSpPr>
          <p:spPr bwMode="gray">
            <a:xfrm>
              <a:off x="1215775" y="5075354"/>
              <a:ext cx="1167398" cy="288000"/>
            </a:xfrm>
            <a:prstGeom prst="roundRect">
              <a:avLst/>
            </a:prstGeom>
            <a:solidFill>
              <a:schemeClr val="bg1"/>
            </a:solidFill>
            <a:ln w="9525" algn="ctr">
              <a:no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800" b="1" kern="0" dirty="0">
                  <a:solidFill>
                    <a:schemeClr val="accent4">
                      <a:lumMod val="75000"/>
                    </a:schemeClr>
                  </a:solidFill>
                  <a:ea typeface="Arial Unicode MS" pitchFamily="34" charset="-128"/>
                  <a:cs typeface="Arial Unicode MS" pitchFamily="34" charset="-128"/>
                </a:rPr>
                <a:t>SAP Analytics Cloud</a:t>
              </a:r>
              <a:endParaRPr kumimoji="0" lang="en-US" sz="800" i="0" u="none" strike="noStrike" kern="0" cap="none" spc="0" normalizeH="0" baseline="0" noProof="0" dirty="0">
                <a:ln>
                  <a:noFill/>
                </a:ln>
                <a:solidFill>
                  <a:schemeClr val="accent4">
                    <a:lumMod val="75000"/>
                  </a:schemeClr>
                </a:solidFill>
                <a:uLnTx/>
                <a:uFillTx/>
                <a:ea typeface="Arial Unicode MS" pitchFamily="34" charset="-128"/>
                <a:cs typeface="Arial Unicode MS" pitchFamily="34" charset="-128"/>
              </a:endParaRPr>
            </a:p>
          </p:txBody>
        </p:sp>
        <p:pic>
          <p:nvPicPr>
            <p:cNvPr id="223" name="Picture 222">
              <a:extLst>
                <a:ext uri="{FF2B5EF4-FFF2-40B4-BE49-F238E27FC236}">
                  <a16:creationId xmlns:a16="http://schemas.microsoft.com/office/drawing/2014/main" id="{DB2A2B86-A8C7-470C-A1B2-E7344A6B2DA7}"/>
                </a:ext>
              </a:extLst>
            </p:cNvPr>
            <p:cNvPicPr>
              <a:picLocks noChangeAspect="1"/>
            </p:cNvPicPr>
            <p:nvPr/>
          </p:nvPicPr>
          <p:blipFill>
            <a:blip r:embed="rId7"/>
            <a:stretch>
              <a:fillRect/>
            </a:stretch>
          </p:blipFill>
          <p:spPr>
            <a:xfrm>
              <a:off x="882882" y="5040496"/>
              <a:ext cx="346894" cy="346894"/>
            </a:xfrm>
            <a:prstGeom prst="rect">
              <a:avLst/>
            </a:prstGeom>
          </p:spPr>
        </p:pic>
      </p:grpSp>
      <p:cxnSp>
        <p:nvCxnSpPr>
          <p:cNvPr id="227" name="Straight Arrow Connector 226">
            <a:extLst>
              <a:ext uri="{FF2B5EF4-FFF2-40B4-BE49-F238E27FC236}">
                <a16:creationId xmlns:a16="http://schemas.microsoft.com/office/drawing/2014/main" id="{3CFA3773-3F83-4C4C-95A2-9110536AE46E}"/>
              </a:ext>
            </a:extLst>
          </p:cNvPr>
          <p:cNvCxnSpPr>
            <a:cxnSpLocks/>
          </p:cNvCxnSpPr>
          <p:nvPr/>
        </p:nvCxnSpPr>
        <p:spPr>
          <a:xfrm flipV="1">
            <a:off x="2434865" y="4859306"/>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2" name="Rectangle: Rounded Corners 201">
            <a:extLst>
              <a:ext uri="{FF2B5EF4-FFF2-40B4-BE49-F238E27FC236}">
                <a16:creationId xmlns:a16="http://schemas.microsoft.com/office/drawing/2014/main" id="{2854F08E-D420-49AF-AB05-E9F9C4033230}"/>
              </a:ext>
            </a:extLst>
          </p:cNvPr>
          <p:cNvSpPr/>
          <p:nvPr/>
        </p:nvSpPr>
        <p:spPr bwMode="gray">
          <a:xfrm>
            <a:off x="462811" y="5103240"/>
            <a:ext cx="1913004" cy="589423"/>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204" name="TextBox 203">
            <a:extLst>
              <a:ext uri="{FF2B5EF4-FFF2-40B4-BE49-F238E27FC236}">
                <a16:creationId xmlns:a16="http://schemas.microsoft.com/office/drawing/2014/main" id="{65645FF8-C32A-44D9-94B4-ABD7F8C3293E}"/>
              </a:ext>
            </a:extLst>
          </p:cNvPr>
          <p:cNvSpPr txBox="1"/>
          <p:nvPr/>
        </p:nvSpPr>
        <p:spPr>
          <a:xfrm>
            <a:off x="1057878" y="5493515"/>
            <a:ext cx="65"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endParaRPr lang="en-US" sz="1200" b="1" kern="0">
              <a:ea typeface="Arial Unicode MS" pitchFamily="34" charset="-128"/>
              <a:cs typeface="Arial Unicode MS" pitchFamily="34" charset="-128"/>
            </a:endParaRPr>
          </a:p>
        </p:txBody>
      </p:sp>
      <p:sp>
        <p:nvSpPr>
          <p:cNvPr id="228" name="Rectangle 227">
            <a:extLst>
              <a:ext uri="{FF2B5EF4-FFF2-40B4-BE49-F238E27FC236}">
                <a16:creationId xmlns:a16="http://schemas.microsoft.com/office/drawing/2014/main" id="{1791C115-E41D-4E57-A083-F439C99D655D}"/>
              </a:ext>
            </a:extLst>
          </p:cNvPr>
          <p:cNvSpPr/>
          <p:nvPr/>
        </p:nvSpPr>
        <p:spPr bwMode="gray">
          <a:xfrm>
            <a:off x="810212" y="5151414"/>
            <a:ext cx="1455797" cy="481086"/>
          </a:xfrm>
          <a:prstGeom prst="rect">
            <a:avLst/>
          </a:prstGeom>
          <a:noFill/>
          <a:ln w="25400" algn="ctr">
            <a:solidFill>
              <a:schemeClr val="bg1"/>
            </a:solidFill>
            <a:miter lim="800000"/>
            <a:headEnd/>
            <a:tailEnd/>
          </a:ln>
        </p:spPr>
        <p:txBody>
          <a:bodyPr lIns="90000" tIns="72000" rIns="90000" bIns="72000" rtlCol="0" anchor="ctr"/>
          <a:lstStyle/>
          <a:p>
            <a:pPr lvl="0" algn="ctr" defTabSz="914400" fontAlgn="base">
              <a:spcAft>
                <a:spcPct val="0"/>
              </a:spcAft>
              <a:buClr>
                <a:srgbClr val="F0AB00"/>
              </a:buClr>
              <a:buSzPct val="80000"/>
            </a:pPr>
            <a:r>
              <a:rPr lang="en-US" sz="1200" b="1" kern="0" dirty="0">
                <a:solidFill>
                  <a:srgbClr val="4FB81C">
                    <a:lumMod val="75000"/>
                  </a:srgbClr>
                </a:solidFill>
                <a:ea typeface="Arial Unicode MS" pitchFamily="34" charset="-128"/>
                <a:cs typeface="Arial Unicode MS" pitchFamily="34" charset="-128"/>
              </a:rPr>
              <a:t>SAP HANA</a:t>
            </a:r>
            <a:r>
              <a:rPr lang="en-US" sz="1200" b="1" kern="0" baseline="30000" dirty="0">
                <a:solidFill>
                  <a:srgbClr val="4FB81C">
                    <a:lumMod val="75000"/>
                  </a:srgbClr>
                </a:solidFill>
                <a:ea typeface="Arial Unicode MS" pitchFamily="34" charset="-128"/>
                <a:cs typeface="Arial Unicode MS" pitchFamily="34" charset="-128"/>
              </a:rPr>
              <a:t>®</a:t>
            </a:r>
            <a:endParaRPr lang="en-US" sz="1200" kern="0" dirty="0">
              <a:solidFill>
                <a:srgbClr val="4FB81C">
                  <a:lumMod val="75000"/>
                </a:srgbClr>
              </a:solidFill>
              <a:ea typeface="Arial Unicode MS" pitchFamily="34" charset="-128"/>
              <a:cs typeface="Arial Unicode MS" pitchFamily="34" charset="-128"/>
            </a:endParaRPr>
          </a:p>
          <a:p>
            <a:pPr marR="0" algn="ctr" defTabSz="914400" eaLnBrk="1" fontAlgn="base" latinLnBrk="0" hangingPunct="1">
              <a:lnSpc>
                <a:spcPct val="100000"/>
              </a:lnSpc>
              <a:spcAft>
                <a:spcPct val="0"/>
              </a:spcAft>
              <a:buClr>
                <a:srgbClr val="F0AB00"/>
              </a:buClr>
              <a:buSzPct val="80000"/>
              <a:tabLst/>
            </a:pPr>
            <a:r>
              <a:rPr lang="en-US" sz="700" kern="0" dirty="0">
                <a:solidFill>
                  <a:schemeClr val="accent4">
                    <a:lumMod val="75000"/>
                  </a:schemeClr>
                </a:solidFill>
                <a:ea typeface="Arial Unicode MS" pitchFamily="34" charset="-128"/>
                <a:cs typeface="Arial Unicode MS" pitchFamily="34" charset="-128"/>
              </a:rPr>
              <a:t>(on-premise, cloud, multi cloud)</a:t>
            </a:r>
            <a:endParaRPr kumimoji="0" lang="en-US" sz="1100" b="0" i="0" u="none" strike="noStrike" kern="0" cap="none" spc="0" normalizeH="0" baseline="0" noProof="0" dirty="0">
              <a:ln>
                <a:noFill/>
              </a:ln>
              <a:solidFill>
                <a:schemeClr val="accent4">
                  <a:lumMod val="75000"/>
                </a:schemeClr>
              </a:solidFill>
              <a:effectLst/>
              <a:uLnTx/>
              <a:uFillTx/>
              <a:ea typeface="Arial Unicode MS" pitchFamily="34" charset="-128"/>
              <a:cs typeface="Arial Unicode MS" pitchFamily="34" charset="-128"/>
            </a:endParaRPr>
          </a:p>
        </p:txBody>
      </p:sp>
      <p:pic>
        <p:nvPicPr>
          <p:cNvPr id="229" name="Picture 228">
            <a:extLst>
              <a:ext uri="{FF2B5EF4-FFF2-40B4-BE49-F238E27FC236}">
                <a16:creationId xmlns:a16="http://schemas.microsoft.com/office/drawing/2014/main" id="{07D4EF90-0E67-4B4C-B327-94F02FFAE19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10550" y="5212726"/>
            <a:ext cx="388664" cy="377376"/>
          </a:xfrm>
          <a:prstGeom prst="rect">
            <a:avLst/>
          </a:prstGeom>
        </p:spPr>
      </p:pic>
      <p:sp>
        <p:nvSpPr>
          <p:cNvPr id="230" name="Rectangle: Rounded Corners 229">
            <a:extLst>
              <a:ext uri="{FF2B5EF4-FFF2-40B4-BE49-F238E27FC236}">
                <a16:creationId xmlns:a16="http://schemas.microsoft.com/office/drawing/2014/main" id="{CD54E0D5-0019-40FD-B8A6-3837495A32D0}"/>
              </a:ext>
            </a:extLst>
          </p:cNvPr>
          <p:cNvSpPr/>
          <p:nvPr/>
        </p:nvSpPr>
        <p:spPr bwMode="gray">
          <a:xfrm>
            <a:off x="8697644" y="1783562"/>
            <a:ext cx="795945" cy="2190148"/>
          </a:xfrm>
          <a:prstGeom prst="roundRect">
            <a:avLst/>
          </a:prstGeom>
          <a:solidFill>
            <a:schemeClr val="bg1"/>
          </a:solidFill>
          <a:ln w="9525" algn="ctr">
            <a:solidFill>
              <a:schemeClr val="accent6">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t>Standard Connectors</a:t>
            </a:r>
            <a:br>
              <a:rPr kumimoji="0" lang="en-US" sz="800" b="0" i="0"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br>
            <a:r>
              <a:rPr kumimoji="0" lang="en-US" sz="600" b="0" i="1"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t>(open &amp; native protocols)</a:t>
            </a:r>
            <a:endParaRPr kumimoji="0" lang="en-US" sz="800" b="0" i="1" u="none" strike="noStrike" kern="0" cap="none" spc="0" normalizeH="0" baseline="0" noProof="0" dirty="0">
              <a:ln>
                <a:noFill/>
              </a:ln>
              <a:solidFill>
                <a:schemeClr val="accent6"/>
              </a:solidFill>
              <a:effectLst/>
              <a:uLnTx/>
              <a:uFillTx/>
              <a:ea typeface="Arial Unicode MS" pitchFamily="34" charset="-128"/>
              <a:cs typeface="Arial Unicode MS" pitchFamily="34" charset="-128"/>
            </a:endParaRPr>
          </a:p>
        </p:txBody>
      </p:sp>
      <p:sp>
        <p:nvSpPr>
          <p:cNvPr id="232" name="TextBox 231">
            <a:extLst>
              <a:ext uri="{FF2B5EF4-FFF2-40B4-BE49-F238E27FC236}">
                <a16:creationId xmlns:a16="http://schemas.microsoft.com/office/drawing/2014/main" id="{D876077F-94F5-405F-8EAE-2910FACB2C5A}"/>
              </a:ext>
            </a:extLst>
          </p:cNvPr>
          <p:cNvSpPr txBox="1"/>
          <p:nvPr/>
        </p:nvSpPr>
        <p:spPr>
          <a:xfrm flipH="1">
            <a:off x="10624161" y="2362280"/>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a:solidFill>
                  <a:schemeClr val="accent6"/>
                </a:solidFill>
                <a:ea typeface="Arial Unicode MS" pitchFamily="34" charset="-128"/>
                <a:cs typeface="Arial Unicode MS" pitchFamily="34" charset="-128"/>
              </a:rPr>
              <a:t>Cloud Storages</a:t>
            </a:r>
          </a:p>
        </p:txBody>
      </p:sp>
      <p:pic>
        <p:nvPicPr>
          <p:cNvPr id="233" name="Picture 8" descr="Bildergebnis fÃ¼r aws s3">
            <a:extLst>
              <a:ext uri="{FF2B5EF4-FFF2-40B4-BE49-F238E27FC236}">
                <a16:creationId xmlns:a16="http://schemas.microsoft.com/office/drawing/2014/main" id="{99D13CB3-901E-4D14-941E-0EE4070508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3633" y="2276908"/>
            <a:ext cx="392024" cy="293854"/>
          </a:xfrm>
          <a:prstGeom prst="rect">
            <a:avLst/>
          </a:prstGeom>
          <a:noFill/>
          <a:extLst>
            <a:ext uri="{909E8E84-426E-40DD-AFC4-6F175D3DCCD1}">
              <a14:hiddenFill xmlns:a14="http://schemas.microsoft.com/office/drawing/2010/main">
                <a:solidFill>
                  <a:srgbClr val="FFFFFF"/>
                </a:solidFill>
              </a14:hiddenFill>
            </a:ext>
          </a:extLst>
        </p:spPr>
      </p:pic>
      <p:cxnSp>
        <p:nvCxnSpPr>
          <p:cNvPr id="234" name="Straight Arrow Connector 233">
            <a:extLst>
              <a:ext uri="{FF2B5EF4-FFF2-40B4-BE49-F238E27FC236}">
                <a16:creationId xmlns:a16="http://schemas.microsoft.com/office/drawing/2014/main" id="{C329B908-B929-4F10-AFD0-1D42508528AA}"/>
              </a:ext>
            </a:extLst>
          </p:cNvPr>
          <p:cNvCxnSpPr>
            <a:cxnSpLocks/>
          </p:cNvCxnSpPr>
          <p:nvPr/>
        </p:nvCxnSpPr>
        <p:spPr>
          <a:xfrm>
            <a:off x="9578241" y="2422732"/>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5" name="TextBox 234">
            <a:extLst>
              <a:ext uri="{FF2B5EF4-FFF2-40B4-BE49-F238E27FC236}">
                <a16:creationId xmlns:a16="http://schemas.microsoft.com/office/drawing/2014/main" id="{A70E3D06-5914-4789-BFDC-4897013F5DF2}"/>
              </a:ext>
            </a:extLst>
          </p:cNvPr>
          <p:cNvSpPr txBox="1"/>
          <p:nvPr/>
        </p:nvSpPr>
        <p:spPr>
          <a:xfrm flipH="1">
            <a:off x="10624161" y="2734408"/>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err="1">
                <a:solidFill>
                  <a:schemeClr val="accent6"/>
                </a:solidFill>
                <a:ea typeface="Arial Unicode MS" pitchFamily="34" charset="-128"/>
                <a:cs typeface="Arial Unicode MS" pitchFamily="34" charset="-128"/>
              </a:rPr>
              <a:t>Hadoop</a:t>
            </a:r>
            <a:r>
              <a:rPr lang="de-DE" sz="800" kern="0">
                <a:solidFill>
                  <a:schemeClr val="accent6"/>
                </a:solidFill>
                <a:ea typeface="Arial Unicode MS" pitchFamily="34" charset="-128"/>
                <a:cs typeface="Arial Unicode MS" pitchFamily="34" charset="-128"/>
              </a:rPr>
              <a:t> / HDFS</a:t>
            </a:r>
          </a:p>
        </p:txBody>
      </p:sp>
      <p:pic>
        <p:nvPicPr>
          <p:cNvPr id="236" name="Picture 12" descr="Bildergebnis fÃ¼r hadoop">
            <a:extLst>
              <a:ext uri="{FF2B5EF4-FFF2-40B4-BE49-F238E27FC236}">
                <a16:creationId xmlns:a16="http://schemas.microsoft.com/office/drawing/2014/main" id="{26DC62D0-E313-44A3-A021-0CE071484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2934" y="2619252"/>
            <a:ext cx="353423" cy="353423"/>
          </a:xfrm>
          <a:prstGeom prst="rect">
            <a:avLst/>
          </a:prstGeom>
          <a:noFill/>
          <a:extLst>
            <a:ext uri="{909E8E84-426E-40DD-AFC4-6F175D3DCCD1}">
              <a14:hiddenFill xmlns:a14="http://schemas.microsoft.com/office/drawing/2010/main">
                <a:solidFill>
                  <a:srgbClr val="FFFFFF"/>
                </a:solidFill>
              </a14:hiddenFill>
            </a:ext>
          </a:extLst>
        </p:spPr>
      </p:pic>
      <p:cxnSp>
        <p:nvCxnSpPr>
          <p:cNvPr id="237" name="Straight Arrow Connector 236">
            <a:extLst>
              <a:ext uri="{FF2B5EF4-FFF2-40B4-BE49-F238E27FC236}">
                <a16:creationId xmlns:a16="http://schemas.microsoft.com/office/drawing/2014/main" id="{5E1C371F-D63A-4614-81C7-2B777A212999}"/>
              </a:ext>
            </a:extLst>
          </p:cNvPr>
          <p:cNvCxnSpPr>
            <a:cxnSpLocks/>
          </p:cNvCxnSpPr>
          <p:nvPr/>
        </p:nvCxnSpPr>
        <p:spPr>
          <a:xfrm>
            <a:off x="9578241" y="2794860"/>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8" name="Picture 237">
            <a:extLst>
              <a:ext uri="{FF2B5EF4-FFF2-40B4-BE49-F238E27FC236}">
                <a16:creationId xmlns:a16="http://schemas.microsoft.com/office/drawing/2014/main" id="{F5C7D27C-4D91-4F0F-863F-E3E360FB114C}"/>
              </a:ext>
            </a:extLst>
          </p:cNvPr>
          <p:cNvPicPr>
            <a:picLocks noChangeAspect="1"/>
          </p:cNvPicPr>
          <p:nvPr/>
        </p:nvPicPr>
        <p:blipFill>
          <a:blip r:embed="rId11"/>
          <a:stretch>
            <a:fillRect/>
          </a:stretch>
        </p:blipFill>
        <p:spPr>
          <a:xfrm>
            <a:off x="10182934" y="3285573"/>
            <a:ext cx="353423" cy="352847"/>
          </a:xfrm>
          <a:prstGeom prst="rect">
            <a:avLst/>
          </a:prstGeom>
        </p:spPr>
      </p:pic>
      <p:sp>
        <p:nvSpPr>
          <p:cNvPr id="243" name="TextBox 242">
            <a:extLst>
              <a:ext uri="{FF2B5EF4-FFF2-40B4-BE49-F238E27FC236}">
                <a16:creationId xmlns:a16="http://schemas.microsoft.com/office/drawing/2014/main" id="{E637FB22-63E5-49C7-9669-5B7C4D06899A}"/>
              </a:ext>
            </a:extLst>
          </p:cNvPr>
          <p:cNvSpPr txBox="1"/>
          <p:nvPr/>
        </p:nvSpPr>
        <p:spPr>
          <a:xfrm flipH="1">
            <a:off x="10624161" y="3400441"/>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6"/>
                </a:solidFill>
                <a:ea typeface="Arial Unicode MS" pitchFamily="34" charset="-128"/>
                <a:cs typeface="Arial Unicode MS" pitchFamily="34" charset="-128"/>
              </a:rPr>
              <a:t>Databases</a:t>
            </a:r>
          </a:p>
        </p:txBody>
      </p:sp>
      <p:cxnSp>
        <p:nvCxnSpPr>
          <p:cNvPr id="244" name="Straight Arrow Connector 243">
            <a:extLst>
              <a:ext uri="{FF2B5EF4-FFF2-40B4-BE49-F238E27FC236}">
                <a16:creationId xmlns:a16="http://schemas.microsoft.com/office/drawing/2014/main" id="{B808C53F-3FFF-4B9B-8C13-0E3FEC6ECC6C}"/>
              </a:ext>
            </a:extLst>
          </p:cNvPr>
          <p:cNvCxnSpPr>
            <a:cxnSpLocks/>
          </p:cNvCxnSpPr>
          <p:nvPr/>
        </p:nvCxnSpPr>
        <p:spPr>
          <a:xfrm>
            <a:off x="9578241" y="3460893"/>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6215B193-1C59-41E5-8104-426D77A48501}"/>
              </a:ext>
            </a:extLst>
          </p:cNvPr>
          <p:cNvSpPr txBox="1"/>
          <p:nvPr/>
        </p:nvSpPr>
        <p:spPr>
          <a:xfrm flipH="1">
            <a:off x="10624161" y="4173589"/>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dirty="0">
                <a:solidFill>
                  <a:schemeClr val="accent1">
                    <a:lumMod val="75000"/>
                  </a:schemeClr>
                </a:solidFill>
                <a:ea typeface="Arial Unicode MS" pitchFamily="34" charset="-128"/>
                <a:cs typeface="Arial Unicode MS" pitchFamily="34" charset="-128"/>
              </a:rPr>
              <a:t>3</a:t>
            </a:r>
            <a:r>
              <a:rPr lang="en-AU" sz="800" kern="0" baseline="30000" dirty="0">
                <a:solidFill>
                  <a:schemeClr val="accent1">
                    <a:lumMod val="75000"/>
                  </a:schemeClr>
                </a:solidFill>
                <a:ea typeface="Arial Unicode MS" pitchFamily="34" charset="-128"/>
                <a:cs typeface="Arial Unicode MS" pitchFamily="34" charset="-128"/>
              </a:rPr>
              <a:t>rd</a:t>
            </a:r>
            <a:r>
              <a:rPr lang="en-AU" sz="800" kern="0" dirty="0">
                <a:solidFill>
                  <a:schemeClr val="accent1">
                    <a:lumMod val="75000"/>
                  </a:schemeClr>
                </a:solidFill>
                <a:ea typeface="Arial Unicode MS" pitchFamily="34" charset="-128"/>
                <a:cs typeface="Arial Unicode MS" pitchFamily="34" charset="-128"/>
              </a:rPr>
              <a:t> Party Applications</a:t>
            </a:r>
          </a:p>
        </p:txBody>
      </p:sp>
      <p:cxnSp>
        <p:nvCxnSpPr>
          <p:cNvPr id="246" name="Straight Arrow Connector 245">
            <a:extLst>
              <a:ext uri="{FF2B5EF4-FFF2-40B4-BE49-F238E27FC236}">
                <a16:creationId xmlns:a16="http://schemas.microsoft.com/office/drawing/2014/main" id="{C61BFE0E-17AE-4668-A7A5-DF1AEDE51DE4}"/>
              </a:ext>
            </a:extLst>
          </p:cNvPr>
          <p:cNvCxnSpPr>
            <a:cxnSpLocks/>
          </p:cNvCxnSpPr>
          <p:nvPr/>
        </p:nvCxnSpPr>
        <p:spPr>
          <a:xfrm>
            <a:off x="9578241" y="4234041"/>
            <a:ext cx="541005" cy="2206"/>
          </a:xfrm>
          <a:prstGeom prst="straightConnector1">
            <a:avLst/>
          </a:prstGeom>
          <a:ln w="12700">
            <a:solidFill>
              <a:schemeClr val="accent1">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B9D384E-F0C6-4BB3-B824-3AE13CD8D3D0}"/>
              </a:ext>
            </a:extLst>
          </p:cNvPr>
          <p:cNvCxnSpPr>
            <a:cxnSpLocks/>
          </p:cNvCxnSpPr>
          <p:nvPr/>
        </p:nvCxnSpPr>
        <p:spPr>
          <a:xfrm>
            <a:off x="9615173" y="4432098"/>
            <a:ext cx="1972800" cy="0"/>
          </a:xfrm>
          <a:prstGeom prst="line">
            <a:avLst/>
          </a:prstGeom>
          <a:ln w="6350">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8" name="Picture 2" descr="Bildergebnis fÃ¼r kafka">
            <a:extLst>
              <a:ext uri="{FF2B5EF4-FFF2-40B4-BE49-F238E27FC236}">
                <a16:creationId xmlns:a16="http://schemas.microsoft.com/office/drawing/2014/main" id="{88E2F526-7428-4C2A-BC29-841CB18550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0298" y="1919301"/>
            <a:ext cx="218695" cy="309117"/>
          </a:xfrm>
          <a:prstGeom prst="rect">
            <a:avLst/>
          </a:prstGeom>
          <a:noFill/>
          <a:extLst>
            <a:ext uri="{909E8E84-426E-40DD-AFC4-6F175D3DCCD1}">
              <a14:hiddenFill xmlns:a14="http://schemas.microsoft.com/office/drawing/2010/main">
                <a:solidFill>
                  <a:srgbClr val="FFFFFF"/>
                </a:solidFill>
              </a14:hiddenFill>
            </a:ext>
          </a:extLst>
        </p:spPr>
      </p:pic>
      <p:cxnSp>
        <p:nvCxnSpPr>
          <p:cNvPr id="249" name="Straight Arrow Connector 248">
            <a:extLst>
              <a:ext uri="{FF2B5EF4-FFF2-40B4-BE49-F238E27FC236}">
                <a16:creationId xmlns:a16="http://schemas.microsoft.com/office/drawing/2014/main" id="{3239F0EC-45FB-463E-A063-F042053CBC48}"/>
              </a:ext>
            </a:extLst>
          </p:cNvPr>
          <p:cNvCxnSpPr>
            <a:cxnSpLocks/>
          </p:cNvCxnSpPr>
          <p:nvPr/>
        </p:nvCxnSpPr>
        <p:spPr>
          <a:xfrm>
            <a:off x="9578241" y="2072756"/>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0" name="TextBox 249">
            <a:extLst>
              <a:ext uri="{FF2B5EF4-FFF2-40B4-BE49-F238E27FC236}">
                <a16:creationId xmlns:a16="http://schemas.microsoft.com/office/drawing/2014/main" id="{D1CAF25F-DAB4-4AFA-B57C-55D669E63296}"/>
              </a:ext>
            </a:extLst>
          </p:cNvPr>
          <p:cNvSpPr txBox="1"/>
          <p:nvPr/>
        </p:nvSpPr>
        <p:spPr>
          <a:xfrm flipH="1">
            <a:off x="10624161" y="2012304"/>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dirty="0">
                <a:solidFill>
                  <a:schemeClr val="accent6"/>
                </a:solidFill>
                <a:ea typeface="Arial Unicode MS" pitchFamily="34" charset="-128"/>
                <a:cs typeface="Arial Unicode MS" pitchFamily="34" charset="-128"/>
              </a:rPr>
              <a:t>Streaming (e.g. </a:t>
            </a:r>
            <a:r>
              <a:rPr lang="de-DE" sz="800" kern="0" dirty="0" err="1">
                <a:solidFill>
                  <a:schemeClr val="accent6"/>
                </a:solidFill>
                <a:ea typeface="Arial Unicode MS" pitchFamily="34" charset="-128"/>
                <a:cs typeface="Arial Unicode MS" pitchFamily="34" charset="-128"/>
              </a:rPr>
              <a:t>IoT</a:t>
            </a:r>
            <a:r>
              <a:rPr lang="de-DE" sz="800" kern="0" dirty="0">
                <a:solidFill>
                  <a:schemeClr val="accent6"/>
                </a:solidFill>
                <a:ea typeface="Arial Unicode MS" pitchFamily="34" charset="-128"/>
                <a:cs typeface="Arial Unicode MS" pitchFamily="34" charset="-128"/>
              </a:rPr>
              <a:t>)</a:t>
            </a:r>
          </a:p>
        </p:txBody>
      </p:sp>
      <p:cxnSp>
        <p:nvCxnSpPr>
          <p:cNvPr id="251" name="Straight Arrow Connector 250">
            <a:extLst>
              <a:ext uri="{FF2B5EF4-FFF2-40B4-BE49-F238E27FC236}">
                <a16:creationId xmlns:a16="http://schemas.microsoft.com/office/drawing/2014/main" id="{D5444DA6-C1F4-4598-AAFA-CCF48140BBEA}"/>
              </a:ext>
            </a:extLst>
          </p:cNvPr>
          <p:cNvCxnSpPr>
            <a:cxnSpLocks/>
          </p:cNvCxnSpPr>
          <p:nvPr/>
        </p:nvCxnSpPr>
        <p:spPr>
          <a:xfrm>
            <a:off x="9578241" y="3825223"/>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2E09EB99-D11F-431E-80B0-1CC97FDA28B9}"/>
              </a:ext>
            </a:extLst>
          </p:cNvPr>
          <p:cNvSpPr txBox="1"/>
          <p:nvPr/>
        </p:nvSpPr>
        <p:spPr>
          <a:xfrm flipH="1">
            <a:off x="10624161" y="3764771"/>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6"/>
                </a:solidFill>
                <a:ea typeface="Arial Unicode MS" pitchFamily="34" charset="-128"/>
                <a:cs typeface="Arial Unicode MS" pitchFamily="34" charset="-128"/>
              </a:rPr>
              <a:t>Public Clouds</a:t>
            </a:r>
          </a:p>
        </p:txBody>
      </p:sp>
      <p:pic>
        <p:nvPicPr>
          <p:cNvPr id="253" name="Picture 252">
            <a:extLst>
              <a:ext uri="{FF2B5EF4-FFF2-40B4-BE49-F238E27FC236}">
                <a16:creationId xmlns:a16="http://schemas.microsoft.com/office/drawing/2014/main" id="{93B8267B-792A-4A75-B02B-F0B530D5BE0E}"/>
              </a:ext>
            </a:extLst>
          </p:cNvPr>
          <p:cNvPicPr>
            <a:picLocks noChangeAspect="1"/>
          </p:cNvPicPr>
          <p:nvPr/>
        </p:nvPicPr>
        <p:blipFill>
          <a:blip r:embed="rId13"/>
          <a:stretch>
            <a:fillRect/>
          </a:stretch>
        </p:blipFill>
        <p:spPr>
          <a:xfrm>
            <a:off x="10210055" y="3676736"/>
            <a:ext cx="299180" cy="299180"/>
          </a:xfrm>
          <a:prstGeom prst="rect">
            <a:avLst/>
          </a:prstGeom>
        </p:spPr>
      </p:pic>
      <p:pic>
        <p:nvPicPr>
          <p:cNvPr id="254" name="Picture 253">
            <a:extLst>
              <a:ext uri="{FF2B5EF4-FFF2-40B4-BE49-F238E27FC236}">
                <a16:creationId xmlns:a16="http://schemas.microsoft.com/office/drawing/2014/main" id="{D25659F1-6D5B-46D3-9328-126E9FB8232F}"/>
              </a:ext>
            </a:extLst>
          </p:cNvPr>
          <p:cNvPicPr>
            <a:picLocks noChangeAspect="1"/>
          </p:cNvPicPr>
          <p:nvPr/>
        </p:nvPicPr>
        <p:blipFill>
          <a:blip r:embed="rId14"/>
          <a:stretch>
            <a:fillRect/>
          </a:stretch>
        </p:blipFill>
        <p:spPr>
          <a:xfrm>
            <a:off x="10219245" y="4889913"/>
            <a:ext cx="280800" cy="280800"/>
          </a:xfrm>
          <a:prstGeom prst="rect">
            <a:avLst/>
          </a:prstGeom>
        </p:spPr>
      </p:pic>
      <p:sp>
        <p:nvSpPr>
          <p:cNvPr id="255" name="TextBox 254">
            <a:extLst>
              <a:ext uri="{FF2B5EF4-FFF2-40B4-BE49-F238E27FC236}">
                <a16:creationId xmlns:a16="http://schemas.microsoft.com/office/drawing/2014/main" id="{251B96ED-3FA9-4A88-A127-8F589EEBCEC2}"/>
              </a:ext>
            </a:extLst>
          </p:cNvPr>
          <p:cNvSpPr txBox="1"/>
          <p:nvPr/>
        </p:nvSpPr>
        <p:spPr>
          <a:xfrm flipH="1">
            <a:off x="10624161" y="4919251"/>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5"/>
                </a:solidFill>
                <a:ea typeface="Arial Unicode MS" pitchFamily="34" charset="-128"/>
                <a:cs typeface="Arial Unicode MS" pitchFamily="34" charset="-128"/>
              </a:rPr>
              <a:t>SCI for process integration</a:t>
            </a:r>
          </a:p>
        </p:txBody>
      </p:sp>
      <p:cxnSp>
        <p:nvCxnSpPr>
          <p:cNvPr id="256" name="Straight Arrow Connector 255">
            <a:extLst>
              <a:ext uri="{FF2B5EF4-FFF2-40B4-BE49-F238E27FC236}">
                <a16:creationId xmlns:a16="http://schemas.microsoft.com/office/drawing/2014/main" id="{E8A28BAF-286A-481F-BB97-EC6D2E12DBB1}"/>
              </a:ext>
            </a:extLst>
          </p:cNvPr>
          <p:cNvCxnSpPr>
            <a:cxnSpLocks/>
          </p:cNvCxnSpPr>
          <p:nvPr/>
        </p:nvCxnSpPr>
        <p:spPr>
          <a:xfrm>
            <a:off x="9578241" y="5041258"/>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7" name="Group 256">
            <a:extLst>
              <a:ext uri="{FF2B5EF4-FFF2-40B4-BE49-F238E27FC236}">
                <a16:creationId xmlns:a16="http://schemas.microsoft.com/office/drawing/2014/main" id="{883792A3-57FB-4069-9383-A9B437F390C5}"/>
              </a:ext>
            </a:extLst>
          </p:cNvPr>
          <p:cNvGrpSpPr/>
          <p:nvPr/>
        </p:nvGrpSpPr>
        <p:grpSpPr>
          <a:xfrm>
            <a:off x="11431633" y="4934584"/>
            <a:ext cx="218238" cy="215554"/>
            <a:chOff x="4833835" y="3233739"/>
            <a:chExt cx="218238" cy="215554"/>
          </a:xfrm>
        </p:grpSpPr>
        <p:cxnSp>
          <p:nvCxnSpPr>
            <p:cNvPr id="259" name="Straight Arrow Connector 258">
              <a:extLst>
                <a:ext uri="{FF2B5EF4-FFF2-40B4-BE49-F238E27FC236}">
                  <a16:creationId xmlns:a16="http://schemas.microsoft.com/office/drawing/2014/main" id="{49D81AA2-C7A6-48B2-B0DB-6AF24B72A365}"/>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C564A466-5C61-46C3-8EDA-B19867974E0B}"/>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DC486B59-4920-4F4B-83CA-3EF253F503D6}"/>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62" name="TextBox 261">
            <a:extLst>
              <a:ext uri="{FF2B5EF4-FFF2-40B4-BE49-F238E27FC236}">
                <a16:creationId xmlns:a16="http://schemas.microsoft.com/office/drawing/2014/main" id="{827F7F5A-B1AB-4900-A7E4-3A0DC9F4B3DA}"/>
              </a:ext>
            </a:extLst>
          </p:cNvPr>
          <p:cNvSpPr txBox="1"/>
          <p:nvPr/>
        </p:nvSpPr>
        <p:spPr>
          <a:xfrm flipH="1">
            <a:off x="10629139" y="5347844"/>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5"/>
                </a:solidFill>
                <a:ea typeface="Arial Unicode MS" pitchFamily="34" charset="-128"/>
                <a:cs typeface="Arial Unicode MS" pitchFamily="34" charset="-128"/>
              </a:rPr>
              <a:t>SAP Open Connectors</a:t>
            </a:r>
          </a:p>
        </p:txBody>
      </p:sp>
      <p:cxnSp>
        <p:nvCxnSpPr>
          <p:cNvPr id="263" name="Straight Arrow Connector 262">
            <a:extLst>
              <a:ext uri="{FF2B5EF4-FFF2-40B4-BE49-F238E27FC236}">
                <a16:creationId xmlns:a16="http://schemas.microsoft.com/office/drawing/2014/main" id="{D1D889B0-117A-4F6C-BF3A-CFDCC4CCB8AA}"/>
              </a:ext>
            </a:extLst>
          </p:cNvPr>
          <p:cNvCxnSpPr>
            <a:cxnSpLocks/>
          </p:cNvCxnSpPr>
          <p:nvPr/>
        </p:nvCxnSpPr>
        <p:spPr>
          <a:xfrm>
            <a:off x="9583219" y="5408296"/>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80179DA3-3CF7-4269-A205-B520ECBF7349}"/>
              </a:ext>
            </a:extLst>
          </p:cNvPr>
          <p:cNvGrpSpPr/>
          <p:nvPr/>
        </p:nvGrpSpPr>
        <p:grpSpPr>
          <a:xfrm>
            <a:off x="11436611" y="5301622"/>
            <a:ext cx="218238" cy="215554"/>
            <a:chOff x="4833835" y="3233739"/>
            <a:chExt cx="218238" cy="215554"/>
          </a:xfrm>
        </p:grpSpPr>
        <p:cxnSp>
          <p:nvCxnSpPr>
            <p:cNvPr id="265" name="Straight Arrow Connector 264">
              <a:extLst>
                <a:ext uri="{FF2B5EF4-FFF2-40B4-BE49-F238E27FC236}">
                  <a16:creationId xmlns:a16="http://schemas.microsoft.com/office/drawing/2014/main" id="{8C7E66B8-66BC-4E22-918B-AD6B68E9CAD1}"/>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C028607-FC51-4A23-832A-05E00C5380BF}"/>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12509C68-3596-45AC-8C7D-218A2039C2D4}"/>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68" name="TextBox 267">
            <a:extLst>
              <a:ext uri="{FF2B5EF4-FFF2-40B4-BE49-F238E27FC236}">
                <a16:creationId xmlns:a16="http://schemas.microsoft.com/office/drawing/2014/main" id="{40F1FAF6-A94E-49B1-AEBC-BDE144888BB0}"/>
              </a:ext>
            </a:extLst>
          </p:cNvPr>
          <p:cNvSpPr txBox="1"/>
          <p:nvPr/>
        </p:nvSpPr>
        <p:spPr>
          <a:xfrm flipH="1">
            <a:off x="10619034" y="4539560"/>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dirty="0">
                <a:solidFill>
                  <a:schemeClr val="accent5"/>
                </a:solidFill>
                <a:ea typeface="Arial Unicode MS" pitchFamily="34" charset="-128"/>
                <a:cs typeface="Arial Unicode MS" pitchFamily="34" charset="-128"/>
              </a:rPr>
              <a:t>SAP API</a:t>
            </a:r>
            <a:br>
              <a:rPr lang="en-AU" sz="800" kern="0" dirty="0">
                <a:solidFill>
                  <a:schemeClr val="accent5"/>
                </a:solidFill>
                <a:ea typeface="Arial Unicode MS" pitchFamily="34" charset="-128"/>
                <a:cs typeface="Arial Unicode MS" pitchFamily="34" charset="-128"/>
              </a:rPr>
            </a:br>
            <a:r>
              <a:rPr lang="en-AU" sz="800" kern="0" dirty="0">
                <a:solidFill>
                  <a:schemeClr val="accent5"/>
                </a:solidFill>
                <a:ea typeface="Arial Unicode MS" pitchFamily="34" charset="-128"/>
                <a:cs typeface="Arial Unicode MS" pitchFamily="34" charset="-128"/>
              </a:rPr>
              <a:t>Business Hub</a:t>
            </a:r>
          </a:p>
        </p:txBody>
      </p:sp>
      <p:cxnSp>
        <p:nvCxnSpPr>
          <p:cNvPr id="269" name="Straight Arrow Connector 268">
            <a:extLst>
              <a:ext uri="{FF2B5EF4-FFF2-40B4-BE49-F238E27FC236}">
                <a16:creationId xmlns:a16="http://schemas.microsoft.com/office/drawing/2014/main" id="{7EB23C40-B6AA-4A27-AB8C-0B02230C1797}"/>
              </a:ext>
            </a:extLst>
          </p:cNvPr>
          <p:cNvCxnSpPr>
            <a:cxnSpLocks/>
          </p:cNvCxnSpPr>
          <p:nvPr/>
        </p:nvCxnSpPr>
        <p:spPr>
          <a:xfrm>
            <a:off x="9573114" y="4661567"/>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F387400E-D9D7-4A97-AA54-20B1596310CC}"/>
              </a:ext>
            </a:extLst>
          </p:cNvPr>
          <p:cNvGrpSpPr/>
          <p:nvPr/>
        </p:nvGrpSpPr>
        <p:grpSpPr>
          <a:xfrm>
            <a:off x="11431633" y="4554893"/>
            <a:ext cx="218238" cy="215554"/>
            <a:chOff x="4833835" y="3233739"/>
            <a:chExt cx="218238" cy="215554"/>
          </a:xfrm>
        </p:grpSpPr>
        <p:cxnSp>
          <p:nvCxnSpPr>
            <p:cNvPr id="271" name="Straight Arrow Connector 270">
              <a:extLst>
                <a:ext uri="{FF2B5EF4-FFF2-40B4-BE49-F238E27FC236}">
                  <a16:creationId xmlns:a16="http://schemas.microsoft.com/office/drawing/2014/main" id="{5C1DF59A-BEF7-4427-A0C9-6A52E707F633}"/>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2F16F076-77D6-4F19-A5CA-F8A01A111072}"/>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062C7273-0FBC-493C-B221-BA8536B252C3}"/>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pic>
        <p:nvPicPr>
          <p:cNvPr id="274" name="Graphic 273">
            <a:extLst>
              <a:ext uri="{FF2B5EF4-FFF2-40B4-BE49-F238E27FC236}">
                <a16:creationId xmlns:a16="http://schemas.microsoft.com/office/drawing/2014/main" id="{3D930B2D-6A0F-441B-B22A-9512E9B59F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19245" y="4517731"/>
            <a:ext cx="280800" cy="280800"/>
          </a:xfrm>
          <a:prstGeom prst="rect">
            <a:avLst/>
          </a:prstGeom>
        </p:spPr>
      </p:pic>
      <p:cxnSp>
        <p:nvCxnSpPr>
          <p:cNvPr id="275" name="Straight Connector 274">
            <a:extLst>
              <a:ext uri="{FF2B5EF4-FFF2-40B4-BE49-F238E27FC236}">
                <a16:creationId xmlns:a16="http://schemas.microsoft.com/office/drawing/2014/main" id="{50BBDD65-72F6-49F9-9EA0-E31A1E4A924B}"/>
              </a:ext>
            </a:extLst>
          </p:cNvPr>
          <p:cNvCxnSpPr>
            <a:cxnSpLocks/>
          </p:cNvCxnSpPr>
          <p:nvPr/>
        </p:nvCxnSpPr>
        <p:spPr>
          <a:xfrm>
            <a:off x="9615173" y="4049746"/>
            <a:ext cx="1972800" cy="0"/>
          </a:xfrm>
          <a:prstGeom prst="line">
            <a:avLst/>
          </a:prstGeom>
          <a:ln w="6350">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AC6A95AB-0CDD-41FE-B974-BBAEA4D02FD0}"/>
              </a:ext>
            </a:extLst>
          </p:cNvPr>
          <p:cNvSpPr txBox="1"/>
          <p:nvPr/>
        </p:nvSpPr>
        <p:spPr>
          <a:xfrm flipH="1">
            <a:off x="10624161" y="3055910"/>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a:solidFill>
                  <a:schemeClr val="accent6"/>
                </a:solidFill>
                <a:ea typeface="Arial Unicode MS" pitchFamily="34" charset="-128"/>
                <a:cs typeface="Arial Unicode MS" pitchFamily="34" charset="-128"/>
              </a:rPr>
              <a:t>REST APIs</a:t>
            </a:r>
          </a:p>
        </p:txBody>
      </p:sp>
      <p:cxnSp>
        <p:nvCxnSpPr>
          <p:cNvPr id="277" name="Straight Arrow Connector 276">
            <a:extLst>
              <a:ext uri="{FF2B5EF4-FFF2-40B4-BE49-F238E27FC236}">
                <a16:creationId xmlns:a16="http://schemas.microsoft.com/office/drawing/2014/main" id="{12D3C2E1-0077-4B2F-AAF5-0DE53296BEFC}"/>
              </a:ext>
            </a:extLst>
          </p:cNvPr>
          <p:cNvCxnSpPr>
            <a:cxnSpLocks/>
          </p:cNvCxnSpPr>
          <p:nvPr/>
        </p:nvCxnSpPr>
        <p:spPr>
          <a:xfrm>
            <a:off x="9578241" y="3116362"/>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4EE02629-5223-453E-9B15-5C7838FF9155}"/>
              </a:ext>
            </a:extLst>
          </p:cNvPr>
          <p:cNvGrpSpPr/>
          <p:nvPr/>
        </p:nvGrpSpPr>
        <p:grpSpPr>
          <a:xfrm>
            <a:off x="10166487" y="3135475"/>
            <a:ext cx="386317" cy="206944"/>
            <a:chOff x="10247223" y="3382560"/>
            <a:chExt cx="386317" cy="206944"/>
          </a:xfrm>
        </p:grpSpPr>
        <p:pic>
          <p:nvPicPr>
            <p:cNvPr id="279" name="Picture 4" descr="https://avatars3.githubusercontent.com/u/16343502?v=3&amp;s=200">
              <a:extLst>
                <a:ext uri="{FF2B5EF4-FFF2-40B4-BE49-F238E27FC236}">
                  <a16:creationId xmlns:a16="http://schemas.microsoft.com/office/drawing/2014/main" id="{D61FB154-088D-48A2-9F50-5C24630CC2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41706" y="3382560"/>
              <a:ext cx="191834" cy="191834"/>
            </a:xfrm>
            <a:prstGeom prst="rect">
              <a:avLst/>
            </a:prstGeom>
            <a:noFill/>
            <a:extLst>
              <a:ext uri="{909E8E84-426E-40DD-AFC4-6F175D3DCCD1}">
                <a14:hiddenFill xmlns:a14="http://schemas.microsoft.com/office/drawing/2010/main">
                  <a:solidFill>
                    <a:srgbClr val="FFFFFF"/>
                  </a:solidFill>
                </a14:hiddenFill>
              </a:ext>
            </a:extLst>
          </p:spPr>
        </p:pic>
        <p:pic>
          <p:nvPicPr>
            <p:cNvPr id="280" name="Graphic 279">
              <a:extLst>
                <a:ext uri="{FF2B5EF4-FFF2-40B4-BE49-F238E27FC236}">
                  <a16:creationId xmlns:a16="http://schemas.microsoft.com/office/drawing/2014/main" id="{A6B883F8-EC5D-45AD-B2AA-3C2D4B927E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47223" y="3386501"/>
              <a:ext cx="203003" cy="203003"/>
            </a:xfrm>
            <a:prstGeom prst="rect">
              <a:avLst/>
            </a:prstGeom>
          </p:spPr>
        </p:pic>
      </p:grpSp>
      <p:pic>
        <p:nvPicPr>
          <p:cNvPr id="281" name="Graphic 280">
            <a:extLst>
              <a:ext uri="{FF2B5EF4-FFF2-40B4-BE49-F238E27FC236}">
                <a16:creationId xmlns:a16="http://schemas.microsoft.com/office/drawing/2014/main" id="{FEC1667F-F9C8-4D14-9C10-0529CFFA4BD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19245" y="5322776"/>
            <a:ext cx="280800" cy="280800"/>
          </a:xfrm>
          <a:prstGeom prst="rect">
            <a:avLst/>
          </a:prstGeom>
        </p:spPr>
      </p:pic>
      <p:sp>
        <p:nvSpPr>
          <p:cNvPr id="282" name="Rectangle: Rounded Corners 281">
            <a:extLst>
              <a:ext uri="{FF2B5EF4-FFF2-40B4-BE49-F238E27FC236}">
                <a16:creationId xmlns:a16="http://schemas.microsoft.com/office/drawing/2014/main" id="{C9A6E3FF-9C68-4B30-8F4D-8C8E5233B55F}"/>
              </a:ext>
            </a:extLst>
          </p:cNvPr>
          <p:cNvSpPr/>
          <p:nvPr/>
        </p:nvSpPr>
        <p:spPr bwMode="gray">
          <a:xfrm>
            <a:off x="8690780" y="4510373"/>
            <a:ext cx="802809" cy="1155723"/>
          </a:xfrm>
          <a:prstGeom prst="roundRect">
            <a:avLst/>
          </a:prstGeom>
          <a:solidFill>
            <a:schemeClr val="bg1"/>
          </a:solidFill>
          <a:ln w="9525" algn="ctr">
            <a:solidFill>
              <a:schemeClr val="accent5">
                <a:lumMod val="60000"/>
                <a:lumOff val="40000"/>
              </a:schemeClr>
            </a:solidFill>
            <a:miter lim="800000"/>
            <a:headEnd/>
            <a:tailEnd/>
          </a:ln>
        </p:spPr>
        <p:txBody>
          <a:bodyPr lIns="36000" tIns="72000" rIns="36000" bIns="72000" rtlCol="0" anchor="ctr"/>
          <a:lstStyle/>
          <a:p>
            <a:pPr algn="ctr" defTabSz="914400" fontAlgn="base">
              <a:spcBef>
                <a:spcPct val="50000"/>
              </a:spcBef>
              <a:spcAft>
                <a:spcPct val="0"/>
              </a:spcAft>
              <a:buClr>
                <a:srgbClr val="F0AB00"/>
              </a:buClr>
              <a:buSzPct val="80000"/>
            </a:pPr>
            <a:r>
              <a:rPr lang="en-US" sz="900" kern="0" dirty="0">
                <a:solidFill>
                  <a:schemeClr val="accent5"/>
                </a:solidFill>
                <a:ea typeface="Arial Unicode MS" pitchFamily="34" charset="-128"/>
                <a:cs typeface="Arial Unicode MS" pitchFamily="34" charset="-128"/>
              </a:rPr>
              <a:t>SAP BTP</a:t>
            </a:r>
            <a:br>
              <a:rPr lang="en-US" sz="900" kern="0" dirty="0">
                <a:solidFill>
                  <a:schemeClr val="accent5"/>
                </a:solidFill>
                <a:ea typeface="Arial Unicode MS" pitchFamily="34" charset="-128"/>
                <a:cs typeface="Arial Unicode MS" pitchFamily="34" charset="-128"/>
              </a:rPr>
            </a:br>
            <a:r>
              <a:rPr lang="en-US" sz="900" kern="0" dirty="0">
                <a:solidFill>
                  <a:schemeClr val="accent5"/>
                </a:solidFill>
                <a:ea typeface="Arial Unicode MS" pitchFamily="34" charset="-128"/>
                <a:cs typeface="Arial Unicode MS" pitchFamily="34" charset="-128"/>
              </a:rPr>
              <a:t>Connectors</a:t>
            </a:r>
            <a:endParaRPr kumimoji="0" lang="en-US" sz="900" b="0" i="1" u="none" strike="noStrike" kern="0" cap="none" spc="0" normalizeH="0" baseline="0" noProof="0" dirty="0">
              <a:ln>
                <a:noFill/>
              </a:ln>
              <a:solidFill>
                <a:schemeClr val="accent5"/>
              </a:solidFill>
              <a:effectLst/>
              <a:uLnTx/>
              <a:uFillTx/>
              <a:ea typeface="Arial Unicode MS" pitchFamily="34" charset="-128"/>
              <a:cs typeface="Arial Unicode MS" pitchFamily="34" charset="-128"/>
            </a:endParaRPr>
          </a:p>
        </p:txBody>
      </p:sp>
      <p:sp>
        <p:nvSpPr>
          <p:cNvPr id="283" name="Rectangle: Rounded Corners 282">
            <a:extLst>
              <a:ext uri="{FF2B5EF4-FFF2-40B4-BE49-F238E27FC236}">
                <a16:creationId xmlns:a16="http://schemas.microsoft.com/office/drawing/2014/main" id="{7F1E21DC-C327-434B-A9A1-5F29D83C8D87}"/>
              </a:ext>
            </a:extLst>
          </p:cNvPr>
          <p:cNvSpPr/>
          <p:nvPr/>
        </p:nvSpPr>
        <p:spPr bwMode="gray">
          <a:xfrm>
            <a:off x="8695684" y="4047836"/>
            <a:ext cx="791834" cy="382056"/>
          </a:xfrm>
          <a:prstGeom prst="roundRect">
            <a:avLst/>
          </a:prstGeom>
          <a:solidFill>
            <a:schemeClr val="bg1"/>
          </a:solidFill>
          <a:ln w="9525" algn="ctr">
            <a:solidFill>
              <a:schemeClr val="accent1"/>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900" kern="0" dirty="0">
                <a:solidFill>
                  <a:schemeClr val="accent1">
                    <a:lumMod val="75000"/>
                  </a:schemeClr>
                </a:solidFill>
                <a:ea typeface="Arial Unicode MS" pitchFamily="34" charset="-128"/>
                <a:cs typeface="Arial Unicode MS" pitchFamily="34" charset="-128"/>
              </a:rPr>
              <a:t>3</a:t>
            </a:r>
            <a:r>
              <a:rPr lang="en-US" sz="900" kern="0" baseline="30000" dirty="0">
                <a:solidFill>
                  <a:schemeClr val="accent1">
                    <a:lumMod val="75000"/>
                  </a:schemeClr>
                </a:solidFill>
                <a:ea typeface="Arial Unicode MS" pitchFamily="34" charset="-128"/>
                <a:cs typeface="Arial Unicode MS" pitchFamily="34" charset="-128"/>
              </a:rPr>
              <a:t>rd</a:t>
            </a:r>
            <a:r>
              <a:rPr lang="en-US" sz="900" kern="0" dirty="0">
                <a:solidFill>
                  <a:schemeClr val="accent1">
                    <a:lumMod val="75000"/>
                  </a:schemeClr>
                </a:solidFill>
                <a:ea typeface="Arial Unicode MS" pitchFamily="34" charset="-128"/>
                <a:cs typeface="Arial Unicode MS" pitchFamily="34" charset="-128"/>
              </a:rPr>
              <a:t> Party </a:t>
            </a:r>
            <a:r>
              <a:rPr kumimoji="0" lang="en-US" sz="900" b="0" i="0" u="none" strike="noStrike" kern="0" cap="none" spc="0" normalizeH="0" baseline="0" noProof="0" dirty="0">
                <a:ln>
                  <a:noFill/>
                </a:ln>
                <a:solidFill>
                  <a:schemeClr val="accent1">
                    <a:lumMod val="75000"/>
                  </a:schemeClr>
                </a:solidFill>
                <a:effectLst/>
                <a:uLnTx/>
                <a:uFillTx/>
                <a:ea typeface="Arial Unicode MS" pitchFamily="34" charset="-128"/>
                <a:cs typeface="Arial Unicode MS" pitchFamily="34" charset="-128"/>
              </a:rPr>
              <a:t>Connectors</a:t>
            </a:r>
            <a:endParaRPr kumimoji="0" lang="en-US" sz="800" b="0" i="1" u="none" strike="noStrike" kern="0" cap="none" spc="0" normalizeH="0" baseline="0" noProof="0" dirty="0">
              <a:ln>
                <a:noFill/>
              </a:ln>
              <a:solidFill>
                <a:schemeClr val="accent1">
                  <a:lumMod val="75000"/>
                </a:schemeClr>
              </a:solidFill>
              <a:effectLst/>
              <a:uLnTx/>
              <a:uFillTx/>
              <a:ea typeface="Arial Unicode MS" pitchFamily="34" charset="-128"/>
              <a:cs typeface="Arial Unicode MS" pitchFamily="34" charset="-128"/>
            </a:endParaRPr>
          </a:p>
        </p:txBody>
      </p:sp>
      <p:pic>
        <p:nvPicPr>
          <p:cNvPr id="284" name="Picture 283">
            <a:extLst>
              <a:ext uri="{FF2B5EF4-FFF2-40B4-BE49-F238E27FC236}">
                <a16:creationId xmlns:a16="http://schemas.microsoft.com/office/drawing/2014/main" id="{EB3F3072-2DD6-4444-90BB-CF26EF83EE58}"/>
              </a:ext>
            </a:extLst>
          </p:cNvPr>
          <p:cNvPicPr>
            <a:picLocks noChangeAspect="1"/>
          </p:cNvPicPr>
          <p:nvPr/>
        </p:nvPicPr>
        <p:blipFill>
          <a:blip r:embed="rId22"/>
          <a:stretch>
            <a:fillRect/>
          </a:stretch>
        </p:blipFill>
        <p:spPr>
          <a:xfrm>
            <a:off x="10210245" y="4082265"/>
            <a:ext cx="298800" cy="298800"/>
          </a:xfrm>
          <a:prstGeom prst="rect">
            <a:avLst/>
          </a:prstGeom>
        </p:spPr>
      </p:pic>
      <p:grpSp>
        <p:nvGrpSpPr>
          <p:cNvPr id="146" name="Group 145">
            <a:extLst>
              <a:ext uri="{FF2B5EF4-FFF2-40B4-BE49-F238E27FC236}">
                <a16:creationId xmlns:a16="http://schemas.microsoft.com/office/drawing/2014/main" id="{1FBCA570-6B50-4CE7-8B1B-E66D47970CC4}"/>
              </a:ext>
            </a:extLst>
          </p:cNvPr>
          <p:cNvGrpSpPr/>
          <p:nvPr/>
        </p:nvGrpSpPr>
        <p:grpSpPr>
          <a:xfrm>
            <a:off x="450728" y="3040702"/>
            <a:ext cx="1914525" cy="1007090"/>
            <a:chOff x="652870" y="3379561"/>
            <a:chExt cx="1914525" cy="1007090"/>
          </a:xfrm>
        </p:grpSpPr>
        <p:sp>
          <p:nvSpPr>
            <p:cNvPr id="149" name="Rectangle: Rounded Corners 148">
              <a:extLst>
                <a:ext uri="{FF2B5EF4-FFF2-40B4-BE49-F238E27FC236}">
                  <a16:creationId xmlns:a16="http://schemas.microsoft.com/office/drawing/2014/main" id="{FF0D83D0-9E59-4182-ADC3-33D12B8032E6}"/>
                </a:ext>
              </a:extLst>
            </p:cNvPr>
            <p:cNvSpPr/>
            <p:nvPr/>
          </p:nvSpPr>
          <p:spPr bwMode="gray">
            <a:xfrm>
              <a:off x="652870" y="3379561"/>
              <a:ext cx="1914525" cy="1007090"/>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50" name="Rectangle: Rounded Corners 149">
              <a:extLst>
                <a:ext uri="{FF2B5EF4-FFF2-40B4-BE49-F238E27FC236}">
                  <a16:creationId xmlns:a16="http://schemas.microsoft.com/office/drawing/2014/main" id="{2B457937-C78A-48A7-8BFF-6F2E2A662E1F}"/>
                </a:ext>
              </a:extLst>
            </p:cNvPr>
            <p:cNvSpPr/>
            <p:nvPr/>
          </p:nvSpPr>
          <p:spPr bwMode="gray">
            <a:xfrm>
              <a:off x="1215775" y="4184662"/>
              <a:ext cx="788714" cy="146789"/>
            </a:xfrm>
            <a:prstGeom prst="roundRect">
              <a:avLst/>
            </a:prstGeom>
            <a:solidFill>
              <a:schemeClr val="bg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rPr>
                <a:t>…</a:t>
              </a:r>
            </a:p>
          </p:txBody>
        </p:sp>
        <p:grpSp>
          <p:nvGrpSpPr>
            <p:cNvPr id="151" name="Group 150">
              <a:extLst>
                <a:ext uri="{FF2B5EF4-FFF2-40B4-BE49-F238E27FC236}">
                  <a16:creationId xmlns:a16="http://schemas.microsoft.com/office/drawing/2014/main" id="{CAF4AFC3-37AF-44E7-88C8-D553EB7C8E3C}"/>
                </a:ext>
              </a:extLst>
            </p:cNvPr>
            <p:cNvGrpSpPr/>
            <p:nvPr/>
          </p:nvGrpSpPr>
          <p:grpSpPr>
            <a:xfrm>
              <a:off x="1664575" y="3846025"/>
              <a:ext cx="800020" cy="286424"/>
              <a:chOff x="1653299" y="3718711"/>
              <a:chExt cx="800020" cy="286424"/>
            </a:xfrm>
          </p:grpSpPr>
          <p:sp>
            <p:nvSpPr>
              <p:cNvPr id="170" name="Rectangle: Rounded Corners 169">
                <a:extLst>
                  <a:ext uri="{FF2B5EF4-FFF2-40B4-BE49-F238E27FC236}">
                    <a16:creationId xmlns:a16="http://schemas.microsoft.com/office/drawing/2014/main" id="{32C1F377-188A-4CCC-A170-92AB048F1587}"/>
                  </a:ext>
                </a:extLst>
              </p:cNvPr>
              <p:cNvSpPr/>
              <p:nvPr/>
            </p:nvSpPr>
            <p:spPr bwMode="gray">
              <a:xfrm>
                <a:off x="1653299" y="3718711"/>
                <a:ext cx="800020"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71" name="Picture 170">
                <a:extLst>
                  <a:ext uri="{FF2B5EF4-FFF2-40B4-BE49-F238E27FC236}">
                    <a16:creationId xmlns:a16="http://schemas.microsoft.com/office/drawing/2014/main" id="{6566C6F3-5F66-4943-A67F-7067107D6BCF}"/>
                  </a:ext>
                </a:extLst>
              </p:cNvPr>
              <p:cNvPicPr>
                <a:picLocks noChangeAspect="1"/>
              </p:cNvPicPr>
              <p:nvPr/>
            </p:nvPicPr>
            <p:blipFill>
              <a:blip r:embed="rId23"/>
              <a:stretch>
                <a:fillRect/>
              </a:stretch>
            </p:blipFill>
            <p:spPr>
              <a:xfrm>
                <a:off x="1739122" y="3805176"/>
                <a:ext cx="632202" cy="113494"/>
              </a:xfrm>
              <a:prstGeom prst="rect">
                <a:avLst/>
              </a:prstGeom>
            </p:spPr>
          </p:pic>
        </p:grpSp>
        <p:sp>
          <p:nvSpPr>
            <p:cNvPr id="160" name="Rectangle: Rounded Corners 159">
              <a:extLst>
                <a:ext uri="{FF2B5EF4-FFF2-40B4-BE49-F238E27FC236}">
                  <a16:creationId xmlns:a16="http://schemas.microsoft.com/office/drawing/2014/main" id="{0B3F08F4-9798-45FA-96A5-4829A94C3A2C}"/>
                </a:ext>
              </a:extLst>
            </p:cNvPr>
            <p:cNvSpPr/>
            <p:nvPr/>
          </p:nvSpPr>
          <p:spPr bwMode="gray">
            <a:xfrm>
              <a:off x="1664575" y="3471237"/>
              <a:ext cx="800020" cy="286424"/>
            </a:xfrm>
            <a:prstGeom prst="roundRect">
              <a:avLst/>
            </a:prstGeom>
            <a:solidFill>
              <a:schemeClr val="bg1"/>
            </a:solidFill>
            <a:ln w="9525" algn="ctr">
              <a:solidFill>
                <a:schemeClr val="accent3">
                  <a:lumMod val="60000"/>
                  <a:lumOff val="40000"/>
                </a:schemeClr>
              </a:solidFill>
              <a:miter lim="800000"/>
              <a:headEnd/>
              <a:tailEnd/>
            </a:ln>
          </p:spPr>
          <p:txBody>
            <a:bodyPr lIns="0" tIns="36000" rIns="0" bIns="36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800" b="1" kern="0">
                  <a:solidFill>
                    <a:schemeClr val="accent3"/>
                  </a:solidFill>
                  <a:ea typeface="Arial Unicode MS" pitchFamily="34" charset="-128"/>
                  <a:cs typeface="Arial Unicode MS" pitchFamily="34" charset="-128"/>
                </a:rPr>
                <a:t>SAP C/4HANA</a:t>
              </a:r>
              <a:endParaRPr kumimoji="0" lang="en-US" sz="800" b="1"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grpSp>
          <p:nvGrpSpPr>
            <p:cNvPr id="161" name="Group 160">
              <a:extLst>
                <a:ext uri="{FF2B5EF4-FFF2-40B4-BE49-F238E27FC236}">
                  <a16:creationId xmlns:a16="http://schemas.microsoft.com/office/drawing/2014/main" id="{C48B2291-5929-4C87-881F-DAC38C12E3B2}"/>
                </a:ext>
              </a:extLst>
            </p:cNvPr>
            <p:cNvGrpSpPr/>
            <p:nvPr/>
          </p:nvGrpSpPr>
          <p:grpSpPr>
            <a:xfrm>
              <a:off x="776885" y="3471237"/>
              <a:ext cx="800019" cy="286423"/>
              <a:chOff x="776885" y="3359469"/>
              <a:chExt cx="800019" cy="286423"/>
            </a:xfrm>
          </p:grpSpPr>
          <p:sp>
            <p:nvSpPr>
              <p:cNvPr id="167" name="Rectangle: Rounded Corners 166">
                <a:extLst>
                  <a:ext uri="{FF2B5EF4-FFF2-40B4-BE49-F238E27FC236}">
                    <a16:creationId xmlns:a16="http://schemas.microsoft.com/office/drawing/2014/main" id="{BB6713A7-5BD0-4208-9BCB-248DEEADF205}"/>
                  </a:ext>
                </a:extLst>
              </p:cNvPr>
              <p:cNvSpPr/>
              <p:nvPr/>
            </p:nvSpPr>
            <p:spPr bwMode="gray">
              <a:xfrm>
                <a:off x="776885" y="3359469"/>
                <a:ext cx="800019"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69" name="Picture 4" descr="Billedresultat for SAP fieldglass logo">
                <a:extLst>
                  <a:ext uri="{FF2B5EF4-FFF2-40B4-BE49-F238E27FC236}">
                    <a16:creationId xmlns:a16="http://schemas.microsoft.com/office/drawing/2014/main" id="{DF88CC86-09F5-47C7-B678-7B34E0A01DDB}"/>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569" y="3435742"/>
                <a:ext cx="699168" cy="133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2" name="Group 161">
              <a:extLst>
                <a:ext uri="{FF2B5EF4-FFF2-40B4-BE49-F238E27FC236}">
                  <a16:creationId xmlns:a16="http://schemas.microsoft.com/office/drawing/2014/main" id="{09DC5AC9-E3F0-44D3-BBBF-E419311B20B0}"/>
                </a:ext>
              </a:extLst>
            </p:cNvPr>
            <p:cNvGrpSpPr/>
            <p:nvPr/>
          </p:nvGrpSpPr>
          <p:grpSpPr>
            <a:xfrm>
              <a:off x="776886" y="3852992"/>
              <a:ext cx="795912" cy="286424"/>
              <a:chOff x="766763" y="3718711"/>
              <a:chExt cx="796192" cy="286424"/>
            </a:xfrm>
          </p:grpSpPr>
          <p:sp>
            <p:nvSpPr>
              <p:cNvPr id="163" name="Rectangle: Rounded Corners 162">
                <a:extLst>
                  <a:ext uri="{FF2B5EF4-FFF2-40B4-BE49-F238E27FC236}">
                    <a16:creationId xmlns:a16="http://schemas.microsoft.com/office/drawing/2014/main" id="{32E7DA02-32FC-4347-BF46-8BA3A601BC9B}"/>
                  </a:ext>
                </a:extLst>
              </p:cNvPr>
              <p:cNvSpPr/>
              <p:nvPr/>
            </p:nvSpPr>
            <p:spPr bwMode="gray">
              <a:xfrm>
                <a:off x="766763" y="3718711"/>
                <a:ext cx="796192"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66" name="Picture 4" descr="Bildergebnis fÃ¼r sap successfactors logo">
                <a:extLst>
                  <a:ext uri="{FF2B5EF4-FFF2-40B4-BE49-F238E27FC236}">
                    <a16:creationId xmlns:a16="http://schemas.microsoft.com/office/drawing/2014/main" id="{53DF92CD-2D06-4FFB-8BC0-2D5027253326}"/>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41889" b="44414"/>
              <a:stretch/>
            </p:blipFill>
            <p:spPr bwMode="auto">
              <a:xfrm>
                <a:off x="784976" y="3809890"/>
                <a:ext cx="759767" cy="10406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Rectangle 4">
            <a:extLst>
              <a:ext uri="{FF2B5EF4-FFF2-40B4-BE49-F238E27FC236}">
                <a16:creationId xmlns:a16="http://schemas.microsoft.com/office/drawing/2014/main" id="{88FFE920-2905-DF46-9F7D-F8C59D33A481}"/>
              </a:ext>
            </a:extLst>
          </p:cNvPr>
          <p:cNvSpPr/>
          <p:nvPr/>
        </p:nvSpPr>
        <p:spPr>
          <a:xfrm>
            <a:off x="597297" y="2266961"/>
            <a:ext cx="985846" cy="107722"/>
          </a:xfrm>
          <a:prstGeom prst="rect">
            <a:avLst/>
          </a:prstGeom>
        </p:spPr>
        <p:txBody>
          <a:bodyPr wrap="none" lIns="0" tIns="0" rIns="0" bIns="0">
            <a:spAutoFit/>
          </a:bodyPr>
          <a:lstStyle/>
          <a:p>
            <a:pPr lvl="0" algn="ctr" defTabSz="914400" fontAlgn="base">
              <a:spcBef>
                <a:spcPct val="50000"/>
              </a:spcBef>
              <a:spcAft>
                <a:spcPct val="0"/>
              </a:spcAft>
              <a:buClr>
                <a:srgbClr val="F0AB00"/>
              </a:buClr>
              <a:buSzPct val="80000"/>
            </a:pPr>
            <a:r>
              <a:rPr lang="en-US" sz="700" b="1" kern="0" dirty="0">
                <a:solidFill>
                  <a:srgbClr val="008FD3"/>
                </a:solidFill>
                <a:ea typeface="Arial Unicode MS" pitchFamily="34" charset="-128"/>
                <a:cs typeface="Arial Unicode MS" pitchFamily="34" charset="-128"/>
              </a:rPr>
              <a:t>SAP S/4HANA</a:t>
            </a:r>
            <a:r>
              <a:rPr lang="en-US" sz="700" b="1" kern="0" baseline="30000" dirty="0">
                <a:solidFill>
                  <a:srgbClr val="008FD3"/>
                </a:solidFill>
                <a:ea typeface="Arial Unicode MS" pitchFamily="34" charset="-128"/>
                <a:cs typeface="Arial Unicode MS" pitchFamily="34" charset="-128"/>
              </a:rPr>
              <a:t>®</a:t>
            </a:r>
            <a:r>
              <a:rPr lang="en-US" sz="700" b="1" kern="0" dirty="0">
                <a:solidFill>
                  <a:srgbClr val="008FD3"/>
                </a:solidFill>
                <a:ea typeface="Arial Unicode MS" pitchFamily="34" charset="-128"/>
                <a:cs typeface="Arial Unicode MS" pitchFamily="34" charset="-128"/>
              </a:rPr>
              <a:t> CLOUD</a:t>
            </a:r>
            <a:endParaRPr lang="en-US" sz="700" kern="0" dirty="0">
              <a:solidFill>
                <a:srgbClr val="008FD3"/>
              </a:solidFill>
              <a:ea typeface="Arial Unicode MS" pitchFamily="34" charset="-128"/>
              <a:cs typeface="Arial Unicode MS" pitchFamily="34" charset="-128"/>
            </a:endParaRPr>
          </a:p>
        </p:txBody>
      </p:sp>
      <p:sp>
        <p:nvSpPr>
          <p:cNvPr id="148" name="Rectangle 147">
            <a:extLst>
              <a:ext uri="{FF2B5EF4-FFF2-40B4-BE49-F238E27FC236}">
                <a16:creationId xmlns:a16="http://schemas.microsoft.com/office/drawing/2014/main" id="{AB921B3A-977D-3E47-B2E9-7712E0E72403}"/>
              </a:ext>
            </a:extLst>
          </p:cNvPr>
          <p:cNvSpPr/>
          <p:nvPr/>
        </p:nvSpPr>
        <p:spPr>
          <a:xfrm>
            <a:off x="768817" y="1930725"/>
            <a:ext cx="642805" cy="107722"/>
          </a:xfrm>
          <a:prstGeom prst="rect">
            <a:avLst/>
          </a:prstGeom>
        </p:spPr>
        <p:txBody>
          <a:bodyPr wrap="none" lIns="0" tIns="0" rIns="0" bIns="0">
            <a:spAutoFit/>
          </a:bodyPr>
          <a:lstStyle/>
          <a:p>
            <a:pPr lvl="0" algn="ctr" defTabSz="914400" fontAlgn="base">
              <a:spcBef>
                <a:spcPct val="50000"/>
              </a:spcBef>
              <a:spcAft>
                <a:spcPct val="0"/>
              </a:spcAft>
              <a:buClr>
                <a:srgbClr val="F0AB00"/>
              </a:buClr>
              <a:buSzPct val="80000"/>
            </a:pPr>
            <a:r>
              <a:rPr lang="en-US" sz="700" b="1" kern="0" dirty="0">
                <a:solidFill>
                  <a:srgbClr val="008FD3"/>
                </a:solidFill>
                <a:ea typeface="Arial Unicode MS" pitchFamily="34" charset="-128"/>
                <a:cs typeface="Arial Unicode MS" pitchFamily="34" charset="-128"/>
              </a:rPr>
              <a:t>SAP S/4HANA</a:t>
            </a:r>
            <a:r>
              <a:rPr lang="en-US" sz="700" b="1" kern="0" baseline="30000" dirty="0">
                <a:solidFill>
                  <a:srgbClr val="008FD3"/>
                </a:solidFill>
                <a:ea typeface="Arial Unicode MS" pitchFamily="34" charset="-128"/>
                <a:cs typeface="Arial Unicode MS" pitchFamily="34" charset="-128"/>
              </a:rPr>
              <a:t>®</a:t>
            </a:r>
            <a:endParaRPr lang="en-US" sz="700" kern="0" dirty="0">
              <a:solidFill>
                <a:srgbClr val="008FD3"/>
              </a:solidFill>
              <a:ea typeface="Arial Unicode MS" pitchFamily="34" charset="-128"/>
              <a:cs typeface="Arial Unicode MS" pitchFamily="34" charset="-128"/>
            </a:endParaRPr>
          </a:p>
        </p:txBody>
      </p:sp>
      <p:pic>
        <p:nvPicPr>
          <p:cNvPr id="168" name="Picture 167">
            <a:extLst>
              <a:ext uri="{FF2B5EF4-FFF2-40B4-BE49-F238E27FC236}">
                <a16:creationId xmlns:a16="http://schemas.microsoft.com/office/drawing/2014/main" id="{8604C0D8-0DE0-4085-94C7-81FBDD167EBD}"/>
              </a:ext>
            </a:extLst>
          </p:cNvPr>
          <p:cNvPicPr>
            <a:picLocks noChangeAspect="1"/>
          </p:cNvPicPr>
          <p:nvPr/>
        </p:nvPicPr>
        <p:blipFill>
          <a:blip r:embed="rId26"/>
          <a:stretch>
            <a:fillRect/>
          </a:stretch>
        </p:blipFill>
        <p:spPr>
          <a:xfrm>
            <a:off x="4030139" y="1746676"/>
            <a:ext cx="812779" cy="810520"/>
          </a:xfrm>
          <a:prstGeom prst="rect">
            <a:avLst/>
          </a:prstGeom>
          <a:effectLst>
            <a:outerShdw blurRad="63500" sx="102000" sy="102000" algn="ctr" rotWithShape="0">
              <a:schemeClr val="bg1"/>
            </a:outerShdw>
          </a:effectLst>
        </p:spPr>
      </p:pic>
      <p:sp>
        <p:nvSpPr>
          <p:cNvPr id="172" name="TextBox 171">
            <a:extLst>
              <a:ext uri="{FF2B5EF4-FFF2-40B4-BE49-F238E27FC236}">
                <a16:creationId xmlns:a16="http://schemas.microsoft.com/office/drawing/2014/main" id="{F1FB1FF3-5A43-4C07-BAB2-3ABFBE76C15B}"/>
              </a:ext>
            </a:extLst>
          </p:cNvPr>
          <p:cNvSpPr txBox="1"/>
          <p:nvPr/>
        </p:nvSpPr>
        <p:spPr>
          <a:xfrm>
            <a:off x="4812254" y="2001539"/>
            <a:ext cx="3160258" cy="369332"/>
          </a:xfrm>
          <a:prstGeom prst="rect">
            <a:avLst/>
          </a:prstGeom>
          <a:noFill/>
          <a:effectLst>
            <a:glow rad="698500">
              <a:schemeClr val="accent3">
                <a:satMod val="175000"/>
                <a:alpha val="30000"/>
              </a:schemeClr>
            </a:glow>
            <a:outerShdw blurRad="50800" dir="2700000" algn="tl" rotWithShape="0">
              <a:schemeClr val="bg1"/>
            </a:outerShdw>
          </a:effectLst>
        </p:spPr>
        <p:txBody>
          <a:bodyPr wrap="square" lIns="0" tIns="0" rIns="0" bIns="0" rtlCol="0">
            <a:spAutoFit/>
          </a:bodyPr>
          <a:lstStyle/>
          <a:p>
            <a:pPr fontAlgn="base">
              <a:spcBef>
                <a:spcPct val="50000"/>
              </a:spcBef>
              <a:spcAft>
                <a:spcPct val="0"/>
              </a:spcAft>
              <a:buClr>
                <a:srgbClr val="F0AB00"/>
              </a:buClr>
              <a:buSzPct val="80000"/>
            </a:pPr>
            <a:r>
              <a:rPr lang="en-US" sz="2400" b="1" kern="0" dirty="0">
                <a:ea typeface="Arial Unicode MS" pitchFamily="34" charset="-128"/>
                <a:cs typeface="Arial Unicode MS" pitchFamily="34" charset="-128"/>
              </a:rPr>
              <a:t>SAP Data Intelligence</a:t>
            </a:r>
            <a:endParaRPr lang="en-US" sz="2400" kern="0" dirty="0">
              <a:ea typeface="Arial Unicode MS" pitchFamily="34" charset="-128"/>
              <a:cs typeface="Arial Unicode MS" pitchFamily="34" charset="-128"/>
            </a:endParaRPr>
          </a:p>
        </p:txBody>
      </p:sp>
      <p:sp>
        <p:nvSpPr>
          <p:cNvPr id="126" name="Rectangle 125">
            <a:extLst>
              <a:ext uri="{FF2B5EF4-FFF2-40B4-BE49-F238E27FC236}">
                <a16:creationId xmlns:a16="http://schemas.microsoft.com/office/drawing/2014/main" id="{CD363B4C-579A-4E64-9A3D-7E18D7AE62A9}"/>
              </a:ext>
            </a:extLst>
          </p:cNvPr>
          <p:cNvSpPr/>
          <p:nvPr/>
        </p:nvSpPr>
        <p:spPr bwMode="gray">
          <a:xfrm>
            <a:off x="4047750" y="3708749"/>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37" name="TextBox 136">
            <a:extLst>
              <a:ext uri="{FF2B5EF4-FFF2-40B4-BE49-F238E27FC236}">
                <a16:creationId xmlns:a16="http://schemas.microsoft.com/office/drawing/2014/main" id="{D425E045-0DED-4512-91DA-CDEE353285FC}"/>
              </a:ext>
            </a:extLst>
          </p:cNvPr>
          <p:cNvSpPr txBox="1"/>
          <p:nvPr/>
        </p:nvSpPr>
        <p:spPr>
          <a:xfrm>
            <a:off x="4768905" y="3933165"/>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Processing</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Exploration / Model Design / ML orchestration</a:t>
            </a:r>
          </a:p>
        </p:txBody>
      </p:sp>
      <p:pic>
        <p:nvPicPr>
          <p:cNvPr id="154" name="Picture 153">
            <a:extLst>
              <a:ext uri="{FF2B5EF4-FFF2-40B4-BE49-F238E27FC236}">
                <a16:creationId xmlns:a16="http://schemas.microsoft.com/office/drawing/2014/main" id="{1EE5B383-7142-4C37-A142-536C4033ECC1}"/>
              </a:ext>
            </a:extLst>
          </p:cNvPr>
          <p:cNvPicPr>
            <a:picLocks noChangeAspect="1"/>
          </p:cNvPicPr>
          <p:nvPr/>
        </p:nvPicPr>
        <p:blipFill>
          <a:blip r:embed="rId27"/>
          <a:srcRect/>
          <a:stretch/>
        </p:blipFill>
        <p:spPr>
          <a:xfrm>
            <a:off x="4170153" y="3963793"/>
            <a:ext cx="402409" cy="361856"/>
          </a:xfrm>
          <a:prstGeom prst="rect">
            <a:avLst/>
          </a:prstGeom>
        </p:spPr>
      </p:pic>
      <p:sp>
        <p:nvSpPr>
          <p:cNvPr id="131" name="Rectangle 130">
            <a:extLst>
              <a:ext uri="{FF2B5EF4-FFF2-40B4-BE49-F238E27FC236}">
                <a16:creationId xmlns:a16="http://schemas.microsoft.com/office/drawing/2014/main" id="{264015AE-0752-44C2-938B-DD04B85E87E3}"/>
              </a:ext>
            </a:extLst>
          </p:cNvPr>
          <p:cNvSpPr/>
          <p:nvPr/>
        </p:nvSpPr>
        <p:spPr bwMode="gray">
          <a:xfrm>
            <a:off x="4047750" y="4739972"/>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33" name="TextBox 132">
            <a:extLst>
              <a:ext uri="{FF2B5EF4-FFF2-40B4-BE49-F238E27FC236}">
                <a16:creationId xmlns:a16="http://schemas.microsoft.com/office/drawing/2014/main" id="{2B94C057-1227-444F-9564-07043E91BDF8}"/>
              </a:ext>
            </a:extLst>
          </p:cNvPr>
          <p:cNvSpPr txBox="1"/>
          <p:nvPr/>
        </p:nvSpPr>
        <p:spPr>
          <a:xfrm>
            <a:off x="4743809" y="4955309"/>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Catalog</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Data Discovery / Data Profiling / Metadata Cataloging</a:t>
            </a:r>
          </a:p>
        </p:txBody>
      </p:sp>
      <p:pic>
        <p:nvPicPr>
          <p:cNvPr id="135" name="Picture 134">
            <a:extLst>
              <a:ext uri="{FF2B5EF4-FFF2-40B4-BE49-F238E27FC236}">
                <a16:creationId xmlns:a16="http://schemas.microsoft.com/office/drawing/2014/main" id="{ECF7B496-2896-46EF-90A2-F3B9DDCFD5D4}"/>
              </a:ext>
            </a:extLst>
          </p:cNvPr>
          <p:cNvPicPr>
            <a:picLocks noChangeAspect="1"/>
          </p:cNvPicPr>
          <p:nvPr/>
        </p:nvPicPr>
        <p:blipFill>
          <a:blip r:embed="rId28"/>
          <a:srcRect/>
          <a:stretch/>
        </p:blipFill>
        <p:spPr>
          <a:xfrm>
            <a:off x="4088663" y="4881459"/>
            <a:ext cx="545458" cy="549070"/>
          </a:xfrm>
          <a:prstGeom prst="rect">
            <a:avLst/>
          </a:prstGeom>
        </p:spPr>
      </p:pic>
      <p:sp>
        <p:nvSpPr>
          <p:cNvPr id="121" name="Rectangle 120">
            <a:extLst>
              <a:ext uri="{FF2B5EF4-FFF2-40B4-BE49-F238E27FC236}">
                <a16:creationId xmlns:a16="http://schemas.microsoft.com/office/drawing/2014/main" id="{9CFC11FF-4037-4D66-8F72-C04D9AFCDFF8}"/>
              </a:ext>
            </a:extLst>
          </p:cNvPr>
          <p:cNvSpPr/>
          <p:nvPr/>
        </p:nvSpPr>
        <p:spPr bwMode="gray">
          <a:xfrm>
            <a:off x="319519" y="908049"/>
            <a:ext cx="11423472" cy="5554744"/>
          </a:xfrm>
          <a:prstGeom prst="rect">
            <a:avLst/>
          </a:prstGeom>
          <a:solidFill>
            <a:schemeClr val="bg1">
              <a:alpha val="8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7" name="Group 6">
            <a:extLst>
              <a:ext uri="{FF2B5EF4-FFF2-40B4-BE49-F238E27FC236}">
                <a16:creationId xmlns:a16="http://schemas.microsoft.com/office/drawing/2014/main" id="{4D149E1C-9125-4E06-AD48-2FCC0EDF2C61}"/>
              </a:ext>
            </a:extLst>
          </p:cNvPr>
          <p:cNvGrpSpPr/>
          <p:nvPr/>
        </p:nvGrpSpPr>
        <p:grpSpPr>
          <a:xfrm>
            <a:off x="2074575" y="2700324"/>
            <a:ext cx="1933413" cy="913383"/>
            <a:chOff x="2074575" y="3660824"/>
            <a:chExt cx="1933413" cy="913383"/>
          </a:xfrm>
        </p:grpSpPr>
        <p:cxnSp>
          <p:nvCxnSpPr>
            <p:cNvPr id="129" name="Straight Arrow Connector 128">
              <a:extLst>
                <a:ext uri="{FF2B5EF4-FFF2-40B4-BE49-F238E27FC236}">
                  <a16:creationId xmlns:a16="http://schemas.microsoft.com/office/drawing/2014/main" id="{14DA26B4-5FAF-410C-B18E-6A08FD2BF56F}"/>
                </a:ext>
              </a:extLst>
            </p:cNvPr>
            <p:cNvCxnSpPr>
              <a:cxnSpLocks/>
            </p:cNvCxnSpPr>
            <p:nvPr/>
          </p:nvCxnSpPr>
          <p:spPr>
            <a:xfrm>
              <a:off x="2435035" y="3859291"/>
              <a:ext cx="320400" cy="1"/>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Arrow: Right 181">
              <a:extLst>
                <a:ext uri="{FF2B5EF4-FFF2-40B4-BE49-F238E27FC236}">
                  <a16:creationId xmlns:a16="http://schemas.microsoft.com/office/drawing/2014/main" id="{D8B9E8CF-F0B1-4451-A49D-287878036F57}"/>
                </a:ext>
              </a:extLst>
            </p:cNvPr>
            <p:cNvSpPr/>
            <p:nvPr/>
          </p:nvSpPr>
          <p:spPr bwMode="gray">
            <a:xfrm>
              <a:off x="2667698" y="3660824"/>
              <a:ext cx="1340290" cy="913383"/>
            </a:xfrm>
            <a:prstGeom prst="rightArrow">
              <a:avLst>
                <a:gd name="adj1" fmla="val 65085"/>
                <a:gd name="adj2" fmla="val 54114"/>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2" name="Rectangle 151">
              <a:extLst>
                <a:ext uri="{FF2B5EF4-FFF2-40B4-BE49-F238E27FC236}">
                  <a16:creationId xmlns:a16="http://schemas.microsoft.com/office/drawing/2014/main" id="{1BC5C8F2-756B-40B5-BE8A-788DE6BE6ACB}"/>
                </a:ext>
              </a:extLst>
            </p:cNvPr>
            <p:cNvSpPr/>
            <p:nvPr/>
          </p:nvSpPr>
          <p:spPr bwMode="gray">
            <a:xfrm>
              <a:off x="2312458" y="3817125"/>
              <a:ext cx="336356" cy="600781"/>
            </a:xfrm>
            <a:prstGeom prst="rect">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3" name="Rectangle 152">
              <a:extLst>
                <a:ext uri="{FF2B5EF4-FFF2-40B4-BE49-F238E27FC236}">
                  <a16:creationId xmlns:a16="http://schemas.microsoft.com/office/drawing/2014/main" id="{DA87C93B-FF86-4025-9B9F-8F3DE54BE643}"/>
                </a:ext>
              </a:extLst>
            </p:cNvPr>
            <p:cNvSpPr/>
            <p:nvPr/>
          </p:nvSpPr>
          <p:spPr bwMode="gray">
            <a:xfrm>
              <a:off x="2074575" y="3817125"/>
              <a:ext cx="187378" cy="600781"/>
            </a:xfrm>
            <a:prstGeom prst="rect">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25" name="AutoShape 4" descr="Bildergebnis fÃ¼r aws s3">
            <a:extLst>
              <a:ext uri="{FF2B5EF4-FFF2-40B4-BE49-F238E27FC236}">
                <a16:creationId xmlns:a16="http://schemas.microsoft.com/office/drawing/2014/main" id="{15358CDE-2876-40D0-BBD9-91D1E8ABF653}"/>
              </a:ext>
            </a:extLst>
          </p:cNvPr>
          <p:cNvSpPr>
            <a:spLocks noChangeAspect="1" noChangeArrowheads="1"/>
          </p:cNvSpPr>
          <p:nvPr/>
        </p:nvSpPr>
        <p:spPr bwMode="auto">
          <a:xfrm>
            <a:off x="6033418" y="297999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6" name="Rectangle 155">
            <a:extLst>
              <a:ext uri="{FF2B5EF4-FFF2-40B4-BE49-F238E27FC236}">
                <a16:creationId xmlns:a16="http://schemas.microsoft.com/office/drawing/2014/main" id="{701374C6-6486-467F-90D4-C3B4B6AB2D9A}"/>
              </a:ext>
            </a:extLst>
          </p:cNvPr>
          <p:cNvSpPr/>
          <p:nvPr/>
        </p:nvSpPr>
        <p:spPr bwMode="gray">
          <a:xfrm>
            <a:off x="4047750" y="2679834"/>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57" name="TextBox 156">
            <a:extLst>
              <a:ext uri="{FF2B5EF4-FFF2-40B4-BE49-F238E27FC236}">
                <a16:creationId xmlns:a16="http://schemas.microsoft.com/office/drawing/2014/main" id="{B73302D7-70AB-4038-8F03-8DC3E2C8B055}"/>
              </a:ext>
            </a:extLst>
          </p:cNvPr>
          <p:cNvSpPr txBox="1"/>
          <p:nvPr/>
        </p:nvSpPr>
        <p:spPr>
          <a:xfrm>
            <a:off x="4768905" y="2927110"/>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Integration</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Data Ingestion / Data Enrichment / Data Workflows</a:t>
            </a:r>
          </a:p>
        </p:txBody>
      </p:sp>
      <p:pic>
        <p:nvPicPr>
          <p:cNvPr id="165" name="Picture 164">
            <a:extLst>
              <a:ext uri="{FF2B5EF4-FFF2-40B4-BE49-F238E27FC236}">
                <a16:creationId xmlns:a16="http://schemas.microsoft.com/office/drawing/2014/main" id="{D4571367-BDB1-414E-94C4-BD3C5A4A85B6}"/>
              </a:ext>
            </a:extLst>
          </p:cNvPr>
          <p:cNvPicPr>
            <a:picLocks noChangeAspect="1"/>
          </p:cNvPicPr>
          <p:nvPr/>
        </p:nvPicPr>
        <p:blipFill>
          <a:blip r:embed="rId29"/>
          <a:srcRect/>
          <a:stretch/>
        </p:blipFill>
        <p:spPr>
          <a:xfrm>
            <a:off x="4170153" y="2937462"/>
            <a:ext cx="402409" cy="402409"/>
          </a:xfrm>
          <a:prstGeom prst="rect">
            <a:avLst/>
          </a:prstGeom>
        </p:spPr>
      </p:pic>
    </p:spTree>
    <p:extLst>
      <p:ext uri="{BB962C8B-B14F-4D97-AF65-F5344CB8AC3E}">
        <p14:creationId xmlns:p14="http://schemas.microsoft.com/office/powerpoint/2010/main" val="3995817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1D1A50-97E4-4F3E-84FC-97B3442090A2}"/>
              </a:ext>
            </a:extLst>
          </p:cNvPr>
          <p:cNvPicPr>
            <a:picLocks noChangeAspect="1"/>
          </p:cNvPicPr>
          <p:nvPr/>
        </p:nvPicPr>
        <p:blipFill>
          <a:blip r:embed="rId2"/>
          <a:stretch>
            <a:fillRect/>
          </a:stretch>
        </p:blipFill>
        <p:spPr>
          <a:xfrm>
            <a:off x="490023" y="2305493"/>
            <a:ext cx="4520425" cy="2542739"/>
          </a:xfrm>
          <a:prstGeom prst="rect">
            <a:avLst/>
          </a:prstGeom>
          <a:ln>
            <a:solidFill>
              <a:schemeClr val="tx1"/>
            </a:solidFill>
          </a:ln>
        </p:spPr>
      </p:pic>
      <p:pic>
        <p:nvPicPr>
          <p:cNvPr id="17" name="Picture 16">
            <a:extLst>
              <a:ext uri="{FF2B5EF4-FFF2-40B4-BE49-F238E27FC236}">
                <a16:creationId xmlns:a16="http://schemas.microsoft.com/office/drawing/2014/main" id="{BB506C78-81CE-467B-819B-B09EEA2D8176}"/>
              </a:ext>
            </a:extLst>
          </p:cNvPr>
          <p:cNvPicPr>
            <a:picLocks noChangeAspect="1"/>
          </p:cNvPicPr>
          <p:nvPr/>
        </p:nvPicPr>
        <p:blipFill rotWithShape="1">
          <a:blip r:embed="rId3"/>
          <a:srcRect r="37916"/>
          <a:stretch/>
        </p:blipFill>
        <p:spPr>
          <a:xfrm>
            <a:off x="8650445" y="2291245"/>
            <a:ext cx="3367376" cy="2553600"/>
          </a:xfrm>
          <a:prstGeom prst="rect">
            <a:avLst/>
          </a:prstGeom>
          <a:ln>
            <a:solidFill>
              <a:schemeClr val="tx1"/>
            </a:solidFill>
          </a:ln>
        </p:spPr>
      </p:pic>
      <p:sp>
        <p:nvSpPr>
          <p:cNvPr id="2" name="Title 1">
            <a:extLst>
              <a:ext uri="{FF2B5EF4-FFF2-40B4-BE49-F238E27FC236}">
                <a16:creationId xmlns:a16="http://schemas.microsoft.com/office/drawing/2014/main" id="{516A875C-98D2-4388-ADDB-6DCA2E569607}"/>
              </a:ext>
            </a:extLst>
          </p:cNvPr>
          <p:cNvSpPr>
            <a:spLocks noGrp="1"/>
          </p:cNvSpPr>
          <p:nvPr>
            <p:ph type="title"/>
          </p:nvPr>
        </p:nvSpPr>
        <p:spPr>
          <a:xfrm>
            <a:off x="504001" y="504000"/>
            <a:ext cx="11186476" cy="369332"/>
          </a:xfrm>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Integration</a:t>
            </a:r>
            <a:endParaRPr lang="en-US" sz="1800" b="0" dirty="0"/>
          </a:p>
        </p:txBody>
      </p:sp>
      <p:grpSp>
        <p:nvGrpSpPr>
          <p:cNvPr id="5" name="Group 4">
            <a:extLst>
              <a:ext uri="{FF2B5EF4-FFF2-40B4-BE49-F238E27FC236}">
                <a16:creationId xmlns:a16="http://schemas.microsoft.com/office/drawing/2014/main" id="{E8CD43F0-ED82-487D-9002-0987652A832D}"/>
              </a:ext>
            </a:extLst>
          </p:cNvPr>
          <p:cNvGrpSpPr/>
          <p:nvPr/>
        </p:nvGrpSpPr>
        <p:grpSpPr>
          <a:xfrm>
            <a:off x="2810570" y="1911629"/>
            <a:ext cx="6590590" cy="3660892"/>
            <a:chOff x="-34847" y="1207614"/>
            <a:chExt cx="6592306" cy="3661845"/>
          </a:xfrm>
        </p:grpSpPr>
        <p:pic>
          <p:nvPicPr>
            <p:cNvPr id="9" name="Picture 8">
              <a:extLst>
                <a:ext uri="{FF2B5EF4-FFF2-40B4-BE49-F238E27FC236}">
                  <a16:creationId xmlns:a16="http://schemas.microsoft.com/office/drawing/2014/main" id="{50841CE2-7748-4F4B-AD5C-C39A801FA8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7" y="1207614"/>
              <a:ext cx="6592306" cy="3661845"/>
            </a:xfrm>
            <a:prstGeom prst="rect">
              <a:avLst/>
            </a:prstGeom>
          </p:spPr>
        </p:pic>
        <p:pic>
          <p:nvPicPr>
            <p:cNvPr id="10" name="Picture 9">
              <a:extLst>
                <a:ext uri="{FF2B5EF4-FFF2-40B4-BE49-F238E27FC236}">
                  <a16:creationId xmlns:a16="http://schemas.microsoft.com/office/drawing/2014/main" id="{3FF6908B-12C6-4B38-86B7-12C9193E7982}"/>
                </a:ext>
              </a:extLst>
            </p:cNvPr>
            <p:cNvPicPr>
              <a:picLocks noChangeAspect="1"/>
            </p:cNvPicPr>
            <p:nvPr/>
          </p:nvPicPr>
          <p:blipFill>
            <a:blip r:embed="rId5"/>
            <a:stretch>
              <a:fillRect/>
            </a:stretch>
          </p:blipFill>
          <p:spPr>
            <a:xfrm>
              <a:off x="924762" y="1621892"/>
              <a:ext cx="4673087" cy="2833288"/>
            </a:xfrm>
            <a:prstGeom prst="rect">
              <a:avLst/>
            </a:prstGeom>
          </p:spPr>
        </p:pic>
      </p:grpSp>
      <p:sp>
        <p:nvSpPr>
          <p:cNvPr id="8" name="TextBox 7">
            <a:extLst>
              <a:ext uri="{FF2B5EF4-FFF2-40B4-BE49-F238E27FC236}">
                <a16:creationId xmlns:a16="http://schemas.microsoft.com/office/drawing/2014/main" id="{79765048-4944-47E9-8438-3888280AE570}"/>
              </a:ext>
            </a:extLst>
          </p:cNvPr>
          <p:cNvSpPr txBox="1"/>
          <p:nvPr/>
        </p:nvSpPr>
        <p:spPr>
          <a:xfrm>
            <a:off x="2271486" y="5209252"/>
            <a:ext cx="7917543" cy="1845890"/>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endParaRPr lang="en-US" sz="1999" b="1" kern="0" dirty="0">
              <a:solidFill>
                <a:schemeClr val="accent3"/>
              </a:solidFill>
              <a:ea typeface="Arial Unicode MS" pitchFamily="34" charset="-128"/>
              <a:cs typeface="Arial Unicode MS" pitchFamily="34" charset="-128"/>
            </a:endParaRPr>
          </a:p>
          <a:p>
            <a:pPr algn="ctr" fontAlgn="base">
              <a:spcBef>
                <a:spcPct val="50000"/>
              </a:spcBef>
              <a:spcAft>
                <a:spcPct val="0"/>
              </a:spcAft>
              <a:buClr>
                <a:srgbClr val="F0AB00"/>
              </a:buClr>
              <a:buSzPct val="80000"/>
            </a:pPr>
            <a:r>
              <a:rPr lang="en-US" sz="1999" b="1" kern="0" dirty="0">
                <a:solidFill>
                  <a:schemeClr val="accent3"/>
                </a:solidFill>
                <a:ea typeface="Arial Unicode MS" pitchFamily="34" charset="-128"/>
                <a:cs typeface="Arial Unicode MS" pitchFamily="34" charset="-128"/>
              </a:rPr>
              <a:t>Integrate any kind of data (structured, unstructured or streaming), with any pattern (real-time, near-real-time, batch), enrich it, refine it and feed process it</a:t>
            </a:r>
          </a:p>
          <a:p>
            <a:pPr algn="ctr" fontAlgn="base">
              <a:spcBef>
                <a:spcPct val="50000"/>
              </a:spcBef>
              <a:spcAft>
                <a:spcPct val="0"/>
              </a:spcAft>
              <a:buClr>
                <a:srgbClr val="F0AB00"/>
              </a:buClr>
              <a:buSzPct val="80000"/>
            </a:pPr>
            <a:endParaRPr lang="en-US" sz="1999" b="1" kern="0" dirty="0">
              <a:solidFill>
                <a:schemeClr val="accent3"/>
              </a:solidFill>
              <a:ea typeface="Arial Unicode MS" pitchFamily="34" charset="-128"/>
              <a:cs typeface="Arial Unicode MS" pitchFamily="34" charset="-128"/>
            </a:endParaRPr>
          </a:p>
        </p:txBody>
      </p:sp>
      <p:grpSp>
        <p:nvGrpSpPr>
          <p:cNvPr id="14" name="Group 13">
            <a:extLst>
              <a:ext uri="{FF2B5EF4-FFF2-40B4-BE49-F238E27FC236}">
                <a16:creationId xmlns:a16="http://schemas.microsoft.com/office/drawing/2014/main" id="{32F74830-EA20-459F-A04A-7033A05BA672}"/>
              </a:ext>
            </a:extLst>
          </p:cNvPr>
          <p:cNvGrpSpPr/>
          <p:nvPr/>
        </p:nvGrpSpPr>
        <p:grpSpPr>
          <a:xfrm>
            <a:off x="3771835" y="2168106"/>
            <a:ext cx="4669660" cy="2990244"/>
            <a:chOff x="3771835" y="2168106"/>
            <a:chExt cx="4669660" cy="2990244"/>
          </a:xfrm>
        </p:grpSpPr>
        <p:pic>
          <p:nvPicPr>
            <p:cNvPr id="15" name="Picture 14">
              <a:extLst>
                <a:ext uri="{FF2B5EF4-FFF2-40B4-BE49-F238E27FC236}">
                  <a16:creationId xmlns:a16="http://schemas.microsoft.com/office/drawing/2014/main" id="{7D8E7414-D246-4193-9BBE-8D2C559CA856}"/>
                </a:ext>
              </a:extLst>
            </p:cNvPr>
            <p:cNvPicPr>
              <a:picLocks noChangeAspect="1"/>
            </p:cNvPicPr>
            <p:nvPr/>
          </p:nvPicPr>
          <p:blipFill>
            <a:blip r:embed="rId6"/>
            <a:stretch>
              <a:fillRect/>
            </a:stretch>
          </p:blipFill>
          <p:spPr>
            <a:xfrm>
              <a:off x="3771835" y="2168106"/>
              <a:ext cx="4669660" cy="2990244"/>
            </a:xfrm>
            <a:prstGeom prst="rect">
              <a:avLst/>
            </a:prstGeom>
          </p:spPr>
        </p:pic>
        <p:pic>
          <p:nvPicPr>
            <p:cNvPr id="16" name="Picture 15">
              <a:extLst>
                <a:ext uri="{FF2B5EF4-FFF2-40B4-BE49-F238E27FC236}">
                  <a16:creationId xmlns:a16="http://schemas.microsoft.com/office/drawing/2014/main" id="{5793C024-5B15-4768-A858-1449CC0D679E}"/>
                </a:ext>
              </a:extLst>
            </p:cNvPr>
            <p:cNvPicPr>
              <a:picLocks noChangeAspect="1"/>
            </p:cNvPicPr>
            <p:nvPr/>
          </p:nvPicPr>
          <p:blipFill rotWithShape="1">
            <a:blip r:embed="rId7"/>
            <a:srcRect l="12580" t="23592" r="10278" b="15671"/>
            <a:stretch/>
          </p:blipFill>
          <p:spPr>
            <a:xfrm>
              <a:off x="3912472" y="3007936"/>
              <a:ext cx="4225688" cy="1813096"/>
            </a:xfrm>
            <a:prstGeom prst="rect">
              <a:avLst/>
            </a:prstGeom>
          </p:spPr>
        </p:pic>
      </p:grpSp>
    </p:spTree>
    <p:extLst>
      <p:ext uri="{BB962C8B-B14F-4D97-AF65-F5344CB8AC3E}">
        <p14:creationId xmlns:p14="http://schemas.microsoft.com/office/powerpoint/2010/main" val="742003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9B087D-0425-4DBD-BBC3-33B346C41387}"/>
              </a:ext>
            </a:extLst>
          </p:cNvPr>
          <p:cNvSpPr>
            <a:spLocks noGrp="1"/>
          </p:cNvSpPr>
          <p:nvPr>
            <p:ph type="body" sz="quarter" idx="10"/>
          </p:nvPr>
        </p:nvSpPr>
        <p:spPr>
          <a:xfrm>
            <a:off x="504000" y="1620000"/>
            <a:ext cx="5328000" cy="4716000"/>
          </a:xfrm>
        </p:spPr>
        <p:txBody>
          <a:bodyPr>
            <a:normAutofit/>
          </a:bodyPr>
          <a:lstStyle/>
          <a:p>
            <a:pPr lvl="1">
              <a:spcAft>
                <a:spcPts val="600"/>
              </a:spcAft>
            </a:pPr>
            <a:r>
              <a:rPr lang="en-US" sz="1600" dirty="0"/>
              <a:t>Central management of all system connections</a:t>
            </a:r>
          </a:p>
          <a:p>
            <a:pPr lvl="2">
              <a:spcAft>
                <a:spcPts val="600"/>
              </a:spcAft>
            </a:pPr>
            <a:r>
              <a:rPr lang="en-US" sz="1400" dirty="0"/>
              <a:t>Connect to diverse systems natively and remotely</a:t>
            </a:r>
          </a:p>
          <a:p>
            <a:pPr lvl="2">
              <a:spcAft>
                <a:spcPts val="600"/>
              </a:spcAft>
            </a:pPr>
            <a:r>
              <a:rPr lang="en-US" sz="1400" dirty="0"/>
              <a:t>Support user access management</a:t>
            </a:r>
          </a:p>
          <a:p>
            <a:pPr lvl="1"/>
            <a:r>
              <a:rPr lang="en-US" sz="1600" b="1" dirty="0"/>
              <a:t>Data Workflows </a:t>
            </a:r>
            <a:r>
              <a:rPr lang="en-US" sz="1600" dirty="0"/>
              <a:t>for</a:t>
            </a:r>
            <a:r>
              <a:rPr lang="en-US" sz="1600" b="1" dirty="0"/>
              <a:t> </a:t>
            </a:r>
            <a:r>
              <a:rPr lang="en-US" sz="1600" dirty="0"/>
              <a:t>cross-system data orchestration, e.g.</a:t>
            </a:r>
          </a:p>
          <a:p>
            <a:pPr lvl="2">
              <a:spcBef>
                <a:spcPts val="600"/>
              </a:spcBef>
            </a:pPr>
            <a:r>
              <a:rPr lang="en-US" sz="1400" dirty="0"/>
              <a:t>Trigger Execution of SAP BW process chains</a:t>
            </a:r>
          </a:p>
          <a:p>
            <a:pPr lvl="2">
              <a:spcBef>
                <a:spcPts val="600"/>
              </a:spcBef>
            </a:pPr>
            <a:r>
              <a:rPr lang="en-US" sz="1400" dirty="0"/>
              <a:t>Transfer data from SAP BW and SAP HANA</a:t>
            </a:r>
          </a:p>
          <a:p>
            <a:pPr lvl="2">
              <a:spcBef>
                <a:spcPts val="600"/>
              </a:spcBef>
            </a:pPr>
            <a:r>
              <a:rPr lang="en-US" sz="1400" dirty="0"/>
              <a:t>Execute remote SAP Data Services jobs</a:t>
            </a:r>
          </a:p>
          <a:p>
            <a:pPr lvl="2">
              <a:spcBef>
                <a:spcPts val="600"/>
              </a:spcBef>
            </a:pPr>
            <a:r>
              <a:rPr lang="en-US" sz="1400" dirty="0"/>
              <a:t>Trigger </a:t>
            </a:r>
            <a:r>
              <a:rPr lang="en-US" sz="1400" dirty="0" err="1"/>
              <a:t>iFlows</a:t>
            </a:r>
            <a:r>
              <a:rPr lang="en-US" sz="1400" dirty="0"/>
              <a:t> in SAP Cloud Integration</a:t>
            </a:r>
          </a:p>
          <a:p>
            <a:pPr lvl="2">
              <a:spcBef>
                <a:spcPts val="600"/>
              </a:spcBef>
              <a:spcAft>
                <a:spcPts val="600"/>
              </a:spcAft>
            </a:pPr>
            <a:r>
              <a:rPr lang="en-US" sz="1400" dirty="0"/>
              <a:t>Submit Spark jobs to Hadoop clusters</a:t>
            </a:r>
          </a:p>
          <a:p>
            <a:pPr lvl="1">
              <a:spcAft>
                <a:spcPts val="600"/>
              </a:spcAft>
            </a:pPr>
            <a:r>
              <a:rPr lang="en-US" sz="1600" b="1" dirty="0"/>
              <a:t>Scheduling</a:t>
            </a:r>
            <a:r>
              <a:rPr lang="en-US" sz="1600" dirty="0"/>
              <a:t> of Data Workflows</a:t>
            </a:r>
          </a:p>
          <a:p>
            <a:pPr lvl="1">
              <a:spcAft>
                <a:spcPts val="600"/>
              </a:spcAft>
            </a:pPr>
            <a:r>
              <a:rPr lang="en-US" sz="1600" dirty="0"/>
              <a:t>Extensive </a:t>
            </a:r>
            <a:r>
              <a:rPr lang="en-US" sz="1600" b="1" dirty="0"/>
              <a:t>Monitoring</a:t>
            </a:r>
          </a:p>
          <a:p>
            <a:pPr lvl="2">
              <a:spcAft>
                <a:spcPts val="600"/>
              </a:spcAft>
            </a:pPr>
            <a:r>
              <a:rPr lang="en-US" sz="1400" dirty="0"/>
              <a:t>Support view, control, and auditing of data operation in the connected data landscape</a:t>
            </a:r>
          </a:p>
          <a:p>
            <a:pPr lvl="2">
              <a:spcAft>
                <a:spcPts val="600"/>
              </a:spcAft>
            </a:pPr>
            <a:endParaRPr lang="en-US" b="1" dirty="0"/>
          </a:p>
          <a:p>
            <a:endParaRPr lang="en-US" dirty="0"/>
          </a:p>
        </p:txBody>
      </p:sp>
      <p:sp>
        <p:nvSpPr>
          <p:cNvPr id="24" name="Title"/>
          <p:cNvSpPr>
            <a:spLocks noGrp="1"/>
          </p:cNvSpPr>
          <p:nvPr>
            <p:ph type="title"/>
          </p:nvPr>
        </p:nvSpPr>
        <p:spPr>
          <a:xfrm>
            <a:off x="504001" y="504000"/>
            <a:ext cx="11186476" cy="707886"/>
          </a:xfrm>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Integration</a:t>
            </a:r>
            <a:br>
              <a:rPr lang="en-US" kern="0" dirty="0">
                <a:solidFill>
                  <a:srgbClr val="FFC000"/>
                </a:solidFill>
                <a:ea typeface="Arial Unicode MS" pitchFamily="34" charset="-128"/>
                <a:cs typeface="Arial Unicode MS" pitchFamily="34" charset="-128"/>
              </a:rPr>
            </a:br>
            <a:r>
              <a:rPr lang="en-US" sz="2200" dirty="0">
                <a:solidFill>
                  <a:schemeClr val="accent1"/>
                </a:solidFill>
              </a:rPr>
              <a:t>Connection Management, Data Workflows, Scheduling</a:t>
            </a:r>
          </a:p>
        </p:txBody>
      </p:sp>
      <p:pic>
        <p:nvPicPr>
          <p:cNvPr id="7" name="Picture 6">
            <a:extLst>
              <a:ext uri="{FF2B5EF4-FFF2-40B4-BE49-F238E27FC236}">
                <a16:creationId xmlns:a16="http://schemas.microsoft.com/office/drawing/2014/main" id="{6298B95B-08F7-4B52-AF20-573B21E623C0}"/>
              </a:ext>
            </a:extLst>
          </p:cNvPr>
          <p:cNvPicPr>
            <a:picLocks noChangeAspect="1"/>
          </p:cNvPicPr>
          <p:nvPr/>
        </p:nvPicPr>
        <p:blipFill>
          <a:blip r:embed="rId3"/>
          <a:stretch>
            <a:fillRect/>
          </a:stretch>
        </p:blipFill>
        <p:spPr>
          <a:xfrm>
            <a:off x="5925005" y="2148147"/>
            <a:ext cx="5907676" cy="3323068"/>
          </a:xfrm>
          <a:prstGeom prst="rect">
            <a:avLst/>
          </a:prstGeom>
          <a:ln>
            <a:solidFill>
              <a:schemeClr val="tx1"/>
            </a:solidFill>
          </a:ln>
        </p:spPr>
      </p:pic>
    </p:spTree>
    <p:extLst>
      <p:ext uri="{BB962C8B-B14F-4D97-AF65-F5344CB8AC3E}">
        <p14:creationId xmlns:p14="http://schemas.microsoft.com/office/powerpoint/2010/main" val="88086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p:cNvSpPr>
            <a:spLocks noGrp="1"/>
          </p:cNvSpPr>
          <p:nvPr>
            <p:ph type="title"/>
          </p:nvPr>
        </p:nvSpPr>
        <p:spPr>
          <a:xfrm>
            <a:off x="504001" y="504000"/>
            <a:ext cx="11186476" cy="707886"/>
          </a:xfrm>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Integration</a:t>
            </a:r>
            <a:br>
              <a:rPr lang="en-US" dirty="0"/>
            </a:br>
            <a:r>
              <a:rPr lang="en-US" sz="2200" dirty="0">
                <a:solidFill>
                  <a:schemeClr val="accent1"/>
                </a:solidFill>
              </a:rPr>
              <a:t>Build Flow-based Applications using the Pipeline Modeler</a:t>
            </a:r>
          </a:p>
        </p:txBody>
      </p:sp>
      <p:sp>
        <p:nvSpPr>
          <p:cNvPr id="25" name="Text Placeholder 7">
            <a:extLst>
              <a:ext uri="{FF2B5EF4-FFF2-40B4-BE49-F238E27FC236}">
                <a16:creationId xmlns:a16="http://schemas.microsoft.com/office/drawing/2014/main" id="{47BCC6AA-6345-40CE-A3ED-2643392E1596}"/>
              </a:ext>
            </a:extLst>
          </p:cNvPr>
          <p:cNvSpPr txBox="1">
            <a:spLocks/>
          </p:cNvSpPr>
          <p:nvPr/>
        </p:nvSpPr>
        <p:spPr bwMode="black">
          <a:xfrm>
            <a:off x="504670" y="1620000"/>
            <a:ext cx="5327805" cy="4358236"/>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1"/>
            <a:r>
              <a:rPr lang="en-US" sz="1300" b="1" dirty="0"/>
              <a:t>Data pipelines </a:t>
            </a:r>
            <a:r>
              <a:rPr lang="en-US" sz="1300" dirty="0"/>
              <a:t>= Flow-based applications </a:t>
            </a:r>
          </a:p>
          <a:p>
            <a:pPr lvl="2"/>
            <a:r>
              <a:rPr lang="en-US" sz="1300" dirty="0"/>
              <a:t>Drag-and-drop operators (independent computation units)</a:t>
            </a:r>
          </a:p>
          <a:p>
            <a:pPr lvl="2"/>
            <a:r>
              <a:rPr lang="en-US" sz="1300" dirty="0"/>
              <a:t>Data (messages) flows between operators</a:t>
            </a:r>
          </a:p>
          <a:p>
            <a:pPr lvl="2"/>
            <a:r>
              <a:rPr lang="en-US" sz="1300" b="1" dirty="0"/>
              <a:t>Combine and switch between integration styles</a:t>
            </a:r>
            <a:r>
              <a:rPr lang="en-US" sz="1300" dirty="0"/>
              <a:t>: </a:t>
            </a:r>
            <a:br>
              <a:rPr lang="en-US" sz="1300" dirty="0"/>
            </a:br>
            <a:r>
              <a:rPr lang="en-US" sz="1300" dirty="0"/>
              <a:t>streaming, batch, replication, virtualization, migration, etc.</a:t>
            </a:r>
          </a:p>
          <a:p>
            <a:pPr lvl="1"/>
            <a:r>
              <a:rPr lang="en-US" sz="1300" b="1" dirty="0"/>
              <a:t>Extensible</a:t>
            </a:r>
          </a:p>
          <a:p>
            <a:pPr lvl="2"/>
            <a:r>
              <a:rPr lang="en-US" sz="1300" dirty="0"/>
              <a:t>Over 250 pre-defined operators (data integration, connectivity, processing, data quality, ML . . .)</a:t>
            </a:r>
          </a:p>
          <a:p>
            <a:pPr lvl="2"/>
            <a:r>
              <a:rPr lang="en-US" sz="1300" dirty="0"/>
              <a:t>Custom and partner operators</a:t>
            </a:r>
          </a:p>
          <a:p>
            <a:pPr lvl="2"/>
            <a:r>
              <a:rPr lang="en-US" sz="1300" dirty="0"/>
              <a:t>Microservices via APIs</a:t>
            </a:r>
          </a:p>
          <a:p>
            <a:pPr lvl="2"/>
            <a:r>
              <a:rPr lang="en-US" sz="1300" dirty="0"/>
              <a:t>Wrap any scripting</a:t>
            </a:r>
          </a:p>
          <a:p>
            <a:pPr lvl="1"/>
            <a:r>
              <a:rPr lang="en-US" sz="1300" b="1" dirty="0"/>
              <a:t>Scalable</a:t>
            </a:r>
          </a:p>
          <a:p>
            <a:pPr lvl="2"/>
            <a:r>
              <a:rPr lang="en-US" sz="1300" dirty="0"/>
              <a:t>Containerized – Docker containers constitute the operators’ execution environments</a:t>
            </a:r>
          </a:p>
          <a:p>
            <a:pPr lvl="2"/>
            <a:r>
              <a:rPr lang="en-US" sz="1300" dirty="0"/>
              <a:t>Distributed – Easy horizontal scaling </a:t>
            </a:r>
          </a:p>
          <a:p>
            <a:pPr lvl="1"/>
            <a:r>
              <a:rPr lang="en-US" sz="1300" b="1" dirty="0"/>
              <a:t>Reusability</a:t>
            </a:r>
          </a:p>
          <a:p>
            <a:pPr lvl="2"/>
            <a:r>
              <a:rPr lang="en-US" sz="1300" dirty="0"/>
              <a:t>Create complex, multistep, reusable data pipelines and operators</a:t>
            </a:r>
          </a:p>
        </p:txBody>
      </p:sp>
      <p:sp>
        <p:nvSpPr>
          <p:cNvPr id="26" name="Text Placeholder 1">
            <a:extLst>
              <a:ext uri="{FF2B5EF4-FFF2-40B4-BE49-F238E27FC236}">
                <a16:creationId xmlns:a16="http://schemas.microsoft.com/office/drawing/2014/main" id="{4BC4367B-53DB-4CEB-A5F1-F6636E2BE61D}"/>
              </a:ext>
            </a:extLst>
          </p:cNvPr>
          <p:cNvSpPr txBox="1">
            <a:spLocks/>
          </p:cNvSpPr>
          <p:nvPr/>
        </p:nvSpPr>
        <p:spPr>
          <a:xfrm>
            <a:off x="503999" y="1620000"/>
            <a:ext cx="5593588" cy="4716000"/>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27" name="Picture 26">
            <a:extLst>
              <a:ext uri="{FF2B5EF4-FFF2-40B4-BE49-F238E27FC236}">
                <a16:creationId xmlns:a16="http://schemas.microsoft.com/office/drawing/2014/main" id="{4E919C35-4C11-45D2-BA52-DDCB92E9B7D7}"/>
              </a:ext>
            </a:extLst>
          </p:cNvPr>
          <p:cNvPicPr>
            <a:picLocks noChangeAspect="1"/>
          </p:cNvPicPr>
          <p:nvPr/>
        </p:nvPicPr>
        <p:blipFill rotWithShape="1">
          <a:blip r:embed="rId3"/>
          <a:srcRect t="490"/>
          <a:stretch/>
        </p:blipFill>
        <p:spPr>
          <a:xfrm>
            <a:off x="6122949" y="1619250"/>
            <a:ext cx="4676850" cy="2640035"/>
          </a:xfrm>
          <a:prstGeom prst="rect">
            <a:avLst/>
          </a:prstGeom>
        </p:spPr>
      </p:pic>
      <p:pic>
        <p:nvPicPr>
          <p:cNvPr id="28" name="Picture 27">
            <a:extLst>
              <a:ext uri="{FF2B5EF4-FFF2-40B4-BE49-F238E27FC236}">
                <a16:creationId xmlns:a16="http://schemas.microsoft.com/office/drawing/2014/main" id="{7EAE3482-988B-4375-A615-27352FA4C75E}"/>
              </a:ext>
            </a:extLst>
          </p:cNvPr>
          <p:cNvPicPr>
            <a:picLocks noChangeAspect="1"/>
          </p:cNvPicPr>
          <p:nvPr/>
        </p:nvPicPr>
        <p:blipFill>
          <a:blip r:embed="rId4"/>
          <a:stretch>
            <a:fillRect/>
          </a:stretch>
        </p:blipFill>
        <p:spPr>
          <a:xfrm>
            <a:off x="6126309" y="4322493"/>
            <a:ext cx="5565807" cy="1166818"/>
          </a:xfrm>
          <a:prstGeom prst="rect">
            <a:avLst/>
          </a:prstGeom>
        </p:spPr>
      </p:pic>
      <p:grpSp>
        <p:nvGrpSpPr>
          <p:cNvPr id="29" name="Group 28">
            <a:extLst>
              <a:ext uri="{FF2B5EF4-FFF2-40B4-BE49-F238E27FC236}">
                <a16:creationId xmlns:a16="http://schemas.microsoft.com/office/drawing/2014/main" id="{9FA4E6EA-629A-4848-A8D4-12DA9BE6E682}"/>
              </a:ext>
            </a:extLst>
          </p:cNvPr>
          <p:cNvGrpSpPr/>
          <p:nvPr/>
        </p:nvGrpSpPr>
        <p:grpSpPr>
          <a:xfrm>
            <a:off x="6122949" y="5629168"/>
            <a:ext cx="4489531" cy="659877"/>
            <a:chOff x="503998" y="3009900"/>
            <a:chExt cx="5063426" cy="914400"/>
          </a:xfrm>
        </p:grpSpPr>
        <p:sp>
          <p:nvSpPr>
            <p:cNvPr id="30" name="Rectangle 29">
              <a:extLst>
                <a:ext uri="{FF2B5EF4-FFF2-40B4-BE49-F238E27FC236}">
                  <a16:creationId xmlns:a16="http://schemas.microsoft.com/office/drawing/2014/main" id="{6951E089-C6F4-4B5B-8548-4FB2A0665EF5}"/>
                </a:ext>
              </a:extLst>
            </p:cNvPr>
            <p:cNvSpPr/>
            <p:nvPr/>
          </p:nvSpPr>
          <p:spPr bwMode="gray">
            <a:xfrm>
              <a:off x="503998" y="3009900"/>
              <a:ext cx="5063426" cy="914400"/>
            </a:xfrm>
            <a:prstGeom prst="rect">
              <a:avLst/>
            </a:prstGeom>
            <a:solidFill>
              <a:srgbClr val="FAFAFA"/>
            </a:solidFill>
            <a:ln w="25400" algn="ctr">
              <a:solidFill>
                <a:srgbClr val="FAFAFA"/>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31" name="Picture 30">
              <a:extLst>
                <a:ext uri="{FF2B5EF4-FFF2-40B4-BE49-F238E27FC236}">
                  <a16:creationId xmlns:a16="http://schemas.microsoft.com/office/drawing/2014/main" id="{69106CE5-C5A4-4C10-A7B4-B3F6FA56EB31}"/>
                </a:ext>
              </a:extLst>
            </p:cNvPr>
            <p:cNvPicPr>
              <a:picLocks noChangeAspect="1"/>
            </p:cNvPicPr>
            <p:nvPr/>
          </p:nvPicPr>
          <p:blipFill rotWithShape="1">
            <a:blip r:embed="rId5"/>
            <a:srcRect l="1297" r="73667"/>
            <a:stretch/>
          </p:blipFill>
          <p:spPr>
            <a:xfrm>
              <a:off x="3489325" y="3035697"/>
              <a:ext cx="1111250" cy="857250"/>
            </a:xfrm>
            <a:prstGeom prst="rect">
              <a:avLst/>
            </a:prstGeom>
          </p:spPr>
        </p:pic>
        <p:pic>
          <p:nvPicPr>
            <p:cNvPr id="32" name="Picture 31">
              <a:extLst>
                <a:ext uri="{FF2B5EF4-FFF2-40B4-BE49-F238E27FC236}">
                  <a16:creationId xmlns:a16="http://schemas.microsoft.com/office/drawing/2014/main" id="{C0681CD0-9151-41B0-BBB3-5B4F2A0FBD72}"/>
                </a:ext>
              </a:extLst>
            </p:cNvPr>
            <p:cNvPicPr>
              <a:picLocks noChangeAspect="1"/>
            </p:cNvPicPr>
            <p:nvPr/>
          </p:nvPicPr>
          <p:blipFill rotWithShape="1">
            <a:blip r:embed="rId6"/>
            <a:srcRect l="3099" t="2862" r="71655"/>
            <a:stretch/>
          </p:blipFill>
          <p:spPr>
            <a:xfrm>
              <a:off x="2428874" y="3025072"/>
              <a:ext cx="1060451" cy="869730"/>
            </a:xfrm>
            <a:prstGeom prst="rect">
              <a:avLst/>
            </a:prstGeom>
          </p:spPr>
        </p:pic>
        <p:pic>
          <p:nvPicPr>
            <p:cNvPr id="33" name="Picture 32">
              <a:extLst>
                <a:ext uri="{FF2B5EF4-FFF2-40B4-BE49-F238E27FC236}">
                  <a16:creationId xmlns:a16="http://schemas.microsoft.com/office/drawing/2014/main" id="{4221CFE9-2917-4B5B-8D4B-C6F3CCE44459}"/>
                </a:ext>
              </a:extLst>
            </p:cNvPr>
            <p:cNvPicPr>
              <a:picLocks noChangeAspect="1"/>
            </p:cNvPicPr>
            <p:nvPr/>
          </p:nvPicPr>
          <p:blipFill rotWithShape="1">
            <a:blip r:embed="rId7"/>
            <a:srcRect l="7531" r="84574" b="4901"/>
            <a:stretch/>
          </p:blipFill>
          <p:spPr>
            <a:xfrm>
              <a:off x="503998" y="3018502"/>
              <a:ext cx="962851" cy="874445"/>
            </a:xfrm>
            <a:prstGeom prst="rect">
              <a:avLst/>
            </a:prstGeom>
          </p:spPr>
        </p:pic>
        <p:pic>
          <p:nvPicPr>
            <p:cNvPr id="34" name="Picture 33">
              <a:extLst>
                <a:ext uri="{FF2B5EF4-FFF2-40B4-BE49-F238E27FC236}">
                  <a16:creationId xmlns:a16="http://schemas.microsoft.com/office/drawing/2014/main" id="{624704E3-3962-4FBD-B494-7339E7BECD0B}"/>
                </a:ext>
              </a:extLst>
            </p:cNvPr>
            <p:cNvPicPr>
              <a:picLocks noChangeAspect="1"/>
            </p:cNvPicPr>
            <p:nvPr/>
          </p:nvPicPr>
          <p:blipFill rotWithShape="1">
            <a:blip r:embed="rId7"/>
            <a:srcRect l="37887" r="54218" b="4901"/>
            <a:stretch/>
          </p:blipFill>
          <p:spPr>
            <a:xfrm>
              <a:off x="1466849" y="3018502"/>
              <a:ext cx="962851" cy="874445"/>
            </a:xfrm>
            <a:prstGeom prst="rect">
              <a:avLst/>
            </a:prstGeom>
          </p:spPr>
        </p:pic>
        <p:pic>
          <p:nvPicPr>
            <p:cNvPr id="35" name="Picture 34">
              <a:extLst>
                <a:ext uri="{FF2B5EF4-FFF2-40B4-BE49-F238E27FC236}">
                  <a16:creationId xmlns:a16="http://schemas.microsoft.com/office/drawing/2014/main" id="{47D351F8-12B4-4E33-A9A4-A49466D25B57}"/>
                </a:ext>
              </a:extLst>
            </p:cNvPr>
            <p:cNvPicPr>
              <a:picLocks noChangeAspect="1"/>
            </p:cNvPicPr>
            <p:nvPr/>
          </p:nvPicPr>
          <p:blipFill rotWithShape="1">
            <a:blip r:embed="rId7"/>
            <a:srcRect l="90546" r="1558" b="5414"/>
            <a:stretch/>
          </p:blipFill>
          <p:spPr>
            <a:xfrm>
              <a:off x="4604573" y="3023218"/>
              <a:ext cx="962851" cy="869729"/>
            </a:xfrm>
            <a:prstGeom prst="rect">
              <a:avLst/>
            </a:prstGeom>
          </p:spPr>
        </p:pic>
      </p:grpSp>
      <p:grpSp>
        <p:nvGrpSpPr>
          <p:cNvPr id="36" name="Group 35">
            <a:extLst>
              <a:ext uri="{FF2B5EF4-FFF2-40B4-BE49-F238E27FC236}">
                <a16:creationId xmlns:a16="http://schemas.microsoft.com/office/drawing/2014/main" id="{4449B387-C213-4CEE-9328-2EC2C938C279}"/>
              </a:ext>
            </a:extLst>
          </p:cNvPr>
          <p:cNvGrpSpPr/>
          <p:nvPr/>
        </p:nvGrpSpPr>
        <p:grpSpPr>
          <a:xfrm>
            <a:off x="3126053" y="3855783"/>
            <a:ext cx="1574643" cy="326853"/>
            <a:chOff x="6500393" y="4815064"/>
            <a:chExt cx="2169758" cy="505597"/>
          </a:xfrm>
        </p:grpSpPr>
        <p:pic>
          <p:nvPicPr>
            <p:cNvPr id="37" name="Picture 2" descr="ISO C++ Logo.svg">
              <a:extLst>
                <a:ext uri="{FF2B5EF4-FFF2-40B4-BE49-F238E27FC236}">
                  <a16:creationId xmlns:a16="http://schemas.microsoft.com/office/drawing/2014/main" id="{C482D8F3-A177-4773-BCC8-4213961C7D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7964" y="4815064"/>
              <a:ext cx="450850" cy="5055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Python logo and wordmark.svg">
              <a:extLst>
                <a:ext uri="{FF2B5EF4-FFF2-40B4-BE49-F238E27FC236}">
                  <a16:creationId xmlns:a16="http://schemas.microsoft.com/office/drawing/2014/main" id="{3064246C-EA4E-4A06-82C1-49203F23FB0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t="-1" r="74795" b="14471"/>
            <a:stretch/>
          </p:blipFill>
          <p:spPr bwMode="auto">
            <a:xfrm>
              <a:off x="6500393" y="4815064"/>
              <a:ext cx="502863" cy="5055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node js">
              <a:extLst>
                <a:ext uri="{FF2B5EF4-FFF2-40B4-BE49-F238E27FC236}">
                  <a16:creationId xmlns:a16="http://schemas.microsoft.com/office/drawing/2014/main" id="{D3E11AAA-D411-4DD5-AA13-D37B9CFC3A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3523" y="4815064"/>
              <a:ext cx="826628" cy="5055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89964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91EBF0C5-C9AE-48AD-80BF-5E57532C0824}"/>
              </a:ext>
            </a:extLst>
          </p:cNvPr>
          <p:cNvSpPr/>
          <p:nvPr/>
        </p:nvSpPr>
        <p:spPr bwMode="gray">
          <a:xfrm>
            <a:off x="540913" y="4108878"/>
            <a:ext cx="10822264" cy="2226835"/>
          </a:xfrm>
          <a:prstGeom prst="rect">
            <a:avLst/>
          </a:prstGeom>
          <a:solidFill>
            <a:schemeClr val="bg1">
              <a:lumMod val="75000"/>
              <a:alpha val="2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1ACE1024-3CA7-47B1-B6AF-BD6D2B30788B}"/>
              </a:ext>
            </a:extLst>
          </p:cNvPr>
          <p:cNvSpPr/>
          <p:nvPr/>
        </p:nvSpPr>
        <p:spPr bwMode="gray">
          <a:xfrm>
            <a:off x="545503" y="2773993"/>
            <a:ext cx="10822264" cy="1228249"/>
          </a:xfrm>
          <a:prstGeom prst="rect">
            <a:avLst/>
          </a:prstGeom>
          <a:solidFill>
            <a:srgbClr val="CAE9F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6" name="Picture 15">
            <a:extLst>
              <a:ext uri="{FF2B5EF4-FFF2-40B4-BE49-F238E27FC236}">
                <a16:creationId xmlns:a16="http://schemas.microsoft.com/office/drawing/2014/main" id="{7BBFF993-C18E-403E-8B14-BADA66747B01}"/>
              </a:ext>
            </a:extLst>
          </p:cNvPr>
          <p:cNvPicPr>
            <a:picLocks noChangeAspect="1"/>
          </p:cNvPicPr>
          <p:nvPr/>
        </p:nvPicPr>
        <p:blipFill>
          <a:blip r:embed="rId3"/>
          <a:stretch>
            <a:fillRect/>
          </a:stretch>
        </p:blipFill>
        <p:spPr>
          <a:xfrm>
            <a:off x="1118684" y="1539062"/>
            <a:ext cx="1060495" cy="1035148"/>
          </a:xfrm>
          <a:prstGeom prst="rect">
            <a:avLst/>
          </a:prstGeom>
        </p:spPr>
      </p:pic>
      <p:pic>
        <p:nvPicPr>
          <p:cNvPr id="17" name="Picture 16">
            <a:extLst>
              <a:ext uri="{FF2B5EF4-FFF2-40B4-BE49-F238E27FC236}">
                <a16:creationId xmlns:a16="http://schemas.microsoft.com/office/drawing/2014/main" id="{2708668A-BD3D-4E13-B5F3-015DF6CB7D5F}"/>
              </a:ext>
            </a:extLst>
          </p:cNvPr>
          <p:cNvPicPr>
            <a:picLocks noChangeAspect="1"/>
          </p:cNvPicPr>
          <p:nvPr/>
        </p:nvPicPr>
        <p:blipFill>
          <a:blip r:embed="rId4"/>
          <a:stretch>
            <a:fillRect/>
          </a:stretch>
        </p:blipFill>
        <p:spPr>
          <a:xfrm>
            <a:off x="4656540" y="1539062"/>
            <a:ext cx="1060494" cy="1035148"/>
          </a:xfrm>
          <a:prstGeom prst="rect">
            <a:avLst/>
          </a:prstGeom>
        </p:spPr>
      </p:pic>
      <p:pic>
        <p:nvPicPr>
          <p:cNvPr id="18" name="Picture 17">
            <a:extLst>
              <a:ext uri="{FF2B5EF4-FFF2-40B4-BE49-F238E27FC236}">
                <a16:creationId xmlns:a16="http://schemas.microsoft.com/office/drawing/2014/main" id="{19D3F18F-05C4-4827-99F7-31FE9252A3D9}"/>
              </a:ext>
            </a:extLst>
          </p:cNvPr>
          <p:cNvPicPr>
            <a:picLocks noChangeAspect="1"/>
          </p:cNvPicPr>
          <p:nvPr/>
        </p:nvPicPr>
        <p:blipFill>
          <a:blip r:embed="rId5"/>
          <a:stretch>
            <a:fillRect/>
          </a:stretch>
        </p:blipFill>
        <p:spPr>
          <a:xfrm>
            <a:off x="8527791" y="1559567"/>
            <a:ext cx="1060494" cy="1035149"/>
          </a:xfrm>
          <a:prstGeom prst="rect">
            <a:avLst/>
          </a:prstGeom>
        </p:spPr>
      </p:pic>
      <p:sp>
        <p:nvSpPr>
          <p:cNvPr id="21" name="TextBox 20">
            <a:extLst>
              <a:ext uri="{FF2B5EF4-FFF2-40B4-BE49-F238E27FC236}">
                <a16:creationId xmlns:a16="http://schemas.microsoft.com/office/drawing/2014/main" id="{8646B3E2-2D37-4464-BEBB-8961EEA2CE44}"/>
              </a:ext>
            </a:extLst>
          </p:cNvPr>
          <p:cNvSpPr txBox="1"/>
          <p:nvPr/>
        </p:nvSpPr>
        <p:spPr>
          <a:xfrm>
            <a:off x="2179179" y="1779637"/>
            <a:ext cx="1060496"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kern="0" dirty="0">
                <a:ea typeface="Arial Unicode MS" pitchFamily="34" charset="-128"/>
                <a:cs typeface="Arial Unicode MS" pitchFamily="34" charset="-128"/>
              </a:rPr>
              <a:t>Structured Data</a:t>
            </a:r>
          </a:p>
        </p:txBody>
      </p:sp>
      <p:sp>
        <p:nvSpPr>
          <p:cNvPr id="23" name="TextBox 22">
            <a:extLst>
              <a:ext uri="{FF2B5EF4-FFF2-40B4-BE49-F238E27FC236}">
                <a16:creationId xmlns:a16="http://schemas.microsoft.com/office/drawing/2014/main" id="{11B19A90-2779-4734-ABDE-7500A6109CB5}"/>
              </a:ext>
            </a:extLst>
          </p:cNvPr>
          <p:cNvSpPr txBox="1"/>
          <p:nvPr/>
        </p:nvSpPr>
        <p:spPr>
          <a:xfrm>
            <a:off x="5852444" y="1779637"/>
            <a:ext cx="1606198"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kern="0" dirty="0">
                <a:ea typeface="Arial Unicode MS" pitchFamily="34" charset="-128"/>
                <a:cs typeface="Arial Unicode MS" pitchFamily="34" charset="-128"/>
              </a:rPr>
              <a:t>Unstructured Data</a:t>
            </a:r>
          </a:p>
        </p:txBody>
      </p:sp>
      <p:sp>
        <p:nvSpPr>
          <p:cNvPr id="24" name="TextBox 23">
            <a:extLst>
              <a:ext uri="{FF2B5EF4-FFF2-40B4-BE49-F238E27FC236}">
                <a16:creationId xmlns:a16="http://schemas.microsoft.com/office/drawing/2014/main" id="{629A3810-039C-4B22-904B-958977BF5721}"/>
              </a:ext>
            </a:extLst>
          </p:cNvPr>
          <p:cNvSpPr txBox="1"/>
          <p:nvPr/>
        </p:nvSpPr>
        <p:spPr>
          <a:xfrm>
            <a:off x="9729546" y="1753466"/>
            <a:ext cx="1473994"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kern="0" dirty="0">
                <a:ea typeface="Arial Unicode MS" pitchFamily="34" charset="-128"/>
                <a:cs typeface="Arial Unicode MS" pitchFamily="34" charset="-128"/>
              </a:rPr>
              <a:t>Streaming Data</a:t>
            </a:r>
          </a:p>
        </p:txBody>
      </p:sp>
      <p:pic>
        <p:nvPicPr>
          <p:cNvPr id="44" name="Picture 43">
            <a:extLst>
              <a:ext uri="{FF2B5EF4-FFF2-40B4-BE49-F238E27FC236}">
                <a16:creationId xmlns:a16="http://schemas.microsoft.com/office/drawing/2014/main" id="{24C293D8-2688-4C71-853A-C04B7B0C53B4}"/>
              </a:ext>
            </a:extLst>
          </p:cNvPr>
          <p:cNvPicPr>
            <a:picLocks noChangeAspect="1"/>
          </p:cNvPicPr>
          <p:nvPr/>
        </p:nvPicPr>
        <p:blipFill rotWithShape="1">
          <a:blip r:embed="rId6"/>
          <a:srcRect t="-7794" b="-9953"/>
          <a:stretch/>
        </p:blipFill>
        <p:spPr>
          <a:xfrm>
            <a:off x="8312667" y="4407989"/>
            <a:ext cx="692782" cy="824123"/>
          </a:xfrm>
          <a:prstGeom prst="rect">
            <a:avLst/>
          </a:prstGeom>
          <a:solidFill>
            <a:schemeClr val="bg1"/>
          </a:solidFill>
        </p:spPr>
      </p:pic>
      <p:pic>
        <p:nvPicPr>
          <p:cNvPr id="46" name="Picture 45">
            <a:extLst>
              <a:ext uri="{FF2B5EF4-FFF2-40B4-BE49-F238E27FC236}">
                <a16:creationId xmlns:a16="http://schemas.microsoft.com/office/drawing/2014/main" id="{85D81AA3-677B-4E6C-B080-C89DB517087C}"/>
              </a:ext>
            </a:extLst>
          </p:cNvPr>
          <p:cNvPicPr>
            <a:picLocks noChangeAspect="1"/>
          </p:cNvPicPr>
          <p:nvPr/>
        </p:nvPicPr>
        <p:blipFill>
          <a:blip r:embed="rId7"/>
          <a:stretch>
            <a:fillRect/>
          </a:stretch>
        </p:blipFill>
        <p:spPr>
          <a:xfrm>
            <a:off x="8613508" y="5381225"/>
            <a:ext cx="775670" cy="622289"/>
          </a:xfrm>
          <a:prstGeom prst="rect">
            <a:avLst/>
          </a:prstGeom>
        </p:spPr>
      </p:pic>
      <p:sp>
        <p:nvSpPr>
          <p:cNvPr id="32" name="TextBox 31">
            <a:extLst>
              <a:ext uri="{FF2B5EF4-FFF2-40B4-BE49-F238E27FC236}">
                <a16:creationId xmlns:a16="http://schemas.microsoft.com/office/drawing/2014/main" id="{5981502D-E430-4E05-AC04-ADF60B423B51}"/>
              </a:ext>
            </a:extLst>
          </p:cNvPr>
          <p:cNvSpPr txBox="1"/>
          <p:nvPr/>
        </p:nvSpPr>
        <p:spPr>
          <a:xfrm>
            <a:off x="6374428" y="6413446"/>
            <a:ext cx="4688361" cy="36933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200" b="1" kern="0" dirty="0">
                <a:ea typeface="Arial Unicode MS" pitchFamily="34" charset="-128"/>
                <a:cs typeface="Arial Unicode MS" pitchFamily="34" charset="-128"/>
              </a:rPr>
              <a:t>Note</a:t>
            </a:r>
            <a:r>
              <a:rPr lang="en-GB" sz="1200" kern="0" dirty="0">
                <a:ea typeface="Arial Unicode MS" pitchFamily="34" charset="-128"/>
                <a:cs typeface="Arial Unicode MS" pitchFamily="34" charset="-128"/>
              </a:rPr>
              <a:t>: this slide represents only a non-exhaustive subset of the systems accessible via Data Intelligence</a:t>
            </a:r>
          </a:p>
        </p:txBody>
      </p:sp>
      <p:pic>
        <p:nvPicPr>
          <p:cNvPr id="33" name="Picture 32">
            <a:extLst>
              <a:ext uri="{FF2B5EF4-FFF2-40B4-BE49-F238E27FC236}">
                <a16:creationId xmlns:a16="http://schemas.microsoft.com/office/drawing/2014/main" id="{A86E701E-DF0E-4476-A6D0-83F33716189F}"/>
              </a:ext>
            </a:extLst>
          </p:cNvPr>
          <p:cNvPicPr>
            <a:picLocks noChangeAspect="1"/>
          </p:cNvPicPr>
          <p:nvPr/>
        </p:nvPicPr>
        <p:blipFill rotWithShape="1">
          <a:blip r:embed="rId8"/>
          <a:srcRect l="20374" r="20374" b="39754"/>
          <a:stretch/>
        </p:blipFill>
        <p:spPr>
          <a:xfrm>
            <a:off x="2843400" y="3163973"/>
            <a:ext cx="491302" cy="430502"/>
          </a:xfrm>
          <a:prstGeom prst="rect">
            <a:avLst/>
          </a:prstGeom>
        </p:spPr>
      </p:pic>
      <p:pic>
        <p:nvPicPr>
          <p:cNvPr id="36" name="Picture 35">
            <a:extLst>
              <a:ext uri="{FF2B5EF4-FFF2-40B4-BE49-F238E27FC236}">
                <a16:creationId xmlns:a16="http://schemas.microsoft.com/office/drawing/2014/main" id="{F662BBE8-5A26-46AF-8F6A-7F9C26FFCCA6}"/>
              </a:ext>
            </a:extLst>
          </p:cNvPr>
          <p:cNvPicPr>
            <a:picLocks noChangeAspect="1"/>
          </p:cNvPicPr>
          <p:nvPr/>
        </p:nvPicPr>
        <p:blipFill rotWithShape="1">
          <a:blip r:embed="rId9"/>
          <a:srcRect l="13307" t="10763" r="15175" b="46400"/>
          <a:stretch/>
        </p:blipFill>
        <p:spPr>
          <a:xfrm>
            <a:off x="1048164" y="5351954"/>
            <a:ext cx="517419" cy="345539"/>
          </a:xfrm>
          <a:prstGeom prst="rect">
            <a:avLst/>
          </a:prstGeom>
        </p:spPr>
      </p:pic>
      <p:pic>
        <p:nvPicPr>
          <p:cNvPr id="39" name="Picture 38">
            <a:extLst>
              <a:ext uri="{FF2B5EF4-FFF2-40B4-BE49-F238E27FC236}">
                <a16:creationId xmlns:a16="http://schemas.microsoft.com/office/drawing/2014/main" id="{6FE0FA1B-EA1C-48A8-A9BA-5B9EF1D7F0F9}"/>
              </a:ext>
            </a:extLst>
          </p:cNvPr>
          <p:cNvPicPr>
            <a:picLocks noChangeAspect="1"/>
          </p:cNvPicPr>
          <p:nvPr/>
        </p:nvPicPr>
        <p:blipFill rotWithShape="1">
          <a:blip r:embed="rId10"/>
          <a:srcRect l="20165" r="16922" b="36191"/>
          <a:stretch/>
        </p:blipFill>
        <p:spPr>
          <a:xfrm>
            <a:off x="2641620" y="4400437"/>
            <a:ext cx="447107" cy="428508"/>
          </a:xfrm>
          <a:prstGeom prst="rect">
            <a:avLst/>
          </a:prstGeom>
        </p:spPr>
      </p:pic>
      <p:pic>
        <p:nvPicPr>
          <p:cNvPr id="42" name="Picture 41">
            <a:extLst>
              <a:ext uri="{FF2B5EF4-FFF2-40B4-BE49-F238E27FC236}">
                <a16:creationId xmlns:a16="http://schemas.microsoft.com/office/drawing/2014/main" id="{9CE3ADC2-99A1-481B-8C31-75E1AD0D93C2}"/>
              </a:ext>
            </a:extLst>
          </p:cNvPr>
          <p:cNvPicPr>
            <a:picLocks noChangeAspect="1"/>
          </p:cNvPicPr>
          <p:nvPr/>
        </p:nvPicPr>
        <p:blipFill rotWithShape="1">
          <a:blip r:embed="rId11"/>
          <a:srcRect l="28242" r="28458" b="45907"/>
          <a:stretch/>
        </p:blipFill>
        <p:spPr>
          <a:xfrm>
            <a:off x="1070154" y="4375780"/>
            <a:ext cx="481736" cy="431744"/>
          </a:xfrm>
          <a:prstGeom prst="rect">
            <a:avLst/>
          </a:prstGeom>
          <a:ln>
            <a:noFill/>
          </a:ln>
        </p:spPr>
      </p:pic>
      <p:pic>
        <p:nvPicPr>
          <p:cNvPr id="43" name="Picture 42">
            <a:extLst>
              <a:ext uri="{FF2B5EF4-FFF2-40B4-BE49-F238E27FC236}">
                <a16:creationId xmlns:a16="http://schemas.microsoft.com/office/drawing/2014/main" id="{EF089EF6-2B4D-4D7D-9821-801C71A9F81D}"/>
              </a:ext>
            </a:extLst>
          </p:cNvPr>
          <p:cNvPicPr>
            <a:picLocks noChangeAspect="1"/>
          </p:cNvPicPr>
          <p:nvPr/>
        </p:nvPicPr>
        <p:blipFill rotWithShape="1">
          <a:blip r:embed="rId12"/>
          <a:srcRect l="20919" r="16763" b="48249"/>
          <a:stretch/>
        </p:blipFill>
        <p:spPr>
          <a:xfrm>
            <a:off x="1829313" y="5316262"/>
            <a:ext cx="517418" cy="416921"/>
          </a:xfrm>
          <a:prstGeom prst="rect">
            <a:avLst/>
          </a:prstGeom>
        </p:spPr>
      </p:pic>
      <p:pic>
        <p:nvPicPr>
          <p:cNvPr id="47" name="Picture 46">
            <a:extLst>
              <a:ext uri="{FF2B5EF4-FFF2-40B4-BE49-F238E27FC236}">
                <a16:creationId xmlns:a16="http://schemas.microsoft.com/office/drawing/2014/main" id="{0EE3EE67-8DD0-4914-B723-E57634262D18}"/>
              </a:ext>
            </a:extLst>
          </p:cNvPr>
          <p:cNvPicPr>
            <a:picLocks noChangeAspect="1"/>
          </p:cNvPicPr>
          <p:nvPr/>
        </p:nvPicPr>
        <p:blipFill rotWithShape="1">
          <a:blip r:embed="rId13"/>
          <a:srcRect l="19646" t="6650" r="25843" b="42808"/>
          <a:stretch/>
        </p:blipFill>
        <p:spPr>
          <a:xfrm>
            <a:off x="1838644" y="4376248"/>
            <a:ext cx="472328" cy="429588"/>
          </a:xfrm>
          <a:prstGeom prst="rect">
            <a:avLst/>
          </a:prstGeom>
        </p:spPr>
      </p:pic>
      <p:cxnSp>
        <p:nvCxnSpPr>
          <p:cNvPr id="5" name="Straight Connector 4">
            <a:extLst>
              <a:ext uri="{FF2B5EF4-FFF2-40B4-BE49-F238E27FC236}">
                <a16:creationId xmlns:a16="http://schemas.microsoft.com/office/drawing/2014/main" id="{3C986A2A-8B1F-46C4-9639-165A608D8610}"/>
              </a:ext>
            </a:extLst>
          </p:cNvPr>
          <p:cNvCxnSpPr>
            <a:cxnSpLocks/>
          </p:cNvCxnSpPr>
          <p:nvPr/>
        </p:nvCxnSpPr>
        <p:spPr>
          <a:xfrm>
            <a:off x="4152627" y="2574210"/>
            <a:ext cx="0" cy="3761503"/>
          </a:xfrm>
          <a:prstGeom prst="line">
            <a:avLst/>
          </a:prstGeom>
          <a:ln w="25400" cap="rnd">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0C54BA-4D98-9A46-92E8-A5C8F744DD16}"/>
              </a:ext>
            </a:extLst>
          </p:cNvPr>
          <p:cNvCxnSpPr>
            <a:cxnSpLocks/>
          </p:cNvCxnSpPr>
          <p:nvPr/>
        </p:nvCxnSpPr>
        <p:spPr>
          <a:xfrm>
            <a:off x="8018637" y="2574210"/>
            <a:ext cx="0" cy="3761503"/>
          </a:xfrm>
          <a:prstGeom prst="line">
            <a:avLst/>
          </a:prstGeom>
          <a:ln w="25400" cap="rnd">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60580012-7530-4543-8855-4A45B760C082}"/>
              </a:ext>
            </a:extLst>
          </p:cNvPr>
          <p:cNvSpPr/>
          <p:nvPr/>
        </p:nvSpPr>
        <p:spPr bwMode="gray">
          <a:xfrm>
            <a:off x="3845511" y="2901172"/>
            <a:ext cx="238146" cy="771375"/>
          </a:xfrm>
          <a:prstGeom prst="rect">
            <a:avLst/>
          </a:prstGeom>
          <a:solidFill>
            <a:srgbClr val="CAE9F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4" name="Rectangle 3">
            <a:extLst>
              <a:ext uri="{FF2B5EF4-FFF2-40B4-BE49-F238E27FC236}">
                <a16:creationId xmlns:a16="http://schemas.microsoft.com/office/drawing/2014/main" id="{793B5232-82DA-3E40-B06D-75B91CD6CBB2}"/>
              </a:ext>
            </a:extLst>
          </p:cNvPr>
          <p:cNvSpPr/>
          <p:nvPr/>
        </p:nvSpPr>
        <p:spPr>
          <a:xfrm>
            <a:off x="3907194" y="3537156"/>
            <a:ext cx="798745" cy="184666"/>
          </a:xfrm>
          <a:prstGeom prst="rect">
            <a:avLst/>
          </a:prstGeom>
        </p:spPr>
        <p:txBody>
          <a:bodyPr wrap="none" lIns="0" tIns="0" rIns="0" bIns="0">
            <a:spAutoFit/>
          </a:bodyPr>
          <a:lstStyle/>
          <a:p>
            <a:r>
              <a:rPr lang="en-US" sz="1200" b="1" dirty="0">
                <a:solidFill>
                  <a:schemeClr val="tx1">
                    <a:lumMod val="75000"/>
                    <a:lumOff val="25000"/>
                  </a:schemeClr>
                </a:solidFill>
              </a:rPr>
              <a:t>SAP HANA</a:t>
            </a:r>
            <a:endParaRPr lang="en-US" sz="2000" dirty="0">
              <a:solidFill>
                <a:schemeClr val="tx1">
                  <a:lumMod val="75000"/>
                  <a:lumOff val="25000"/>
                </a:schemeClr>
              </a:solidFill>
            </a:endParaRPr>
          </a:p>
        </p:txBody>
      </p:sp>
      <p:cxnSp>
        <p:nvCxnSpPr>
          <p:cNvPr id="22" name="Straight Connector 21">
            <a:extLst>
              <a:ext uri="{FF2B5EF4-FFF2-40B4-BE49-F238E27FC236}">
                <a16:creationId xmlns:a16="http://schemas.microsoft.com/office/drawing/2014/main" id="{D8AA71D4-3FBD-4B52-9DC1-AC0D28EC05B3}"/>
              </a:ext>
            </a:extLst>
          </p:cNvPr>
          <p:cNvCxnSpPr>
            <a:cxnSpLocks/>
          </p:cNvCxnSpPr>
          <p:nvPr/>
        </p:nvCxnSpPr>
        <p:spPr>
          <a:xfrm flipV="1">
            <a:off x="529639" y="2574210"/>
            <a:ext cx="10844813" cy="20506"/>
          </a:xfrm>
          <a:prstGeom prst="line">
            <a:avLst/>
          </a:prstGeom>
          <a:ln w="2540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6C2A22DD-5E99-8143-8A98-E557B46632D6}"/>
              </a:ext>
            </a:extLst>
          </p:cNvPr>
          <p:cNvSpPr/>
          <p:nvPr/>
        </p:nvSpPr>
        <p:spPr>
          <a:xfrm>
            <a:off x="2910893" y="3681995"/>
            <a:ext cx="356315" cy="307777"/>
          </a:xfrm>
          <a:prstGeom prst="rect">
            <a:avLst/>
          </a:prstGeom>
        </p:spPr>
        <p:txBody>
          <a:bodyPr wrap="none" lIns="0" tIns="0" rIns="0" bIns="0">
            <a:spAutoFit/>
          </a:bodyPr>
          <a:lstStyle/>
          <a:p>
            <a:pPr algn="ctr">
              <a:lnSpc>
                <a:spcPts val="1200"/>
              </a:lnSpc>
            </a:pPr>
            <a:r>
              <a:rPr lang="en-US" sz="1200" b="1" dirty="0">
                <a:solidFill>
                  <a:schemeClr val="tx1">
                    <a:lumMod val="75000"/>
                    <a:lumOff val="25000"/>
                  </a:schemeClr>
                </a:solidFill>
              </a:rPr>
              <a:t>SAP </a:t>
            </a:r>
            <a:br>
              <a:rPr lang="en-US" sz="1200" b="1" dirty="0">
                <a:solidFill>
                  <a:schemeClr val="tx1">
                    <a:lumMod val="75000"/>
                    <a:lumOff val="25000"/>
                  </a:schemeClr>
                </a:solidFill>
              </a:rPr>
            </a:br>
            <a:r>
              <a:rPr lang="en-US" sz="1200" b="1" dirty="0">
                <a:solidFill>
                  <a:schemeClr val="tx1">
                    <a:lumMod val="75000"/>
                    <a:lumOff val="25000"/>
                  </a:schemeClr>
                </a:solidFill>
              </a:rPr>
              <a:t>BW</a:t>
            </a:r>
            <a:endParaRPr lang="en-US" sz="2000" dirty="0">
              <a:solidFill>
                <a:schemeClr val="tx1">
                  <a:lumMod val="75000"/>
                  <a:lumOff val="25000"/>
                </a:schemeClr>
              </a:solidFill>
            </a:endParaRPr>
          </a:p>
        </p:txBody>
      </p:sp>
      <p:sp>
        <p:nvSpPr>
          <p:cNvPr id="61" name="Rectangle 60">
            <a:extLst>
              <a:ext uri="{FF2B5EF4-FFF2-40B4-BE49-F238E27FC236}">
                <a16:creationId xmlns:a16="http://schemas.microsoft.com/office/drawing/2014/main" id="{F60BF9A8-4F84-4B45-99CA-684BD42E0CD8}"/>
              </a:ext>
            </a:extLst>
          </p:cNvPr>
          <p:cNvSpPr/>
          <p:nvPr/>
        </p:nvSpPr>
        <p:spPr>
          <a:xfrm>
            <a:off x="991698" y="4869663"/>
            <a:ext cx="599012" cy="307777"/>
          </a:xfrm>
          <a:prstGeom prst="rect">
            <a:avLst/>
          </a:prstGeom>
        </p:spPr>
        <p:txBody>
          <a:bodyPr wrap="square" lIns="0" tIns="0" rIns="0" bIns="0">
            <a:spAutoFit/>
          </a:bodyPr>
          <a:lstStyle/>
          <a:p>
            <a:pPr algn="ctr">
              <a:lnSpc>
                <a:spcPts val="1200"/>
              </a:lnSpc>
            </a:pPr>
            <a:r>
              <a:rPr lang="en-US" sz="1200" b="1" dirty="0">
                <a:solidFill>
                  <a:schemeClr val="tx1">
                    <a:lumMod val="75000"/>
                    <a:lumOff val="25000"/>
                  </a:schemeClr>
                </a:solidFill>
              </a:rPr>
              <a:t>SQL </a:t>
            </a:r>
          </a:p>
          <a:p>
            <a:pPr algn="ctr">
              <a:lnSpc>
                <a:spcPts val="1200"/>
              </a:lnSpc>
            </a:pPr>
            <a:r>
              <a:rPr lang="en-US" sz="1200" b="1" dirty="0">
                <a:solidFill>
                  <a:schemeClr val="tx1">
                    <a:lumMod val="75000"/>
                    <a:lumOff val="25000"/>
                  </a:schemeClr>
                </a:solidFill>
              </a:rPr>
              <a:t>Sever</a:t>
            </a:r>
            <a:endParaRPr lang="en-US" sz="2000" dirty="0">
              <a:solidFill>
                <a:schemeClr val="tx1">
                  <a:lumMod val="75000"/>
                  <a:lumOff val="25000"/>
                </a:schemeClr>
              </a:solidFill>
            </a:endParaRPr>
          </a:p>
        </p:txBody>
      </p:sp>
      <p:sp>
        <p:nvSpPr>
          <p:cNvPr id="62" name="Rectangle 61">
            <a:extLst>
              <a:ext uri="{FF2B5EF4-FFF2-40B4-BE49-F238E27FC236}">
                <a16:creationId xmlns:a16="http://schemas.microsoft.com/office/drawing/2014/main" id="{5EA19A2D-5558-3D4E-8969-E0391E6E771E}"/>
              </a:ext>
            </a:extLst>
          </p:cNvPr>
          <p:cNvSpPr/>
          <p:nvPr/>
        </p:nvSpPr>
        <p:spPr>
          <a:xfrm>
            <a:off x="1755854" y="4862026"/>
            <a:ext cx="599012" cy="307777"/>
          </a:xfrm>
          <a:prstGeom prst="rect">
            <a:avLst/>
          </a:prstGeom>
        </p:spPr>
        <p:txBody>
          <a:bodyPr wrap="square" lIns="0" tIns="0" rIns="0" bIns="0">
            <a:spAutoFit/>
          </a:bodyPr>
          <a:lstStyle/>
          <a:p>
            <a:pPr algn="ctr">
              <a:lnSpc>
                <a:spcPts val="1200"/>
              </a:lnSpc>
            </a:pPr>
            <a:r>
              <a:rPr lang="en-US" sz="1200" b="1" dirty="0">
                <a:solidFill>
                  <a:schemeClr val="tx1">
                    <a:lumMod val="75000"/>
                    <a:lumOff val="25000"/>
                  </a:schemeClr>
                </a:solidFill>
              </a:rPr>
              <a:t>DB2</a:t>
            </a:r>
          </a:p>
          <a:p>
            <a:pPr algn="ctr">
              <a:lnSpc>
                <a:spcPts val="1200"/>
              </a:lnSpc>
            </a:pPr>
            <a:r>
              <a:rPr lang="en-US" sz="1200" b="1" dirty="0">
                <a:solidFill>
                  <a:schemeClr val="tx1">
                    <a:lumMod val="75000"/>
                    <a:lumOff val="25000"/>
                  </a:schemeClr>
                </a:solidFill>
              </a:rPr>
              <a:t>SQL</a:t>
            </a:r>
            <a:endParaRPr lang="en-US" sz="2000" dirty="0">
              <a:solidFill>
                <a:schemeClr val="tx1">
                  <a:lumMod val="75000"/>
                  <a:lumOff val="25000"/>
                </a:schemeClr>
              </a:solidFill>
            </a:endParaRPr>
          </a:p>
        </p:txBody>
      </p:sp>
      <p:sp>
        <p:nvSpPr>
          <p:cNvPr id="63" name="Rectangle 62">
            <a:extLst>
              <a:ext uri="{FF2B5EF4-FFF2-40B4-BE49-F238E27FC236}">
                <a16:creationId xmlns:a16="http://schemas.microsoft.com/office/drawing/2014/main" id="{2CB7C760-1DC3-CB42-BB74-2A2E8C535C74}"/>
              </a:ext>
            </a:extLst>
          </p:cNvPr>
          <p:cNvSpPr/>
          <p:nvPr/>
        </p:nvSpPr>
        <p:spPr>
          <a:xfrm>
            <a:off x="2534035" y="4871629"/>
            <a:ext cx="599012" cy="307777"/>
          </a:xfrm>
          <a:prstGeom prst="rect">
            <a:avLst/>
          </a:prstGeom>
        </p:spPr>
        <p:txBody>
          <a:bodyPr wrap="square" lIns="0" tIns="0" rIns="0" bIns="0">
            <a:spAutoFit/>
          </a:bodyPr>
          <a:lstStyle/>
          <a:p>
            <a:pPr algn="ctr">
              <a:lnSpc>
                <a:spcPts val="1200"/>
              </a:lnSpc>
            </a:pPr>
            <a:r>
              <a:rPr lang="en-US" sz="1200" b="1" dirty="0">
                <a:solidFill>
                  <a:schemeClr val="tx1">
                    <a:lumMod val="75000"/>
                    <a:lumOff val="25000"/>
                  </a:schemeClr>
                </a:solidFill>
              </a:rPr>
              <a:t>Open</a:t>
            </a:r>
            <a:br>
              <a:rPr lang="en-US" sz="1200" b="1" dirty="0">
                <a:solidFill>
                  <a:schemeClr val="tx1">
                    <a:lumMod val="75000"/>
                    <a:lumOff val="25000"/>
                  </a:schemeClr>
                </a:solidFill>
              </a:rPr>
            </a:br>
            <a:r>
              <a:rPr lang="en-US" sz="1200" b="1" dirty="0">
                <a:solidFill>
                  <a:schemeClr val="tx1">
                    <a:lumMod val="75000"/>
                    <a:lumOff val="25000"/>
                  </a:schemeClr>
                </a:solidFill>
              </a:rPr>
              <a:t>API</a:t>
            </a:r>
            <a:endParaRPr lang="en-US" sz="2000" dirty="0">
              <a:solidFill>
                <a:schemeClr val="tx1">
                  <a:lumMod val="75000"/>
                  <a:lumOff val="25000"/>
                </a:schemeClr>
              </a:solidFill>
            </a:endParaRPr>
          </a:p>
        </p:txBody>
      </p:sp>
      <p:sp>
        <p:nvSpPr>
          <p:cNvPr id="64" name="Rectangle 63">
            <a:extLst>
              <a:ext uri="{FF2B5EF4-FFF2-40B4-BE49-F238E27FC236}">
                <a16:creationId xmlns:a16="http://schemas.microsoft.com/office/drawing/2014/main" id="{07FA2949-5C02-FD4E-8C24-D381197108F6}"/>
              </a:ext>
            </a:extLst>
          </p:cNvPr>
          <p:cNvSpPr/>
          <p:nvPr/>
        </p:nvSpPr>
        <p:spPr>
          <a:xfrm>
            <a:off x="955018" y="5771309"/>
            <a:ext cx="670267" cy="153888"/>
          </a:xfrm>
          <a:prstGeom prst="rect">
            <a:avLst/>
          </a:prstGeom>
        </p:spPr>
        <p:txBody>
          <a:bodyPr wrap="square" lIns="0" tIns="0" rIns="0" bIns="0">
            <a:spAutoFit/>
          </a:bodyPr>
          <a:lstStyle/>
          <a:p>
            <a:pPr algn="ctr">
              <a:lnSpc>
                <a:spcPts val="1200"/>
              </a:lnSpc>
            </a:pPr>
            <a:r>
              <a:rPr lang="en-US" sz="1200" b="1" dirty="0">
                <a:solidFill>
                  <a:schemeClr val="tx1">
                    <a:lumMod val="75000"/>
                    <a:lumOff val="25000"/>
                  </a:schemeClr>
                </a:solidFill>
              </a:rPr>
              <a:t>Oracle</a:t>
            </a:r>
            <a:endParaRPr lang="en-US" sz="2000" dirty="0">
              <a:solidFill>
                <a:schemeClr val="tx1">
                  <a:lumMod val="75000"/>
                  <a:lumOff val="25000"/>
                </a:schemeClr>
              </a:solidFill>
            </a:endParaRPr>
          </a:p>
        </p:txBody>
      </p:sp>
      <p:sp>
        <p:nvSpPr>
          <p:cNvPr id="65" name="Rectangle 64">
            <a:extLst>
              <a:ext uri="{FF2B5EF4-FFF2-40B4-BE49-F238E27FC236}">
                <a16:creationId xmlns:a16="http://schemas.microsoft.com/office/drawing/2014/main" id="{38F698C2-B9D0-834C-83D7-88B9E4E385F4}"/>
              </a:ext>
            </a:extLst>
          </p:cNvPr>
          <p:cNvSpPr/>
          <p:nvPr/>
        </p:nvSpPr>
        <p:spPr>
          <a:xfrm>
            <a:off x="1729600" y="5792947"/>
            <a:ext cx="733129" cy="153888"/>
          </a:xfrm>
          <a:prstGeom prst="rect">
            <a:avLst/>
          </a:prstGeom>
        </p:spPr>
        <p:txBody>
          <a:bodyPr wrap="square" lIns="0" tIns="0" rIns="0" bIns="0">
            <a:spAutoFit/>
          </a:bodyPr>
          <a:lstStyle/>
          <a:p>
            <a:pPr algn="ctr">
              <a:lnSpc>
                <a:spcPts val="1200"/>
              </a:lnSpc>
            </a:pPr>
            <a:r>
              <a:rPr lang="en-US" sz="1200" b="1" dirty="0">
                <a:solidFill>
                  <a:schemeClr val="tx1">
                    <a:lumMod val="75000"/>
                    <a:lumOff val="25000"/>
                  </a:schemeClr>
                </a:solidFill>
              </a:rPr>
              <a:t>MySQL</a:t>
            </a:r>
            <a:endParaRPr lang="en-US" sz="2000" dirty="0">
              <a:solidFill>
                <a:schemeClr val="tx1">
                  <a:lumMod val="75000"/>
                  <a:lumOff val="25000"/>
                </a:schemeClr>
              </a:solidFill>
            </a:endParaRPr>
          </a:p>
        </p:txBody>
      </p:sp>
      <p:pic>
        <p:nvPicPr>
          <p:cNvPr id="13" name="Picture 12">
            <a:extLst>
              <a:ext uri="{FF2B5EF4-FFF2-40B4-BE49-F238E27FC236}">
                <a16:creationId xmlns:a16="http://schemas.microsoft.com/office/drawing/2014/main" id="{3051EE53-5C3D-5946-ABC3-CB7809FE7F50}"/>
              </a:ext>
            </a:extLst>
          </p:cNvPr>
          <p:cNvPicPr>
            <a:picLocks noChangeAspect="1"/>
          </p:cNvPicPr>
          <p:nvPr/>
        </p:nvPicPr>
        <p:blipFill>
          <a:blip r:embed="rId14"/>
          <a:stretch>
            <a:fillRect/>
          </a:stretch>
        </p:blipFill>
        <p:spPr>
          <a:xfrm>
            <a:off x="5808763" y="4779542"/>
            <a:ext cx="1073095" cy="1073095"/>
          </a:xfrm>
          <a:prstGeom prst="rect">
            <a:avLst/>
          </a:prstGeom>
        </p:spPr>
      </p:pic>
      <p:pic>
        <p:nvPicPr>
          <p:cNvPr id="15" name="Picture 14">
            <a:extLst>
              <a:ext uri="{FF2B5EF4-FFF2-40B4-BE49-F238E27FC236}">
                <a16:creationId xmlns:a16="http://schemas.microsoft.com/office/drawing/2014/main" id="{798A68D6-7569-B24C-A24A-2FC3E75DE630}"/>
              </a:ext>
            </a:extLst>
          </p:cNvPr>
          <p:cNvPicPr>
            <a:picLocks noChangeAspect="1"/>
          </p:cNvPicPr>
          <p:nvPr/>
        </p:nvPicPr>
        <p:blipFill>
          <a:blip r:embed="rId15"/>
          <a:stretch>
            <a:fillRect/>
          </a:stretch>
        </p:blipFill>
        <p:spPr>
          <a:xfrm>
            <a:off x="6290065" y="4587692"/>
            <a:ext cx="1668988" cy="452106"/>
          </a:xfrm>
          <a:prstGeom prst="rect">
            <a:avLst/>
          </a:prstGeom>
        </p:spPr>
      </p:pic>
      <p:pic>
        <p:nvPicPr>
          <p:cNvPr id="20" name="Picture 19">
            <a:extLst>
              <a:ext uri="{FF2B5EF4-FFF2-40B4-BE49-F238E27FC236}">
                <a16:creationId xmlns:a16="http://schemas.microsoft.com/office/drawing/2014/main" id="{D492FEB6-6F4A-924E-884E-39DD5A5A946D}"/>
              </a:ext>
            </a:extLst>
          </p:cNvPr>
          <p:cNvPicPr>
            <a:picLocks noChangeAspect="1"/>
          </p:cNvPicPr>
          <p:nvPr/>
        </p:nvPicPr>
        <p:blipFill>
          <a:blip r:embed="rId16"/>
          <a:stretch>
            <a:fillRect/>
          </a:stretch>
        </p:blipFill>
        <p:spPr>
          <a:xfrm>
            <a:off x="4071659" y="4664953"/>
            <a:ext cx="1531053" cy="945425"/>
          </a:xfrm>
          <a:prstGeom prst="rect">
            <a:avLst/>
          </a:prstGeom>
        </p:spPr>
      </p:pic>
      <p:pic>
        <p:nvPicPr>
          <p:cNvPr id="30" name="Picture 29">
            <a:extLst>
              <a:ext uri="{FF2B5EF4-FFF2-40B4-BE49-F238E27FC236}">
                <a16:creationId xmlns:a16="http://schemas.microsoft.com/office/drawing/2014/main" id="{5A1D116B-CB95-6442-B1B6-4DB126223F09}"/>
              </a:ext>
            </a:extLst>
          </p:cNvPr>
          <p:cNvPicPr>
            <a:picLocks noChangeAspect="1"/>
          </p:cNvPicPr>
          <p:nvPr/>
        </p:nvPicPr>
        <p:blipFill>
          <a:blip r:embed="rId17"/>
          <a:stretch>
            <a:fillRect/>
          </a:stretch>
        </p:blipFill>
        <p:spPr>
          <a:xfrm>
            <a:off x="4271973" y="5524722"/>
            <a:ext cx="1750236" cy="742100"/>
          </a:xfrm>
          <a:prstGeom prst="rect">
            <a:avLst/>
          </a:prstGeom>
        </p:spPr>
      </p:pic>
      <p:pic>
        <p:nvPicPr>
          <p:cNvPr id="67" name="Picture 66">
            <a:extLst>
              <a:ext uri="{FF2B5EF4-FFF2-40B4-BE49-F238E27FC236}">
                <a16:creationId xmlns:a16="http://schemas.microsoft.com/office/drawing/2014/main" id="{4701C8CB-FE8D-C441-B31E-A0F08209EBFA}"/>
              </a:ext>
            </a:extLst>
          </p:cNvPr>
          <p:cNvPicPr>
            <a:picLocks noChangeAspect="1"/>
          </p:cNvPicPr>
          <p:nvPr/>
        </p:nvPicPr>
        <p:blipFill>
          <a:blip r:embed="rId18"/>
          <a:stretch>
            <a:fillRect/>
          </a:stretch>
        </p:blipFill>
        <p:spPr>
          <a:xfrm>
            <a:off x="6633986" y="5596214"/>
            <a:ext cx="1184337" cy="657965"/>
          </a:xfrm>
          <a:prstGeom prst="rect">
            <a:avLst/>
          </a:prstGeom>
        </p:spPr>
      </p:pic>
      <p:pic>
        <p:nvPicPr>
          <p:cNvPr id="69" name="Picture 68">
            <a:extLst>
              <a:ext uri="{FF2B5EF4-FFF2-40B4-BE49-F238E27FC236}">
                <a16:creationId xmlns:a16="http://schemas.microsoft.com/office/drawing/2014/main" id="{78D82FF5-F0CB-D040-AACB-0056ECC6A70E}"/>
              </a:ext>
            </a:extLst>
          </p:cNvPr>
          <p:cNvPicPr>
            <a:picLocks noChangeAspect="1"/>
          </p:cNvPicPr>
          <p:nvPr/>
        </p:nvPicPr>
        <p:blipFill>
          <a:blip r:embed="rId19"/>
          <a:stretch>
            <a:fillRect/>
          </a:stretch>
        </p:blipFill>
        <p:spPr>
          <a:xfrm>
            <a:off x="9871377" y="4454961"/>
            <a:ext cx="1271704" cy="668460"/>
          </a:xfrm>
          <a:prstGeom prst="rect">
            <a:avLst/>
          </a:prstGeom>
        </p:spPr>
      </p:pic>
      <p:pic>
        <p:nvPicPr>
          <p:cNvPr id="71" name="Picture 70">
            <a:extLst>
              <a:ext uri="{FF2B5EF4-FFF2-40B4-BE49-F238E27FC236}">
                <a16:creationId xmlns:a16="http://schemas.microsoft.com/office/drawing/2014/main" id="{5D6F2853-01E4-4041-8658-1A89987BA572}"/>
              </a:ext>
            </a:extLst>
          </p:cNvPr>
          <p:cNvPicPr>
            <a:picLocks noChangeAspect="1"/>
          </p:cNvPicPr>
          <p:nvPr/>
        </p:nvPicPr>
        <p:blipFill>
          <a:blip r:embed="rId20"/>
          <a:stretch>
            <a:fillRect/>
          </a:stretch>
        </p:blipFill>
        <p:spPr>
          <a:xfrm>
            <a:off x="9583372" y="5501944"/>
            <a:ext cx="1473737" cy="380853"/>
          </a:xfrm>
          <a:prstGeom prst="rect">
            <a:avLst/>
          </a:prstGeom>
        </p:spPr>
      </p:pic>
      <p:sp>
        <p:nvSpPr>
          <p:cNvPr id="49" name="Rectangle 48">
            <a:extLst>
              <a:ext uri="{FF2B5EF4-FFF2-40B4-BE49-F238E27FC236}">
                <a16:creationId xmlns:a16="http://schemas.microsoft.com/office/drawing/2014/main" id="{4CADABF3-252B-47A7-8705-1ED6273C64AE}"/>
              </a:ext>
            </a:extLst>
          </p:cNvPr>
          <p:cNvSpPr/>
          <p:nvPr/>
        </p:nvSpPr>
        <p:spPr>
          <a:xfrm>
            <a:off x="9285265" y="2929962"/>
            <a:ext cx="1287483" cy="523220"/>
          </a:xfrm>
          <a:prstGeom prst="rect">
            <a:avLst/>
          </a:prstGeom>
          <a:noFill/>
        </p:spPr>
        <p:txBody>
          <a:bodyPr wrap="square">
            <a:spAutoFit/>
          </a:bodyPr>
          <a:lstStyle/>
          <a:p>
            <a:r>
              <a:rPr lang="en-US" sz="1400" b="1" dirty="0">
                <a:solidFill>
                  <a:schemeClr val="tx1">
                    <a:lumMod val="75000"/>
                    <a:lumOff val="25000"/>
                  </a:schemeClr>
                </a:solidFill>
              </a:rPr>
              <a:t>Leonardo IoT Services</a:t>
            </a:r>
          </a:p>
        </p:txBody>
      </p:sp>
      <p:pic>
        <p:nvPicPr>
          <p:cNvPr id="50" name="Picture 49">
            <a:extLst>
              <a:ext uri="{FF2B5EF4-FFF2-40B4-BE49-F238E27FC236}">
                <a16:creationId xmlns:a16="http://schemas.microsoft.com/office/drawing/2014/main" id="{08EC041F-EBA5-4F0B-97F1-C750FAC4FB2B}"/>
              </a:ext>
            </a:extLst>
          </p:cNvPr>
          <p:cNvPicPr>
            <a:picLocks noChangeAspect="1"/>
          </p:cNvPicPr>
          <p:nvPr/>
        </p:nvPicPr>
        <p:blipFill>
          <a:blip r:embed="rId21"/>
          <a:stretch>
            <a:fillRect/>
          </a:stretch>
        </p:blipFill>
        <p:spPr>
          <a:xfrm>
            <a:off x="8605499" y="2941298"/>
            <a:ext cx="752168" cy="414528"/>
          </a:xfrm>
          <a:prstGeom prst="rect">
            <a:avLst/>
          </a:prstGeom>
        </p:spPr>
      </p:pic>
      <p:pic>
        <p:nvPicPr>
          <p:cNvPr id="51" name="Picture 50">
            <a:extLst>
              <a:ext uri="{FF2B5EF4-FFF2-40B4-BE49-F238E27FC236}">
                <a16:creationId xmlns:a16="http://schemas.microsoft.com/office/drawing/2014/main" id="{7BC7D3A0-C285-42B0-8DC8-53BAD22C45FF}"/>
              </a:ext>
            </a:extLst>
          </p:cNvPr>
          <p:cNvPicPr>
            <a:picLocks noChangeAspect="1"/>
          </p:cNvPicPr>
          <p:nvPr/>
        </p:nvPicPr>
        <p:blipFill rotWithShape="1">
          <a:blip r:embed="rId22"/>
          <a:srcRect t="3022" b="7460"/>
          <a:stretch/>
        </p:blipFill>
        <p:spPr>
          <a:xfrm>
            <a:off x="9011439" y="4414939"/>
            <a:ext cx="924968" cy="828011"/>
          </a:xfrm>
          <a:prstGeom prst="rect">
            <a:avLst/>
          </a:prstGeom>
        </p:spPr>
      </p:pic>
      <p:pic>
        <p:nvPicPr>
          <p:cNvPr id="56" name="Picture 55">
            <a:extLst>
              <a:ext uri="{FF2B5EF4-FFF2-40B4-BE49-F238E27FC236}">
                <a16:creationId xmlns:a16="http://schemas.microsoft.com/office/drawing/2014/main" id="{2EC2B18E-DF58-4B56-8FFE-2662EB9C28B7}"/>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3929401" y="2905397"/>
            <a:ext cx="650656" cy="631759"/>
          </a:xfrm>
          <a:prstGeom prst="rect">
            <a:avLst/>
          </a:prstGeom>
        </p:spPr>
      </p:pic>
      <p:sp>
        <p:nvSpPr>
          <p:cNvPr id="54" name="Title 1">
            <a:extLst>
              <a:ext uri="{FF2B5EF4-FFF2-40B4-BE49-F238E27FC236}">
                <a16:creationId xmlns:a16="http://schemas.microsoft.com/office/drawing/2014/main" id="{CD9AE5D8-EFDA-456F-8459-8BFBEEF54D1A}"/>
              </a:ext>
            </a:extLst>
          </p:cNvPr>
          <p:cNvSpPr txBox="1">
            <a:spLocks noGrp="1"/>
          </p:cNvSpPr>
          <p:nvPr>
            <p:ph type="title"/>
          </p:nvPr>
        </p:nvSpPr>
        <p:spPr bwMode="black">
          <a:xfrm>
            <a:off x="503238" y="503238"/>
            <a:ext cx="11187112" cy="707886"/>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Integration</a:t>
            </a:r>
            <a:br>
              <a:rPr lang="en-US" kern="0" dirty="0">
                <a:ea typeface="Arial Unicode MS" pitchFamily="34" charset="-128"/>
                <a:cs typeface="Arial Unicode MS" pitchFamily="34" charset="-128"/>
              </a:rPr>
            </a:br>
            <a:r>
              <a:rPr lang="en-US" sz="2200" dirty="0">
                <a:solidFill>
                  <a:schemeClr val="accent1"/>
                </a:solidFill>
              </a:rPr>
              <a:t>DI connectivity allows pipelining data across a wide variety of sources and targets</a:t>
            </a:r>
          </a:p>
        </p:txBody>
      </p:sp>
      <p:pic>
        <p:nvPicPr>
          <p:cNvPr id="66" name="Picture 65">
            <a:extLst>
              <a:ext uri="{FF2B5EF4-FFF2-40B4-BE49-F238E27FC236}">
                <a16:creationId xmlns:a16="http://schemas.microsoft.com/office/drawing/2014/main" id="{36F23929-2E4F-4D96-AB6E-83C91CB91101}"/>
              </a:ext>
            </a:extLst>
          </p:cNvPr>
          <p:cNvPicPr>
            <a:picLocks noChangeAspect="1"/>
          </p:cNvPicPr>
          <p:nvPr/>
        </p:nvPicPr>
        <p:blipFill rotWithShape="1">
          <a:blip r:embed="rId24"/>
          <a:srcRect l="12605" t="32280" r="80270" b="41264"/>
          <a:stretch/>
        </p:blipFill>
        <p:spPr>
          <a:xfrm>
            <a:off x="1440590" y="3165521"/>
            <a:ext cx="416679" cy="443944"/>
          </a:xfrm>
          <a:prstGeom prst="rect">
            <a:avLst/>
          </a:prstGeom>
        </p:spPr>
      </p:pic>
      <p:sp>
        <p:nvSpPr>
          <p:cNvPr id="73" name="Rectangle 72">
            <a:extLst>
              <a:ext uri="{FF2B5EF4-FFF2-40B4-BE49-F238E27FC236}">
                <a16:creationId xmlns:a16="http://schemas.microsoft.com/office/drawing/2014/main" id="{C9D57034-A314-4FE1-BB01-73735DE2A8B2}"/>
              </a:ext>
            </a:extLst>
          </p:cNvPr>
          <p:cNvSpPr/>
          <p:nvPr/>
        </p:nvSpPr>
        <p:spPr>
          <a:xfrm>
            <a:off x="1281847" y="3677998"/>
            <a:ext cx="723403" cy="307777"/>
          </a:xfrm>
          <a:prstGeom prst="rect">
            <a:avLst/>
          </a:prstGeom>
        </p:spPr>
        <p:txBody>
          <a:bodyPr wrap="none" lIns="0" tIns="0" rIns="0" bIns="0">
            <a:spAutoFit/>
          </a:bodyPr>
          <a:lstStyle/>
          <a:p>
            <a:pPr algn="ctr">
              <a:lnSpc>
                <a:spcPts val="1200"/>
              </a:lnSpc>
            </a:pPr>
            <a:r>
              <a:rPr lang="en-US" sz="1200" b="1" dirty="0">
                <a:solidFill>
                  <a:schemeClr val="tx1">
                    <a:lumMod val="75000"/>
                    <a:lumOff val="25000"/>
                  </a:schemeClr>
                </a:solidFill>
              </a:rPr>
              <a:t>SAP CDS </a:t>
            </a:r>
          </a:p>
          <a:p>
            <a:pPr algn="ctr">
              <a:lnSpc>
                <a:spcPts val="1200"/>
              </a:lnSpc>
            </a:pPr>
            <a:r>
              <a:rPr lang="en-US" sz="1200" b="1" dirty="0">
                <a:solidFill>
                  <a:schemeClr val="tx1">
                    <a:lumMod val="75000"/>
                    <a:lumOff val="25000"/>
                  </a:schemeClr>
                </a:solidFill>
              </a:rPr>
              <a:t>Reader</a:t>
            </a:r>
            <a:endParaRPr lang="en-US" sz="2000" dirty="0">
              <a:solidFill>
                <a:schemeClr val="tx1">
                  <a:lumMod val="75000"/>
                  <a:lumOff val="25000"/>
                </a:schemeClr>
              </a:solidFill>
            </a:endParaRPr>
          </a:p>
        </p:txBody>
      </p:sp>
      <p:pic>
        <p:nvPicPr>
          <p:cNvPr id="74" name="Picture 73">
            <a:extLst>
              <a:ext uri="{FF2B5EF4-FFF2-40B4-BE49-F238E27FC236}">
                <a16:creationId xmlns:a16="http://schemas.microsoft.com/office/drawing/2014/main" id="{2CDE2820-A47B-4232-9A6E-885590378101}"/>
              </a:ext>
            </a:extLst>
          </p:cNvPr>
          <p:cNvPicPr>
            <a:picLocks noChangeAspect="1"/>
          </p:cNvPicPr>
          <p:nvPr/>
        </p:nvPicPr>
        <p:blipFill rotWithShape="1">
          <a:blip r:embed="rId24"/>
          <a:srcRect l="12605" t="32280" r="80270" b="41264"/>
          <a:stretch/>
        </p:blipFill>
        <p:spPr>
          <a:xfrm>
            <a:off x="753538" y="2828246"/>
            <a:ext cx="416679" cy="443944"/>
          </a:xfrm>
          <a:prstGeom prst="rect">
            <a:avLst/>
          </a:prstGeom>
        </p:spPr>
      </p:pic>
      <p:sp>
        <p:nvSpPr>
          <p:cNvPr id="75" name="Rectangle 74">
            <a:extLst>
              <a:ext uri="{FF2B5EF4-FFF2-40B4-BE49-F238E27FC236}">
                <a16:creationId xmlns:a16="http://schemas.microsoft.com/office/drawing/2014/main" id="{CAC04396-DFAD-4263-B019-F6A574C1A13F}"/>
              </a:ext>
            </a:extLst>
          </p:cNvPr>
          <p:cNvSpPr/>
          <p:nvPr/>
        </p:nvSpPr>
        <p:spPr>
          <a:xfrm>
            <a:off x="571777" y="3335728"/>
            <a:ext cx="769441" cy="307777"/>
          </a:xfrm>
          <a:prstGeom prst="rect">
            <a:avLst/>
          </a:prstGeom>
        </p:spPr>
        <p:txBody>
          <a:bodyPr wrap="none" lIns="0" tIns="0" rIns="0" bIns="0">
            <a:spAutoFit/>
          </a:bodyPr>
          <a:lstStyle/>
          <a:p>
            <a:pPr algn="ctr">
              <a:lnSpc>
                <a:spcPts val="1200"/>
              </a:lnSpc>
            </a:pPr>
            <a:r>
              <a:rPr lang="en-US" sz="1200" b="1" dirty="0">
                <a:solidFill>
                  <a:schemeClr val="tx1">
                    <a:lumMod val="75000"/>
                    <a:lumOff val="25000"/>
                  </a:schemeClr>
                </a:solidFill>
              </a:rPr>
              <a:t>SAP SLT </a:t>
            </a:r>
          </a:p>
          <a:p>
            <a:pPr algn="ctr">
              <a:lnSpc>
                <a:spcPts val="1200"/>
              </a:lnSpc>
            </a:pPr>
            <a:r>
              <a:rPr lang="en-US" sz="1200" b="1" dirty="0">
                <a:solidFill>
                  <a:schemeClr val="tx1">
                    <a:lumMod val="75000"/>
                    <a:lumOff val="25000"/>
                  </a:schemeClr>
                </a:solidFill>
              </a:rPr>
              <a:t>Connector</a:t>
            </a:r>
            <a:endParaRPr lang="en-US" sz="2000" dirty="0">
              <a:solidFill>
                <a:schemeClr val="tx1">
                  <a:lumMod val="75000"/>
                  <a:lumOff val="25000"/>
                </a:schemeClr>
              </a:solidFill>
            </a:endParaRPr>
          </a:p>
        </p:txBody>
      </p:sp>
      <p:pic>
        <p:nvPicPr>
          <p:cNvPr id="76" name="Picture 75">
            <a:extLst>
              <a:ext uri="{FF2B5EF4-FFF2-40B4-BE49-F238E27FC236}">
                <a16:creationId xmlns:a16="http://schemas.microsoft.com/office/drawing/2014/main" id="{CF5C3386-F2C3-4DA5-A131-E4B472EB00CA}"/>
              </a:ext>
            </a:extLst>
          </p:cNvPr>
          <p:cNvPicPr>
            <a:picLocks noChangeAspect="1"/>
          </p:cNvPicPr>
          <p:nvPr/>
        </p:nvPicPr>
        <p:blipFill rotWithShape="1">
          <a:blip r:embed="rId24"/>
          <a:srcRect l="12605" t="32280" r="80270" b="41264"/>
          <a:stretch/>
        </p:blipFill>
        <p:spPr>
          <a:xfrm>
            <a:off x="2167605" y="2820751"/>
            <a:ext cx="416679" cy="443944"/>
          </a:xfrm>
          <a:prstGeom prst="rect">
            <a:avLst/>
          </a:prstGeom>
        </p:spPr>
      </p:pic>
      <p:sp>
        <p:nvSpPr>
          <p:cNvPr id="77" name="Rectangle 76">
            <a:extLst>
              <a:ext uri="{FF2B5EF4-FFF2-40B4-BE49-F238E27FC236}">
                <a16:creationId xmlns:a16="http://schemas.microsoft.com/office/drawing/2014/main" id="{7C98D9ED-21E9-497F-98D7-5EBF9FA67BD5}"/>
              </a:ext>
            </a:extLst>
          </p:cNvPr>
          <p:cNvSpPr/>
          <p:nvPr/>
        </p:nvSpPr>
        <p:spPr>
          <a:xfrm>
            <a:off x="1884629" y="3333228"/>
            <a:ext cx="971868" cy="307777"/>
          </a:xfrm>
          <a:prstGeom prst="rect">
            <a:avLst/>
          </a:prstGeom>
        </p:spPr>
        <p:txBody>
          <a:bodyPr wrap="none" lIns="0" tIns="0" rIns="0" bIns="0">
            <a:spAutoFit/>
          </a:bodyPr>
          <a:lstStyle/>
          <a:p>
            <a:pPr algn="ctr">
              <a:lnSpc>
                <a:spcPts val="1200"/>
              </a:lnSpc>
            </a:pPr>
            <a:r>
              <a:rPr lang="en-US" sz="1200" b="1" dirty="0">
                <a:solidFill>
                  <a:schemeClr val="tx1">
                    <a:lumMod val="75000"/>
                    <a:lumOff val="25000"/>
                  </a:schemeClr>
                </a:solidFill>
              </a:rPr>
              <a:t>SAP Custom </a:t>
            </a:r>
          </a:p>
          <a:p>
            <a:pPr algn="ctr">
              <a:lnSpc>
                <a:spcPts val="1200"/>
              </a:lnSpc>
            </a:pPr>
            <a:r>
              <a:rPr lang="en-US" sz="1200" b="1" dirty="0">
                <a:solidFill>
                  <a:schemeClr val="tx1">
                    <a:lumMod val="75000"/>
                    <a:lumOff val="25000"/>
                  </a:schemeClr>
                </a:solidFill>
              </a:rPr>
              <a:t>ABAP</a:t>
            </a:r>
            <a:endParaRPr lang="en-US" sz="2000" dirty="0">
              <a:solidFill>
                <a:schemeClr val="tx1">
                  <a:lumMod val="75000"/>
                  <a:lumOff val="25000"/>
                </a:schemeClr>
              </a:solidFill>
            </a:endParaRPr>
          </a:p>
        </p:txBody>
      </p:sp>
      <p:pic>
        <p:nvPicPr>
          <p:cNvPr id="8" name="Picture 7">
            <a:extLst>
              <a:ext uri="{FF2B5EF4-FFF2-40B4-BE49-F238E27FC236}">
                <a16:creationId xmlns:a16="http://schemas.microsoft.com/office/drawing/2014/main" id="{5E30CA10-9586-4251-8233-4630EE4BFE75}"/>
              </a:ext>
            </a:extLst>
          </p:cNvPr>
          <p:cNvPicPr>
            <a:picLocks noChangeAspect="1"/>
          </p:cNvPicPr>
          <p:nvPr/>
        </p:nvPicPr>
        <p:blipFill>
          <a:blip r:embed="rId25"/>
          <a:stretch>
            <a:fillRect/>
          </a:stretch>
        </p:blipFill>
        <p:spPr>
          <a:xfrm>
            <a:off x="5354991" y="4104062"/>
            <a:ext cx="875490" cy="875490"/>
          </a:xfrm>
          <a:prstGeom prst="rect">
            <a:avLst/>
          </a:prstGeom>
        </p:spPr>
      </p:pic>
      <p:pic>
        <p:nvPicPr>
          <p:cNvPr id="10" name="Picture 9">
            <a:extLst>
              <a:ext uri="{FF2B5EF4-FFF2-40B4-BE49-F238E27FC236}">
                <a16:creationId xmlns:a16="http://schemas.microsoft.com/office/drawing/2014/main" id="{50F88039-5C84-4878-B625-20FCB3EE3B24}"/>
              </a:ext>
            </a:extLst>
          </p:cNvPr>
          <p:cNvPicPr>
            <a:picLocks noChangeAspect="1"/>
          </p:cNvPicPr>
          <p:nvPr/>
        </p:nvPicPr>
        <p:blipFill rotWithShape="1">
          <a:blip r:embed="rId26"/>
          <a:srcRect l="11961" t="30758" r="10721" b="27989"/>
          <a:stretch/>
        </p:blipFill>
        <p:spPr>
          <a:xfrm>
            <a:off x="4387447" y="4205116"/>
            <a:ext cx="875487" cy="467119"/>
          </a:xfrm>
          <a:prstGeom prst="rect">
            <a:avLst/>
          </a:prstGeom>
        </p:spPr>
      </p:pic>
      <p:pic>
        <p:nvPicPr>
          <p:cNvPr id="78" name="Picture 77">
            <a:extLst>
              <a:ext uri="{FF2B5EF4-FFF2-40B4-BE49-F238E27FC236}">
                <a16:creationId xmlns:a16="http://schemas.microsoft.com/office/drawing/2014/main" id="{FC826C28-9D58-4434-8626-3FDC32D5CAAD}"/>
              </a:ext>
            </a:extLst>
          </p:cNvPr>
          <p:cNvPicPr>
            <a:picLocks noChangeAspect="1"/>
          </p:cNvPicPr>
          <p:nvPr/>
        </p:nvPicPr>
        <p:blipFill rotWithShape="1">
          <a:blip r:embed="rId27"/>
          <a:srcRect l="2153" t="73886" r="90349" b="8357"/>
          <a:stretch/>
        </p:blipFill>
        <p:spPr>
          <a:xfrm>
            <a:off x="3363137" y="2799430"/>
            <a:ext cx="540854" cy="472760"/>
          </a:xfrm>
          <a:prstGeom prst="rect">
            <a:avLst/>
          </a:prstGeom>
        </p:spPr>
      </p:pic>
    </p:spTree>
    <p:extLst>
      <p:ext uri="{BB962C8B-B14F-4D97-AF65-F5344CB8AC3E}">
        <p14:creationId xmlns:p14="http://schemas.microsoft.com/office/powerpoint/2010/main" val="1190532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CE108-F5D8-BE4B-A5B5-38E7C1DF760E}"/>
              </a:ext>
            </a:extLst>
          </p:cNvPr>
          <p:cNvPicPr>
            <a:picLocks noChangeAspect="1"/>
          </p:cNvPicPr>
          <p:nvPr/>
        </p:nvPicPr>
        <p:blipFill>
          <a:blip r:embed="rId3">
            <a:alphaModFix amt="81000"/>
          </a:blip>
          <a:srcRect/>
          <a:stretch/>
        </p:blipFill>
        <p:spPr>
          <a:xfrm>
            <a:off x="3192236" y="688666"/>
            <a:ext cx="5985105" cy="6012065"/>
          </a:xfrm>
          <a:prstGeom prst="rect">
            <a:avLst/>
          </a:prstGeom>
        </p:spPr>
      </p:pic>
      <p:sp>
        <p:nvSpPr>
          <p:cNvPr id="4" name="Oval 3">
            <a:extLst>
              <a:ext uri="{FF2B5EF4-FFF2-40B4-BE49-F238E27FC236}">
                <a16:creationId xmlns:a16="http://schemas.microsoft.com/office/drawing/2014/main" id="{D5B59184-0E01-304C-A2D7-E1955A31439B}"/>
              </a:ext>
            </a:extLst>
          </p:cNvPr>
          <p:cNvSpPr/>
          <p:nvPr/>
        </p:nvSpPr>
        <p:spPr bwMode="gray">
          <a:xfrm>
            <a:off x="3194930" y="932819"/>
            <a:ext cx="5712248" cy="5548612"/>
          </a:xfrm>
          <a:prstGeom prst="ellipse">
            <a:avLst/>
          </a:prstGeom>
          <a:solidFill>
            <a:schemeClr val="bg1">
              <a:alpha val="32000"/>
            </a:schemeClr>
          </a:solidFill>
          <a:ln w="25400" algn="ctr">
            <a:noFill/>
            <a:miter lim="800000"/>
            <a:headEnd/>
            <a:tailEnd/>
          </a:ln>
          <a:effectLst>
            <a:softEdge rad="22860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ECB7E6E4-1AE9-4B14-922E-9E4C4FCA7060}"/>
              </a:ext>
            </a:extLst>
          </p:cNvPr>
          <p:cNvSpPr/>
          <p:nvPr/>
        </p:nvSpPr>
        <p:spPr bwMode="gray">
          <a:xfrm>
            <a:off x="3276019" y="1544712"/>
            <a:ext cx="5812773" cy="4374860"/>
          </a:xfrm>
          <a:prstGeom prst="rect">
            <a:avLst/>
          </a:prstGeom>
          <a:noFill/>
          <a:ln w="25400" algn="ctr">
            <a:solidFill>
              <a:schemeClr val="accent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 name="Title 1">
            <a:extLst>
              <a:ext uri="{FF2B5EF4-FFF2-40B4-BE49-F238E27FC236}">
                <a16:creationId xmlns:a16="http://schemas.microsoft.com/office/drawing/2014/main" id="{B29B8A2A-B985-484F-B63E-AB13D29C5A95}"/>
              </a:ext>
            </a:extLst>
          </p:cNvPr>
          <p:cNvSpPr>
            <a:spLocks noGrp="1"/>
          </p:cNvSpPr>
          <p:nvPr>
            <p:ph type="title"/>
          </p:nvPr>
        </p:nvSpPr>
        <p:spPr/>
        <p:txBody>
          <a:bodyPr/>
          <a:lstStyle/>
          <a:p>
            <a:r>
              <a:rPr lang="en-US" kern="0" dirty="0">
                <a:ea typeface="Arial Unicode MS" pitchFamily="34" charset="-128"/>
                <a:cs typeface="Arial Unicode MS" pitchFamily="34" charset="-128"/>
              </a:rPr>
              <a:t>SAP Data Intelligence </a:t>
            </a:r>
            <a:endParaRPr lang="en-US" sz="2000" b="0" dirty="0"/>
          </a:p>
        </p:txBody>
      </p:sp>
      <p:sp>
        <p:nvSpPr>
          <p:cNvPr id="342" name="TextBox 341">
            <a:extLst>
              <a:ext uri="{FF2B5EF4-FFF2-40B4-BE49-F238E27FC236}">
                <a16:creationId xmlns:a16="http://schemas.microsoft.com/office/drawing/2014/main" id="{526D4829-3F39-44ED-8FEF-F0EB205EC373}"/>
              </a:ext>
            </a:extLst>
          </p:cNvPr>
          <p:cNvSpPr txBox="1"/>
          <p:nvPr/>
        </p:nvSpPr>
        <p:spPr>
          <a:xfrm>
            <a:off x="1110600" y="1433374"/>
            <a:ext cx="1284006"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200" b="1" kern="0" dirty="0">
                <a:solidFill>
                  <a:schemeClr val="accent2"/>
                </a:solidFill>
                <a:ea typeface="Arial Unicode MS" pitchFamily="34" charset="-128"/>
                <a:cs typeface="Arial Unicode MS" pitchFamily="34" charset="-128"/>
              </a:rPr>
              <a:t>SAP Applications</a:t>
            </a:r>
          </a:p>
        </p:txBody>
      </p:sp>
      <p:sp>
        <p:nvSpPr>
          <p:cNvPr id="344" name="TextBox 343">
            <a:extLst>
              <a:ext uri="{FF2B5EF4-FFF2-40B4-BE49-F238E27FC236}">
                <a16:creationId xmlns:a16="http://schemas.microsoft.com/office/drawing/2014/main" id="{343B20C0-BA4C-41ED-91BD-DB145CD4D8A9}"/>
              </a:ext>
            </a:extLst>
          </p:cNvPr>
          <p:cNvSpPr txBox="1"/>
          <p:nvPr/>
        </p:nvSpPr>
        <p:spPr>
          <a:xfrm>
            <a:off x="9627776" y="1371060"/>
            <a:ext cx="1816269" cy="36933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a:solidFill>
                  <a:schemeClr val="accent2"/>
                </a:solidFill>
                <a:ea typeface="Arial Unicode MS" pitchFamily="34" charset="-128"/>
                <a:cs typeface="Arial Unicode MS" pitchFamily="34" charset="-128"/>
              </a:rPr>
              <a:t>Distributed &amp; External Data Systems</a:t>
            </a:r>
          </a:p>
        </p:txBody>
      </p:sp>
      <p:sp>
        <p:nvSpPr>
          <p:cNvPr id="122" name="Rectangle: Rounded Corners 121">
            <a:extLst>
              <a:ext uri="{FF2B5EF4-FFF2-40B4-BE49-F238E27FC236}">
                <a16:creationId xmlns:a16="http://schemas.microsoft.com/office/drawing/2014/main" id="{54450455-AB34-463F-AC1E-4E4F22663645}"/>
              </a:ext>
            </a:extLst>
          </p:cNvPr>
          <p:cNvSpPr/>
          <p:nvPr/>
        </p:nvSpPr>
        <p:spPr bwMode="gray">
          <a:xfrm>
            <a:off x="450728" y="1786577"/>
            <a:ext cx="1928258" cy="723011"/>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24" name="Rectangle: Rounded Corners 123">
            <a:extLst>
              <a:ext uri="{FF2B5EF4-FFF2-40B4-BE49-F238E27FC236}">
                <a16:creationId xmlns:a16="http://schemas.microsoft.com/office/drawing/2014/main" id="{938A5246-3F5E-4C75-9BE2-14EC898B89CF}"/>
              </a:ext>
            </a:extLst>
          </p:cNvPr>
          <p:cNvSpPr/>
          <p:nvPr/>
        </p:nvSpPr>
        <p:spPr bwMode="gray">
          <a:xfrm>
            <a:off x="2793409" y="5106209"/>
            <a:ext cx="872923" cy="576003"/>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solidFill>
                  <a:schemeClr val="accent4">
                    <a:lumMod val="75000"/>
                  </a:schemeClr>
                </a:solidFill>
                <a:effectLst/>
                <a:uLnTx/>
                <a:uFillTx/>
                <a:ea typeface="Arial Unicode MS" pitchFamily="34" charset="-128"/>
                <a:cs typeface="Arial Unicode MS" pitchFamily="34" charset="-128"/>
              </a:rPr>
              <a:t>SAP HANA Integration</a:t>
            </a:r>
          </a:p>
        </p:txBody>
      </p:sp>
      <p:sp>
        <p:nvSpPr>
          <p:cNvPr id="127" name="Rectangle: Rounded Corners 126">
            <a:extLst>
              <a:ext uri="{FF2B5EF4-FFF2-40B4-BE49-F238E27FC236}">
                <a16:creationId xmlns:a16="http://schemas.microsoft.com/office/drawing/2014/main" id="{49C9D8FD-8247-4B25-B481-49318BEAFC7D}"/>
              </a:ext>
            </a:extLst>
          </p:cNvPr>
          <p:cNvSpPr/>
          <p:nvPr/>
        </p:nvSpPr>
        <p:spPr bwMode="gray">
          <a:xfrm>
            <a:off x="2793409" y="3035294"/>
            <a:ext cx="872923" cy="1017906"/>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effectLst/>
                <a:uLnTx/>
                <a:uFillTx/>
                <a:ea typeface="Arial Unicode MS" pitchFamily="34" charset="-128"/>
                <a:cs typeface="Arial Unicode MS" pitchFamily="34" charset="-128"/>
              </a:rPr>
              <a:t>Cloud Data Integration</a:t>
            </a:r>
          </a:p>
        </p:txBody>
      </p:sp>
      <p:sp>
        <p:nvSpPr>
          <p:cNvPr id="128" name="Rectangle: Rounded Corners 127">
            <a:extLst>
              <a:ext uri="{FF2B5EF4-FFF2-40B4-BE49-F238E27FC236}">
                <a16:creationId xmlns:a16="http://schemas.microsoft.com/office/drawing/2014/main" id="{A8B40681-6B7A-4609-A5B0-A3E578AC661C}"/>
              </a:ext>
            </a:extLst>
          </p:cNvPr>
          <p:cNvSpPr/>
          <p:nvPr/>
        </p:nvSpPr>
        <p:spPr bwMode="gray">
          <a:xfrm>
            <a:off x="2793409" y="1786577"/>
            <a:ext cx="872923" cy="723010"/>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strike="noStrike" kern="0" cap="none" spc="0" normalizeH="0" baseline="0" noProof="0">
                <a:ln>
                  <a:noFill/>
                </a:ln>
                <a:effectLst/>
                <a:uLnTx/>
                <a:uFillTx/>
                <a:ea typeface="Arial Unicode MS" pitchFamily="34" charset="-128"/>
                <a:cs typeface="Arial Unicode MS" pitchFamily="34" charset="-128"/>
              </a:rPr>
              <a:t>ABAP Integration</a:t>
            </a:r>
          </a:p>
        </p:txBody>
      </p:sp>
      <p:sp>
        <p:nvSpPr>
          <p:cNvPr id="130" name="Rectangle: Rounded Corners 129">
            <a:extLst>
              <a:ext uri="{FF2B5EF4-FFF2-40B4-BE49-F238E27FC236}">
                <a16:creationId xmlns:a16="http://schemas.microsoft.com/office/drawing/2014/main" id="{03DF8A16-3122-45BA-A210-B9D98231650E}"/>
              </a:ext>
            </a:extLst>
          </p:cNvPr>
          <p:cNvSpPr/>
          <p:nvPr/>
        </p:nvSpPr>
        <p:spPr bwMode="gray">
          <a:xfrm>
            <a:off x="2793409" y="4117224"/>
            <a:ext cx="872923" cy="495579"/>
          </a:xfrm>
          <a:prstGeom prst="roundRect">
            <a:avLst/>
          </a:prstGeom>
          <a:solidFill>
            <a:schemeClr val="bg1"/>
          </a:solidFill>
          <a:ln w="9525" algn="ctr">
            <a:solidFill>
              <a:schemeClr val="accent4">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dirty="0">
                <a:ln>
                  <a:noFill/>
                </a:ln>
                <a:solidFill>
                  <a:schemeClr val="accent4">
                    <a:lumMod val="75000"/>
                  </a:schemeClr>
                </a:solidFill>
                <a:effectLst/>
                <a:uLnTx/>
                <a:uFillTx/>
                <a:ea typeface="Arial Unicode MS" pitchFamily="34" charset="-128"/>
                <a:cs typeface="Arial Unicode MS" pitchFamily="34" charset="-128"/>
              </a:rPr>
              <a:t>Workflows</a:t>
            </a:r>
          </a:p>
        </p:txBody>
      </p:sp>
      <p:sp>
        <p:nvSpPr>
          <p:cNvPr id="132" name="Rectangle: Rounded Corners 131">
            <a:extLst>
              <a:ext uri="{FF2B5EF4-FFF2-40B4-BE49-F238E27FC236}">
                <a16:creationId xmlns:a16="http://schemas.microsoft.com/office/drawing/2014/main" id="{EAF93BC9-3426-470A-83F1-3FC348C22A48}"/>
              </a:ext>
            </a:extLst>
          </p:cNvPr>
          <p:cNvSpPr/>
          <p:nvPr/>
        </p:nvSpPr>
        <p:spPr bwMode="gray">
          <a:xfrm>
            <a:off x="462925" y="4117221"/>
            <a:ext cx="1919880" cy="495585"/>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43" name="Rectangle: Rounded Corners 142">
            <a:extLst>
              <a:ext uri="{FF2B5EF4-FFF2-40B4-BE49-F238E27FC236}">
                <a16:creationId xmlns:a16="http://schemas.microsoft.com/office/drawing/2014/main" id="{BE157F17-489D-430C-AD65-00E853C2951C}"/>
              </a:ext>
            </a:extLst>
          </p:cNvPr>
          <p:cNvSpPr/>
          <p:nvPr/>
        </p:nvSpPr>
        <p:spPr bwMode="gray">
          <a:xfrm>
            <a:off x="583020" y="4153983"/>
            <a:ext cx="520071" cy="240729"/>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4" name="Picture 143">
            <a:extLst>
              <a:ext uri="{FF2B5EF4-FFF2-40B4-BE49-F238E27FC236}">
                <a16:creationId xmlns:a16="http://schemas.microsoft.com/office/drawing/2014/main" id="{E1646C3F-B8FB-44A5-9A08-77883F0EBE35}"/>
              </a:ext>
            </a:extLst>
          </p:cNvPr>
          <p:cNvPicPr>
            <a:picLocks noChangeAspect="1"/>
          </p:cNvPicPr>
          <p:nvPr/>
        </p:nvPicPr>
        <p:blipFill>
          <a:blip r:embed="rId4"/>
          <a:stretch>
            <a:fillRect/>
          </a:stretch>
        </p:blipFill>
        <p:spPr>
          <a:xfrm>
            <a:off x="735251" y="4184347"/>
            <a:ext cx="215608" cy="180000"/>
          </a:xfrm>
          <a:prstGeom prst="rect">
            <a:avLst/>
          </a:prstGeom>
        </p:spPr>
      </p:pic>
      <p:sp>
        <p:nvSpPr>
          <p:cNvPr id="134" name="TextBox 133">
            <a:extLst>
              <a:ext uri="{FF2B5EF4-FFF2-40B4-BE49-F238E27FC236}">
                <a16:creationId xmlns:a16="http://schemas.microsoft.com/office/drawing/2014/main" id="{F67EBD18-05ED-4EBB-88D9-7E56D0569CD6}"/>
              </a:ext>
            </a:extLst>
          </p:cNvPr>
          <p:cNvSpPr txBox="1"/>
          <p:nvPr/>
        </p:nvSpPr>
        <p:spPr>
          <a:xfrm>
            <a:off x="608899" y="4401552"/>
            <a:ext cx="468313"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dirty="0">
                <a:solidFill>
                  <a:schemeClr val="accent4">
                    <a:lumMod val="75000"/>
                  </a:schemeClr>
                </a:solidFill>
                <a:ea typeface="Arial Unicode MS" pitchFamily="34" charset="-128"/>
                <a:cs typeface="Arial Unicode MS" pitchFamily="34" charset="-128"/>
              </a:rPr>
              <a:t>BW </a:t>
            </a:r>
            <a:r>
              <a:rPr lang="de-DE" sz="600" kern="0" dirty="0" err="1">
                <a:solidFill>
                  <a:schemeClr val="accent4">
                    <a:lumMod val="75000"/>
                  </a:schemeClr>
                </a:solidFill>
                <a:ea typeface="Arial Unicode MS" pitchFamily="34" charset="-128"/>
                <a:cs typeface="Arial Unicode MS" pitchFamily="34" charset="-128"/>
              </a:rPr>
              <a:t>Process</a:t>
            </a:r>
            <a:r>
              <a:rPr lang="de-DE" sz="600" kern="0" dirty="0">
                <a:solidFill>
                  <a:schemeClr val="accent4">
                    <a:lumMod val="75000"/>
                  </a:schemeClr>
                </a:solidFill>
                <a:ea typeface="Arial Unicode MS" pitchFamily="34" charset="-128"/>
                <a:cs typeface="Arial Unicode MS" pitchFamily="34" charset="-128"/>
              </a:rPr>
              <a:t> Chains</a:t>
            </a:r>
          </a:p>
        </p:txBody>
      </p:sp>
      <p:sp>
        <p:nvSpPr>
          <p:cNvPr id="141" name="Rectangle: Rounded Corners 140">
            <a:extLst>
              <a:ext uri="{FF2B5EF4-FFF2-40B4-BE49-F238E27FC236}">
                <a16:creationId xmlns:a16="http://schemas.microsoft.com/office/drawing/2014/main" id="{8589FED5-4D62-4179-B78D-1864E24285B3}"/>
              </a:ext>
            </a:extLst>
          </p:cNvPr>
          <p:cNvSpPr/>
          <p:nvPr/>
        </p:nvSpPr>
        <p:spPr bwMode="gray">
          <a:xfrm>
            <a:off x="1200549" y="4153983"/>
            <a:ext cx="522000" cy="237852"/>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2" name="Picture 141">
            <a:extLst>
              <a:ext uri="{FF2B5EF4-FFF2-40B4-BE49-F238E27FC236}">
                <a16:creationId xmlns:a16="http://schemas.microsoft.com/office/drawing/2014/main" id="{CBE1BFA6-FC59-4249-A36E-7D183DCEB203}"/>
              </a:ext>
            </a:extLst>
          </p:cNvPr>
          <p:cNvPicPr>
            <a:picLocks noChangeAspect="1"/>
          </p:cNvPicPr>
          <p:nvPr/>
        </p:nvPicPr>
        <p:blipFill>
          <a:blip r:embed="rId5"/>
          <a:stretch>
            <a:fillRect/>
          </a:stretch>
        </p:blipFill>
        <p:spPr>
          <a:xfrm>
            <a:off x="1379654" y="4182909"/>
            <a:ext cx="163790" cy="180000"/>
          </a:xfrm>
          <a:prstGeom prst="rect">
            <a:avLst/>
          </a:prstGeom>
        </p:spPr>
      </p:pic>
      <p:sp>
        <p:nvSpPr>
          <p:cNvPr id="136" name="TextBox 135">
            <a:extLst>
              <a:ext uri="{FF2B5EF4-FFF2-40B4-BE49-F238E27FC236}">
                <a16:creationId xmlns:a16="http://schemas.microsoft.com/office/drawing/2014/main" id="{B9918084-3D95-4008-B119-D8B579EE5516}"/>
              </a:ext>
            </a:extLst>
          </p:cNvPr>
          <p:cNvSpPr txBox="1"/>
          <p:nvPr/>
        </p:nvSpPr>
        <p:spPr>
          <a:xfrm>
            <a:off x="1210360" y="4401552"/>
            <a:ext cx="502378"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a:solidFill>
                  <a:schemeClr val="accent4">
                    <a:lumMod val="75000"/>
                  </a:schemeClr>
                </a:solidFill>
                <a:ea typeface="Arial Unicode MS" pitchFamily="34" charset="-128"/>
                <a:cs typeface="Arial Unicode MS" pitchFamily="34" charset="-128"/>
              </a:rPr>
              <a:t>Data Services Jobs</a:t>
            </a:r>
          </a:p>
        </p:txBody>
      </p:sp>
      <p:sp>
        <p:nvSpPr>
          <p:cNvPr id="139" name="Rectangle: Rounded Corners 138">
            <a:extLst>
              <a:ext uri="{FF2B5EF4-FFF2-40B4-BE49-F238E27FC236}">
                <a16:creationId xmlns:a16="http://schemas.microsoft.com/office/drawing/2014/main" id="{B74DE355-523E-4037-9A11-4A4638A47CC0}"/>
              </a:ext>
            </a:extLst>
          </p:cNvPr>
          <p:cNvSpPr/>
          <p:nvPr/>
        </p:nvSpPr>
        <p:spPr bwMode="gray">
          <a:xfrm>
            <a:off x="1820007" y="4150412"/>
            <a:ext cx="522000" cy="230609"/>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0" name="Picture 139">
            <a:extLst>
              <a:ext uri="{FF2B5EF4-FFF2-40B4-BE49-F238E27FC236}">
                <a16:creationId xmlns:a16="http://schemas.microsoft.com/office/drawing/2014/main" id="{CB706F22-C25A-43A5-A9DB-554E17AB2847}"/>
              </a:ext>
            </a:extLst>
          </p:cNvPr>
          <p:cNvPicPr>
            <a:picLocks noChangeAspect="1"/>
          </p:cNvPicPr>
          <p:nvPr/>
        </p:nvPicPr>
        <p:blipFill>
          <a:blip r:embed="rId6"/>
          <a:stretch>
            <a:fillRect/>
          </a:stretch>
        </p:blipFill>
        <p:spPr>
          <a:xfrm>
            <a:off x="1985646" y="4175716"/>
            <a:ext cx="190722" cy="180000"/>
          </a:xfrm>
          <a:prstGeom prst="rect">
            <a:avLst/>
          </a:prstGeom>
        </p:spPr>
      </p:pic>
      <p:sp>
        <p:nvSpPr>
          <p:cNvPr id="138" name="TextBox 137">
            <a:extLst>
              <a:ext uri="{FF2B5EF4-FFF2-40B4-BE49-F238E27FC236}">
                <a16:creationId xmlns:a16="http://schemas.microsoft.com/office/drawing/2014/main" id="{B0E1FAED-8133-426A-9FB2-61834CE9FA55}"/>
              </a:ext>
            </a:extLst>
          </p:cNvPr>
          <p:cNvSpPr txBox="1"/>
          <p:nvPr/>
        </p:nvSpPr>
        <p:spPr>
          <a:xfrm>
            <a:off x="1786400" y="4405122"/>
            <a:ext cx="589215"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a:solidFill>
                  <a:schemeClr val="accent4">
                    <a:lumMod val="75000"/>
                  </a:schemeClr>
                </a:solidFill>
                <a:ea typeface="Arial Unicode MS" pitchFamily="34" charset="-128"/>
                <a:cs typeface="Arial Unicode MS" pitchFamily="34" charset="-128"/>
              </a:rPr>
              <a:t>HANA </a:t>
            </a:r>
            <a:r>
              <a:rPr lang="de-DE" sz="600" kern="0" err="1">
                <a:solidFill>
                  <a:schemeClr val="accent4">
                    <a:lumMod val="75000"/>
                  </a:schemeClr>
                </a:solidFill>
                <a:ea typeface="Arial Unicode MS" pitchFamily="34" charset="-128"/>
                <a:cs typeface="Arial Unicode MS" pitchFamily="34" charset="-128"/>
              </a:rPr>
              <a:t>Flowgraphs</a:t>
            </a:r>
            <a:endParaRPr lang="de-DE" sz="600" kern="0">
              <a:solidFill>
                <a:schemeClr val="accent4">
                  <a:lumMod val="75000"/>
                </a:schemeClr>
              </a:solidFill>
              <a:ea typeface="Arial Unicode MS" pitchFamily="34" charset="-128"/>
              <a:cs typeface="Arial Unicode MS" pitchFamily="34" charset="-128"/>
            </a:endParaRPr>
          </a:p>
        </p:txBody>
      </p:sp>
      <p:cxnSp>
        <p:nvCxnSpPr>
          <p:cNvPr id="145" name="Straight Arrow Connector 144">
            <a:extLst>
              <a:ext uri="{FF2B5EF4-FFF2-40B4-BE49-F238E27FC236}">
                <a16:creationId xmlns:a16="http://schemas.microsoft.com/office/drawing/2014/main" id="{313D85EB-97B0-4A0C-96A1-B9C48244A68D}"/>
              </a:ext>
            </a:extLst>
          </p:cNvPr>
          <p:cNvCxnSpPr>
            <a:cxnSpLocks/>
          </p:cNvCxnSpPr>
          <p:nvPr/>
        </p:nvCxnSpPr>
        <p:spPr>
          <a:xfrm flipV="1">
            <a:off x="2434865" y="4365013"/>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8CB14A2-52D4-42C9-B705-F56EE3F7996C}"/>
              </a:ext>
            </a:extLst>
          </p:cNvPr>
          <p:cNvCxnSpPr>
            <a:cxnSpLocks/>
          </p:cNvCxnSpPr>
          <p:nvPr/>
        </p:nvCxnSpPr>
        <p:spPr>
          <a:xfrm flipV="1">
            <a:off x="2434865" y="2148082"/>
            <a:ext cx="320741" cy="0"/>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9" name="Rectangle: Rounded Corners 198">
            <a:extLst>
              <a:ext uri="{FF2B5EF4-FFF2-40B4-BE49-F238E27FC236}">
                <a16:creationId xmlns:a16="http://schemas.microsoft.com/office/drawing/2014/main" id="{458BDC38-DCAD-4472-9908-ADDFBFCBDC30}"/>
              </a:ext>
            </a:extLst>
          </p:cNvPr>
          <p:cNvSpPr/>
          <p:nvPr/>
        </p:nvSpPr>
        <p:spPr bwMode="gray">
          <a:xfrm>
            <a:off x="571284" y="1837622"/>
            <a:ext cx="1037045"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cxnSp>
        <p:nvCxnSpPr>
          <p:cNvPr id="206" name="Straight Arrow Connector 205">
            <a:extLst>
              <a:ext uri="{FF2B5EF4-FFF2-40B4-BE49-F238E27FC236}">
                <a16:creationId xmlns:a16="http://schemas.microsoft.com/office/drawing/2014/main" id="{DA63FB15-71B4-40C1-9A69-FFED362291ED}"/>
              </a:ext>
            </a:extLst>
          </p:cNvPr>
          <p:cNvCxnSpPr>
            <a:cxnSpLocks/>
          </p:cNvCxnSpPr>
          <p:nvPr/>
        </p:nvCxnSpPr>
        <p:spPr>
          <a:xfrm flipV="1">
            <a:off x="2434865" y="5394210"/>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Rectangle: Rounded Corners 207">
            <a:extLst>
              <a:ext uri="{FF2B5EF4-FFF2-40B4-BE49-F238E27FC236}">
                <a16:creationId xmlns:a16="http://schemas.microsoft.com/office/drawing/2014/main" id="{B1631D78-50C0-49CB-8DB5-491C8FBB34EA}"/>
              </a:ext>
            </a:extLst>
          </p:cNvPr>
          <p:cNvSpPr/>
          <p:nvPr/>
        </p:nvSpPr>
        <p:spPr bwMode="gray">
          <a:xfrm>
            <a:off x="562427" y="2171157"/>
            <a:ext cx="1044562"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900" b="1"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0" name="Rectangle: Rounded Corners 209">
            <a:extLst>
              <a:ext uri="{FF2B5EF4-FFF2-40B4-BE49-F238E27FC236}">
                <a16:creationId xmlns:a16="http://schemas.microsoft.com/office/drawing/2014/main" id="{D487D718-DA45-4778-B7EC-7BA83391DBDD}"/>
              </a:ext>
            </a:extLst>
          </p:cNvPr>
          <p:cNvSpPr/>
          <p:nvPr/>
        </p:nvSpPr>
        <p:spPr bwMode="gray">
          <a:xfrm>
            <a:off x="1674681" y="1834043"/>
            <a:ext cx="619847" cy="623537"/>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t>SAP NetWeaver </a:t>
            </a:r>
            <a:b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br>
            <a:endParaRPr kumimoji="0" lang="en-US" sz="100" b="1" i="0" u="none" strike="noStrike" kern="0" cap="none" spc="0" normalizeH="0" baseline="0" noProof="0">
              <a:ln>
                <a:noFill/>
              </a:ln>
              <a:solidFill>
                <a:schemeClr val="accent3"/>
              </a:solidFill>
              <a:uLnTx/>
              <a:uFillTx/>
              <a:ea typeface="Arial Unicode MS" pitchFamily="34" charset="-128"/>
              <a:cs typeface="Arial Unicode MS" pitchFamily="34" charset="-128"/>
            </a:endParaRPr>
          </a:p>
          <a:p>
            <a:pPr marR="0" algn="ctr" defTabSz="914400" eaLnBrk="1" fontAlgn="base" latinLnBrk="0" hangingPunct="1">
              <a:lnSpc>
                <a:spcPct val="100000"/>
              </a:lnSpc>
              <a:spcAft>
                <a:spcPct val="0"/>
              </a:spcAft>
              <a:buClr>
                <a:srgbClr val="F0AB00"/>
              </a:buClr>
              <a:buSzPct val="80000"/>
              <a:tabLst/>
            </a:pPr>
            <a:r>
              <a:rPr kumimoji="0" lang="en-US" sz="600" i="0" u="none" strike="noStrike" kern="0" cap="none" spc="0" normalizeH="0" baseline="0" noProof="0">
                <a:ln>
                  <a:noFill/>
                </a:ln>
                <a:solidFill>
                  <a:schemeClr val="accent3"/>
                </a:solidFill>
                <a:uLnTx/>
                <a:uFillTx/>
                <a:ea typeface="Arial Unicode MS" pitchFamily="34" charset="-128"/>
                <a:cs typeface="Arial Unicode MS" pitchFamily="34" charset="-128"/>
              </a:rPr>
              <a:t>+ DMIS Addon</a:t>
            </a:r>
            <a:endParaRPr kumimoji="0" lang="en-US" sz="8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1" name="Rectangle: Rounded Corners 210">
            <a:extLst>
              <a:ext uri="{FF2B5EF4-FFF2-40B4-BE49-F238E27FC236}">
                <a16:creationId xmlns:a16="http://schemas.microsoft.com/office/drawing/2014/main" id="{F2CCB5A7-A019-4354-A986-0488DBD18AE6}"/>
              </a:ext>
            </a:extLst>
          </p:cNvPr>
          <p:cNvSpPr/>
          <p:nvPr/>
        </p:nvSpPr>
        <p:spPr bwMode="gray">
          <a:xfrm>
            <a:off x="2793409" y="2570957"/>
            <a:ext cx="872923" cy="400962"/>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strike="noStrike" kern="0" cap="none" spc="0" normalizeH="0" baseline="0" noProof="0">
                <a:ln>
                  <a:noFill/>
                </a:ln>
                <a:effectLst/>
                <a:uLnTx/>
                <a:uFillTx/>
                <a:ea typeface="Arial Unicode MS" pitchFamily="34" charset="-128"/>
                <a:cs typeface="Arial Unicode MS" pitchFamily="34" charset="-128"/>
              </a:rPr>
              <a:t>BW</a:t>
            </a:r>
            <a:br>
              <a:rPr kumimoji="0" lang="en-US" sz="900" b="0" i="0" strike="noStrike" kern="0" cap="none" spc="0" normalizeH="0" baseline="0" noProof="0">
                <a:ln>
                  <a:noFill/>
                </a:ln>
                <a:effectLst/>
                <a:uLnTx/>
                <a:uFillTx/>
                <a:ea typeface="Arial Unicode MS" pitchFamily="34" charset="-128"/>
                <a:cs typeface="Arial Unicode MS" pitchFamily="34" charset="-128"/>
              </a:rPr>
            </a:br>
            <a:r>
              <a:rPr kumimoji="0" lang="en-US" sz="900" b="0" i="0" strike="noStrike" kern="0" cap="none" spc="0" normalizeH="0" baseline="0" noProof="0">
                <a:ln>
                  <a:noFill/>
                </a:ln>
                <a:effectLst/>
                <a:uLnTx/>
                <a:uFillTx/>
                <a:ea typeface="Arial Unicode MS" pitchFamily="34" charset="-128"/>
                <a:cs typeface="Arial Unicode MS" pitchFamily="34" charset="-128"/>
              </a:rPr>
              <a:t>Integration</a:t>
            </a:r>
          </a:p>
        </p:txBody>
      </p:sp>
      <p:sp>
        <p:nvSpPr>
          <p:cNvPr id="213" name="Rectangle: Rounded Corners 212">
            <a:extLst>
              <a:ext uri="{FF2B5EF4-FFF2-40B4-BE49-F238E27FC236}">
                <a16:creationId xmlns:a16="http://schemas.microsoft.com/office/drawing/2014/main" id="{CA41CF60-F5FD-426B-B10C-882FC88D6686}"/>
              </a:ext>
            </a:extLst>
          </p:cNvPr>
          <p:cNvSpPr/>
          <p:nvPr/>
        </p:nvSpPr>
        <p:spPr bwMode="gray">
          <a:xfrm>
            <a:off x="2780569" y="4678342"/>
            <a:ext cx="872923" cy="361929"/>
          </a:xfrm>
          <a:prstGeom prst="roundRect">
            <a:avLst/>
          </a:prstGeom>
          <a:solidFill>
            <a:schemeClr val="bg1"/>
          </a:solidFill>
          <a:ln w="9525" algn="ctr">
            <a:solidFill>
              <a:schemeClr val="accent4">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solidFill>
                  <a:schemeClr val="accent4">
                    <a:lumMod val="75000"/>
                  </a:schemeClr>
                </a:solidFill>
                <a:effectLst/>
                <a:uLnTx/>
                <a:uFillTx/>
                <a:ea typeface="Arial Unicode MS" pitchFamily="34" charset="-128"/>
                <a:cs typeface="Arial Unicode MS" pitchFamily="34" charset="-128"/>
              </a:rPr>
              <a:t>SAC Push API</a:t>
            </a:r>
          </a:p>
        </p:txBody>
      </p:sp>
      <p:sp>
        <p:nvSpPr>
          <p:cNvPr id="215" name="Rectangle: Rounded Corners 214">
            <a:extLst>
              <a:ext uri="{FF2B5EF4-FFF2-40B4-BE49-F238E27FC236}">
                <a16:creationId xmlns:a16="http://schemas.microsoft.com/office/drawing/2014/main" id="{5ADC7963-BCEE-4D06-AACF-F09FAE8ACF43}"/>
              </a:ext>
            </a:extLst>
          </p:cNvPr>
          <p:cNvSpPr/>
          <p:nvPr/>
        </p:nvSpPr>
        <p:spPr bwMode="gray">
          <a:xfrm>
            <a:off x="447112" y="2573960"/>
            <a:ext cx="1928258" cy="394957"/>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216" name="Rectangle: Rounded Corners 215">
            <a:extLst>
              <a:ext uri="{FF2B5EF4-FFF2-40B4-BE49-F238E27FC236}">
                <a16:creationId xmlns:a16="http://schemas.microsoft.com/office/drawing/2014/main" id="{86A607A4-F1B2-45F3-9691-310621CE206E}"/>
              </a:ext>
            </a:extLst>
          </p:cNvPr>
          <p:cNvSpPr/>
          <p:nvPr/>
        </p:nvSpPr>
        <p:spPr bwMode="gray">
          <a:xfrm>
            <a:off x="1678693" y="2625195"/>
            <a:ext cx="619846" cy="288000"/>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t>SAP BW</a:t>
            </a:r>
            <a:endParaRPr kumimoji="0" lang="en-US" sz="8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7" name="Rectangle: Rounded Corners 216">
            <a:extLst>
              <a:ext uri="{FF2B5EF4-FFF2-40B4-BE49-F238E27FC236}">
                <a16:creationId xmlns:a16="http://schemas.microsoft.com/office/drawing/2014/main" id="{EAA3B0FA-B0AF-4199-8D83-599F3B359910}"/>
              </a:ext>
            </a:extLst>
          </p:cNvPr>
          <p:cNvSpPr/>
          <p:nvPr/>
        </p:nvSpPr>
        <p:spPr bwMode="gray">
          <a:xfrm>
            <a:off x="566438" y="2619329"/>
            <a:ext cx="1044562" cy="288000"/>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800" b="1" kern="0" dirty="0">
                <a:solidFill>
                  <a:schemeClr val="accent3"/>
                </a:solidFill>
                <a:ea typeface="Arial Unicode MS" pitchFamily="34" charset="-128"/>
                <a:cs typeface="Arial Unicode MS" pitchFamily="34" charset="-128"/>
              </a:rPr>
              <a:t>SAP BW/4 HANA</a:t>
            </a:r>
            <a:endParaRPr kumimoji="0" lang="en-US" sz="800" i="0" u="none" strike="noStrike" kern="0" cap="none" spc="0" normalizeH="0" baseline="0" noProof="0" dirty="0">
              <a:ln>
                <a:noFill/>
              </a:ln>
              <a:solidFill>
                <a:schemeClr val="accent3"/>
              </a:solidFill>
              <a:uLnTx/>
              <a:uFillTx/>
              <a:ea typeface="Arial Unicode MS" pitchFamily="34" charset="-128"/>
              <a:cs typeface="Arial Unicode MS" pitchFamily="34" charset="-128"/>
            </a:endParaRPr>
          </a:p>
        </p:txBody>
      </p:sp>
      <p:cxnSp>
        <p:nvCxnSpPr>
          <p:cNvPr id="218" name="Straight Arrow Connector 217">
            <a:extLst>
              <a:ext uri="{FF2B5EF4-FFF2-40B4-BE49-F238E27FC236}">
                <a16:creationId xmlns:a16="http://schemas.microsoft.com/office/drawing/2014/main" id="{480B0864-61C8-4EE5-AB61-B8EC8A4B7394}"/>
              </a:ext>
            </a:extLst>
          </p:cNvPr>
          <p:cNvCxnSpPr>
            <a:cxnSpLocks/>
          </p:cNvCxnSpPr>
          <p:nvPr/>
        </p:nvCxnSpPr>
        <p:spPr>
          <a:xfrm flipV="1">
            <a:off x="2434865" y="2771438"/>
            <a:ext cx="320741" cy="0"/>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0" name="Rectangle: Rounded Corners 219">
            <a:extLst>
              <a:ext uri="{FF2B5EF4-FFF2-40B4-BE49-F238E27FC236}">
                <a16:creationId xmlns:a16="http://schemas.microsoft.com/office/drawing/2014/main" id="{5F6EFFFB-6959-4BE7-A676-73EE8698601D}"/>
              </a:ext>
            </a:extLst>
          </p:cNvPr>
          <p:cNvSpPr/>
          <p:nvPr/>
        </p:nvSpPr>
        <p:spPr bwMode="gray">
          <a:xfrm>
            <a:off x="468697" y="4679737"/>
            <a:ext cx="1913003" cy="359139"/>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grpSp>
        <p:nvGrpSpPr>
          <p:cNvPr id="221" name="Group 220">
            <a:extLst>
              <a:ext uri="{FF2B5EF4-FFF2-40B4-BE49-F238E27FC236}">
                <a16:creationId xmlns:a16="http://schemas.microsoft.com/office/drawing/2014/main" id="{4C0CCB98-46B2-4976-814D-6AC1CCDDDFBC}"/>
              </a:ext>
            </a:extLst>
          </p:cNvPr>
          <p:cNvGrpSpPr/>
          <p:nvPr/>
        </p:nvGrpSpPr>
        <p:grpSpPr>
          <a:xfrm>
            <a:off x="675053" y="4685859"/>
            <a:ext cx="1500291" cy="346894"/>
            <a:chOff x="882882" y="5040496"/>
            <a:chExt cx="1500291" cy="346894"/>
          </a:xfrm>
        </p:grpSpPr>
        <p:sp>
          <p:nvSpPr>
            <p:cNvPr id="222" name="Rectangle: Rounded Corners 221">
              <a:extLst>
                <a:ext uri="{FF2B5EF4-FFF2-40B4-BE49-F238E27FC236}">
                  <a16:creationId xmlns:a16="http://schemas.microsoft.com/office/drawing/2014/main" id="{3745162B-76A2-4EE6-99F2-BDBE1FA0E44A}"/>
                </a:ext>
              </a:extLst>
            </p:cNvPr>
            <p:cNvSpPr/>
            <p:nvPr/>
          </p:nvSpPr>
          <p:spPr bwMode="gray">
            <a:xfrm>
              <a:off x="1215775" y="5075354"/>
              <a:ext cx="1167398" cy="288000"/>
            </a:xfrm>
            <a:prstGeom prst="roundRect">
              <a:avLst/>
            </a:prstGeom>
            <a:solidFill>
              <a:schemeClr val="bg1"/>
            </a:solidFill>
            <a:ln w="9525" algn="ctr">
              <a:no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800" b="1" kern="0" dirty="0">
                  <a:solidFill>
                    <a:schemeClr val="accent4">
                      <a:lumMod val="75000"/>
                    </a:schemeClr>
                  </a:solidFill>
                  <a:ea typeface="Arial Unicode MS" pitchFamily="34" charset="-128"/>
                  <a:cs typeface="Arial Unicode MS" pitchFamily="34" charset="-128"/>
                </a:rPr>
                <a:t>SAP Analytics Cloud</a:t>
              </a:r>
              <a:endParaRPr kumimoji="0" lang="en-US" sz="800" i="0" u="none" strike="noStrike" kern="0" cap="none" spc="0" normalizeH="0" baseline="0" noProof="0" dirty="0">
                <a:ln>
                  <a:noFill/>
                </a:ln>
                <a:solidFill>
                  <a:schemeClr val="accent4">
                    <a:lumMod val="75000"/>
                  </a:schemeClr>
                </a:solidFill>
                <a:uLnTx/>
                <a:uFillTx/>
                <a:ea typeface="Arial Unicode MS" pitchFamily="34" charset="-128"/>
                <a:cs typeface="Arial Unicode MS" pitchFamily="34" charset="-128"/>
              </a:endParaRPr>
            </a:p>
          </p:txBody>
        </p:sp>
        <p:pic>
          <p:nvPicPr>
            <p:cNvPr id="223" name="Picture 222">
              <a:extLst>
                <a:ext uri="{FF2B5EF4-FFF2-40B4-BE49-F238E27FC236}">
                  <a16:creationId xmlns:a16="http://schemas.microsoft.com/office/drawing/2014/main" id="{DB2A2B86-A8C7-470C-A1B2-E7344A6B2DA7}"/>
                </a:ext>
              </a:extLst>
            </p:cNvPr>
            <p:cNvPicPr>
              <a:picLocks noChangeAspect="1"/>
            </p:cNvPicPr>
            <p:nvPr/>
          </p:nvPicPr>
          <p:blipFill>
            <a:blip r:embed="rId7"/>
            <a:stretch>
              <a:fillRect/>
            </a:stretch>
          </p:blipFill>
          <p:spPr>
            <a:xfrm>
              <a:off x="882882" y="5040496"/>
              <a:ext cx="346894" cy="346894"/>
            </a:xfrm>
            <a:prstGeom prst="rect">
              <a:avLst/>
            </a:prstGeom>
          </p:spPr>
        </p:pic>
      </p:grpSp>
      <p:cxnSp>
        <p:nvCxnSpPr>
          <p:cNvPr id="227" name="Straight Arrow Connector 226">
            <a:extLst>
              <a:ext uri="{FF2B5EF4-FFF2-40B4-BE49-F238E27FC236}">
                <a16:creationId xmlns:a16="http://schemas.microsoft.com/office/drawing/2014/main" id="{3CFA3773-3F83-4C4C-95A2-9110536AE46E}"/>
              </a:ext>
            </a:extLst>
          </p:cNvPr>
          <p:cNvCxnSpPr>
            <a:cxnSpLocks/>
          </p:cNvCxnSpPr>
          <p:nvPr/>
        </p:nvCxnSpPr>
        <p:spPr>
          <a:xfrm flipV="1">
            <a:off x="2434865" y="4859306"/>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2" name="Rectangle: Rounded Corners 201">
            <a:extLst>
              <a:ext uri="{FF2B5EF4-FFF2-40B4-BE49-F238E27FC236}">
                <a16:creationId xmlns:a16="http://schemas.microsoft.com/office/drawing/2014/main" id="{2854F08E-D420-49AF-AB05-E9F9C4033230}"/>
              </a:ext>
            </a:extLst>
          </p:cNvPr>
          <p:cNvSpPr/>
          <p:nvPr/>
        </p:nvSpPr>
        <p:spPr bwMode="gray">
          <a:xfrm>
            <a:off x="462811" y="5103240"/>
            <a:ext cx="1913004" cy="589423"/>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204" name="TextBox 203">
            <a:extLst>
              <a:ext uri="{FF2B5EF4-FFF2-40B4-BE49-F238E27FC236}">
                <a16:creationId xmlns:a16="http://schemas.microsoft.com/office/drawing/2014/main" id="{65645FF8-C32A-44D9-94B4-ABD7F8C3293E}"/>
              </a:ext>
            </a:extLst>
          </p:cNvPr>
          <p:cNvSpPr txBox="1"/>
          <p:nvPr/>
        </p:nvSpPr>
        <p:spPr>
          <a:xfrm>
            <a:off x="1057878" y="5493515"/>
            <a:ext cx="65"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endParaRPr lang="en-US" sz="1200" b="1" kern="0">
              <a:ea typeface="Arial Unicode MS" pitchFamily="34" charset="-128"/>
              <a:cs typeface="Arial Unicode MS" pitchFamily="34" charset="-128"/>
            </a:endParaRPr>
          </a:p>
        </p:txBody>
      </p:sp>
      <p:sp>
        <p:nvSpPr>
          <p:cNvPr id="228" name="Rectangle 227">
            <a:extLst>
              <a:ext uri="{FF2B5EF4-FFF2-40B4-BE49-F238E27FC236}">
                <a16:creationId xmlns:a16="http://schemas.microsoft.com/office/drawing/2014/main" id="{1791C115-E41D-4E57-A083-F439C99D655D}"/>
              </a:ext>
            </a:extLst>
          </p:cNvPr>
          <p:cNvSpPr/>
          <p:nvPr/>
        </p:nvSpPr>
        <p:spPr bwMode="gray">
          <a:xfrm>
            <a:off x="810212" y="5151414"/>
            <a:ext cx="1455797" cy="481086"/>
          </a:xfrm>
          <a:prstGeom prst="rect">
            <a:avLst/>
          </a:prstGeom>
          <a:noFill/>
          <a:ln w="25400" algn="ctr">
            <a:solidFill>
              <a:schemeClr val="bg1"/>
            </a:solidFill>
            <a:miter lim="800000"/>
            <a:headEnd/>
            <a:tailEnd/>
          </a:ln>
        </p:spPr>
        <p:txBody>
          <a:bodyPr lIns="90000" tIns="72000" rIns="90000" bIns="72000" rtlCol="0" anchor="ctr"/>
          <a:lstStyle/>
          <a:p>
            <a:pPr lvl="0" algn="ctr" defTabSz="914400" fontAlgn="base">
              <a:spcAft>
                <a:spcPct val="0"/>
              </a:spcAft>
              <a:buClr>
                <a:srgbClr val="F0AB00"/>
              </a:buClr>
              <a:buSzPct val="80000"/>
            </a:pPr>
            <a:r>
              <a:rPr lang="en-US" sz="1200" b="1" kern="0" dirty="0">
                <a:solidFill>
                  <a:srgbClr val="4FB81C">
                    <a:lumMod val="75000"/>
                  </a:srgbClr>
                </a:solidFill>
                <a:ea typeface="Arial Unicode MS" pitchFamily="34" charset="-128"/>
                <a:cs typeface="Arial Unicode MS" pitchFamily="34" charset="-128"/>
              </a:rPr>
              <a:t>SAP HANA</a:t>
            </a:r>
            <a:r>
              <a:rPr lang="en-US" sz="1200" b="1" kern="0" baseline="30000" dirty="0">
                <a:solidFill>
                  <a:srgbClr val="4FB81C">
                    <a:lumMod val="75000"/>
                  </a:srgbClr>
                </a:solidFill>
                <a:ea typeface="Arial Unicode MS" pitchFamily="34" charset="-128"/>
                <a:cs typeface="Arial Unicode MS" pitchFamily="34" charset="-128"/>
              </a:rPr>
              <a:t>®</a:t>
            </a:r>
            <a:endParaRPr lang="en-US" sz="1200" kern="0" dirty="0">
              <a:solidFill>
                <a:srgbClr val="4FB81C">
                  <a:lumMod val="75000"/>
                </a:srgbClr>
              </a:solidFill>
              <a:ea typeface="Arial Unicode MS" pitchFamily="34" charset="-128"/>
              <a:cs typeface="Arial Unicode MS" pitchFamily="34" charset="-128"/>
            </a:endParaRPr>
          </a:p>
          <a:p>
            <a:pPr marR="0" algn="ctr" defTabSz="914400" eaLnBrk="1" fontAlgn="base" latinLnBrk="0" hangingPunct="1">
              <a:lnSpc>
                <a:spcPct val="100000"/>
              </a:lnSpc>
              <a:spcAft>
                <a:spcPct val="0"/>
              </a:spcAft>
              <a:buClr>
                <a:srgbClr val="F0AB00"/>
              </a:buClr>
              <a:buSzPct val="80000"/>
              <a:tabLst/>
            </a:pPr>
            <a:r>
              <a:rPr lang="en-US" sz="700" kern="0" dirty="0">
                <a:solidFill>
                  <a:schemeClr val="accent4">
                    <a:lumMod val="75000"/>
                  </a:schemeClr>
                </a:solidFill>
                <a:ea typeface="Arial Unicode MS" pitchFamily="34" charset="-128"/>
                <a:cs typeface="Arial Unicode MS" pitchFamily="34" charset="-128"/>
              </a:rPr>
              <a:t>(on-premise, cloud, multi cloud)</a:t>
            </a:r>
            <a:endParaRPr kumimoji="0" lang="en-US" sz="1100" b="0" i="0" u="none" strike="noStrike" kern="0" cap="none" spc="0" normalizeH="0" baseline="0" noProof="0" dirty="0">
              <a:ln>
                <a:noFill/>
              </a:ln>
              <a:solidFill>
                <a:schemeClr val="accent4">
                  <a:lumMod val="75000"/>
                </a:schemeClr>
              </a:solidFill>
              <a:effectLst/>
              <a:uLnTx/>
              <a:uFillTx/>
              <a:ea typeface="Arial Unicode MS" pitchFamily="34" charset="-128"/>
              <a:cs typeface="Arial Unicode MS" pitchFamily="34" charset="-128"/>
            </a:endParaRPr>
          </a:p>
        </p:txBody>
      </p:sp>
      <p:pic>
        <p:nvPicPr>
          <p:cNvPr id="229" name="Picture 228">
            <a:extLst>
              <a:ext uri="{FF2B5EF4-FFF2-40B4-BE49-F238E27FC236}">
                <a16:creationId xmlns:a16="http://schemas.microsoft.com/office/drawing/2014/main" id="{07D4EF90-0E67-4B4C-B327-94F02FFAE19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10550" y="5212726"/>
            <a:ext cx="388664" cy="377376"/>
          </a:xfrm>
          <a:prstGeom prst="rect">
            <a:avLst/>
          </a:prstGeom>
        </p:spPr>
      </p:pic>
      <p:sp>
        <p:nvSpPr>
          <p:cNvPr id="230" name="Rectangle: Rounded Corners 229">
            <a:extLst>
              <a:ext uri="{FF2B5EF4-FFF2-40B4-BE49-F238E27FC236}">
                <a16:creationId xmlns:a16="http://schemas.microsoft.com/office/drawing/2014/main" id="{CD54E0D5-0019-40FD-B8A6-3837495A32D0}"/>
              </a:ext>
            </a:extLst>
          </p:cNvPr>
          <p:cNvSpPr/>
          <p:nvPr/>
        </p:nvSpPr>
        <p:spPr bwMode="gray">
          <a:xfrm>
            <a:off x="8697644" y="1783562"/>
            <a:ext cx="795945" cy="2190148"/>
          </a:xfrm>
          <a:prstGeom prst="roundRect">
            <a:avLst/>
          </a:prstGeom>
          <a:solidFill>
            <a:schemeClr val="bg1"/>
          </a:solidFill>
          <a:ln w="9525" algn="ctr">
            <a:solidFill>
              <a:schemeClr val="accent6">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t>Standard Connectors</a:t>
            </a:r>
            <a:br>
              <a:rPr kumimoji="0" lang="en-US" sz="800" b="0" i="0"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br>
            <a:r>
              <a:rPr kumimoji="0" lang="en-US" sz="600" b="0" i="1"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t>(open &amp; native protocols)</a:t>
            </a:r>
            <a:endParaRPr kumimoji="0" lang="en-US" sz="800" b="0" i="1" u="none" strike="noStrike" kern="0" cap="none" spc="0" normalizeH="0" baseline="0" noProof="0" dirty="0">
              <a:ln>
                <a:noFill/>
              </a:ln>
              <a:solidFill>
                <a:schemeClr val="accent6"/>
              </a:solidFill>
              <a:effectLst/>
              <a:uLnTx/>
              <a:uFillTx/>
              <a:ea typeface="Arial Unicode MS" pitchFamily="34" charset="-128"/>
              <a:cs typeface="Arial Unicode MS" pitchFamily="34" charset="-128"/>
            </a:endParaRPr>
          </a:p>
        </p:txBody>
      </p:sp>
      <p:sp>
        <p:nvSpPr>
          <p:cNvPr id="232" name="TextBox 231">
            <a:extLst>
              <a:ext uri="{FF2B5EF4-FFF2-40B4-BE49-F238E27FC236}">
                <a16:creationId xmlns:a16="http://schemas.microsoft.com/office/drawing/2014/main" id="{D876077F-94F5-405F-8EAE-2910FACB2C5A}"/>
              </a:ext>
            </a:extLst>
          </p:cNvPr>
          <p:cNvSpPr txBox="1"/>
          <p:nvPr/>
        </p:nvSpPr>
        <p:spPr>
          <a:xfrm flipH="1">
            <a:off x="10624161" y="2362280"/>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a:solidFill>
                  <a:schemeClr val="accent6"/>
                </a:solidFill>
                <a:ea typeface="Arial Unicode MS" pitchFamily="34" charset="-128"/>
                <a:cs typeface="Arial Unicode MS" pitchFamily="34" charset="-128"/>
              </a:rPr>
              <a:t>Cloud Storages</a:t>
            </a:r>
          </a:p>
        </p:txBody>
      </p:sp>
      <p:pic>
        <p:nvPicPr>
          <p:cNvPr id="233" name="Picture 8" descr="Bildergebnis fÃ¼r aws s3">
            <a:extLst>
              <a:ext uri="{FF2B5EF4-FFF2-40B4-BE49-F238E27FC236}">
                <a16:creationId xmlns:a16="http://schemas.microsoft.com/office/drawing/2014/main" id="{99D13CB3-901E-4D14-941E-0EE4070508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3633" y="2276908"/>
            <a:ext cx="392024" cy="293854"/>
          </a:xfrm>
          <a:prstGeom prst="rect">
            <a:avLst/>
          </a:prstGeom>
          <a:noFill/>
          <a:extLst>
            <a:ext uri="{909E8E84-426E-40DD-AFC4-6F175D3DCCD1}">
              <a14:hiddenFill xmlns:a14="http://schemas.microsoft.com/office/drawing/2010/main">
                <a:solidFill>
                  <a:srgbClr val="FFFFFF"/>
                </a:solidFill>
              </a14:hiddenFill>
            </a:ext>
          </a:extLst>
        </p:spPr>
      </p:pic>
      <p:cxnSp>
        <p:nvCxnSpPr>
          <p:cNvPr id="234" name="Straight Arrow Connector 233">
            <a:extLst>
              <a:ext uri="{FF2B5EF4-FFF2-40B4-BE49-F238E27FC236}">
                <a16:creationId xmlns:a16="http://schemas.microsoft.com/office/drawing/2014/main" id="{C329B908-B929-4F10-AFD0-1D42508528AA}"/>
              </a:ext>
            </a:extLst>
          </p:cNvPr>
          <p:cNvCxnSpPr>
            <a:cxnSpLocks/>
          </p:cNvCxnSpPr>
          <p:nvPr/>
        </p:nvCxnSpPr>
        <p:spPr>
          <a:xfrm>
            <a:off x="9578241" y="2422732"/>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5" name="TextBox 234">
            <a:extLst>
              <a:ext uri="{FF2B5EF4-FFF2-40B4-BE49-F238E27FC236}">
                <a16:creationId xmlns:a16="http://schemas.microsoft.com/office/drawing/2014/main" id="{A70E3D06-5914-4789-BFDC-4897013F5DF2}"/>
              </a:ext>
            </a:extLst>
          </p:cNvPr>
          <p:cNvSpPr txBox="1"/>
          <p:nvPr/>
        </p:nvSpPr>
        <p:spPr>
          <a:xfrm flipH="1">
            <a:off x="10624161" y="2734408"/>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err="1">
                <a:solidFill>
                  <a:schemeClr val="accent6"/>
                </a:solidFill>
                <a:ea typeface="Arial Unicode MS" pitchFamily="34" charset="-128"/>
                <a:cs typeface="Arial Unicode MS" pitchFamily="34" charset="-128"/>
              </a:rPr>
              <a:t>Hadoop</a:t>
            </a:r>
            <a:r>
              <a:rPr lang="de-DE" sz="800" kern="0">
                <a:solidFill>
                  <a:schemeClr val="accent6"/>
                </a:solidFill>
                <a:ea typeface="Arial Unicode MS" pitchFamily="34" charset="-128"/>
                <a:cs typeface="Arial Unicode MS" pitchFamily="34" charset="-128"/>
              </a:rPr>
              <a:t> / HDFS</a:t>
            </a:r>
          </a:p>
        </p:txBody>
      </p:sp>
      <p:pic>
        <p:nvPicPr>
          <p:cNvPr id="236" name="Picture 12" descr="Bildergebnis fÃ¼r hadoop">
            <a:extLst>
              <a:ext uri="{FF2B5EF4-FFF2-40B4-BE49-F238E27FC236}">
                <a16:creationId xmlns:a16="http://schemas.microsoft.com/office/drawing/2014/main" id="{26DC62D0-E313-44A3-A021-0CE071484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2934" y="2619252"/>
            <a:ext cx="353423" cy="353423"/>
          </a:xfrm>
          <a:prstGeom prst="rect">
            <a:avLst/>
          </a:prstGeom>
          <a:noFill/>
          <a:extLst>
            <a:ext uri="{909E8E84-426E-40DD-AFC4-6F175D3DCCD1}">
              <a14:hiddenFill xmlns:a14="http://schemas.microsoft.com/office/drawing/2010/main">
                <a:solidFill>
                  <a:srgbClr val="FFFFFF"/>
                </a:solidFill>
              </a14:hiddenFill>
            </a:ext>
          </a:extLst>
        </p:spPr>
      </p:pic>
      <p:cxnSp>
        <p:nvCxnSpPr>
          <p:cNvPr id="237" name="Straight Arrow Connector 236">
            <a:extLst>
              <a:ext uri="{FF2B5EF4-FFF2-40B4-BE49-F238E27FC236}">
                <a16:creationId xmlns:a16="http://schemas.microsoft.com/office/drawing/2014/main" id="{5E1C371F-D63A-4614-81C7-2B777A212999}"/>
              </a:ext>
            </a:extLst>
          </p:cNvPr>
          <p:cNvCxnSpPr>
            <a:cxnSpLocks/>
          </p:cNvCxnSpPr>
          <p:nvPr/>
        </p:nvCxnSpPr>
        <p:spPr>
          <a:xfrm>
            <a:off x="9578241" y="2794860"/>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8" name="Picture 237">
            <a:extLst>
              <a:ext uri="{FF2B5EF4-FFF2-40B4-BE49-F238E27FC236}">
                <a16:creationId xmlns:a16="http://schemas.microsoft.com/office/drawing/2014/main" id="{F5C7D27C-4D91-4F0F-863F-E3E360FB114C}"/>
              </a:ext>
            </a:extLst>
          </p:cNvPr>
          <p:cNvPicPr>
            <a:picLocks noChangeAspect="1"/>
          </p:cNvPicPr>
          <p:nvPr/>
        </p:nvPicPr>
        <p:blipFill>
          <a:blip r:embed="rId11"/>
          <a:stretch>
            <a:fillRect/>
          </a:stretch>
        </p:blipFill>
        <p:spPr>
          <a:xfrm>
            <a:off x="10182934" y="3285573"/>
            <a:ext cx="353423" cy="352847"/>
          </a:xfrm>
          <a:prstGeom prst="rect">
            <a:avLst/>
          </a:prstGeom>
        </p:spPr>
      </p:pic>
      <p:sp>
        <p:nvSpPr>
          <p:cNvPr id="243" name="TextBox 242">
            <a:extLst>
              <a:ext uri="{FF2B5EF4-FFF2-40B4-BE49-F238E27FC236}">
                <a16:creationId xmlns:a16="http://schemas.microsoft.com/office/drawing/2014/main" id="{E637FB22-63E5-49C7-9669-5B7C4D06899A}"/>
              </a:ext>
            </a:extLst>
          </p:cNvPr>
          <p:cNvSpPr txBox="1"/>
          <p:nvPr/>
        </p:nvSpPr>
        <p:spPr>
          <a:xfrm flipH="1">
            <a:off x="10624161" y="3400441"/>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6"/>
                </a:solidFill>
                <a:ea typeface="Arial Unicode MS" pitchFamily="34" charset="-128"/>
                <a:cs typeface="Arial Unicode MS" pitchFamily="34" charset="-128"/>
              </a:rPr>
              <a:t>Databases</a:t>
            </a:r>
          </a:p>
        </p:txBody>
      </p:sp>
      <p:cxnSp>
        <p:nvCxnSpPr>
          <p:cNvPr id="244" name="Straight Arrow Connector 243">
            <a:extLst>
              <a:ext uri="{FF2B5EF4-FFF2-40B4-BE49-F238E27FC236}">
                <a16:creationId xmlns:a16="http://schemas.microsoft.com/office/drawing/2014/main" id="{B808C53F-3FFF-4B9B-8C13-0E3FEC6ECC6C}"/>
              </a:ext>
            </a:extLst>
          </p:cNvPr>
          <p:cNvCxnSpPr>
            <a:cxnSpLocks/>
          </p:cNvCxnSpPr>
          <p:nvPr/>
        </p:nvCxnSpPr>
        <p:spPr>
          <a:xfrm>
            <a:off x="9578241" y="3460893"/>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6215B193-1C59-41E5-8104-426D77A48501}"/>
              </a:ext>
            </a:extLst>
          </p:cNvPr>
          <p:cNvSpPr txBox="1"/>
          <p:nvPr/>
        </p:nvSpPr>
        <p:spPr>
          <a:xfrm flipH="1">
            <a:off x="10624161" y="4173589"/>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dirty="0">
                <a:solidFill>
                  <a:schemeClr val="accent1">
                    <a:lumMod val="75000"/>
                  </a:schemeClr>
                </a:solidFill>
                <a:ea typeface="Arial Unicode MS" pitchFamily="34" charset="-128"/>
                <a:cs typeface="Arial Unicode MS" pitchFamily="34" charset="-128"/>
              </a:rPr>
              <a:t>3</a:t>
            </a:r>
            <a:r>
              <a:rPr lang="en-AU" sz="800" kern="0" baseline="30000" dirty="0">
                <a:solidFill>
                  <a:schemeClr val="accent1">
                    <a:lumMod val="75000"/>
                  </a:schemeClr>
                </a:solidFill>
                <a:ea typeface="Arial Unicode MS" pitchFamily="34" charset="-128"/>
                <a:cs typeface="Arial Unicode MS" pitchFamily="34" charset="-128"/>
              </a:rPr>
              <a:t>rd</a:t>
            </a:r>
            <a:r>
              <a:rPr lang="en-AU" sz="800" kern="0" dirty="0">
                <a:solidFill>
                  <a:schemeClr val="accent1">
                    <a:lumMod val="75000"/>
                  </a:schemeClr>
                </a:solidFill>
                <a:ea typeface="Arial Unicode MS" pitchFamily="34" charset="-128"/>
                <a:cs typeface="Arial Unicode MS" pitchFamily="34" charset="-128"/>
              </a:rPr>
              <a:t> Party Applications</a:t>
            </a:r>
          </a:p>
        </p:txBody>
      </p:sp>
      <p:cxnSp>
        <p:nvCxnSpPr>
          <p:cNvPr id="246" name="Straight Arrow Connector 245">
            <a:extLst>
              <a:ext uri="{FF2B5EF4-FFF2-40B4-BE49-F238E27FC236}">
                <a16:creationId xmlns:a16="http://schemas.microsoft.com/office/drawing/2014/main" id="{C61BFE0E-17AE-4668-A7A5-DF1AEDE51DE4}"/>
              </a:ext>
            </a:extLst>
          </p:cNvPr>
          <p:cNvCxnSpPr>
            <a:cxnSpLocks/>
          </p:cNvCxnSpPr>
          <p:nvPr/>
        </p:nvCxnSpPr>
        <p:spPr>
          <a:xfrm>
            <a:off x="9578241" y="4234041"/>
            <a:ext cx="541005" cy="2206"/>
          </a:xfrm>
          <a:prstGeom prst="straightConnector1">
            <a:avLst/>
          </a:prstGeom>
          <a:ln w="12700">
            <a:solidFill>
              <a:schemeClr val="accent1">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B9D384E-F0C6-4BB3-B824-3AE13CD8D3D0}"/>
              </a:ext>
            </a:extLst>
          </p:cNvPr>
          <p:cNvCxnSpPr>
            <a:cxnSpLocks/>
          </p:cNvCxnSpPr>
          <p:nvPr/>
        </p:nvCxnSpPr>
        <p:spPr>
          <a:xfrm>
            <a:off x="9615173" y="4432098"/>
            <a:ext cx="1972800" cy="0"/>
          </a:xfrm>
          <a:prstGeom prst="line">
            <a:avLst/>
          </a:prstGeom>
          <a:ln w="6350">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8" name="Picture 2" descr="Bildergebnis fÃ¼r kafka">
            <a:extLst>
              <a:ext uri="{FF2B5EF4-FFF2-40B4-BE49-F238E27FC236}">
                <a16:creationId xmlns:a16="http://schemas.microsoft.com/office/drawing/2014/main" id="{88E2F526-7428-4C2A-BC29-841CB18550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0298" y="1919301"/>
            <a:ext cx="218695" cy="309117"/>
          </a:xfrm>
          <a:prstGeom prst="rect">
            <a:avLst/>
          </a:prstGeom>
          <a:noFill/>
          <a:extLst>
            <a:ext uri="{909E8E84-426E-40DD-AFC4-6F175D3DCCD1}">
              <a14:hiddenFill xmlns:a14="http://schemas.microsoft.com/office/drawing/2010/main">
                <a:solidFill>
                  <a:srgbClr val="FFFFFF"/>
                </a:solidFill>
              </a14:hiddenFill>
            </a:ext>
          </a:extLst>
        </p:spPr>
      </p:pic>
      <p:cxnSp>
        <p:nvCxnSpPr>
          <p:cNvPr id="249" name="Straight Arrow Connector 248">
            <a:extLst>
              <a:ext uri="{FF2B5EF4-FFF2-40B4-BE49-F238E27FC236}">
                <a16:creationId xmlns:a16="http://schemas.microsoft.com/office/drawing/2014/main" id="{3239F0EC-45FB-463E-A063-F042053CBC48}"/>
              </a:ext>
            </a:extLst>
          </p:cNvPr>
          <p:cNvCxnSpPr>
            <a:cxnSpLocks/>
          </p:cNvCxnSpPr>
          <p:nvPr/>
        </p:nvCxnSpPr>
        <p:spPr>
          <a:xfrm>
            <a:off x="9578241" y="2072756"/>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0" name="TextBox 249">
            <a:extLst>
              <a:ext uri="{FF2B5EF4-FFF2-40B4-BE49-F238E27FC236}">
                <a16:creationId xmlns:a16="http://schemas.microsoft.com/office/drawing/2014/main" id="{D1CAF25F-DAB4-4AFA-B57C-55D669E63296}"/>
              </a:ext>
            </a:extLst>
          </p:cNvPr>
          <p:cNvSpPr txBox="1"/>
          <p:nvPr/>
        </p:nvSpPr>
        <p:spPr>
          <a:xfrm flipH="1">
            <a:off x="10624161" y="2012304"/>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dirty="0">
                <a:solidFill>
                  <a:schemeClr val="accent6"/>
                </a:solidFill>
                <a:ea typeface="Arial Unicode MS" pitchFamily="34" charset="-128"/>
                <a:cs typeface="Arial Unicode MS" pitchFamily="34" charset="-128"/>
              </a:rPr>
              <a:t>Streaming (e.g. </a:t>
            </a:r>
            <a:r>
              <a:rPr lang="de-DE" sz="800" kern="0" dirty="0" err="1">
                <a:solidFill>
                  <a:schemeClr val="accent6"/>
                </a:solidFill>
                <a:ea typeface="Arial Unicode MS" pitchFamily="34" charset="-128"/>
                <a:cs typeface="Arial Unicode MS" pitchFamily="34" charset="-128"/>
              </a:rPr>
              <a:t>IoT</a:t>
            </a:r>
            <a:r>
              <a:rPr lang="de-DE" sz="800" kern="0" dirty="0">
                <a:solidFill>
                  <a:schemeClr val="accent6"/>
                </a:solidFill>
                <a:ea typeface="Arial Unicode MS" pitchFamily="34" charset="-128"/>
                <a:cs typeface="Arial Unicode MS" pitchFamily="34" charset="-128"/>
              </a:rPr>
              <a:t>)</a:t>
            </a:r>
          </a:p>
        </p:txBody>
      </p:sp>
      <p:cxnSp>
        <p:nvCxnSpPr>
          <p:cNvPr id="251" name="Straight Arrow Connector 250">
            <a:extLst>
              <a:ext uri="{FF2B5EF4-FFF2-40B4-BE49-F238E27FC236}">
                <a16:creationId xmlns:a16="http://schemas.microsoft.com/office/drawing/2014/main" id="{D5444DA6-C1F4-4598-AAFA-CCF48140BBEA}"/>
              </a:ext>
            </a:extLst>
          </p:cNvPr>
          <p:cNvCxnSpPr>
            <a:cxnSpLocks/>
          </p:cNvCxnSpPr>
          <p:nvPr/>
        </p:nvCxnSpPr>
        <p:spPr>
          <a:xfrm>
            <a:off x="9578241" y="3825223"/>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2E09EB99-D11F-431E-80B0-1CC97FDA28B9}"/>
              </a:ext>
            </a:extLst>
          </p:cNvPr>
          <p:cNvSpPr txBox="1"/>
          <p:nvPr/>
        </p:nvSpPr>
        <p:spPr>
          <a:xfrm flipH="1">
            <a:off x="10624161" y="3764771"/>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6"/>
                </a:solidFill>
                <a:ea typeface="Arial Unicode MS" pitchFamily="34" charset="-128"/>
                <a:cs typeface="Arial Unicode MS" pitchFamily="34" charset="-128"/>
              </a:rPr>
              <a:t>Public Clouds</a:t>
            </a:r>
          </a:p>
        </p:txBody>
      </p:sp>
      <p:pic>
        <p:nvPicPr>
          <p:cNvPr id="253" name="Picture 252">
            <a:extLst>
              <a:ext uri="{FF2B5EF4-FFF2-40B4-BE49-F238E27FC236}">
                <a16:creationId xmlns:a16="http://schemas.microsoft.com/office/drawing/2014/main" id="{93B8267B-792A-4A75-B02B-F0B530D5BE0E}"/>
              </a:ext>
            </a:extLst>
          </p:cNvPr>
          <p:cNvPicPr>
            <a:picLocks noChangeAspect="1"/>
          </p:cNvPicPr>
          <p:nvPr/>
        </p:nvPicPr>
        <p:blipFill>
          <a:blip r:embed="rId13"/>
          <a:stretch>
            <a:fillRect/>
          </a:stretch>
        </p:blipFill>
        <p:spPr>
          <a:xfrm>
            <a:off x="10210055" y="3676736"/>
            <a:ext cx="299180" cy="299180"/>
          </a:xfrm>
          <a:prstGeom prst="rect">
            <a:avLst/>
          </a:prstGeom>
        </p:spPr>
      </p:pic>
      <p:pic>
        <p:nvPicPr>
          <p:cNvPr id="254" name="Picture 253">
            <a:extLst>
              <a:ext uri="{FF2B5EF4-FFF2-40B4-BE49-F238E27FC236}">
                <a16:creationId xmlns:a16="http://schemas.microsoft.com/office/drawing/2014/main" id="{D25659F1-6D5B-46D3-9328-126E9FB8232F}"/>
              </a:ext>
            </a:extLst>
          </p:cNvPr>
          <p:cNvPicPr>
            <a:picLocks noChangeAspect="1"/>
          </p:cNvPicPr>
          <p:nvPr/>
        </p:nvPicPr>
        <p:blipFill>
          <a:blip r:embed="rId14"/>
          <a:stretch>
            <a:fillRect/>
          </a:stretch>
        </p:blipFill>
        <p:spPr>
          <a:xfrm>
            <a:off x="10219245" y="4889913"/>
            <a:ext cx="280800" cy="280800"/>
          </a:xfrm>
          <a:prstGeom prst="rect">
            <a:avLst/>
          </a:prstGeom>
        </p:spPr>
      </p:pic>
      <p:sp>
        <p:nvSpPr>
          <p:cNvPr id="255" name="TextBox 254">
            <a:extLst>
              <a:ext uri="{FF2B5EF4-FFF2-40B4-BE49-F238E27FC236}">
                <a16:creationId xmlns:a16="http://schemas.microsoft.com/office/drawing/2014/main" id="{251B96ED-3FA9-4A88-A127-8F589EEBCEC2}"/>
              </a:ext>
            </a:extLst>
          </p:cNvPr>
          <p:cNvSpPr txBox="1"/>
          <p:nvPr/>
        </p:nvSpPr>
        <p:spPr>
          <a:xfrm flipH="1">
            <a:off x="10624161" y="4919251"/>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5"/>
                </a:solidFill>
                <a:ea typeface="Arial Unicode MS" pitchFamily="34" charset="-128"/>
                <a:cs typeface="Arial Unicode MS" pitchFamily="34" charset="-128"/>
              </a:rPr>
              <a:t>SCI for process integration</a:t>
            </a:r>
          </a:p>
        </p:txBody>
      </p:sp>
      <p:cxnSp>
        <p:nvCxnSpPr>
          <p:cNvPr id="256" name="Straight Arrow Connector 255">
            <a:extLst>
              <a:ext uri="{FF2B5EF4-FFF2-40B4-BE49-F238E27FC236}">
                <a16:creationId xmlns:a16="http://schemas.microsoft.com/office/drawing/2014/main" id="{E8A28BAF-286A-481F-BB97-EC6D2E12DBB1}"/>
              </a:ext>
            </a:extLst>
          </p:cNvPr>
          <p:cNvCxnSpPr>
            <a:cxnSpLocks/>
          </p:cNvCxnSpPr>
          <p:nvPr/>
        </p:nvCxnSpPr>
        <p:spPr>
          <a:xfrm>
            <a:off x="9578241" y="5041258"/>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7" name="Group 256">
            <a:extLst>
              <a:ext uri="{FF2B5EF4-FFF2-40B4-BE49-F238E27FC236}">
                <a16:creationId xmlns:a16="http://schemas.microsoft.com/office/drawing/2014/main" id="{883792A3-57FB-4069-9383-A9B437F390C5}"/>
              </a:ext>
            </a:extLst>
          </p:cNvPr>
          <p:cNvGrpSpPr/>
          <p:nvPr/>
        </p:nvGrpSpPr>
        <p:grpSpPr>
          <a:xfrm>
            <a:off x="11431633" y="4934584"/>
            <a:ext cx="218238" cy="215554"/>
            <a:chOff x="4833835" y="3233739"/>
            <a:chExt cx="218238" cy="215554"/>
          </a:xfrm>
        </p:grpSpPr>
        <p:cxnSp>
          <p:nvCxnSpPr>
            <p:cNvPr id="259" name="Straight Arrow Connector 258">
              <a:extLst>
                <a:ext uri="{FF2B5EF4-FFF2-40B4-BE49-F238E27FC236}">
                  <a16:creationId xmlns:a16="http://schemas.microsoft.com/office/drawing/2014/main" id="{49D81AA2-C7A6-48B2-B0DB-6AF24B72A365}"/>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C564A466-5C61-46C3-8EDA-B19867974E0B}"/>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DC486B59-4920-4F4B-83CA-3EF253F503D6}"/>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62" name="TextBox 261">
            <a:extLst>
              <a:ext uri="{FF2B5EF4-FFF2-40B4-BE49-F238E27FC236}">
                <a16:creationId xmlns:a16="http://schemas.microsoft.com/office/drawing/2014/main" id="{827F7F5A-B1AB-4900-A7E4-3A0DC9F4B3DA}"/>
              </a:ext>
            </a:extLst>
          </p:cNvPr>
          <p:cNvSpPr txBox="1"/>
          <p:nvPr/>
        </p:nvSpPr>
        <p:spPr>
          <a:xfrm flipH="1">
            <a:off x="10629139" y="5347844"/>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5"/>
                </a:solidFill>
                <a:ea typeface="Arial Unicode MS" pitchFamily="34" charset="-128"/>
                <a:cs typeface="Arial Unicode MS" pitchFamily="34" charset="-128"/>
              </a:rPr>
              <a:t>SAP Open Connectors</a:t>
            </a:r>
          </a:p>
        </p:txBody>
      </p:sp>
      <p:cxnSp>
        <p:nvCxnSpPr>
          <p:cNvPr id="263" name="Straight Arrow Connector 262">
            <a:extLst>
              <a:ext uri="{FF2B5EF4-FFF2-40B4-BE49-F238E27FC236}">
                <a16:creationId xmlns:a16="http://schemas.microsoft.com/office/drawing/2014/main" id="{D1D889B0-117A-4F6C-BF3A-CFDCC4CCB8AA}"/>
              </a:ext>
            </a:extLst>
          </p:cNvPr>
          <p:cNvCxnSpPr>
            <a:cxnSpLocks/>
          </p:cNvCxnSpPr>
          <p:nvPr/>
        </p:nvCxnSpPr>
        <p:spPr>
          <a:xfrm>
            <a:off x="9583219" y="5408296"/>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80179DA3-3CF7-4269-A205-B520ECBF7349}"/>
              </a:ext>
            </a:extLst>
          </p:cNvPr>
          <p:cNvGrpSpPr/>
          <p:nvPr/>
        </p:nvGrpSpPr>
        <p:grpSpPr>
          <a:xfrm>
            <a:off x="11436611" y="5301622"/>
            <a:ext cx="218238" cy="215554"/>
            <a:chOff x="4833835" y="3233739"/>
            <a:chExt cx="218238" cy="215554"/>
          </a:xfrm>
        </p:grpSpPr>
        <p:cxnSp>
          <p:nvCxnSpPr>
            <p:cNvPr id="265" name="Straight Arrow Connector 264">
              <a:extLst>
                <a:ext uri="{FF2B5EF4-FFF2-40B4-BE49-F238E27FC236}">
                  <a16:creationId xmlns:a16="http://schemas.microsoft.com/office/drawing/2014/main" id="{8C7E66B8-66BC-4E22-918B-AD6B68E9CAD1}"/>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C028607-FC51-4A23-832A-05E00C5380BF}"/>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12509C68-3596-45AC-8C7D-218A2039C2D4}"/>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68" name="TextBox 267">
            <a:extLst>
              <a:ext uri="{FF2B5EF4-FFF2-40B4-BE49-F238E27FC236}">
                <a16:creationId xmlns:a16="http://schemas.microsoft.com/office/drawing/2014/main" id="{40F1FAF6-A94E-49B1-AEBC-BDE144888BB0}"/>
              </a:ext>
            </a:extLst>
          </p:cNvPr>
          <p:cNvSpPr txBox="1"/>
          <p:nvPr/>
        </p:nvSpPr>
        <p:spPr>
          <a:xfrm flipH="1">
            <a:off x="10619034" y="4539560"/>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dirty="0">
                <a:solidFill>
                  <a:schemeClr val="accent5"/>
                </a:solidFill>
                <a:ea typeface="Arial Unicode MS" pitchFamily="34" charset="-128"/>
                <a:cs typeface="Arial Unicode MS" pitchFamily="34" charset="-128"/>
              </a:rPr>
              <a:t>SAP API</a:t>
            </a:r>
            <a:br>
              <a:rPr lang="en-AU" sz="800" kern="0" dirty="0">
                <a:solidFill>
                  <a:schemeClr val="accent5"/>
                </a:solidFill>
                <a:ea typeface="Arial Unicode MS" pitchFamily="34" charset="-128"/>
                <a:cs typeface="Arial Unicode MS" pitchFamily="34" charset="-128"/>
              </a:rPr>
            </a:br>
            <a:r>
              <a:rPr lang="en-AU" sz="800" kern="0" dirty="0">
                <a:solidFill>
                  <a:schemeClr val="accent5"/>
                </a:solidFill>
                <a:ea typeface="Arial Unicode MS" pitchFamily="34" charset="-128"/>
                <a:cs typeface="Arial Unicode MS" pitchFamily="34" charset="-128"/>
              </a:rPr>
              <a:t>Business Hub</a:t>
            </a:r>
          </a:p>
        </p:txBody>
      </p:sp>
      <p:cxnSp>
        <p:nvCxnSpPr>
          <p:cNvPr id="269" name="Straight Arrow Connector 268">
            <a:extLst>
              <a:ext uri="{FF2B5EF4-FFF2-40B4-BE49-F238E27FC236}">
                <a16:creationId xmlns:a16="http://schemas.microsoft.com/office/drawing/2014/main" id="{7EB23C40-B6AA-4A27-AB8C-0B02230C1797}"/>
              </a:ext>
            </a:extLst>
          </p:cNvPr>
          <p:cNvCxnSpPr>
            <a:cxnSpLocks/>
          </p:cNvCxnSpPr>
          <p:nvPr/>
        </p:nvCxnSpPr>
        <p:spPr>
          <a:xfrm>
            <a:off x="9573114" y="4661567"/>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F387400E-D9D7-4A97-AA54-20B1596310CC}"/>
              </a:ext>
            </a:extLst>
          </p:cNvPr>
          <p:cNvGrpSpPr/>
          <p:nvPr/>
        </p:nvGrpSpPr>
        <p:grpSpPr>
          <a:xfrm>
            <a:off x="11431633" y="4554893"/>
            <a:ext cx="218238" cy="215554"/>
            <a:chOff x="4833835" y="3233739"/>
            <a:chExt cx="218238" cy="215554"/>
          </a:xfrm>
        </p:grpSpPr>
        <p:cxnSp>
          <p:nvCxnSpPr>
            <p:cNvPr id="271" name="Straight Arrow Connector 270">
              <a:extLst>
                <a:ext uri="{FF2B5EF4-FFF2-40B4-BE49-F238E27FC236}">
                  <a16:creationId xmlns:a16="http://schemas.microsoft.com/office/drawing/2014/main" id="{5C1DF59A-BEF7-4427-A0C9-6A52E707F633}"/>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2F16F076-77D6-4F19-A5CA-F8A01A111072}"/>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062C7273-0FBC-493C-B221-BA8536B252C3}"/>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pic>
        <p:nvPicPr>
          <p:cNvPr id="274" name="Graphic 273">
            <a:extLst>
              <a:ext uri="{FF2B5EF4-FFF2-40B4-BE49-F238E27FC236}">
                <a16:creationId xmlns:a16="http://schemas.microsoft.com/office/drawing/2014/main" id="{3D930B2D-6A0F-441B-B22A-9512E9B59F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19245" y="4517731"/>
            <a:ext cx="280800" cy="280800"/>
          </a:xfrm>
          <a:prstGeom prst="rect">
            <a:avLst/>
          </a:prstGeom>
        </p:spPr>
      </p:pic>
      <p:cxnSp>
        <p:nvCxnSpPr>
          <p:cNvPr id="275" name="Straight Connector 274">
            <a:extLst>
              <a:ext uri="{FF2B5EF4-FFF2-40B4-BE49-F238E27FC236}">
                <a16:creationId xmlns:a16="http://schemas.microsoft.com/office/drawing/2014/main" id="{50BBDD65-72F6-49F9-9EA0-E31A1E4A924B}"/>
              </a:ext>
            </a:extLst>
          </p:cNvPr>
          <p:cNvCxnSpPr>
            <a:cxnSpLocks/>
          </p:cNvCxnSpPr>
          <p:nvPr/>
        </p:nvCxnSpPr>
        <p:spPr>
          <a:xfrm>
            <a:off x="9615173" y="4049746"/>
            <a:ext cx="1972800" cy="0"/>
          </a:xfrm>
          <a:prstGeom prst="line">
            <a:avLst/>
          </a:prstGeom>
          <a:ln w="6350">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AC6A95AB-0CDD-41FE-B974-BBAEA4D02FD0}"/>
              </a:ext>
            </a:extLst>
          </p:cNvPr>
          <p:cNvSpPr txBox="1"/>
          <p:nvPr/>
        </p:nvSpPr>
        <p:spPr>
          <a:xfrm flipH="1">
            <a:off x="10624161" y="3055910"/>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a:solidFill>
                  <a:schemeClr val="accent6"/>
                </a:solidFill>
                <a:ea typeface="Arial Unicode MS" pitchFamily="34" charset="-128"/>
                <a:cs typeface="Arial Unicode MS" pitchFamily="34" charset="-128"/>
              </a:rPr>
              <a:t>REST APIs</a:t>
            </a:r>
          </a:p>
        </p:txBody>
      </p:sp>
      <p:cxnSp>
        <p:nvCxnSpPr>
          <p:cNvPr id="277" name="Straight Arrow Connector 276">
            <a:extLst>
              <a:ext uri="{FF2B5EF4-FFF2-40B4-BE49-F238E27FC236}">
                <a16:creationId xmlns:a16="http://schemas.microsoft.com/office/drawing/2014/main" id="{12D3C2E1-0077-4B2F-AAF5-0DE53296BEFC}"/>
              </a:ext>
            </a:extLst>
          </p:cNvPr>
          <p:cNvCxnSpPr>
            <a:cxnSpLocks/>
          </p:cNvCxnSpPr>
          <p:nvPr/>
        </p:nvCxnSpPr>
        <p:spPr>
          <a:xfrm>
            <a:off x="9578241" y="3116362"/>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4EE02629-5223-453E-9B15-5C7838FF9155}"/>
              </a:ext>
            </a:extLst>
          </p:cNvPr>
          <p:cNvGrpSpPr/>
          <p:nvPr/>
        </p:nvGrpSpPr>
        <p:grpSpPr>
          <a:xfrm>
            <a:off x="10166487" y="3135475"/>
            <a:ext cx="386317" cy="206944"/>
            <a:chOff x="10247223" y="3382560"/>
            <a:chExt cx="386317" cy="206944"/>
          </a:xfrm>
        </p:grpSpPr>
        <p:pic>
          <p:nvPicPr>
            <p:cNvPr id="279" name="Picture 4" descr="https://avatars3.githubusercontent.com/u/16343502?v=3&amp;s=200">
              <a:extLst>
                <a:ext uri="{FF2B5EF4-FFF2-40B4-BE49-F238E27FC236}">
                  <a16:creationId xmlns:a16="http://schemas.microsoft.com/office/drawing/2014/main" id="{D61FB154-088D-48A2-9F50-5C24630CC2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41706" y="3382560"/>
              <a:ext cx="191834" cy="191834"/>
            </a:xfrm>
            <a:prstGeom prst="rect">
              <a:avLst/>
            </a:prstGeom>
            <a:noFill/>
            <a:extLst>
              <a:ext uri="{909E8E84-426E-40DD-AFC4-6F175D3DCCD1}">
                <a14:hiddenFill xmlns:a14="http://schemas.microsoft.com/office/drawing/2010/main">
                  <a:solidFill>
                    <a:srgbClr val="FFFFFF"/>
                  </a:solidFill>
                </a14:hiddenFill>
              </a:ext>
            </a:extLst>
          </p:spPr>
        </p:pic>
        <p:pic>
          <p:nvPicPr>
            <p:cNvPr id="280" name="Graphic 279">
              <a:extLst>
                <a:ext uri="{FF2B5EF4-FFF2-40B4-BE49-F238E27FC236}">
                  <a16:creationId xmlns:a16="http://schemas.microsoft.com/office/drawing/2014/main" id="{A6B883F8-EC5D-45AD-B2AA-3C2D4B927E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47223" y="3386501"/>
              <a:ext cx="203003" cy="203003"/>
            </a:xfrm>
            <a:prstGeom prst="rect">
              <a:avLst/>
            </a:prstGeom>
          </p:spPr>
        </p:pic>
      </p:grpSp>
      <p:pic>
        <p:nvPicPr>
          <p:cNvPr id="281" name="Graphic 280">
            <a:extLst>
              <a:ext uri="{FF2B5EF4-FFF2-40B4-BE49-F238E27FC236}">
                <a16:creationId xmlns:a16="http://schemas.microsoft.com/office/drawing/2014/main" id="{FEC1667F-F9C8-4D14-9C10-0529CFFA4BD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19245" y="5322776"/>
            <a:ext cx="280800" cy="280800"/>
          </a:xfrm>
          <a:prstGeom prst="rect">
            <a:avLst/>
          </a:prstGeom>
        </p:spPr>
      </p:pic>
      <p:sp>
        <p:nvSpPr>
          <p:cNvPr id="282" name="Rectangle: Rounded Corners 281">
            <a:extLst>
              <a:ext uri="{FF2B5EF4-FFF2-40B4-BE49-F238E27FC236}">
                <a16:creationId xmlns:a16="http://schemas.microsoft.com/office/drawing/2014/main" id="{C9A6E3FF-9C68-4B30-8F4D-8C8E5233B55F}"/>
              </a:ext>
            </a:extLst>
          </p:cNvPr>
          <p:cNvSpPr/>
          <p:nvPr/>
        </p:nvSpPr>
        <p:spPr bwMode="gray">
          <a:xfrm>
            <a:off x="8690780" y="4510373"/>
            <a:ext cx="802809" cy="1155723"/>
          </a:xfrm>
          <a:prstGeom prst="roundRect">
            <a:avLst/>
          </a:prstGeom>
          <a:solidFill>
            <a:schemeClr val="bg1"/>
          </a:solidFill>
          <a:ln w="9525" algn="ctr">
            <a:solidFill>
              <a:schemeClr val="accent5">
                <a:lumMod val="60000"/>
                <a:lumOff val="40000"/>
              </a:schemeClr>
            </a:solidFill>
            <a:miter lim="800000"/>
            <a:headEnd/>
            <a:tailEnd/>
          </a:ln>
        </p:spPr>
        <p:txBody>
          <a:bodyPr lIns="36000" tIns="72000" rIns="36000" bIns="72000" rtlCol="0" anchor="ctr"/>
          <a:lstStyle/>
          <a:p>
            <a:pPr algn="ctr" defTabSz="914400" fontAlgn="base">
              <a:spcBef>
                <a:spcPct val="50000"/>
              </a:spcBef>
              <a:spcAft>
                <a:spcPct val="0"/>
              </a:spcAft>
              <a:buClr>
                <a:srgbClr val="F0AB00"/>
              </a:buClr>
              <a:buSzPct val="80000"/>
            </a:pPr>
            <a:r>
              <a:rPr lang="en-US" sz="900" kern="0" dirty="0">
                <a:solidFill>
                  <a:schemeClr val="accent5"/>
                </a:solidFill>
                <a:ea typeface="Arial Unicode MS" pitchFamily="34" charset="-128"/>
                <a:cs typeface="Arial Unicode MS" pitchFamily="34" charset="-128"/>
              </a:rPr>
              <a:t>SAP BTP</a:t>
            </a:r>
            <a:br>
              <a:rPr lang="en-US" sz="900" kern="0" dirty="0">
                <a:solidFill>
                  <a:schemeClr val="accent5"/>
                </a:solidFill>
                <a:ea typeface="Arial Unicode MS" pitchFamily="34" charset="-128"/>
                <a:cs typeface="Arial Unicode MS" pitchFamily="34" charset="-128"/>
              </a:rPr>
            </a:br>
            <a:r>
              <a:rPr lang="en-US" sz="900" kern="0" dirty="0">
                <a:solidFill>
                  <a:schemeClr val="accent5"/>
                </a:solidFill>
                <a:ea typeface="Arial Unicode MS" pitchFamily="34" charset="-128"/>
                <a:cs typeface="Arial Unicode MS" pitchFamily="34" charset="-128"/>
              </a:rPr>
              <a:t>Connectors</a:t>
            </a:r>
            <a:endParaRPr kumimoji="0" lang="en-US" sz="900" b="0" i="1" u="none" strike="noStrike" kern="0" cap="none" spc="0" normalizeH="0" baseline="0" noProof="0" dirty="0">
              <a:ln>
                <a:noFill/>
              </a:ln>
              <a:solidFill>
                <a:schemeClr val="accent5"/>
              </a:solidFill>
              <a:effectLst/>
              <a:uLnTx/>
              <a:uFillTx/>
              <a:ea typeface="Arial Unicode MS" pitchFamily="34" charset="-128"/>
              <a:cs typeface="Arial Unicode MS" pitchFamily="34" charset="-128"/>
            </a:endParaRPr>
          </a:p>
        </p:txBody>
      </p:sp>
      <p:sp>
        <p:nvSpPr>
          <p:cNvPr id="283" name="Rectangle: Rounded Corners 282">
            <a:extLst>
              <a:ext uri="{FF2B5EF4-FFF2-40B4-BE49-F238E27FC236}">
                <a16:creationId xmlns:a16="http://schemas.microsoft.com/office/drawing/2014/main" id="{7F1E21DC-C327-434B-A9A1-5F29D83C8D87}"/>
              </a:ext>
            </a:extLst>
          </p:cNvPr>
          <p:cNvSpPr/>
          <p:nvPr/>
        </p:nvSpPr>
        <p:spPr bwMode="gray">
          <a:xfrm>
            <a:off x="8695684" y="4047836"/>
            <a:ext cx="791834" cy="382056"/>
          </a:xfrm>
          <a:prstGeom prst="roundRect">
            <a:avLst/>
          </a:prstGeom>
          <a:solidFill>
            <a:schemeClr val="bg1"/>
          </a:solidFill>
          <a:ln w="9525" algn="ctr">
            <a:solidFill>
              <a:schemeClr val="accent1"/>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900" kern="0" dirty="0">
                <a:solidFill>
                  <a:schemeClr val="accent1">
                    <a:lumMod val="75000"/>
                  </a:schemeClr>
                </a:solidFill>
                <a:ea typeface="Arial Unicode MS" pitchFamily="34" charset="-128"/>
                <a:cs typeface="Arial Unicode MS" pitchFamily="34" charset="-128"/>
              </a:rPr>
              <a:t>3</a:t>
            </a:r>
            <a:r>
              <a:rPr lang="en-US" sz="900" kern="0" baseline="30000" dirty="0">
                <a:solidFill>
                  <a:schemeClr val="accent1">
                    <a:lumMod val="75000"/>
                  </a:schemeClr>
                </a:solidFill>
                <a:ea typeface="Arial Unicode MS" pitchFamily="34" charset="-128"/>
                <a:cs typeface="Arial Unicode MS" pitchFamily="34" charset="-128"/>
              </a:rPr>
              <a:t>rd</a:t>
            </a:r>
            <a:r>
              <a:rPr lang="en-US" sz="900" kern="0" dirty="0">
                <a:solidFill>
                  <a:schemeClr val="accent1">
                    <a:lumMod val="75000"/>
                  </a:schemeClr>
                </a:solidFill>
                <a:ea typeface="Arial Unicode MS" pitchFamily="34" charset="-128"/>
                <a:cs typeface="Arial Unicode MS" pitchFamily="34" charset="-128"/>
              </a:rPr>
              <a:t> Party </a:t>
            </a:r>
            <a:r>
              <a:rPr kumimoji="0" lang="en-US" sz="900" b="0" i="0" u="none" strike="noStrike" kern="0" cap="none" spc="0" normalizeH="0" baseline="0" noProof="0" dirty="0">
                <a:ln>
                  <a:noFill/>
                </a:ln>
                <a:solidFill>
                  <a:schemeClr val="accent1">
                    <a:lumMod val="75000"/>
                  </a:schemeClr>
                </a:solidFill>
                <a:effectLst/>
                <a:uLnTx/>
                <a:uFillTx/>
                <a:ea typeface="Arial Unicode MS" pitchFamily="34" charset="-128"/>
                <a:cs typeface="Arial Unicode MS" pitchFamily="34" charset="-128"/>
              </a:rPr>
              <a:t>Connectors</a:t>
            </a:r>
            <a:endParaRPr kumimoji="0" lang="en-US" sz="800" b="0" i="1" u="none" strike="noStrike" kern="0" cap="none" spc="0" normalizeH="0" baseline="0" noProof="0" dirty="0">
              <a:ln>
                <a:noFill/>
              </a:ln>
              <a:solidFill>
                <a:schemeClr val="accent1">
                  <a:lumMod val="75000"/>
                </a:schemeClr>
              </a:solidFill>
              <a:effectLst/>
              <a:uLnTx/>
              <a:uFillTx/>
              <a:ea typeface="Arial Unicode MS" pitchFamily="34" charset="-128"/>
              <a:cs typeface="Arial Unicode MS" pitchFamily="34" charset="-128"/>
            </a:endParaRPr>
          </a:p>
        </p:txBody>
      </p:sp>
      <p:pic>
        <p:nvPicPr>
          <p:cNvPr id="284" name="Picture 283">
            <a:extLst>
              <a:ext uri="{FF2B5EF4-FFF2-40B4-BE49-F238E27FC236}">
                <a16:creationId xmlns:a16="http://schemas.microsoft.com/office/drawing/2014/main" id="{EB3F3072-2DD6-4444-90BB-CF26EF83EE58}"/>
              </a:ext>
            </a:extLst>
          </p:cNvPr>
          <p:cNvPicPr>
            <a:picLocks noChangeAspect="1"/>
          </p:cNvPicPr>
          <p:nvPr/>
        </p:nvPicPr>
        <p:blipFill>
          <a:blip r:embed="rId22"/>
          <a:stretch>
            <a:fillRect/>
          </a:stretch>
        </p:blipFill>
        <p:spPr>
          <a:xfrm>
            <a:off x="10210245" y="4082265"/>
            <a:ext cx="298800" cy="298800"/>
          </a:xfrm>
          <a:prstGeom prst="rect">
            <a:avLst/>
          </a:prstGeom>
        </p:spPr>
      </p:pic>
      <p:grpSp>
        <p:nvGrpSpPr>
          <p:cNvPr id="146" name="Group 145">
            <a:extLst>
              <a:ext uri="{FF2B5EF4-FFF2-40B4-BE49-F238E27FC236}">
                <a16:creationId xmlns:a16="http://schemas.microsoft.com/office/drawing/2014/main" id="{1FBCA570-6B50-4CE7-8B1B-E66D47970CC4}"/>
              </a:ext>
            </a:extLst>
          </p:cNvPr>
          <p:cNvGrpSpPr/>
          <p:nvPr/>
        </p:nvGrpSpPr>
        <p:grpSpPr>
          <a:xfrm>
            <a:off x="450728" y="3040702"/>
            <a:ext cx="1914525" cy="1007090"/>
            <a:chOff x="652870" y="3379561"/>
            <a:chExt cx="1914525" cy="1007090"/>
          </a:xfrm>
        </p:grpSpPr>
        <p:sp>
          <p:nvSpPr>
            <p:cNvPr id="149" name="Rectangle: Rounded Corners 148">
              <a:extLst>
                <a:ext uri="{FF2B5EF4-FFF2-40B4-BE49-F238E27FC236}">
                  <a16:creationId xmlns:a16="http://schemas.microsoft.com/office/drawing/2014/main" id="{FF0D83D0-9E59-4182-ADC3-33D12B8032E6}"/>
                </a:ext>
              </a:extLst>
            </p:cNvPr>
            <p:cNvSpPr/>
            <p:nvPr/>
          </p:nvSpPr>
          <p:spPr bwMode="gray">
            <a:xfrm>
              <a:off x="652870" y="3379561"/>
              <a:ext cx="1914525" cy="1007090"/>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50" name="Rectangle: Rounded Corners 149">
              <a:extLst>
                <a:ext uri="{FF2B5EF4-FFF2-40B4-BE49-F238E27FC236}">
                  <a16:creationId xmlns:a16="http://schemas.microsoft.com/office/drawing/2014/main" id="{2B457937-C78A-48A7-8BFF-6F2E2A662E1F}"/>
                </a:ext>
              </a:extLst>
            </p:cNvPr>
            <p:cNvSpPr/>
            <p:nvPr/>
          </p:nvSpPr>
          <p:spPr bwMode="gray">
            <a:xfrm>
              <a:off x="1215775" y="4184662"/>
              <a:ext cx="788714" cy="146789"/>
            </a:xfrm>
            <a:prstGeom prst="roundRect">
              <a:avLst/>
            </a:prstGeom>
            <a:solidFill>
              <a:schemeClr val="bg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rPr>
                <a:t>…</a:t>
              </a:r>
            </a:p>
          </p:txBody>
        </p:sp>
        <p:grpSp>
          <p:nvGrpSpPr>
            <p:cNvPr id="151" name="Group 150">
              <a:extLst>
                <a:ext uri="{FF2B5EF4-FFF2-40B4-BE49-F238E27FC236}">
                  <a16:creationId xmlns:a16="http://schemas.microsoft.com/office/drawing/2014/main" id="{CAF4AFC3-37AF-44E7-88C8-D553EB7C8E3C}"/>
                </a:ext>
              </a:extLst>
            </p:cNvPr>
            <p:cNvGrpSpPr/>
            <p:nvPr/>
          </p:nvGrpSpPr>
          <p:grpSpPr>
            <a:xfrm>
              <a:off x="1664575" y="3846025"/>
              <a:ext cx="800020" cy="286424"/>
              <a:chOff x="1653299" y="3718711"/>
              <a:chExt cx="800020" cy="286424"/>
            </a:xfrm>
          </p:grpSpPr>
          <p:sp>
            <p:nvSpPr>
              <p:cNvPr id="170" name="Rectangle: Rounded Corners 169">
                <a:extLst>
                  <a:ext uri="{FF2B5EF4-FFF2-40B4-BE49-F238E27FC236}">
                    <a16:creationId xmlns:a16="http://schemas.microsoft.com/office/drawing/2014/main" id="{32C1F377-188A-4CCC-A170-92AB048F1587}"/>
                  </a:ext>
                </a:extLst>
              </p:cNvPr>
              <p:cNvSpPr/>
              <p:nvPr/>
            </p:nvSpPr>
            <p:spPr bwMode="gray">
              <a:xfrm>
                <a:off x="1653299" y="3718711"/>
                <a:ext cx="800020"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71" name="Picture 170">
                <a:extLst>
                  <a:ext uri="{FF2B5EF4-FFF2-40B4-BE49-F238E27FC236}">
                    <a16:creationId xmlns:a16="http://schemas.microsoft.com/office/drawing/2014/main" id="{6566C6F3-5F66-4943-A67F-7067107D6BCF}"/>
                  </a:ext>
                </a:extLst>
              </p:cNvPr>
              <p:cNvPicPr>
                <a:picLocks noChangeAspect="1"/>
              </p:cNvPicPr>
              <p:nvPr/>
            </p:nvPicPr>
            <p:blipFill>
              <a:blip r:embed="rId23"/>
              <a:stretch>
                <a:fillRect/>
              </a:stretch>
            </p:blipFill>
            <p:spPr>
              <a:xfrm>
                <a:off x="1739122" y="3805176"/>
                <a:ext cx="632202" cy="113494"/>
              </a:xfrm>
              <a:prstGeom prst="rect">
                <a:avLst/>
              </a:prstGeom>
            </p:spPr>
          </p:pic>
        </p:grpSp>
        <p:sp>
          <p:nvSpPr>
            <p:cNvPr id="160" name="Rectangle: Rounded Corners 159">
              <a:extLst>
                <a:ext uri="{FF2B5EF4-FFF2-40B4-BE49-F238E27FC236}">
                  <a16:creationId xmlns:a16="http://schemas.microsoft.com/office/drawing/2014/main" id="{0B3F08F4-9798-45FA-96A5-4829A94C3A2C}"/>
                </a:ext>
              </a:extLst>
            </p:cNvPr>
            <p:cNvSpPr/>
            <p:nvPr/>
          </p:nvSpPr>
          <p:spPr bwMode="gray">
            <a:xfrm>
              <a:off x="1664575" y="3471237"/>
              <a:ext cx="800020" cy="286424"/>
            </a:xfrm>
            <a:prstGeom prst="roundRect">
              <a:avLst/>
            </a:prstGeom>
            <a:solidFill>
              <a:schemeClr val="bg1"/>
            </a:solidFill>
            <a:ln w="9525" algn="ctr">
              <a:solidFill>
                <a:schemeClr val="accent3">
                  <a:lumMod val="60000"/>
                  <a:lumOff val="40000"/>
                </a:schemeClr>
              </a:solidFill>
              <a:miter lim="800000"/>
              <a:headEnd/>
              <a:tailEnd/>
            </a:ln>
          </p:spPr>
          <p:txBody>
            <a:bodyPr lIns="0" tIns="36000" rIns="0" bIns="36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800" b="1" kern="0">
                  <a:solidFill>
                    <a:schemeClr val="accent3"/>
                  </a:solidFill>
                  <a:ea typeface="Arial Unicode MS" pitchFamily="34" charset="-128"/>
                  <a:cs typeface="Arial Unicode MS" pitchFamily="34" charset="-128"/>
                </a:rPr>
                <a:t>SAP C/4HANA</a:t>
              </a:r>
              <a:endParaRPr kumimoji="0" lang="en-US" sz="800" b="1"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grpSp>
          <p:nvGrpSpPr>
            <p:cNvPr id="161" name="Group 160">
              <a:extLst>
                <a:ext uri="{FF2B5EF4-FFF2-40B4-BE49-F238E27FC236}">
                  <a16:creationId xmlns:a16="http://schemas.microsoft.com/office/drawing/2014/main" id="{C48B2291-5929-4C87-881F-DAC38C12E3B2}"/>
                </a:ext>
              </a:extLst>
            </p:cNvPr>
            <p:cNvGrpSpPr/>
            <p:nvPr/>
          </p:nvGrpSpPr>
          <p:grpSpPr>
            <a:xfrm>
              <a:off x="776885" y="3471237"/>
              <a:ext cx="800019" cy="286423"/>
              <a:chOff x="776885" y="3359469"/>
              <a:chExt cx="800019" cy="286423"/>
            </a:xfrm>
          </p:grpSpPr>
          <p:sp>
            <p:nvSpPr>
              <p:cNvPr id="167" name="Rectangle: Rounded Corners 166">
                <a:extLst>
                  <a:ext uri="{FF2B5EF4-FFF2-40B4-BE49-F238E27FC236}">
                    <a16:creationId xmlns:a16="http://schemas.microsoft.com/office/drawing/2014/main" id="{BB6713A7-5BD0-4208-9BCB-248DEEADF205}"/>
                  </a:ext>
                </a:extLst>
              </p:cNvPr>
              <p:cNvSpPr/>
              <p:nvPr/>
            </p:nvSpPr>
            <p:spPr bwMode="gray">
              <a:xfrm>
                <a:off x="776885" y="3359469"/>
                <a:ext cx="800019"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69" name="Picture 4" descr="Billedresultat for SAP fieldglass logo">
                <a:extLst>
                  <a:ext uri="{FF2B5EF4-FFF2-40B4-BE49-F238E27FC236}">
                    <a16:creationId xmlns:a16="http://schemas.microsoft.com/office/drawing/2014/main" id="{DF88CC86-09F5-47C7-B678-7B34E0A01DDB}"/>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569" y="3435742"/>
                <a:ext cx="699168" cy="133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2" name="Group 161">
              <a:extLst>
                <a:ext uri="{FF2B5EF4-FFF2-40B4-BE49-F238E27FC236}">
                  <a16:creationId xmlns:a16="http://schemas.microsoft.com/office/drawing/2014/main" id="{09DC5AC9-E3F0-44D3-BBBF-E419311B20B0}"/>
                </a:ext>
              </a:extLst>
            </p:cNvPr>
            <p:cNvGrpSpPr/>
            <p:nvPr/>
          </p:nvGrpSpPr>
          <p:grpSpPr>
            <a:xfrm>
              <a:off x="776886" y="3852992"/>
              <a:ext cx="795912" cy="286424"/>
              <a:chOff x="766763" y="3718711"/>
              <a:chExt cx="796192" cy="286424"/>
            </a:xfrm>
          </p:grpSpPr>
          <p:sp>
            <p:nvSpPr>
              <p:cNvPr id="163" name="Rectangle: Rounded Corners 162">
                <a:extLst>
                  <a:ext uri="{FF2B5EF4-FFF2-40B4-BE49-F238E27FC236}">
                    <a16:creationId xmlns:a16="http://schemas.microsoft.com/office/drawing/2014/main" id="{32E7DA02-32FC-4347-BF46-8BA3A601BC9B}"/>
                  </a:ext>
                </a:extLst>
              </p:cNvPr>
              <p:cNvSpPr/>
              <p:nvPr/>
            </p:nvSpPr>
            <p:spPr bwMode="gray">
              <a:xfrm>
                <a:off x="766763" y="3718711"/>
                <a:ext cx="796192"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66" name="Picture 4" descr="Bildergebnis fÃ¼r sap successfactors logo">
                <a:extLst>
                  <a:ext uri="{FF2B5EF4-FFF2-40B4-BE49-F238E27FC236}">
                    <a16:creationId xmlns:a16="http://schemas.microsoft.com/office/drawing/2014/main" id="{53DF92CD-2D06-4FFB-8BC0-2D5027253326}"/>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41889" b="44414"/>
              <a:stretch/>
            </p:blipFill>
            <p:spPr bwMode="auto">
              <a:xfrm>
                <a:off x="784976" y="3809890"/>
                <a:ext cx="759767" cy="10406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Rectangle 4">
            <a:extLst>
              <a:ext uri="{FF2B5EF4-FFF2-40B4-BE49-F238E27FC236}">
                <a16:creationId xmlns:a16="http://schemas.microsoft.com/office/drawing/2014/main" id="{88FFE920-2905-DF46-9F7D-F8C59D33A481}"/>
              </a:ext>
            </a:extLst>
          </p:cNvPr>
          <p:cNvSpPr/>
          <p:nvPr/>
        </p:nvSpPr>
        <p:spPr>
          <a:xfrm>
            <a:off x="597297" y="2266961"/>
            <a:ext cx="985846" cy="107722"/>
          </a:xfrm>
          <a:prstGeom prst="rect">
            <a:avLst/>
          </a:prstGeom>
        </p:spPr>
        <p:txBody>
          <a:bodyPr wrap="none" lIns="0" tIns="0" rIns="0" bIns="0">
            <a:spAutoFit/>
          </a:bodyPr>
          <a:lstStyle/>
          <a:p>
            <a:pPr lvl="0" algn="ctr" defTabSz="914400" fontAlgn="base">
              <a:spcBef>
                <a:spcPct val="50000"/>
              </a:spcBef>
              <a:spcAft>
                <a:spcPct val="0"/>
              </a:spcAft>
              <a:buClr>
                <a:srgbClr val="F0AB00"/>
              </a:buClr>
              <a:buSzPct val="80000"/>
            </a:pPr>
            <a:r>
              <a:rPr lang="en-US" sz="700" b="1" kern="0" dirty="0">
                <a:solidFill>
                  <a:srgbClr val="008FD3"/>
                </a:solidFill>
                <a:ea typeface="Arial Unicode MS" pitchFamily="34" charset="-128"/>
                <a:cs typeface="Arial Unicode MS" pitchFamily="34" charset="-128"/>
              </a:rPr>
              <a:t>SAP S/4HANA</a:t>
            </a:r>
            <a:r>
              <a:rPr lang="en-US" sz="700" b="1" kern="0" baseline="30000" dirty="0">
                <a:solidFill>
                  <a:srgbClr val="008FD3"/>
                </a:solidFill>
                <a:ea typeface="Arial Unicode MS" pitchFamily="34" charset="-128"/>
                <a:cs typeface="Arial Unicode MS" pitchFamily="34" charset="-128"/>
              </a:rPr>
              <a:t>®</a:t>
            </a:r>
            <a:r>
              <a:rPr lang="en-US" sz="700" b="1" kern="0" dirty="0">
                <a:solidFill>
                  <a:srgbClr val="008FD3"/>
                </a:solidFill>
                <a:ea typeface="Arial Unicode MS" pitchFamily="34" charset="-128"/>
                <a:cs typeface="Arial Unicode MS" pitchFamily="34" charset="-128"/>
              </a:rPr>
              <a:t> CLOUD</a:t>
            </a:r>
            <a:endParaRPr lang="en-US" sz="700" kern="0" dirty="0">
              <a:solidFill>
                <a:srgbClr val="008FD3"/>
              </a:solidFill>
              <a:ea typeface="Arial Unicode MS" pitchFamily="34" charset="-128"/>
              <a:cs typeface="Arial Unicode MS" pitchFamily="34" charset="-128"/>
            </a:endParaRPr>
          </a:p>
        </p:txBody>
      </p:sp>
      <p:sp>
        <p:nvSpPr>
          <p:cNvPr id="148" name="Rectangle 147">
            <a:extLst>
              <a:ext uri="{FF2B5EF4-FFF2-40B4-BE49-F238E27FC236}">
                <a16:creationId xmlns:a16="http://schemas.microsoft.com/office/drawing/2014/main" id="{AB921B3A-977D-3E47-B2E9-7712E0E72403}"/>
              </a:ext>
            </a:extLst>
          </p:cNvPr>
          <p:cNvSpPr/>
          <p:nvPr/>
        </p:nvSpPr>
        <p:spPr>
          <a:xfrm>
            <a:off x="768817" y="1930725"/>
            <a:ext cx="642805" cy="107722"/>
          </a:xfrm>
          <a:prstGeom prst="rect">
            <a:avLst/>
          </a:prstGeom>
        </p:spPr>
        <p:txBody>
          <a:bodyPr wrap="none" lIns="0" tIns="0" rIns="0" bIns="0">
            <a:spAutoFit/>
          </a:bodyPr>
          <a:lstStyle/>
          <a:p>
            <a:pPr lvl="0" algn="ctr" defTabSz="914400" fontAlgn="base">
              <a:spcBef>
                <a:spcPct val="50000"/>
              </a:spcBef>
              <a:spcAft>
                <a:spcPct val="0"/>
              </a:spcAft>
              <a:buClr>
                <a:srgbClr val="F0AB00"/>
              </a:buClr>
              <a:buSzPct val="80000"/>
            </a:pPr>
            <a:r>
              <a:rPr lang="en-US" sz="700" b="1" kern="0" dirty="0">
                <a:solidFill>
                  <a:srgbClr val="008FD3"/>
                </a:solidFill>
                <a:ea typeface="Arial Unicode MS" pitchFamily="34" charset="-128"/>
                <a:cs typeface="Arial Unicode MS" pitchFamily="34" charset="-128"/>
              </a:rPr>
              <a:t>SAP S/4HANA</a:t>
            </a:r>
            <a:r>
              <a:rPr lang="en-US" sz="700" b="1" kern="0" baseline="30000" dirty="0">
                <a:solidFill>
                  <a:srgbClr val="008FD3"/>
                </a:solidFill>
                <a:ea typeface="Arial Unicode MS" pitchFamily="34" charset="-128"/>
                <a:cs typeface="Arial Unicode MS" pitchFamily="34" charset="-128"/>
              </a:rPr>
              <a:t>®</a:t>
            </a:r>
            <a:endParaRPr lang="en-US" sz="700" kern="0" dirty="0">
              <a:solidFill>
                <a:srgbClr val="008FD3"/>
              </a:solidFill>
              <a:ea typeface="Arial Unicode MS" pitchFamily="34" charset="-128"/>
              <a:cs typeface="Arial Unicode MS" pitchFamily="34" charset="-128"/>
            </a:endParaRPr>
          </a:p>
        </p:txBody>
      </p:sp>
      <p:sp>
        <p:nvSpPr>
          <p:cNvPr id="125" name="AutoShape 4" descr="Bildergebnis fÃ¼r aws s3">
            <a:extLst>
              <a:ext uri="{FF2B5EF4-FFF2-40B4-BE49-F238E27FC236}">
                <a16:creationId xmlns:a16="http://schemas.microsoft.com/office/drawing/2014/main" id="{15358CDE-2876-40D0-BBD9-91D1E8ABF653}"/>
              </a:ext>
            </a:extLst>
          </p:cNvPr>
          <p:cNvSpPr>
            <a:spLocks noChangeAspect="1" noChangeArrowheads="1"/>
          </p:cNvSpPr>
          <p:nvPr/>
        </p:nvSpPr>
        <p:spPr bwMode="auto">
          <a:xfrm>
            <a:off x="6033418" y="297999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1" name="Rectangle 130">
            <a:extLst>
              <a:ext uri="{FF2B5EF4-FFF2-40B4-BE49-F238E27FC236}">
                <a16:creationId xmlns:a16="http://schemas.microsoft.com/office/drawing/2014/main" id="{264015AE-0752-44C2-938B-DD04B85E87E3}"/>
              </a:ext>
            </a:extLst>
          </p:cNvPr>
          <p:cNvSpPr/>
          <p:nvPr/>
        </p:nvSpPr>
        <p:spPr bwMode="gray">
          <a:xfrm>
            <a:off x="4047750" y="4739972"/>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33" name="TextBox 132">
            <a:extLst>
              <a:ext uri="{FF2B5EF4-FFF2-40B4-BE49-F238E27FC236}">
                <a16:creationId xmlns:a16="http://schemas.microsoft.com/office/drawing/2014/main" id="{2B94C057-1227-444F-9564-07043E91BDF8}"/>
              </a:ext>
            </a:extLst>
          </p:cNvPr>
          <p:cNvSpPr txBox="1"/>
          <p:nvPr/>
        </p:nvSpPr>
        <p:spPr>
          <a:xfrm>
            <a:off x="4743809" y="4955309"/>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Catalog</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Data Discovery / Data Profiling / Metadata Cataloging</a:t>
            </a:r>
          </a:p>
        </p:txBody>
      </p:sp>
      <p:pic>
        <p:nvPicPr>
          <p:cNvPr id="135" name="Picture 134">
            <a:extLst>
              <a:ext uri="{FF2B5EF4-FFF2-40B4-BE49-F238E27FC236}">
                <a16:creationId xmlns:a16="http://schemas.microsoft.com/office/drawing/2014/main" id="{ECF7B496-2896-46EF-90A2-F3B9DDCFD5D4}"/>
              </a:ext>
            </a:extLst>
          </p:cNvPr>
          <p:cNvPicPr>
            <a:picLocks noChangeAspect="1"/>
          </p:cNvPicPr>
          <p:nvPr/>
        </p:nvPicPr>
        <p:blipFill>
          <a:blip r:embed="rId26"/>
          <a:srcRect/>
          <a:stretch/>
        </p:blipFill>
        <p:spPr>
          <a:xfrm>
            <a:off x="4088663" y="4881459"/>
            <a:ext cx="545458" cy="549070"/>
          </a:xfrm>
          <a:prstGeom prst="rect">
            <a:avLst/>
          </a:prstGeom>
        </p:spPr>
      </p:pic>
      <p:sp>
        <p:nvSpPr>
          <p:cNvPr id="156" name="Rectangle 155">
            <a:extLst>
              <a:ext uri="{FF2B5EF4-FFF2-40B4-BE49-F238E27FC236}">
                <a16:creationId xmlns:a16="http://schemas.microsoft.com/office/drawing/2014/main" id="{701374C6-6486-467F-90D4-C3B4B6AB2D9A}"/>
              </a:ext>
            </a:extLst>
          </p:cNvPr>
          <p:cNvSpPr/>
          <p:nvPr/>
        </p:nvSpPr>
        <p:spPr bwMode="gray">
          <a:xfrm>
            <a:off x="4047750" y="2679834"/>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57" name="TextBox 156">
            <a:extLst>
              <a:ext uri="{FF2B5EF4-FFF2-40B4-BE49-F238E27FC236}">
                <a16:creationId xmlns:a16="http://schemas.microsoft.com/office/drawing/2014/main" id="{B73302D7-70AB-4038-8F03-8DC3E2C8B055}"/>
              </a:ext>
            </a:extLst>
          </p:cNvPr>
          <p:cNvSpPr txBox="1"/>
          <p:nvPr/>
        </p:nvSpPr>
        <p:spPr>
          <a:xfrm>
            <a:off x="4768905" y="2927110"/>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Integration</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Data Ingestion / Data Enrichment / Data Workflows</a:t>
            </a:r>
          </a:p>
        </p:txBody>
      </p:sp>
      <p:pic>
        <p:nvPicPr>
          <p:cNvPr id="165" name="Picture 164">
            <a:extLst>
              <a:ext uri="{FF2B5EF4-FFF2-40B4-BE49-F238E27FC236}">
                <a16:creationId xmlns:a16="http://schemas.microsoft.com/office/drawing/2014/main" id="{D4571367-BDB1-414E-94C4-BD3C5A4A85B6}"/>
              </a:ext>
            </a:extLst>
          </p:cNvPr>
          <p:cNvPicPr>
            <a:picLocks noChangeAspect="1"/>
          </p:cNvPicPr>
          <p:nvPr/>
        </p:nvPicPr>
        <p:blipFill>
          <a:blip r:embed="rId27"/>
          <a:srcRect/>
          <a:stretch/>
        </p:blipFill>
        <p:spPr>
          <a:xfrm>
            <a:off x="4170153" y="2937462"/>
            <a:ext cx="402409" cy="402409"/>
          </a:xfrm>
          <a:prstGeom prst="rect">
            <a:avLst/>
          </a:prstGeom>
        </p:spPr>
      </p:pic>
      <p:pic>
        <p:nvPicPr>
          <p:cNvPr id="168" name="Picture 167">
            <a:extLst>
              <a:ext uri="{FF2B5EF4-FFF2-40B4-BE49-F238E27FC236}">
                <a16:creationId xmlns:a16="http://schemas.microsoft.com/office/drawing/2014/main" id="{8604C0D8-0DE0-4085-94C7-81FBDD167EBD}"/>
              </a:ext>
            </a:extLst>
          </p:cNvPr>
          <p:cNvPicPr>
            <a:picLocks noChangeAspect="1"/>
          </p:cNvPicPr>
          <p:nvPr/>
        </p:nvPicPr>
        <p:blipFill>
          <a:blip r:embed="rId28"/>
          <a:stretch>
            <a:fillRect/>
          </a:stretch>
        </p:blipFill>
        <p:spPr>
          <a:xfrm>
            <a:off x="4030139" y="1746676"/>
            <a:ext cx="812779" cy="810520"/>
          </a:xfrm>
          <a:prstGeom prst="rect">
            <a:avLst/>
          </a:prstGeom>
          <a:effectLst>
            <a:outerShdw blurRad="63500" sx="102000" sy="102000" algn="ctr" rotWithShape="0">
              <a:schemeClr val="bg1"/>
            </a:outerShdw>
          </a:effectLst>
        </p:spPr>
      </p:pic>
      <p:sp>
        <p:nvSpPr>
          <p:cNvPr id="172" name="TextBox 171">
            <a:extLst>
              <a:ext uri="{FF2B5EF4-FFF2-40B4-BE49-F238E27FC236}">
                <a16:creationId xmlns:a16="http://schemas.microsoft.com/office/drawing/2014/main" id="{F1FB1FF3-5A43-4C07-BAB2-3ABFBE76C15B}"/>
              </a:ext>
            </a:extLst>
          </p:cNvPr>
          <p:cNvSpPr txBox="1"/>
          <p:nvPr/>
        </p:nvSpPr>
        <p:spPr>
          <a:xfrm>
            <a:off x="4812254" y="2001539"/>
            <a:ext cx="3160258" cy="369332"/>
          </a:xfrm>
          <a:prstGeom prst="rect">
            <a:avLst/>
          </a:prstGeom>
          <a:noFill/>
          <a:effectLst>
            <a:glow rad="698500">
              <a:schemeClr val="accent3">
                <a:satMod val="175000"/>
                <a:alpha val="30000"/>
              </a:schemeClr>
            </a:glow>
            <a:outerShdw blurRad="50800" dir="2700000" algn="tl" rotWithShape="0">
              <a:schemeClr val="bg1"/>
            </a:outerShdw>
          </a:effectLst>
        </p:spPr>
        <p:txBody>
          <a:bodyPr wrap="square" lIns="0" tIns="0" rIns="0" bIns="0" rtlCol="0">
            <a:spAutoFit/>
          </a:bodyPr>
          <a:lstStyle/>
          <a:p>
            <a:pPr fontAlgn="base">
              <a:spcBef>
                <a:spcPct val="50000"/>
              </a:spcBef>
              <a:spcAft>
                <a:spcPct val="0"/>
              </a:spcAft>
              <a:buClr>
                <a:srgbClr val="F0AB00"/>
              </a:buClr>
              <a:buSzPct val="80000"/>
            </a:pPr>
            <a:r>
              <a:rPr lang="en-US" sz="2400" b="1" kern="0" dirty="0">
                <a:ea typeface="Arial Unicode MS" pitchFamily="34" charset="-128"/>
                <a:cs typeface="Arial Unicode MS" pitchFamily="34" charset="-128"/>
              </a:rPr>
              <a:t>SAP Data Intelligence</a:t>
            </a:r>
            <a:endParaRPr lang="en-US" sz="2400" kern="0" dirty="0">
              <a:ea typeface="Arial Unicode MS" pitchFamily="34" charset="-128"/>
              <a:cs typeface="Arial Unicode MS" pitchFamily="34" charset="-128"/>
            </a:endParaRPr>
          </a:p>
        </p:txBody>
      </p:sp>
      <p:sp>
        <p:nvSpPr>
          <p:cNvPr id="121" name="Rectangle 120">
            <a:extLst>
              <a:ext uri="{FF2B5EF4-FFF2-40B4-BE49-F238E27FC236}">
                <a16:creationId xmlns:a16="http://schemas.microsoft.com/office/drawing/2014/main" id="{9CFC11FF-4037-4D66-8F72-C04D9AFCDFF8}"/>
              </a:ext>
            </a:extLst>
          </p:cNvPr>
          <p:cNvSpPr/>
          <p:nvPr/>
        </p:nvSpPr>
        <p:spPr bwMode="gray">
          <a:xfrm>
            <a:off x="319519" y="908049"/>
            <a:ext cx="11423472" cy="5554744"/>
          </a:xfrm>
          <a:prstGeom prst="rect">
            <a:avLst/>
          </a:prstGeom>
          <a:solidFill>
            <a:schemeClr val="bg1">
              <a:alpha val="8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7" name="Group 6">
            <a:extLst>
              <a:ext uri="{FF2B5EF4-FFF2-40B4-BE49-F238E27FC236}">
                <a16:creationId xmlns:a16="http://schemas.microsoft.com/office/drawing/2014/main" id="{4D149E1C-9125-4E06-AD48-2FCC0EDF2C61}"/>
              </a:ext>
            </a:extLst>
          </p:cNvPr>
          <p:cNvGrpSpPr/>
          <p:nvPr/>
        </p:nvGrpSpPr>
        <p:grpSpPr>
          <a:xfrm>
            <a:off x="2074575" y="3676192"/>
            <a:ext cx="1933413" cy="913383"/>
            <a:chOff x="2074575" y="3660824"/>
            <a:chExt cx="1933413" cy="913383"/>
          </a:xfrm>
        </p:grpSpPr>
        <p:cxnSp>
          <p:nvCxnSpPr>
            <p:cNvPr id="129" name="Straight Arrow Connector 128">
              <a:extLst>
                <a:ext uri="{FF2B5EF4-FFF2-40B4-BE49-F238E27FC236}">
                  <a16:creationId xmlns:a16="http://schemas.microsoft.com/office/drawing/2014/main" id="{14DA26B4-5FAF-410C-B18E-6A08FD2BF56F}"/>
                </a:ext>
              </a:extLst>
            </p:cNvPr>
            <p:cNvCxnSpPr>
              <a:cxnSpLocks/>
            </p:cNvCxnSpPr>
            <p:nvPr/>
          </p:nvCxnSpPr>
          <p:spPr>
            <a:xfrm>
              <a:off x="2435035" y="3859291"/>
              <a:ext cx="320400" cy="1"/>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Arrow: Right 181">
              <a:extLst>
                <a:ext uri="{FF2B5EF4-FFF2-40B4-BE49-F238E27FC236}">
                  <a16:creationId xmlns:a16="http://schemas.microsoft.com/office/drawing/2014/main" id="{D8B9E8CF-F0B1-4451-A49D-287878036F57}"/>
                </a:ext>
              </a:extLst>
            </p:cNvPr>
            <p:cNvSpPr/>
            <p:nvPr/>
          </p:nvSpPr>
          <p:spPr bwMode="gray">
            <a:xfrm>
              <a:off x="2667698" y="3660824"/>
              <a:ext cx="1340290" cy="913383"/>
            </a:xfrm>
            <a:prstGeom prst="rightArrow">
              <a:avLst>
                <a:gd name="adj1" fmla="val 65085"/>
                <a:gd name="adj2" fmla="val 54114"/>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2" name="Rectangle 151">
              <a:extLst>
                <a:ext uri="{FF2B5EF4-FFF2-40B4-BE49-F238E27FC236}">
                  <a16:creationId xmlns:a16="http://schemas.microsoft.com/office/drawing/2014/main" id="{1BC5C8F2-756B-40B5-BE8A-788DE6BE6ACB}"/>
                </a:ext>
              </a:extLst>
            </p:cNvPr>
            <p:cNvSpPr/>
            <p:nvPr/>
          </p:nvSpPr>
          <p:spPr bwMode="gray">
            <a:xfrm>
              <a:off x="2312458" y="3817125"/>
              <a:ext cx="336356" cy="600781"/>
            </a:xfrm>
            <a:prstGeom prst="rect">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3" name="Rectangle 152">
              <a:extLst>
                <a:ext uri="{FF2B5EF4-FFF2-40B4-BE49-F238E27FC236}">
                  <a16:creationId xmlns:a16="http://schemas.microsoft.com/office/drawing/2014/main" id="{DA87C93B-FF86-4025-9B9F-8F3DE54BE643}"/>
                </a:ext>
              </a:extLst>
            </p:cNvPr>
            <p:cNvSpPr/>
            <p:nvPr/>
          </p:nvSpPr>
          <p:spPr bwMode="gray">
            <a:xfrm>
              <a:off x="2074575" y="3817125"/>
              <a:ext cx="187378" cy="600781"/>
            </a:xfrm>
            <a:prstGeom prst="rect">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26" name="Rectangle 125">
            <a:extLst>
              <a:ext uri="{FF2B5EF4-FFF2-40B4-BE49-F238E27FC236}">
                <a16:creationId xmlns:a16="http://schemas.microsoft.com/office/drawing/2014/main" id="{CD363B4C-579A-4E64-9A3D-7E18D7AE62A9}"/>
              </a:ext>
            </a:extLst>
          </p:cNvPr>
          <p:cNvSpPr/>
          <p:nvPr/>
        </p:nvSpPr>
        <p:spPr bwMode="gray">
          <a:xfrm>
            <a:off x="4047750" y="3708749"/>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37" name="TextBox 136">
            <a:extLst>
              <a:ext uri="{FF2B5EF4-FFF2-40B4-BE49-F238E27FC236}">
                <a16:creationId xmlns:a16="http://schemas.microsoft.com/office/drawing/2014/main" id="{D425E045-0DED-4512-91DA-CDEE353285FC}"/>
              </a:ext>
            </a:extLst>
          </p:cNvPr>
          <p:cNvSpPr txBox="1"/>
          <p:nvPr/>
        </p:nvSpPr>
        <p:spPr>
          <a:xfrm>
            <a:off x="4768905" y="3933165"/>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Processing</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Exploration / Model Design / ML orchestration</a:t>
            </a:r>
          </a:p>
        </p:txBody>
      </p:sp>
      <p:pic>
        <p:nvPicPr>
          <p:cNvPr id="154" name="Picture 153">
            <a:extLst>
              <a:ext uri="{FF2B5EF4-FFF2-40B4-BE49-F238E27FC236}">
                <a16:creationId xmlns:a16="http://schemas.microsoft.com/office/drawing/2014/main" id="{1EE5B383-7142-4C37-A142-536C4033ECC1}"/>
              </a:ext>
            </a:extLst>
          </p:cNvPr>
          <p:cNvPicPr>
            <a:picLocks noChangeAspect="1"/>
          </p:cNvPicPr>
          <p:nvPr/>
        </p:nvPicPr>
        <p:blipFill>
          <a:blip r:embed="rId29"/>
          <a:srcRect/>
          <a:stretch/>
        </p:blipFill>
        <p:spPr>
          <a:xfrm>
            <a:off x="4170153" y="3963793"/>
            <a:ext cx="402409" cy="361856"/>
          </a:xfrm>
          <a:prstGeom prst="rect">
            <a:avLst/>
          </a:prstGeom>
        </p:spPr>
      </p:pic>
    </p:spTree>
    <p:extLst>
      <p:ext uri="{BB962C8B-B14F-4D97-AF65-F5344CB8AC3E}">
        <p14:creationId xmlns:p14="http://schemas.microsoft.com/office/powerpoint/2010/main" val="4043415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40F3DA-78F8-4626-ABD1-B4DE01FEF17F}"/>
              </a:ext>
            </a:extLst>
          </p:cNvPr>
          <p:cNvPicPr>
            <a:picLocks noChangeAspect="1"/>
          </p:cNvPicPr>
          <p:nvPr/>
        </p:nvPicPr>
        <p:blipFill>
          <a:blip r:embed="rId2"/>
          <a:stretch>
            <a:fillRect/>
          </a:stretch>
        </p:blipFill>
        <p:spPr>
          <a:xfrm>
            <a:off x="7654291" y="2271186"/>
            <a:ext cx="4167386" cy="2577046"/>
          </a:xfrm>
          <a:prstGeom prst="rect">
            <a:avLst/>
          </a:prstGeom>
          <a:ln>
            <a:solidFill>
              <a:schemeClr val="tx1"/>
            </a:solidFill>
          </a:ln>
        </p:spPr>
      </p:pic>
      <p:pic>
        <p:nvPicPr>
          <p:cNvPr id="13" name="Picture 12">
            <a:extLst>
              <a:ext uri="{FF2B5EF4-FFF2-40B4-BE49-F238E27FC236}">
                <a16:creationId xmlns:a16="http://schemas.microsoft.com/office/drawing/2014/main" id="{161D1A50-97E4-4F3E-84FC-97B3442090A2}"/>
              </a:ext>
            </a:extLst>
          </p:cNvPr>
          <p:cNvPicPr>
            <a:picLocks noChangeAspect="1"/>
          </p:cNvPicPr>
          <p:nvPr/>
        </p:nvPicPr>
        <p:blipFill>
          <a:blip r:embed="rId3"/>
          <a:srcRect/>
          <a:stretch/>
        </p:blipFill>
        <p:spPr>
          <a:xfrm>
            <a:off x="759142" y="2305493"/>
            <a:ext cx="3982187" cy="2542739"/>
          </a:xfrm>
          <a:prstGeom prst="rect">
            <a:avLst/>
          </a:prstGeom>
          <a:ln>
            <a:solidFill>
              <a:schemeClr val="tx1"/>
            </a:solidFill>
          </a:ln>
        </p:spPr>
      </p:pic>
      <p:sp>
        <p:nvSpPr>
          <p:cNvPr id="2" name="Title 1">
            <a:extLst>
              <a:ext uri="{FF2B5EF4-FFF2-40B4-BE49-F238E27FC236}">
                <a16:creationId xmlns:a16="http://schemas.microsoft.com/office/drawing/2014/main" id="{516A875C-98D2-4388-ADDB-6DCA2E569607}"/>
              </a:ext>
            </a:extLst>
          </p:cNvPr>
          <p:cNvSpPr>
            <a:spLocks noGrp="1"/>
          </p:cNvSpPr>
          <p:nvPr>
            <p:ph type="title"/>
          </p:nvPr>
        </p:nvSpPr>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Processing</a:t>
            </a:r>
            <a:endParaRPr lang="en-US" sz="1800" b="0" dirty="0"/>
          </a:p>
        </p:txBody>
      </p:sp>
      <p:grpSp>
        <p:nvGrpSpPr>
          <p:cNvPr id="5" name="Group 4">
            <a:extLst>
              <a:ext uri="{FF2B5EF4-FFF2-40B4-BE49-F238E27FC236}">
                <a16:creationId xmlns:a16="http://schemas.microsoft.com/office/drawing/2014/main" id="{E8CD43F0-ED82-487D-9002-0987652A832D}"/>
              </a:ext>
            </a:extLst>
          </p:cNvPr>
          <p:cNvGrpSpPr/>
          <p:nvPr/>
        </p:nvGrpSpPr>
        <p:grpSpPr>
          <a:xfrm>
            <a:off x="2810570" y="1911629"/>
            <a:ext cx="6590590" cy="3660892"/>
            <a:chOff x="-34847" y="1207614"/>
            <a:chExt cx="6592306" cy="3661845"/>
          </a:xfrm>
        </p:grpSpPr>
        <p:pic>
          <p:nvPicPr>
            <p:cNvPr id="9" name="Picture 8">
              <a:extLst>
                <a:ext uri="{FF2B5EF4-FFF2-40B4-BE49-F238E27FC236}">
                  <a16:creationId xmlns:a16="http://schemas.microsoft.com/office/drawing/2014/main" id="{50841CE2-7748-4F4B-AD5C-C39A801FA8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7" y="1207614"/>
              <a:ext cx="6592306" cy="3661845"/>
            </a:xfrm>
            <a:prstGeom prst="rect">
              <a:avLst/>
            </a:prstGeom>
          </p:spPr>
        </p:pic>
        <p:pic>
          <p:nvPicPr>
            <p:cNvPr id="10" name="Picture 9">
              <a:extLst>
                <a:ext uri="{FF2B5EF4-FFF2-40B4-BE49-F238E27FC236}">
                  <a16:creationId xmlns:a16="http://schemas.microsoft.com/office/drawing/2014/main" id="{3FF6908B-12C6-4B38-86B7-12C9193E7982}"/>
                </a:ext>
              </a:extLst>
            </p:cNvPr>
            <p:cNvPicPr>
              <a:picLocks noChangeAspect="1"/>
            </p:cNvPicPr>
            <p:nvPr/>
          </p:nvPicPr>
          <p:blipFill>
            <a:blip r:embed="rId5"/>
            <a:stretch>
              <a:fillRect/>
            </a:stretch>
          </p:blipFill>
          <p:spPr>
            <a:xfrm>
              <a:off x="924762" y="1621892"/>
              <a:ext cx="4673087" cy="2833288"/>
            </a:xfrm>
            <a:prstGeom prst="rect">
              <a:avLst/>
            </a:prstGeom>
          </p:spPr>
        </p:pic>
      </p:grpSp>
      <p:sp>
        <p:nvSpPr>
          <p:cNvPr id="8" name="TextBox 7">
            <a:extLst>
              <a:ext uri="{FF2B5EF4-FFF2-40B4-BE49-F238E27FC236}">
                <a16:creationId xmlns:a16="http://schemas.microsoft.com/office/drawing/2014/main" id="{79765048-4944-47E9-8438-3888280AE570}"/>
              </a:ext>
            </a:extLst>
          </p:cNvPr>
          <p:cNvSpPr txBox="1"/>
          <p:nvPr/>
        </p:nvSpPr>
        <p:spPr>
          <a:xfrm>
            <a:off x="2271486" y="5209252"/>
            <a:ext cx="7917543" cy="1384418"/>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endParaRPr lang="en-US" sz="1999" b="1" kern="0" dirty="0">
              <a:solidFill>
                <a:schemeClr val="accent3"/>
              </a:solidFill>
              <a:ea typeface="Arial Unicode MS" pitchFamily="34" charset="-128"/>
              <a:cs typeface="Arial Unicode MS" pitchFamily="34" charset="-128"/>
            </a:endParaRPr>
          </a:p>
          <a:p>
            <a:pPr algn="ctr" fontAlgn="base">
              <a:spcBef>
                <a:spcPct val="50000"/>
              </a:spcBef>
              <a:spcAft>
                <a:spcPct val="0"/>
              </a:spcAft>
              <a:buClr>
                <a:srgbClr val="F0AB00"/>
              </a:buClr>
              <a:buSzPct val="80000"/>
            </a:pPr>
            <a:r>
              <a:rPr lang="en-US" sz="1999" b="1" kern="0" dirty="0">
                <a:solidFill>
                  <a:schemeClr val="accent3"/>
                </a:solidFill>
                <a:ea typeface="Arial Unicode MS" pitchFamily="34" charset="-128"/>
                <a:cs typeface="Arial Unicode MS" pitchFamily="34" charset="-128"/>
              </a:rPr>
              <a:t>Explore your data assets, create and validate your models, and orchestrate any mix of data processing engines, seamlessly within the data pipelines that feed them</a:t>
            </a:r>
          </a:p>
        </p:txBody>
      </p:sp>
      <p:grpSp>
        <p:nvGrpSpPr>
          <p:cNvPr id="14" name="Group 13">
            <a:extLst>
              <a:ext uri="{FF2B5EF4-FFF2-40B4-BE49-F238E27FC236}">
                <a16:creationId xmlns:a16="http://schemas.microsoft.com/office/drawing/2014/main" id="{32F74830-EA20-459F-A04A-7033A05BA672}"/>
              </a:ext>
            </a:extLst>
          </p:cNvPr>
          <p:cNvGrpSpPr/>
          <p:nvPr/>
        </p:nvGrpSpPr>
        <p:grpSpPr>
          <a:xfrm>
            <a:off x="3771835" y="2168106"/>
            <a:ext cx="4669660" cy="2990244"/>
            <a:chOff x="3771835" y="2168106"/>
            <a:chExt cx="4669660" cy="2990244"/>
          </a:xfrm>
        </p:grpSpPr>
        <p:pic>
          <p:nvPicPr>
            <p:cNvPr id="15" name="Picture 14">
              <a:extLst>
                <a:ext uri="{FF2B5EF4-FFF2-40B4-BE49-F238E27FC236}">
                  <a16:creationId xmlns:a16="http://schemas.microsoft.com/office/drawing/2014/main" id="{7D8E7414-D246-4193-9BBE-8D2C559CA856}"/>
                </a:ext>
              </a:extLst>
            </p:cNvPr>
            <p:cNvPicPr>
              <a:picLocks noChangeAspect="1"/>
            </p:cNvPicPr>
            <p:nvPr/>
          </p:nvPicPr>
          <p:blipFill>
            <a:blip r:embed="rId6"/>
            <a:stretch>
              <a:fillRect/>
            </a:stretch>
          </p:blipFill>
          <p:spPr>
            <a:xfrm>
              <a:off x="3771835" y="2168106"/>
              <a:ext cx="4669660" cy="2990244"/>
            </a:xfrm>
            <a:prstGeom prst="rect">
              <a:avLst/>
            </a:prstGeom>
          </p:spPr>
        </p:pic>
        <p:pic>
          <p:nvPicPr>
            <p:cNvPr id="16" name="Picture 15">
              <a:extLst>
                <a:ext uri="{FF2B5EF4-FFF2-40B4-BE49-F238E27FC236}">
                  <a16:creationId xmlns:a16="http://schemas.microsoft.com/office/drawing/2014/main" id="{5793C024-5B15-4768-A858-1449CC0D679E}"/>
                </a:ext>
              </a:extLst>
            </p:cNvPr>
            <p:cNvPicPr>
              <a:picLocks noChangeAspect="1"/>
            </p:cNvPicPr>
            <p:nvPr/>
          </p:nvPicPr>
          <p:blipFill rotWithShape="1">
            <a:blip r:embed="rId7"/>
            <a:srcRect l="12580" t="23592" r="10278" b="15671"/>
            <a:stretch/>
          </p:blipFill>
          <p:spPr>
            <a:xfrm>
              <a:off x="3912472" y="3007936"/>
              <a:ext cx="4225688" cy="1813096"/>
            </a:xfrm>
            <a:prstGeom prst="rect">
              <a:avLst/>
            </a:prstGeom>
          </p:spPr>
        </p:pic>
      </p:grpSp>
    </p:spTree>
    <p:extLst>
      <p:ext uri="{BB962C8B-B14F-4D97-AF65-F5344CB8AC3E}">
        <p14:creationId xmlns:p14="http://schemas.microsoft.com/office/powerpoint/2010/main" val="3450066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D117-E58D-6F4F-BEE3-01E63D428B3B}"/>
              </a:ext>
            </a:extLst>
          </p:cNvPr>
          <p:cNvSpPr>
            <a:spLocks noGrp="1"/>
          </p:cNvSpPr>
          <p:nvPr>
            <p:ph type="title"/>
          </p:nvPr>
        </p:nvSpPr>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Processing</a:t>
            </a:r>
            <a:endParaRPr lang="en-US" dirty="0"/>
          </a:p>
        </p:txBody>
      </p:sp>
      <p:grpSp>
        <p:nvGrpSpPr>
          <p:cNvPr id="70" name="Group 69">
            <a:extLst>
              <a:ext uri="{FF2B5EF4-FFF2-40B4-BE49-F238E27FC236}">
                <a16:creationId xmlns:a16="http://schemas.microsoft.com/office/drawing/2014/main" id="{D964349D-AC91-48E4-9AE2-1F1F04C51A0F}"/>
              </a:ext>
            </a:extLst>
          </p:cNvPr>
          <p:cNvGrpSpPr/>
          <p:nvPr/>
        </p:nvGrpSpPr>
        <p:grpSpPr>
          <a:xfrm>
            <a:off x="1430399" y="2869226"/>
            <a:ext cx="888190" cy="826641"/>
            <a:chOff x="460589" y="2655684"/>
            <a:chExt cx="888883" cy="827286"/>
          </a:xfrm>
        </p:grpSpPr>
        <p:sp>
          <p:nvSpPr>
            <p:cNvPr id="73" name="Teardrop 6">
              <a:extLst>
                <a:ext uri="{FF2B5EF4-FFF2-40B4-BE49-F238E27FC236}">
                  <a16:creationId xmlns:a16="http://schemas.microsoft.com/office/drawing/2014/main" id="{021FCA9B-33E9-4464-8F18-7AD51F2B3EF4}"/>
                </a:ext>
              </a:extLst>
            </p:cNvPr>
            <p:cNvSpPr/>
            <p:nvPr/>
          </p:nvSpPr>
          <p:spPr bwMode="gray">
            <a:xfrm rot="2700000">
              <a:off x="478588" y="2655684"/>
              <a:ext cx="827286" cy="827286"/>
            </a:xfrm>
            <a:prstGeom prst="ellipse">
              <a:avLst/>
            </a:prstGeom>
            <a:noFill/>
            <a:ln w="25400" algn="ctr">
              <a:solidFill>
                <a:schemeClr val="accent3">
                  <a:lumMod val="50000"/>
                </a:schemeClr>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74" name="Rectangle 7">
              <a:extLst>
                <a:ext uri="{FF2B5EF4-FFF2-40B4-BE49-F238E27FC236}">
                  <a16:creationId xmlns:a16="http://schemas.microsoft.com/office/drawing/2014/main" id="{3BD5E102-3664-4274-AF56-A019A9CC0DD0}"/>
                </a:ext>
              </a:extLst>
            </p:cNvPr>
            <p:cNvSpPr/>
            <p:nvPr/>
          </p:nvSpPr>
          <p:spPr>
            <a:xfrm>
              <a:off x="460589" y="2806406"/>
              <a:ext cx="888883" cy="526253"/>
            </a:xfrm>
            <a:prstGeom prst="ellipse">
              <a:avLst/>
            </a:prstGeom>
          </p:spPr>
          <p:txBody>
            <a:bodyPr wrap="square" lIns="0" tIns="0" rIns="0" bIns="0">
              <a:spAutoFit/>
            </a:bodyPr>
            <a:lstStyle/>
            <a:p>
              <a:pPr algn="ctr" defTabSz="443169">
                <a:lnSpc>
                  <a:spcPct val="90000"/>
                </a:lnSpc>
                <a:spcBef>
                  <a:spcPct val="0"/>
                </a:spcBef>
                <a:spcAft>
                  <a:spcPct val="35000"/>
                </a:spcAft>
                <a:defRPr/>
              </a:pPr>
              <a:r>
                <a:rPr lang="en-US" sz="900" kern="0">
                  <a:solidFill>
                    <a:srgbClr val="000000"/>
                  </a:solidFill>
                </a:rPr>
                <a:t>Search &amp; Browse Data </a:t>
              </a:r>
            </a:p>
          </p:txBody>
        </p:sp>
      </p:grpSp>
      <p:sp>
        <p:nvSpPr>
          <p:cNvPr id="75" name="Teardrop 18">
            <a:extLst>
              <a:ext uri="{FF2B5EF4-FFF2-40B4-BE49-F238E27FC236}">
                <a16:creationId xmlns:a16="http://schemas.microsoft.com/office/drawing/2014/main" id="{8BA098C1-62E9-4281-853E-B1511E6EB7AC}"/>
              </a:ext>
            </a:extLst>
          </p:cNvPr>
          <p:cNvSpPr/>
          <p:nvPr/>
        </p:nvSpPr>
        <p:spPr bwMode="gray">
          <a:xfrm rot="2700000">
            <a:off x="2404899" y="2877044"/>
            <a:ext cx="826641" cy="826640"/>
          </a:xfrm>
          <a:prstGeom prst="ellipse">
            <a:avLst/>
          </a:prstGeom>
          <a:noFill/>
          <a:ln w="25400" algn="ctr">
            <a:solidFill>
              <a:schemeClr val="accent3"/>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76" name="Rectangle 19">
            <a:extLst>
              <a:ext uri="{FF2B5EF4-FFF2-40B4-BE49-F238E27FC236}">
                <a16:creationId xmlns:a16="http://schemas.microsoft.com/office/drawing/2014/main" id="{2C7150F2-9B77-415F-B823-D4DB557F1864}"/>
              </a:ext>
            </a:extLst>
          </p:cNvPr>
          <p:cNvSpPr/>
          <p:nvPr/>
        </p:nvSpPr>
        <p:spPr>
          <a:xfrm>
            <a:off x="2361491" y="3042664"/>
            <a:ext cx="957336" cy="525569"/>
          </a:xfrm>
          <a:prstGeom prst="ellipse">
            <a:avLst/>
          </a:prstGeom>
        </p:spPr>
        <p:txBody>
          <a:bodyPr wrap="square" lIns="0" tIns="0" rIns="0" bIns="0">
            <a:spAutoFit/>
          </a:bodyPr>
          <a:lstStyle/>
          <a:p>
            <a:pPr algn="ctr" defTabSz="443169">
              <a:lnSpc>
                <a:spcPct val="90000"/>
              </a:lnSpc>
              <a:spcBef>
                <a:spcPct val="0"/>
              </a:spcBef>
              <a:spcAft>
                <a:spcPct val="35000"/>
              </a:spcAft>
            </a:pPr>
            <a:r>
              <a:rPr lang="en-US" sz="900" kern="0">
                <a:solidFill>
                  <a:srgbClr val="000000"/>
                </a:solidFill>
              </a:rPr>
              <a:t>Connection /Storage Management</a:t>
            </a:r>
          </a:p>
        </p:txBody>
      </p:sp>
      <p:sp>
        <p:nvSpPr>
          <p:cNvPr id="77" name="Teardrop 16">
            <a:extLst>
              <a:ext uri="{FF2B5EF4-FFF2-40B4-BE49-F238E27FC236}">
                <a16:creationId xmlns:a16="http://schemas.microsoft.com/office/drawing/2014/main" id="{C3957795-313F-4076-8369-52B507179A69}"/>
              </a:ext>
            </a:extLst>
          </p:cNvPr>
          <p:cNvSpPr/>
          <p:nvPr/>
        </p:nvSpPr>
        <p:spPr bwMode="gray">
          <a:xfrm rot="2700000">
            <a:off x="3375595" y="2877041"/>
            <a:ext cx="826641" cy="826641"/>
          </a:xfrm>
          <a:prstGeom prst="ellipse">
            <a:avLst/>
          </a:prstGeom>
          <a:noFill/>
          <a:ln w="25400" algn="ctr">
            <a:solidFill>
              <a:schemeClr val="accent3"/>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78" name="Rectangle 17">
            <a:extLst>
              <a:ext uri="{FF2B5EF4-FFF2-40B4-BE49-F238E27FC236}">
                <a16:creationId xmlns:a16="http://schemas.microsoft.com/office/drawing/2014/main" id="{2C95A2C9-1490-46B0-84C6-6BFBF55E71F4}"/>
              </a:ext>
            </a:extLst>
          </p:cNvPr>
          <p:cNvSpPr/>
          <p:nvPr/>
        </p:nvSpPr>
        <p:spPr>
          <a:xfrm>
            <a:off x="3378560" y="3082681"/>
            <a:ext cx="845498" cy="350380"/>
          </a:xfrm>
          <a:prstGeom prst="ellipse">
            <a:avLst/>
          </a:prstGeom>
        </p:spPr>
        <p:txBody>
          <a:bodyPr wrap="square" lIns="0" tIns="0" rIns="0" bIns="0">
            <a:spAutoFit/>
          </a:bodyPr>
          <a:lstStyle/>
          <a:p>
            <a:pPr algn="ctr" defTabSz="443169">
              <a:lnSpc>
                <a:spcPct val="90000"/>
              </a:lnSpc>
              <a:spcBef>
                <a:spcPct val="0"/>
              </a:spcBef>
              <a:spcAft>
                <a:spcPct val="35000"/>
              </a:spcAft>
            </a:pPr>
            <a:r>
              <a:rPr lang="en-US" sz="900" kern="0">
                <a:solidFill>
                  <a:srgbClr val="000000"/>
                </a:solidFill>
              </a:rPr>
              <a:t>Data Preparation</a:t>
            </a:r>
          </a:p>
        </p:txBody>
      </p:sp>
      <p:sp>
        <p:nvSpPr>
          <p:cNvPr id="79" name="Teardrop 14">
            <a:extLst>
              <a:ext uri="{FF2B5EF4-FFF2-40B4-BE49-F238E27FC236}">
                <a16:creationId xmlns:a16="http://schemas.microsoft.com/office/drawing/2014/main" id="{755B6FCF-FA40-44B5-8796-BACBD46179C6}"/>
              </a:ext>
            </a:extLst>
          </p:cNvPr>
          <p:cNvSpPr/>
          <p:nvPr/>
        </p:nvSpPr>
        <p:spPr bwMode="gray">
          <a:xfrm rot="2700000">
            <a:off x="4393531" y="2881082"/>
            <a:ext cx="826640" cy="826641"/>
          </a:xfrm>
          <a:prstGeom prst="ellipse">
            <a:avLst/>
          </a:prstGeom>
          <a:noFill/>
          <a:ln w="25400" algn="ctr">
            <a:solidFill>
              <a:schemeClr val="accent3"/>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80" name="Rectangle 15">
            <a:extLst>
              <a:ext uri="{FF2B5EF4-FFF2-40B4-BE49-F238E27FC236}">
                <a16:creationId xmlns:a16="http://schemas.microsoft.com/office/drawing/2014/main" id="{145CD669-B665-472F-B2DB-1942F03D8795}"/>
              </a:ext>
            </a:extLst>
          </p:cNvPr>
          <p:cNvSpPr/>
          <p:nvPr/>
        </p:nvSpPr>
        <p:spPr>
          <a:xfrm>
            <a:off x="4373435" y="3094555"/>
            <a:ext cx="845498" cy="350380"/>
          </a:xfrm>
          <a:prstGeom prst="ellipse">
            <a:avLst/>
          </a:prstGeom>
        </p:spPr>
        <p:txBody>
          <a:bodyPr wrap="square" lIns="0" tIns="0" rIns="0" bIns="0">
            <a:spAutoFit/>
          </a:bodyPr>
          <a:lstStyle/>
          <a:p>
            <a:pPr algn="ctr" defTabSz="443169">
              <a:lnSpc>
                <a:spcPct val="90000"/>
              </a:lnSpc>
              <a:spcBef>
                <a:spcPct val="0"/>
              </a:spcBef>
              <a:spcAft>
                <a:spcPct val="35000"/>
              </a:spcAft>
            </a:pPr>
            <a:r>
              <a:rPr lang="en-US" sz="900" kern="0">
                <a:solidFill>
                  <a:srgbClr val="000000"/>
                </a:solidFill>
              </a:rPr>
              <a:t>Data Processing</a:t>
            </a:r>
          </a:p>
        </p:txBody>
      </p:sp>
      <p:sp>
        <p:nvSpPr>
          <p:cNvPr id="81" name="Teardrop 28">
            <a:extLst>
              <a:ext uri="{FF2B5EF4-FFF2-40B4-BE49-F238E27FC236}">
                <a16:creationId xmlns:a16="http://schemas.microsoft.com/office/drawing/2014/main" id="{A327F688-DDAB-45DF-B768-1A35697C53D9}"/>
              </a:ext>
            </a:extLst>
          </p:cNvPr>
          <p:cNvSpPr/>
          <p:nvPr/>
        </p:nvSpPr>
        <p:spPr bwMode="gray">
          <a:xfrm rot="2700000">
            <a:off x="5333165" y="2877994"/>
            <a:ext cx="826641" cy="826641"/>
          </a:xfrm>
          <a:prstGeom prst="ellipse">
            <a:avLst/>
          </a:prstGeom>
          <a:noFill/>
          <a:ln w="25400" algn="ctr">
            <a:solidFill>
              <a:schemeClr val="accent3">
                <a:lumMod val="60000"/>
                <a:lumOff val="40000"/>
              </a:schemeClr>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82" name="Rectangle 31">
            <a:extLst>
              <a:ext uri="{FF2B5EF4-FFF2-40B4-BE49-F238E27FC236}">
                <a16:creationId xmlns:a16="http://schemas.microsoft.com/office/drawing/2014/main" id="{0F0E287D-789A-42D8-BA15-503875DFA811}"/>
              </a:ext>
            </a:extLst>
          </p:cNvPr>
          <p:cNvSpPr/>
          <p:nvPr/>
        </p:nvSpPr>
        <p:spPr>
          <a:xfrm>
            <a:off x="5275226" y="3113542"/>
            <a:ext cx="913688" cy="418508"/>
          </a:xfrm>
          <a:prstGeom prst="ellipse">
            <a:avLst/>
          </a:prstGeom>
        </p:spPr>
        <p:txBody>
          <a:bodyPr wrap="square" lIns="0" tIns="0" rIns="0" bIns="0">
            <a:spAutoFit/>
          </a:bodyPr>
          <a:lstStyle/>
          <a:p>
            <a:pPr algn="ctr" defTabSz="443169">
              <a:lnSpc>
                <a:spcPct val="90000"/>
              </a:lnSpc>
              <a:spcBef>
                <a:spcPct val="0"/>
              </a:spcBef>
              <a:spcAft>
                <a:spcPct val="35000"/>
              </a:spcAft>
              <a:defRPr/>
            </a:pPr>
            <a:r>
              <a:rPr lang="en-US" sz="900" kern="0">
                <a:solidFill>
                  <a:srgbClr val="000000"/>
                </a:solidFill>
              </a:rPr>
              <a:t>Model</a:t>
            </a:r>
          </a:p>
          <a:p>
            <a:pPr algn="ctr" defTabSz="443169">
              <a:lnSpc>
                <a:spcPct val="90000"/>
              </a:lnSpc>
              <a:spcBef>
                <a:spcPct val="0"/>
              </a:spcBef>
              <a:spcAft>
                <a:spcPct val="35000"/>
              </a:spcAft>
              <a:defRPr/>
            </a:pPr>
            <a:r>
              <a:rPr lang="en-US" sz="900" kern="0">
                <a:solidFill>
                  <a:srgbClr val="000000"/>
                </a:solidFill>
              </a:rPr>
              <a:t> Creation</a:t>
            </a:r>
          </a:p>
        </p:txBody>
      </p:sp>
      <p:grpSp>
        <p:nvGrpSpPr>
          <p:cNvPr id="83" name="Group 82">
            <a:extLst>
              <a:ext uri="{FF2B5EF4-FFF2-40B4-BE49-F238E27FC236}">
                <a16:creationId xmlns:a16="http://schemas.microsoft.com/office/drawing/2014/main" id="{8DA5FA2E-FF8B-453A-A82D-CA0D645F1B16}"/>
              </a:ext>
            </a:extLst>
          </p:cNvPr>
          <p:cNvGrpSpPr/>
          <p:nvPr/>
        </p:nvGrpSpPr>
        <p:grpSpPr>
          <a:xfrm>
            <a:off x="4814215" y="2872229"/>
            <a:ext cx="3212120" cy="861505"/>
            <a:chOff x="5259479" y="3866363"/>
            <a:chExt cx="3214629" cy="862177"/>
          </a:xfrm>
        </p:grpSpPr>
        <p:grpSp>
          <p:nvGrpSpPr>
            <p:cNvPr id="84" name="Group 83">
              <a:extLst>
                <a:ext uri="{FF2B5EF4-FFF2-40B4-BE49-F238E27FC236}">
                  <a16:creationId xmlns:a16="http://schemas.microsoft.com/office/drawing/2014/main" id="{038670A6-5B20-4C2B-B2BD-F90C0B5D349D}"/>
                </a:ext>
              </a:extLst>
            </p:cNvPr>
            <p:cNvGrpSpPr/>
            <p:nvPr/>
          </p:nvGrpSpPr>
          <p:grpSpPr>
            <a:xfrm>
              <a:off x="5259479" y="3875888"/>
              <a:ext cx="2284095" cy="852652"/>
              <a:chOff x="5259479" y="3875888"/>
              <a:chExt cx="2284095" cy="852652"/>
            </a:xfrm>
          </p:grpSpPr>
          <p:sp>
            <p:nvSpPr>
              <p:cNvPr id="89" name="Teardrop 28">
                <a:extLst>
                  <a:ext uri="{FF2B5EF4-FFF2-40B4-BE49-F238E27FC236}">
                    <a16:creationId xmlns:a16="http://schemas.microsoft.com/office/drawing/2014/main" id="{92243F6D-5BBE-48E3-B04E-5B0866249300}"/>
                  </a:ext>
                </a:extLst>
              </p:cNvPr>
              <p:cNvSpPr/>
              <p:nvPr/>
            </p:nvSpPr>
            <p:spPr bwMode="gray">
              <a:xfrm rot="2700000">
                <a:off x="6692780" y="3877746"/>
                <a:ext cx="852652" cy="848936"/>
              </a:xfrm>
              <a:prstGeom prst="ellipse">
                <a:avLst/>
              </a:prstGeom>
              <a:noFill/>
              <a:ln w="25400" algn="ctr">
                <a:solidFill>
                  <a:schemeClr val="accent3">
                    <a:lumMod val="60000"/>
                    <a:lumOff val="40000"/>
                  </a:schemeClr>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90" name="Rectangle 29">
                <a:extLst>
                  <a:ext uri="{FF2B5EF4-FFF2-40B4-BE49-F238E27FC236}">
                    <a16:creationId xmlns:a16="http://schemas.microsoft.com/office/drawing/2014/main" id="{0B19829F-A25A-4EDF-8BEA-360005E75B92}"/>
                  </a:ext>
                </a:extLst>
              </p:cNvPr>
              <p:cNvSpPr/>
              <p:nvPr/>
            </p:nvSpPr>
            <p:spPr>
              <a:xfrm>
                <a:off x="5259479" y="4414376"/>
                <a:ext cx="783822" cy="175327"/>
              </a:xfrm>
              <a:prstGeom prst="ellipse">
                <a:avLst/>
              </a:prstGeom>
            </p:spPr>
            <p:txBody>
              <a:bodyPr wrap="square" lIns="0" tIns="0" rIns="0" bIns="0">
                <a:spAutoFit/>
              </a:bodyPr>
              <a:lstStyle/>
              <a:p>
                <a:pPr algn="ctr" defTabSz="443169">
                  <a:lnSpc>
                    <a:spcPct val="90000"/>
                  </a:lnSpc>
                  <a:spcBef>
                    <a:spcPct val="0"/>
                  </a:spcBef>
                  <a:spcAft>
                    <a:spcPct val="35000"/>
                  </a:spcAft>
                  <a:defRPr/>
                </a:pPr>
                <a:endParaRPr lang="en-US" sz="900" kern="0">
                  <a:solidFill>
                    <a:srgbClr val="000000"/>
                  </a:solidFill>
                </a:endParaRPr>
              </a:p>
            </p:txBody>
          </p:sp>
        </p:grpSp>
        <p:grpSp>
          <p:nvGrpSpPr>
            <p:cNvPr id="85" name="Group 84">
              <a:extLst>
                <a:ext uri="{FF2B5EF4-FFF2-40B4-BE49-F238E27FC236}">
                  <a16:creationId xmlns:a16="http://schemas.microsoft.com/office/drawing/2014/main" id="{3E90846A-83D1-4F22-834B-329F8D4C104A}"/>
                </a:ext>
              </a:extLst>
            </p:cNvPr>
            <p:cNvGrpSpPr/>
            <p:nvPr/>
          </p:nvGrpSpPr>
          <p:grpSpPr>
            <a:xfrm>
              <a:off x="7646822" y="3866363"/>
              <a:ext cx="827286" cy="827286"/>
              <a:chOff x="7646822" y="3866363"/>
              <a:chExt cx="827286" cy="827286"/>
            </a:xfrm>
          </p:grpSpPr>
          <p:sp>
            <p:nvSpPr>
              <p:cNvPr id="86" name="Teardrop 26">
                <a:extLst>
                  <a:ext uri="{FF2B5EF4-FFF2-40B4-BE49-F238E27FC236}">
                    <a16:creationId xmlns:a16="http://schemas.microsoft.com/office/drawing/2014/main" id="{4C1E1109-2094-4C8E-A7D4-DAA31EA92D0A}"/>
                  </a:ext>
                </a:extLst>
              </p:cNvPr>
              <p:cNvSpPr/>
              <p:nvPr/>
            </p:nvSpPr>
            <p:spPr bwMode="gray">
              <a:xfrm rot="2700000">
                <a:off x="7646822" y="3866363"/>
                <a:ext cx="827286" cy="827286"/>
              </a:xfrm>
              <a:prstGeom prst="ellipse">
                <a:avLst/>
              </a:prstGeom>
              <a:noFill/>
              <a:ln w="25400" algn="ctr">
                <a:solidFill>
                  <a:schemeClr val="accent3">
                    <a:lumMod val="60000"/>
                    <a:lumOff val="40000"/>
                  </a:schemeClr>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88" name="Rectangle 27">
                <a:extLst>
                  <a:ext uri="{FF2B5EF4-FFF2-40B4-BE49-F238E27FC236}">
                    <a16:creationId xmlns:a16="http://schemas.microsoft.com/office/drawing/2014/main" id="{BD28CC59-4EE7-4D66-9F25-094D23CF49B7}"/>
                  </a:ext>
                </a:extLst>
              </p:cNvPr>
              <p:cNvSpPr/>
              <p:nvPr/>
            </p:nvSpPr>
            <p:spPr>
              <a:xfrm>
                <a:off x="7699509" y="4089816"/>
                <a:ext cx="733957" cy="350653"/>
              </a:xfrm>
              <a:prstGeom prst="ellipse">
                <a:avLst/>
              </a:prstGeom>
            </p:spPr>
            <p:txBody>
              <a:bodyPr wrap="square" lIns="0" tIns="0" rIns="0" bIns="0">
                <a:spAutoFit/>
              </a:bodyPr>
              <a:lstStyle/>
              <a:p>
                <a:pPr algn="ctr" defTabSz="443169">
                  <a:lnSpc>
                    <a:spcPct val="90000"/>
                  </a:lnSpc>
                  <a:spcBef>
                    <a:spcPct val="0"/>
                  </a:spcBef>
                  <a:spcAft>
                    <a:spcPct val="35000"/>
                  </a:spcAft>
                  <a:defRPr/>
                </a:pPr>
                <a:r>
                  <a:rPr lang="en-US" sz="900" kern="0">
                    <a:solidFill>
                      <a:srgbClr val="000000"/>
                    </a:solidFill>
                  </a:rPr>
                  <a:t>Model Validation</a:t>
                </a:r>
              </a:p>
            </p:txBody>
          </p:sp>
        </p:grpSp>
      </p:grpSp>
      <p:sp>
        <p:nvSpPr>
          <p:cNvPr id="93" name="Rectangle 27">
            <a:extLst>
              <a:ext uri="{FF2B5EF4-FFF2-40B4-BE49-F238E27FC236}">
                <a16:creationId xmlns:a16="http://schemas.microsoft.com/office/drawing/2014/main" id="{0DE6E564-AA21-42E5-96C0-DA50631C81EF}"/>
              </a:ext>
            </a:extLst>
          </p:cNvPr>
          <p:cNvSpPr/>
          <p:nvPr/>
        </p:nvSpPr>
        <p:spPr>
          <a:xfrm>
            <a:off x="6295108" y="3119263"/>
            <a:ext cx="733384" cy="350380"/>
          </a:xfrm>
          <a:prstGeom prst="ellipse">
            <a:avLst/>
          </a:prstGeom>
        </p:spPr>
        <p:txBody>
          <a:bodyPr wrap="square" lIns="0" tIns="0" rIns="0" bIns="0">
            <a:spAutoFit/>
          </a:bodyPr>
          <a:lstStyle/>
          <a:p>
            <a:pPr algn="ctr" defTabSz="443169">
              <a:lnSpc>
                <a:spcPct val="90000"/>
              </a:lnSpc>
              <a:spcBef>
                <a:spcPct val="0"/>
              </a:spcBef>
              <a:spcAft>
                <a:spcPct val="35000"/>
              </a:spcAft>
              <a:defRPr/>
            </a:pPr>
            <a:r>
              <a:rPr lang="en-US" sz="900" kern="0">
                <a:solidFill>
                  <a:srgbClr val="000000"/>
                </a:solidFill>
              </a:rPr>
              <a:t>Model Training</a:t>
            </a:r>
          </a:p>
        </p:txBody>
      </p:sp>
      <p:grpSp>
        <p:nvGrpSpPr>
          <p:cNvPr id="94" name="Group 93">
            <a:extLst>
              <a:ext uri="{FF2B5EF4-FFF2-40B4-BE49-F238E27FC236}">
                <a16:creationId xmlns:a16="http://schemas.microsoft.com/office/drawing/2014/main" id="{AD3F1288-7420-4506-86ED-9955FA3E585E}"/>
              </a:ext>
            </a:extLst>
          </p:cNvPr>
          <p:cNvGrpSpPr/>
          <p:nvPr/>
        </p:nvGrpSpPr>
        <p:grpSpPr>
          <a:xfrm>
            <a:off x="8090760" y="2860030"/>
            <a:ext cx="2852551" cy="854982"/>
            <a:chOff x="11090685" y="4865140"/>
            <a:chExt cx="2854779" cy="855651"/>
          </a:xfrm>
        </p:grpSpPr>
        <p:grpSp>
          <p:nvGrpSpPr>
            <p:cNvPr id="95" name="Group 94">
              <a:extLst>
                <a:ext uri="{FF2B5EF4-FFF2-40B4-BE49-F238E27FC236}">
                  <a16:creationId xmlns:a16="http://schemas.microsoft.com/office/drawing/2014/main" id="{92846F04-A7C9-4FC9-BE7D-BEE8FA03DD6E}"/>
                </a:ext>
              </a:extLst>
            </p:cNvPr>
            <p:cNvGrpSpPr/>
            <p:nvPr/>
          </p:nvGrpSpPr>
          <p:grpSpPr>
            <a:xfrm>
              <a:off x="12916319" y="4865140"/>
              <a:ext cx="1029145" cy="827286"/>
              <a:chOff x="12916319" y="6587155"/>
              <a:chExt cx="1029145" cy="827286"/>
            </a:xfrm>
          </p:grpSpPr>
          <p:sp>
            <p:nvSpPr>
              <p:cNvPr id="102" name="Teardrop 42">
                <a:extLst>
                  <a:ext uri="{FF2B5EF4-FFF2-40B4-BE49-F238E27FC236}">
                    <a16:creationId xmlns:a16="http://schemas.microsoft.com/office/drawing/2014/main" id="{1A01015A-57E9-4D80-8481-17EA93070C59}"/>
                  </a:ext>
                </a:extLst>
              </p:cNvPr>
              <p:cNvSpPr/>
              <p:nvPr/>
            </p:nvSpPr>
            <p:spPr bwMode="gray">
              <a:xfrm rot="2700000">
                <a:off x="12998260" y="6587155"/>
                <a:ext cx="827286" cy="827286"/>
              </a:xfrm>
              <a:prstGeom prst="ellipse">
                <a:avLst/>
              </a:prstGeom>
              <a:noFill/>
              <a:ln w="25400" algn="ctr">
                <a:solidFill>
                  <a:schemeClr val="accent1"/>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103" name="Rectangle 43">
                <a:extLst>
                  <a:ext uri="{FF2B5EF4-FFF2-40B4-BE49-F238E27FC236}">
                    <a16:creationId xmlns:a16="http://schemas.microsoft.com/office/drawing/2014/main" id="{317376FD-E316-4A56-98B1-7B2B9CE50C6D}"/>
                  </a:ext>
                </a:extLst>
              </p:cNvPr>
              <p:cNvSpPr/>
              <p:nvPr/>
            </p:nvSpPr>
            <p:spPr>
              <a:xfrm>
                <a:off x="12916319" y="6804475"/>
                <a:ext cx="1029145" cy="350653"/>
              </a:xfrm>
              <a:prstGeom prst="ellipse">
                <a:avLst/>
              </a:prstGeom>
            </p:spPr>
            <p:txBody>
              <a:bodyPr wrap="square" lIns="0" tIns="0" rIns="0" bIns="0">
                <a:spAutoFit/>
              </a:bodyPr>
              <a:lstStyle/>
              <a:p>
                <a:pPr algn="ctr" defTabSz="443169">
                  <a:lnSpc>
                    <a:spcPct val="90000"/>
                  </a:lnSpc>
                  <a:spcBef>
                    <a:spcPct val="0"/>
                  </a:spcBef>
                  <a:spcAft>
                    <a:spcPct val="35000"/>
                  </a:spcAft>
                </a:pPr>
                <a:r>
                  <a:rPr lang="en-US" sz="900" kern="0">
                    <a:solidFill>
                      <a:srgbClr val="000000"/>
                    </a:solidFill>
                  </a:rPr>
                  <a:t>Automation &amp; Maintenance</a:t>
                </a:r>
              </a:p>
            </p:txBody>
          </p:sp>
        </p:grpSp>
        <p:grpSp>
          <p:nvGrpSpPr>
            <p:cNvPr id="96" name="Group 95">
              <a:extLst>
                <a:ext uri="{FF2B5EF4-FFF2-40B4-BE49-F238E27FC236}">
                  <a16:creationId xmlns:a16="http://schemas.microsoft.com/office/drawing/2014/main" id="{868A6534-86D8-4053-859F-4DE449B6A71C}"/>
                </a:ext>
              </a:extLst>
            </p:cNvPr>
            <p:cNvGrpSpPr/>
            <p:nvPr/>
          </p:nvGrpSpPr>
          <p:grpSpPr>
            <a:xfrm>
              <a:off x="11938626" y="4872508"/>
              <a:ext cx="1101884" cy="827286"/>
              <a:chOff x="11938626" y="6594523"/>
              <a:chExt cx="1101884" cy="827286"/>
            </a:xfrm>
          </p:grpSpPr>
          <p:sp>
            <p:nvSpPr>
              <p:cNvPr id="100" name="Teardrop 40">
                <a:extLst>
                  <a:ext uri="{FF2B5EF4-FFF2-40B4-BE49-F238E27FC236}">
                    <a16:creationId xmlns:a16="http://schemas.microsoft.com/office/drawing/2014/main" id="{E9C1824C-5849-40E8-A965-1695A9443C32}"/>
                  </a:ext>
                </a:extLst>
              </p:cNvPr>
              <p:cNvSpPr/>
              <p:nvPr/>
            </p:nvSpPr>
            <p:spPr bwMode="gray">
              <a:xfrm rot="2700000">
                <a:off x="12075075" y="6594523"/>
                <a:ext cx="827286" cy="827286"/>
              </a:xfrm>
              <a:prstGeom prst="ellipse">
                <a:avLst/>
              </a:prstGeom>
              <a:noFill/>
              <a:ln w="25400" algn="ctr">
                <a:solidFill>
                  <a:schemeClr val="accent1"/>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101" name="Rectangle 41">
                <a:extLst>
                  <a:ext uri="{FF2B5EF4-FFF2-40B4-BE49-F238E27FC236}">
                    <a16:creationId xmlns:a16="http://schemas.microsoft.com/office/drawing/2014/main" id="{E6C85536-084C-4FAD-8EEE-ABA2A5982AEC}"/>
                  </a:ext>
                </a:extLst>
              </p:cNvPr>
              <p:cNvSpPr/>
              <p:nvPr/>
            </p:nvSpPr>
            <p:spPr>
              <a:xfrm>
                <a:off x="11938626" y="6825470"/>
                <a:ext cx="1101884" cy="350653"/>
              </a:xfrm>
              <a:prstGeom prst="ellipse">
                <a:avLst/>
              </a:prstGeom>
            </p:spPr>
            <p:txBody>
              <a:bodyPr wrap="square" lIns="0" tIns="0" rIns="0" bIns="0">
                <a:spAutoFit/>
              </a:bodyPr>
              <a:lstStyle/>
              <a:p>
                <a:pPr algn="ctr" defTabSz="443169">
                  <a:lnSpc>
                    <a:spcPct val="90000"/>
                  </a:lnSpc>
                  <a:spcBef>
                    <a:spcPct val="0"/>
                  </a:spcBef>
                  <a:spcAft>
                    <a:spcPct val="35000"/>
                  </a:spcAft>
                </a:pPr>
                <a:r>
                  <a:rPr lang="en-US" sz="900" kern="0">
                    <a:solidFill>
                      <a:srgbClr val="000000"/>
                    </a:solidFill>
                  </a:rPr>
                  <a:t>Integration into Application</a:t>
                </a:r>
              </a:p>
            </p:txBody>
          </p:sp>
        </p:grpSp>
        <p:grpSp>
          <p:nvGrpSpPr>
            <p:cNvPr id="97" name="Group 96">
              <a:extLst>
                <a:ext uri="{FF2B5EF4-FFF2-40B4-BE49-F238E27FC236}">
                  <a16:creationId xmlns:a16="http://schemas.microsoft.com/office/drawing/2014/main" id="{98CC0FF4-3AE9-4B7A-888B-358509D46176}"/>
                </a:ext>
              </a:extLst>
            </p:cNvPr>
            <p:cNvGrpSpPr/>
            <p:nvPr/>
          </p:nvGrpSpPr>
          <p:grpSpPr>
            <a:xfrm>
              <a:off x="11090685" y="4893505"/>
              <a:ext cx="867564" cy="827286"/>
              <a:chOff x="11090685" y="6615520"/>
              <a:chExt cx="867564" cy="827286"/>
            </a:xfrm>
          </p:grpSpPr>
          <p:sp>
            <p:nvSpPr>
              <p:cNvPr id="98" name="Teardrop 38">
                <a:extLst>
                  <a:ext uri="{FF2B5EF4-FFF2-40B4-BE49-F238E27FC236}">
                    <a16:creationId xmlns:a16="http://schemas.microsoft.com/office/drawing/2014/main" id="{47C54EE0-10E0-4EFE-AFC1-7DCE43154779}"/>
                  </a:ext>
                </a:extLst>
              </p:cNvPr>
              <p:cNvSpPr/>
              <p:nvPr/>
            </p:nvSpPr>
            <p:spPr bwMode="gray">
              <a:xfrm rot="2700000">
                <a:off x="11116483" y="6615520"/>
                <a:ext cx="827286" cy="827286"/>
              </a:xfrm>
              <a:prstGeom prst="ellipse">
                <a:avLst/>
              </a:prstGeom>
              <a:noFill/>
              <a:ln w="25400" algn="ctr">
                <a:solidFill>
                  <a:schemeClr val="accent1"/>
                </a:solid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endParaRPr lang="en-US" sz="1797" kern="0">
                  <a:solidFill>
                    <a:srgbClr val="000000"/>
                  </a:solidFill>
                  <a:ea typeface="Arial Unicode MS" pitchFamily="34" charset="-128"/>
                  <a:cs typeface="Arial Unicode MS" pitchFamily="34" charset="-128"/>
                </a:endParaRPr>
              </a:p>
            </p:txBody>
          </p:sp>
          <p:sp>
            <p:nvSpPr>
              <p:cNvPr id="99" name="Rectangle 39">
                <a:extLst>
                  <a:ext uri="{FF2B5EF4-FFF2-40B4-BE49-F238E27FC236}">
                    <a16:creationId xmlns:a16="http://schemas.microsoft.com/office/drawing/2014/main" id="{24FF17BC-ED21-40E2-95F4-5300F63F2DAA}"/>
                  </a:ext>
                </a:extLst>
              </p:cNvPr>
              <p:cNvSpPr/>
              <p:nvPr/>
            </p:nvSpPr>
            <p:spPr>
              <a:xfrm>
                <a:off x="11090685" y="6832969"/>
                <a:ext cx="867564" cy="350653"/>
              </a:xfrm>
              <a:prstGeom prst="ellipse">
                <a:avLst/>
              </a:prstGeom>
            </p:spPr>
            <p:txBody>
              <a:bodyPr wrap="square" lIns="0" tIns="0" rIns="0" bIns="0">
                <a:spAutoFit/>
              </a:bodyPr>
              <a:lstStyle/>
              <a:p>
                <a:pPr algn="ctr" defTabSz="443169">
                  <a:lnSpc>
                    <a:spcPct val="90000"/>
                  </a:lnSpc>
                  <a:spcBef>
                    <a:spcPct val="0"/>
                  </a:spcBef>
                  <a:spcAft>
                    <a:spcPct val="35000"/>
                  </a:spcAft>
                </a:pPr>
                <a:r>
                  <a:rPr lang="en-US" sz="900" kern="0">
                    <a:solidFill>
                      <a:srgbClr val="000000"/>
                    </a:solidFill>
                  </a:rPr>
                  <a:t>Model Deployment</a:t>
                </a:r>
              </a:p>
            </p:txBody>
          </p:sp>
        </p:grpSp>
      </p:grpSp>
      <p:pic>
        <p:nvPicPr>
          <p:cNvPr id="4" name="Picture 3">
            <a:extLst>
              <a:ext uri="{FF2B5EF4-FFF2-40B4-BE49-F238E27FC236}">
                <a16:creationId xmlns:a16="http://schemas.microsoft.com/office/drawing/2014/main" id="{D3CA097A-B6F9-477D-A07F-3ECC05B63087}"/>
              </a:ext>
            </a:extLst>
          </p:cNvPr>
          <p:cNvPicPr>
            <a:picLocks noChangeAspect="1"/>
          </p:cNvPicPr>
          <p:nvPr/>
        </p:nvPicPr>
        <p:blipFill>
          <a:blip r:embed="rId3"/>
          <a:stretch>
            <a:fillRect/>
          </a:stretch>
        </p:blipFill>
        <p:spPr>
          <a:xfrm>
            <a:off x="1338563" y="1026084"/>
            <a:ext cx="9465391" cy="1722651"/>
          </a:xfrm>
          <a:prstGeom prst="rect">
            <a:avLst/>
          </a:prstGeom>
        </p:spPr>
      </p:pic>
      <p:pic>
        <p:nvPicPr>
          <p:cNvPr id="40" name="Grafik 2" descr="image009">
            <a:extLst>
              <a:ext uri="{FF2B5EF4-FFF2-40B4-BE49-F238E27FC236}">
                <a16:creationId xmlns:a16="http://schemas.microsoft.com/office/drawing/2014/main" id="{DCDE2D39-08C5-4B3D-BB94-2FF25F9B4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268"/>
          <a:stretch/>
        </p:blipFill>
        <p:spPr bwMode="auto">
          <a:xfrm>
            <a:off x="190937" y="4065557"/>
            <a:ext cx="2749791" cy="1800000"/>
          </a:xfrm>
          <a:prstGeom prst="rect">
            <a:avLst/>
          </a:prstGeom>
          <a:noFill/>
          <a:ln w="57150">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1" name="Grafik 3" descr="image009">
            <a:extLst>
              <a:ext uri="{FF2B5EF4-FFF2-40B4-BE49-F238E27FC236}">
                <a16:creationId xmlns:a16="http://schemas.microsoft.com/office/drawing/2014/main" id="{A95A9EA3-0C7E-434C-8F1F-6425FD5CDF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6711"/>
          <a:stretch/>
        </p:blipFill>
        <p:spPr bwMode="auto">
          <a:xfrm>
            <a:off x="3157792" y="4065557"/>
            <a:ext cx="2749791" cy="1800000"/>
          </a:xfrm>
          <a:prstGeom prst="rect">
            <a:avLst/>
          </a:prstGeom>
          <a:noFill/>
          <a:ln w="57150">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pic>
        <p:nvPicPr>
          <p:cNvPr id="42" name="Grafik 7" descr="image020">
            <a:extLst>
              <a:ext uri="{FF2B5EF4-FFF2-40B4-BE49-F238E27FC236}">
                <a16:creationId xmlns:a16="http://schemas.microsoft.com/office/drawing/2014/main" id="{2AB31C84-2D9A-41D9-BE2F-CB501E7EA1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187"/>
          <a:stretch/>
        </p:blipFill>
        <p:spPr bwMode="auto">
          <a:xfrm>
            <a:off x="6124648" y="4065557"/>
            <a:ext cx="2817760" cy="1800000"/>
          </a:xfrm>
          <a:prstGeom prst="rect">
            <a:avLst/>
          </a:prstGeom>
          <a:noFill/>
          <a:ln w="57150">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43" name="Grafik 9" descr="image021">
            <a:extLst>
              <a:ext uri="{FF2B5EF4-FFF2-40B4-BE49-F238E27FC236}">
                <a16:creationId xmlns:a16="http://schemas.microsoft.com/office/drawing/2014/main" id="{2C953D24-E820-4F6A-BB38-6EC8354049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6547"/>
          <a:stretch/>
        </p:blipFill>
        <p:spPr bwMode="auto">
          <a:xfrm>
            <a:off x="9159472" y="4065557"/>
            <a:ext cx="2817760" cy="180000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06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bwMode="gray"/>
        <p:txBody>
          <a:bodyPr>
            <a:normAutofit/>
          </a:bodyPr>
          <a:lstStyle/>
          <a:p>
            <a:r>
              <a:rPr lang="en-US" sz="2200" dirty="0"/>
              <a:t>SAP Data Intelligence Overview</a:t>
            </a:r>
          </a:p>
          <a:p>
            <a:pPr marL="0" lvl="1" indent="0">
              <a:buNone/>
            </a:pPr>
            <a:r>
              <a:rPr lang="en-US" sz="2200" dirty="0"/>
              <a:t>Core capabilities of SAP Data Intelligence</a:t>
            </a:r>
          </a:p>
          <a:p>
            <a:pPr lvl="1"/>
            <a:r>
              <a:rPr lang="en-US" dirty="0"/>
              <a:t>Data Integration</a:t>
            </a:r>
          </a:p>
          <a:p>
            <a:pPr lvl="1"/>
            <a:r>
              <a:rPr lang="en-US" dirty="0"/>
              <a:t>Data Processing</a:t>
            </a:r>
          </a:p>
          <a:p>
            <a:pPr lvl="1"/>
            <a:r>
              <a:rPr lang="en-US" dirty="0"/>
              <a:t>Data Catalog</a:t>
            </a:r>
          </a:p>
          <a:p>
            <a:pPr marL="0" lvl="1" indent="0">
              <a:buNone/>
            </a:pPr>
            <a:r>
              <a:rPr lang="en-US" sz="2200" dirty="0"/>
              <a:t>Key value-add scenarios for SAP customers</a:t>
            </a:r>
          </a:p>
          <a:p>
            <a:pPr lvl="1"/>
            <a:r>
              <a:rPr lang="en-US" dirty="0"/>
              <a:t>SAP integration</a:t>
            </a:r>
          </a:p>
          <a:p>
            <a:pPr lvl="1"/>
            <a:r>
              <a:rPr lang="en-US" dirty="0"/>
              <a:t>Data Management for SAP BTP</a:t>
            </a:r>
          </a:p>
          <a:p>
            <a:pPr lvl="1"/>
            <a:r>
              <a:rPr lang="en-US" dirty="0"/>
              <a:t>Hybrid Data Management</a:t>
            </a:r>
            <a:endParaRPr lang="en-US" sz="2100" dirty="0"/>
          </a:p>
          <a:p>
            <a:pPr marL="0" lvl="1" indent="0">
              <a:buNone/>
            </a:pPr>
            <a:r>
              <a:rPr lang="en-US" sz="2200" dirty="0"/>
              <a:t>Deployment &amp; Connectivity</a:t>
            </a:r>
          </a:p>
          <a:p>
            <a:pPr marL="0" lvl="1" indent="0">
              <a:buNone/>
            </a:pPr>
            <a:r>
              <a:rPr lang="en-US" sz="2200" dirty="0"/>
              <a:t>Reference customers</a:t>
            </a:r>
          </a:p>
          <a:p>
            <a:pPr marL="0" lvl="1" indent="0">
              <a:buNone/>
            </a:pPr>
            <a:r>
              <a:rPr lang="en-US" sz="2200" dirty="0"/>
              <a:t>Wrap up</a:t>
            </a:r>
          </a:p>
        </p:txBody>
      </p:sp>
      <p:sp>
        <p:nvSpPr>
          <p:cNvPr id="2" name="Agenda"/>
          <p:cNvSpPr>
            <a:spLocks noGrp="1"/>
          </p:cNvSpPr>
          <p:nvPr>
            <p:ph type="title"/>
          </p:nvPr>
        </p:nvSpPr>
        <p:spPr bwMode="gray"/>
        <p:txBody>
          <a:bodyPr/>
          <a:lstStyle/>
          <a:p>
            <a:r>
              <a:rPr lang="en-US" dirty="0"/>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3A91317-987B-4CD0-8E2B-FAD504AD7465}"/>
              </a:ext>
            </a:extLst>
          </p:cNvPr>
          <p:cNvPicPr>
            <a:picLocks noChangeAspect="1"/>
          </p:cNvPicPr>
          <p:nvPr/>
        </p:nvPicPr>
        <p:blipFill>
          <a:blip r:embed="rId2"/>
          <a:stretch>
            <a:fillRect/>
          </a:stretch>
        </p:blipFill>
        <p:spPr>
          <a:xfrm>
            <a:off x="6363175" y="1619250"/>
            <a:ext cx="5333193" cy="2241363"/>
          </a:xfrm>
          <a:prstGeom prst="rect">
            <a:avLst/>
          </a:prstGeom>
        </p:spPr>
      </p:pic>
      <p:pic>
        <p:nvPicPr>
          <p:cNvPr id="15" name="Picture 14">
            <a:extLst>
              <a:ext uri="{FF2B5EF4-FFF2-40B4-BE49-F238E27FC236}">
                <a16:creationId xmlns:a16="http://schemas.microsoft.com/office/drawing/2014/main" id="{B86E0417-EE00-404E-A204-FA180862AFD1}"/>
              </a:ext>
            </a:extLst>
          </p:cNvPr>
          <p:cNvPicPr>
            <a:picLocks noChangeAspect="1"/>
          </p:cNvPicPr>
          <p:nvPr/>
        </p:nvPicPr>
        <p:blipFill>
          <a:blip r:embed="rId3"/>
          <a:stretch>
            <a:fillRect/>
          </a:stretch>
        </p:blipFill>
        <p:spPr>
          <a:xfrm>
            <a:off x="6362700" y="4106269"/>
            <a:ext cx="5327650" cy="2229444"/>
          </a:xfrm>
          <a:prstGeom prst="rect">
            <a:avLst/>
          </a:prstGeom>
        </p:spPr>
      </p:pic>
      <p:sp>
        <p:nvSpPr>
          <p:cNvPr id="16" name="TextBox 3">
            <a:extLst>
              <a:ext uri="{FF2B5EF4-FFF2-40B4-BE49-F238E27FC236}">
                <a16:creationId xmlns:a16="http://schemas.microsoft.com/office/drawing/2014/main" id="{61DFA9F8-5C8D-48F8-9C17-9698D993B88B}"/>
              </a:ext>
            </a:extLst>
          </p:cNvPr>
          <p:cNvSpPr txBox="1"/>
          <p:nvPr/>
        </p:nvSpPr>
        <p:spPr>
          <a:xfrm>
            <a:off x="503238" y="1619250"/>
            <a:ext cx="2821285" cy="276679"/>
          </a:xfrm>
          <a:prstGeom prst="rect">
            <a:avLst/>
          </a:prstGeom>
          <a:noFill/>
        </p:spPr>
        <p:txBody>
          <a:bodyPr wrap="none" lIns="0" tIns="0" rIns="0" bIns="0" rtlCol="0">
            <a:spAutoFit/>
          </a:bodyPr>
          <a:lstStyle/>
          <a:p>
            <a:pPr defTabSz="1088103" fontAlgn="base">
              <a:spcBef>
                <a:spcPct val="50000"/>
              </a:spcBef>
              <a:spcAft>
                <a:spcPct val="0"/>
              </a:spcAft>
              <a:buClr>
                <a:srgbClr val="F0AB00"/>
              </a:buClr>
              <a:buSzPct val="80000"/>
            </a:pPr>
            <a:r>
              <a:rPr lang="en-US" sz="1798" b="1" kern="0">
                <a:solidFill>
                  <a:schemeClr val="accent1"/>
                </a:solidFill>
                <a:latin typeface="Arial" panose="020B0604020202020204" pitchFamily="34" charset="0"/>
                <a:ea typeface="Arial Unicode MS" pitchFamily="34" charset="-128"/>
                <a:cs typeface="Arial" panose="020B0604020202020204" pitchFamily="34" charset="0"/>
              </a:rPr>
              <a:t>Automate low value tasks</a:t>
            </a:r>
          </a:p>
        </p:txBody>
      </p:sp>
      <p:sp>
        <p:nvSpPr>
          <p:cNvPr id="17" name="TextBox 4">
            <a:extLst>
              <a:ext uri="{FF2B5EF4-FFF2-40B4-BE49-F238E27FC236}">
                <a16:creationId xmlns:a16="http://schemas.microsoft.com/office/drawing/2014/main" id="{986F60B0-C2F1-459E-86D1-F6F2BFD90E74}"/>
              </a:ext>
            </a:extLst>
          </p:cNvPr>
          <p:cNvSpPr txBox="1"/>
          <p:nvPr/>
        </p:nvSpPr>
        <p:spPr>
          <a:xfrm>
            <a:off x="497607" y="3095358"/>
            <a:ext cx="2962349" cy="276679"/>
          </a:xfrm>
          <a:prstGeom prst="rect">
            <a:avLst/>
          </a:prstGeom>
          <a:noFill/>
        </p:spPr>
        <p:txBody>
          <a:bodyPr wrap="none" lIns="0" tIns="0" rIns="0" bIns="0" rtlCol="0">
            <a:spAutoFit/>
          </a:bodyPr>
          <a:lstStyle/>
          <a:p>
            <a:pPr defTabSz="1088103" fontAlgn="base">
              <a:spcBef>
                <a:spcPct val="50000"/>
              </a:spcBef>
              <a:spcAft>
                <a:spcPct val="0"/>
              </a:spcAft>
              <a:buClr>
                <a:srgbClr val="F0AB00"/>
              </a:buClr>
              <a:buSzPct val="80000"/>
            </a:pPr>
            <a:r>
              <a:rPr lang="en-US" sz="1798" b="1" kern="0">
                <a:solidFill>
                  <a:schemeClr val="accent1"/>
                </a:solidFill>
                <a:latin typeface="Arial" panose="020B0604020202020204" pitchFamily="34" charset="0"/>
                <a:ea typeface="Arial Unicode MS" pitchFamily="34" charset="-128"/>
                <a:cs typeface="Arial" panose="020B0604020202020204" pitchFamily="34" charset="0"/>
              </a:rPr>
              <a:t>Manage everything at once</a:t>
            </a:r>
          </a:p>
        </p:txBody>
      </p:sp>
      <p:cxnSp>
        <p:nvCxnSpPr>
          <p:cNvPr id="18" name="Straight Connector 6">
            <a:extLst>
              <a:ext uri="{FF2B5EF4-FFF2-40B4-BE49-F238E27FC236}">
                <a16:creationId xmlns:a16="http://schemas.microsoft.com/office/drawing/2014/main" id="{FB4B5673-0703-4B76-AA89-B878D5A31EFC}"/>
              </a:ext>
            </a:extLst>
          </p:cNvPr>
          <p:cNvCxnSpPr>
            <a:cxnSpLocks/>
          </p:cNvCxnSpPr>
          <p:nvPr/>
        </p:nvCxnSpPr>
        <p:spPr>
          <a:xfrm>
            <a:off x="497607" y="1987359"/>
            <a:ext cx="433643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7">
            <a:extLst>
              <a:ext uri="{FF2B5EF4-FFF2-40B4-BE49-F238E27FC236}">
                <a16:creationId xmlns:a16="http://schemas.microsoft.com/office/drawing/2014/main" id="{D30DF6FB-D461-4A2D-AA0C-92F6F25C0B7F}"/>
              </a:ext>
            </a:extLst>
          </p:cNvPr>
          <p:cNvCxnSpPr>
            <a:cxnSpLocks/>
          </p:cNvCxnSpPr>
          <p:nvPr/>
        </p:nvCxnSpPr>
        <p:spPr>
          <a:xfrm>
            <a:off x="497607" y="3524929"/>
            <a:ext cx="433630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9">
            <a:extLst>
              <a:ext uri="{FF2B5EF4-FFF2-40B4-BE49-F238E27FC236}">
                <a16:creationId xmlns:a16="http://schemas.microsoft.com/office/drawing/2014/main" id="{EC3CBF59-9A4E-4D8C-B73A-A45F0E68769E}"/>
              </a:ext>
            </a:extLst>
          </p:cNvPr>
          <p:cNvSpPr txBox="1"/>
          <p:nvPr/>
        </p:nvSpPr>
        <p:spPr>
          <a:xfrm>
            <a:off x="503237" y="2125118"/>
            <a:ext cx="4471698" cy="738280"/>
          </a:xfrm>
          <a:prstGeom prst="rect">
            <a:avLst/>
          </a:prstGeom>
          <a:noFill/>
        </p:spPr>
        <p:txBody>
          <a:bodyPr wrap="square" lIns="0" tIns="0" rIns="0" bIns="0" rtlCol="0" anchor="t">
            <a:spAutoFit/>
          </a:bodyPr>
          <a:lstStyle/>
          <a:p>
            <a:pPr defTabSz="1088103" fontAlgn="base">
              <a:spcBef>
                <a:spcPct val="50000"/>
              </a:spcBef>
              <a:spcAft>
                <a:spcPct val="0"/>
              </a:spcAft>
              <a:buClr>
                <a:srgbClr val="F0AB00"/>
              </a:buClr>
              <a:buSzPct val="80000"/>
            </a:pPr>
            <a:r>
              <a:rPr lang="en-US" sz="1600" kern="0">
                <a:latin typeface="Arial" panose="020B0604020202020204" pitchFamily="34" charset="0"/>
                <a:ea typeface="Arial Unicode MS"/>
                <a:cs typeface="Arial" panose="020B0604020202020204" pitchFamily="34" charset="0"/>
              </a:rPr>
              <a:t>Model performance and lifecycle can be managed so IT and data scientists can focus on the tasks that matter.</a:t>
            </a:r>
          </a:p>
        </p:txBody>
      </p:sp>
      <p:sp>
        <p:nvSpPr>
          <p:cNvPr id="24" name="TextBox 10">
            <a:extLst>
              <a:ext uri="{FF2B5EF4-FFF2-40B4-BE49-F238E27FC236}">
                <a16:creationId xmlns:a16="http://schemas.microsoft.com/office/drawing/2014/main" id="{43E5C17D-327C-4CD4-A55F-5D8BB5217F06}"/>
              </a:ext>
            </a:extLst>
          </p:cNvPr>
          <p:cNvSpPr txBox="1"/>
          <p:nvPr/>
        </p:nvSpPr>
        <p:spPr>
          <a:xfrm>
            <a:off x="497607" y="3650758"/>
            <a:ext cx="4471698" cy="1231106"/>
          </a:xfrm>
          <a:prstGeom prst="rect">
            <a:avLst/>
          </a:prstGeom>
          <a:noFill/>
        </p:spPr>
        <p:txBody>
          <a:bodyPr wrap="square" lIns="0" tIns="0" rIns="0" bIns="0" rtlCol="0">
            <a:spAutoFit/>
          </a:bodyPr>
          <a:lstStyle/>
          <a:p>
            <a:pPr defTabSz="1088103" fontAlgn="base">
              <a:spcBef>
                <a:spcPct val="50000"/>
              </a:spcBef>
              <a:spcAft>
                <a:spcPct val="0"/>
              </a:spcAft>
              <a:buClr>
                <a:srgbClr val="F0AB00"/>
              </a:buClr>
              <a:buSzPct val="80000"/>
            </a:pPr>
            <a:r>
              <a:rPr lang="en-US" sz="1600" kern="0">
                <a:latin typeface="Arial" panose="020B0604020202020204" pitchFamily="34" charset="0"/>
                <a:ea typeface="Arial Unicode MS" pitchFamily="34" charset="-128"/>
                <a:cs typeface="Arial" panose="020B0604020202020204" pitchFamily="34" charset="0"/>
              </a:rPr>
              <a:t>One single interface allows you to see and orchestrate all data-driven applications and data flows across the organization with tools to help manage governance, auditability, and transparency.</a:t>
            </a:r>
          </a:p>
        </p:txBody>
      </p:sp>
      <p:cxnSp>
        <p:nvCxnSpPr>
          <p:cNvPr id="25" name="Straight Connector 18">
            <a:extLst>
              <a:ext uri="{FF2B5EF4-FFF2-40B4-BE49-F238E27FC236}">
                <a16:creationId xmlns:a16="http://schemas.microsoft.com/office/drawing/2014/main" id="{88685F1C-26D0-4B3C-93A4-248239D1A367}"/>
              </a:ext>
            </a:extLst>
          </p:cNvPr>
          <p:cNvCxnSpPr>
            <a:cxnSpLocks/>
          </p:cNvCxnSpPr>
          <p:nvPr/>
        </p:nvCxnSpPr>
        <p:spPr>
          <a:xfrm>
            <a:off x="497607" y="5467753"/>
            <a:ext cx="433630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19">
            <a:extLst>
              <a:ext uri="{FF2B5EF4-FFF2-40B4-BE49-F238E27FC236}">
                <a16:creationId xmlns:a16="http://schemas.microsoft.com/office/drawing/2014/main" id="{30AC18EE-06D5-4F83-B681-AA009B8CDA9F}"/>
              </a:ext>
            </a:extLst>
          </p:cNvPr>
          <p:cNvSpPr txBox="1"/>
          <p:nvPr/>
        </p:nvSpPr>
        <p:spPr>
          <a:xfrm>
            <a:off x="497607" y="5519677"/>
            <a:ext cx="4477329" cy="738664"/>
          </a:xfrm>
          <a:prstGeom prst="rect">
            <a:avLst/>
          </a:prstGeom>
          <a:noFill/>
        </p:spPr>
        <p:txBody>
          <a:bodyPr wrap="square" lIns="0" tIns="0" rIns="0" bIns="0" rtlCol="0">
            <a:spAutoFit/>
          </a:bodyPr>
          <a:lstStyle/>
          <a:p>
            <a:pPr defTabSz="914126" fontAlgn="base">
              <a:spcBef>
                <a:spcPct val="50000"/>
              </a:spcBef>
              <a:spcAft>
                <a:spcPct val="0"/>
              </a:spcAft>
              <a:buClr>
                <a:srgbClr val="F0AB00"/>
              </a:buClr>
              <a:buSzPct val="80000"/>
            </a:pPr>
            <a:r>
              <a:rPr lang="en-US" sz="1600" kern="0">
                <a:latin typeface="Arial" panose="020B0604020202020204" pitchFamily="34" charset="0"/>
                <a:ea typeface="Arial Unicode MS" pitchFamily="34" charset="-128"/>
                <a:cs typeface="Arial" panose="020B0604020202020204" pitchFamily="34" charset="0"/>
              </a:rPr>
              <a:t>Parameterize the underlying pipelines used for training and inference to gain flexibility in the deployment phase.</a:t>
            </a:r>
          </a:p>
        </p:txBody>
      </p:sp>
      <p:sp>
        <p:nvSpPr>
          <p:cNvPr id="27" name="TextBox 20">
            <a:extLst>
              <a:ext uri="{FF2B5EF4-FFF2-40B4-BE49-F238E27FC236}">
                <a16:creationId xmlns:a16="http://schemas.microsoft.com/office/drawing/2014/main" id="{1A55B42A-E993-405F-AA88-788472CF8975}"/>
              </a:ext>
            </a:extLst>
          </p:cNvPr>
          <p:cNvSpPr txBox="1"/>
          <p:nvPr/>
        </p:nvSpPr>
        <p:spPr>
          <a:xfrm>
            <a:off x="503239" y="5099643"/>
            <a:ext cx="4347344" cy="276679"/>
          </a:xfrm>
          <a:prstGeom prst="rect">
            <a:avLst/>
          </a:prstGeom>
          <a:noFill/>
        </p:spPr>
        <p:txBody>
          <a:bodyPr wrap="none" lIns="0" tIns="0" rIns="0" bIns="0" rtlCol="0">
            <a:spAutoFit/>
          </a:bodyPr>
          <a:lstStyle/>
          <a:p>
            <a:pPr defTabSz="1088103" fontAlgn="base">
              <a:spcBef>
                <a:spcPct val="50000"/>
              </a:spcBef>
              <a:spcAft>
                <a:spcPct val="0"/>
              </a:spcAft>
              <a:buClr>
                <a:srgbClr val="F0AB00"/>
              </a:buClr>
              <a:buSzPct val="80000"/>
            </a:pPr>
            <a:r>
              <a:rPr lang="en-US" sz="1798" b="1" kern="0">
                <a:solidFill>
                  <a:schemeClr val="accent1"/>
                </a:solidFill>
                <a:latin typeface="Arial" panose="020B0604020202020204" pitchFamily="34" charset="0"/>
                <a:ea typeface="Arial Unicode MS" pitchFamily="34" charset="-128"/>
                <a:cs typeface="Arial" panose="020B0604020202020204" pitchFamily="34" charset="0"/>
              </a:rPr>
              <a:t>Configure the underlying data pipelines</a:t>
            </a:r>
          </a:p>
        </p:txBody>
      </p:sp>
      <p:sp>
        <p:nvSpPr>
          <p:cNvPr id="2" name="Title 1">
            <a:extLst>
              <a:ext uri="{FF2B5EF4-FFF2-40B4-BE49-F238E27FC236}">
                <a16:creationId xmlns:a16="http://schemas.microsoft.com/office/drawing/2014/main" id="{7FA75F29-CF56-4FCD-A8C5-FE253F1892C7}"/>
              </a:ext>
            </a:extLst>
          </p:cNvPr>
          <p:cNvSpPr>
            <a:spLocks noGrp="1"/>
          </p:cNvSpPr>
          <p:nvPr>
            <p:ph type="title"/>
          </p:nvPr>
        </p:nvSpPr>
        <p:spPr>
          <a:xfrm>
            <a:off x="504001" y="504000"/>
            <a:ext cx="11186476" cy="707886"/>
          </a:xfrm>
        </p:spPr>
        <p:txBody>
          <a:bodyPr/>
          <a:lstStyle/>
          <a:p>
            <a:pPr lvl="0" defTabSz="1088776">
              <a:spcBef>
                <a:spcPts val="0"/>
              </a:spcBef>
            </a:pPr>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Processing</a:t>
            </a:r>
            <a:br>
              <a:rPr lang="en-US" sz="2100" b="0" dirty="0">
                <a:solidFill>
                  <a:srgbClr val="000000"/>
                </a:solidFill>
                <a:ea typeface="+mn-ea"/>
                <a:cs typeface="+mn-cs"/>
              </a:rPr>
            </a:br>
            <a:r>
              <a:rPr lang="en-US" sz="2200" dirty="0">
                <a:solidFill>
                  <a:schemeClr val="accent1"/>
                </a:solidFill>
              </a:rPr>
              <a:t>Machine Learning Scenario Manager</a:t>
            </a:r>
            <a:endParaRPr lang="en-GB" sz="2200" dirty="0">
              <a:solidFill>
                <a:schemeClr val="accent1"/>
              </a:solidFill>
            </a:endParaRPr>
          </a:p>
        </p:txBody>
      </p:sp>
    </p:spTree>
    <p:extLst>
      <p:ext uri="{BB962C8B-B14F-4D97-AF65-F5344CB8AC3E}">
        <p14:creationId xmlns:p14="http://schemas.microsoft.com/office/powerpoint/2010/main" val="3594227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DEE9FC-9109-4223-916C-B15D849B663F}"/>
              </a:ext>
            </a:extLst>
          </p:cNvPr>
          <p:cNvPicPr>
            <a:picLocks noChangeAspect="1"/>
          </p:cNvPicPr>
          <p:nvPr/>
        </p:nvPicPr>
        <p:blipFill>
          <a:blip r:embed="rId2"/>
          <a:stretch>
            <a:fillRect/>
          </a:stretch>
        </p:blipFill>
        <p:spPr>
          <a:xfrm>
            <a:off x="6097588" y="3703344"/>
            <a:ext cx="5592762" cy="2650655"/>
          </a:xfrm>
          <a:prstGeom prst="rect">
            <a:avLst/>
          </a:prstGeom>
        </p:spPr>
      </p:pic>
      <p:pic>
        <p:nvPicPr>
          <p:cNvPr id="13" name="Picture 12">
            <a:extLst>
              <a:ext uri="{FF2B5EF4-FFF2-40B4-BE49-F238E27FC236}">
                <a16:creationId xmlns:a16="http://schemas.microsoft.com/office/drawing/2014/main" id="{B630CA3A-05C6-4243-875A-CB9A30351620}"/>
              </a:ext>
            </a:extLst>
          </p:cNvPr>
          <p:cNvPicPr>
            <a:picLocks noChangeAspect="1"/>
          </p:cNvPicPr>
          <p:nvPr/>
        </p:nvPicPr>
        <p:blipFill>
          <a:blip r:embed="rId3"/>
          <a:stretch>
            <a:fillRect/>
          </a:stretch>
        </p:blipFill>
        <p:spPr>
          <a:xfrm>
            <a:off x="6097588" y="1620000"/>
            <a:ext cx="5592762" cy="2245863"/>
          </a:xfrm>
          <a:prstGeom prst="rect">
            <a:avLst/>
          </a:prstGeom>
        </p:spPr>
      </p:pic>
      <p:sp>
        <p:nvSpPr>
          <p:cNvPr id="14" name="Rectangle 2">
            <a:extLst>
              <a:ext uri="{FF2B5EF4-FFF2-40B4-BE49-F238E27FC236}">
                <a16:creationId xmlns:a16="http://schemas.microsoft.com/office/drawing/2014/main" id="{8F902392-E19E-4C08-B56C-1FD9FC2766A6}"/>
              </a:ext>
            </a:extLst>
          </p:cNvPr>
          <p:cNvSpPr/>
          <p:nvPr/>
        </p:nvSpPr>
        <p:spPr>
          <a:xfrm>
            <a:off x="439544" y="2054683"/>
            <a:ext cx="4458066" cy="1323439"/>
          </a:xfrm>
          <a:prstGeom prst="rect">
            <a:avLst/>
          </a:prstGeom>
        </p:spPr>
        <p:txBody>
          <a:bodyPr wrap="square">
            <a:spAutoFit/>
          </a:bodyPr>
          <a:lstStyle/>
          <a:p>
            <a:pPr defTabSz="1088103" fontAlgn="base">
              <a:spcBef>
                <a:spcPct val="50000"/>
              </a:spcBef>
              <a:spcAft>
                <a:spcPct val="0"/>
              </a:spcAft>
              <a:buClr>
                <a:srgbClr val="F0AB00"/>
              </a:buClr>
              <a:buSzPct val="80000"/>
            </a:pPr>
            <a:r>
              <a:rPr lang="en-US" sz="1600" kern="0" dirty="0">
                <a:latin typeface="Arial" panose="020B0604020202020204" pitchFamily="34" charset="0"/>
                <a:ea typeface="Arial Unicode MS" pitchFamily="34" charset="-128"/>
                <a:cs typeface="Arial" panose="020B0604020202020204" pitchFamily="34" charset="0"/>
              </a:rPr>
              <a:t>Use interactive development environment to work with notebooks, code, and data. U</a:t>
            </a:r>
            <a:r>
              <a:rPr lang="en-US" sz="1600" dirty="0">
                <a:latin typeface="Arial" panose="020B0604020202020204" pitchFamily="34" charset="0"/>
                <a:cs typeface="Arial" panose="020B0604020202020204" pitchFamily="34" charset="0"/>
              </a:rPr>
              <a:t>se text editors, terminals, data file viewers, and other custom components side by side with notebooks in a tabbed work area.</a:t>
            </a:r>
            <a:endParaRPr lang="en-US" sz="1600" kern="0" dirty="0">
              <a:latin typeface="Arial" panose="020B0604020202020204" pitchFamily="34" charset="0"/>
              <a:ea typeface="Arial Unicode MS" pitchFamily="34" charset="-128"/>
              <a:cs typeface="Arial" panose="020B0604020202020204" pitchFamily="34" charset="0"/>
            </a:endParaRPr>
          </a:p>
        </p:txBody>
      </p:sp>
      <p:cxnSp>
        <p:nvCxnSpPr>
          <p:cNvPr id="15" name="Straight Connector 3">
            <a:extLst>
              <a:ext uri="{FF2B5EF4-FFF2-40B4-BE49-F238E27FC236}">
                <a16:creationId xmlns:a16="http://schemas.microsoft.com/office/drawing/2014/main" id="{4AD09532-52D8-4EE8-AC43-24932E8772C2}"/>
              </a:ext>
            </a:extLst>
          </p:cNvPr>
          <p:cNvCxnSpPr>
            <a:cxnSpLocks/>
          </p:cNvCxnSpPr>
          <p:nvPr/>
        </p:nvCxnSpPr>
        <p:spPr>
          <a:xfrm>
            <a:off x="503238" y="1981739"/>
            <a:ext cx="439437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4">
            <a:extLst>
              <a:ext uri="{FF2B5EF4-FFF2-40B4-BE49-F238E27FC236}">
                <a16:creationId xmlns:a16="http://schemas.microsoft.com/office/drawing/2014/main" id="{7E8B47A7-712D-420C-BD92-7B44915F1E7F}"/>
              </a:ext>
            </a:extLst>
          </p:cNvPr>
          <p:cNvSpPr txBox="1"/>
          <p:nvPr/>
        </p:nvSpPr>
        <p:spPr>
          <a:xfrm>
            <a:off x="503238" y="1620000"/>
            <a:ext cx="3642023" cy="276679"/>
          </a:xfrm>
          <a:prstGeom prst="rect">
            <a:avLst/>
          </a:prstGeom>
          <a:noFill/>
        </p:spPr>
        <p:txBody>
          <a:bodyPr wrap="none" lIns="0" tIns="0" rIns="0" bIns="0" rtlCol="0">
            <a:spAutoFit/>
          </a:bodyPr>
          <a:lstStyle/>
          <a:p>
            <a:pPr defTabSz="1088103" fontAlgn="base">
              <a:spcBef>
                <a:spcPct val="50000"/>
              </a:spcBef>
              <a:spcAft>
                <a:spcPct val="0"/>
              </a:spcAft>
              <a:buClr>
                <a:srgbClr val="F0AB00"/>
              </a:buClr>
              <a:buSzPct val="80000"/>
            </a:pPr>
            <a:r>
              <a:rPr lang="en-US" sz="1798" b="1" kern="0" dirty="0">
                <a:solidFill>
                  <a:schemeClr val="accent1"/>
                </a:solidFill>
                <a:latin typeface="Arial" panose="020B0604020202020204" pitchFamily="34" charset="0"/>
                <a:ea typeface="Arial Unicode MS" pitchFamily="34" charset="-128"/>
                <a:cs typeface="Arial" panose="020B0604020202020204" pitchFamily="34" charset="0"/>
              </a:rPr>
              <a:t>Leverage the experimental phase</a:t>
            </a:r>
          </a:p>
        </p:txBody>
      </p:sp>
      <p:sp>
        <p:nvSpPr>
          <p:cNvPr id="18" name="TextBox 7">
            <a:extLst>
              <a:ext uri="{FF2B5EF4-FFF2-40B4-BE49-F238E27FC236}">
                <a16:creationId xmlns:a16="http://schemas.microsoft.com/office/drawing/2014/main" id="{E4F3CCDB-FCDB-4855-8DE9-5FBE68190827}"/>
              </a:ext>
            </a:extLst>
          </p:cNvPr>
          <p:cNvSpPr txBox="1"/>
          <p:nvPr/>
        </p:nvSpPr>
        <p:spPr>
          <a:xfrm>
            <a:off x="503238" y="3492773"/>
            <a:ext cx="3667671" cy="276679"/>
          </a:xfrm>
          <a:prstGeom prst="rect">
            <a:avLst/>
          </a:prstGeom>
          <a:noFill/>
        </p:spPr>
        <p:txBody>
          <a:bodyPr wrap="none" lIns="0" tIns="0" rIns="0" bIns="0" rtlCol="0">
            <a:spAutoFit/>
          </a:bodyPr>
          <a:lstStyle/>
          <a:p>
            <a:pPr defTabSz="1088103" fontAlgn="base">
              <a:spcBef>
                <a:spcPct val="50000"/>
              </a:spcBef>
              <a:spcAft>
                <a:spcPct val="0"/>
              </a:spcAft>
              <a:buClr>
                <a:srgbClr val="F0AB00"/>
              </a:buClr>
              <a:buSzPct val="80000"/>
            </a:pPr>
            <a:r>
              <a:rPr lang="en-US" sz="1798" b="1" kern="0">
                <a:solidFill>
                  <a:schemeClr val="accent1"/>
                </a:solidFill>
                <a:latin typeface="Arial" panose="020B0604020202020204" pitchFamily="34" charset="0"/>
                <a:ea typeface="Arial Unicode MS" pitchFamily="34" charset="-128"/>
                <a:cs typeface="Arial" panose="020B0604020202020204" pitchFamily="34" charset="0"/>
              </a:rPr>
              <a:t>Integrate the experimental phase </a:t>
            </a:r>
          </a:p>
        </p:txBody>
      </p:sp>
      <p:cxnSp>
        <p:nvCxnSpPr>
          <p:cNvPr id="19" name="Straight Connector 8">
            <a:extLst>
              <a:ext uri="{FF2B5EF4-FFF2-40B4-BE49-F238E27FC236}">
                <a16:creationId xmlns:a16="http://schemas.microsoft.com/office/drawing/2014/main" id="{2EC45958-17F7-4BD3-AB96-129E0FFA336E}"/>
              </a:ext>
            </a:extLst>
          </p:cNvPr>
          <p:cNvCxnSpPr>
            <a:cxnSpLocks/>
          </p:cNvCxnSpPr>
          <p:nvPr/>
        </p:nvCxnSpPr>
        <p:spPr>
          <a:xfrm>
            <a:off x="503238" y="3846021"/>
            <a:ext cx="439437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9">
            <a:extLst>
              <a:ext uri="{FF2B5EF4-FFF2-40B4-BE49-F238E27FC236}">
                <a16:creationId xmlns:a16="http://schemas.microsoft.com/office/drawing/2014/main" id="{592F0728-4126-4D3A-BBD3-683BAEAA38B3}"/>
              </a:ext>
            </a:extLst>
          </p:cNvPr>
          <p:cNvSpPr/>
          <p:nvPr/>
        </p:nvSpPr>
        <p:spPr>
          <a:xfrm>
            <a:off x="439542" y="3930115"/>
            <a:ext cx="4458067" cy="1323439"/>
          </a:xfrm>
          <a:prstGeom prst="rect">
            <a:avLst/>
          </a:prstGeom>
        </p:spPr>
        <p:txBody>
          <a:bodyPr wrap="square">
            <a:spAutoFit/>
          </a:bodyPr>
          <a:lstStyle/>
          <a:p>
            <a:pPr defTabSz="1088103" fontAlgn="base">
              <a:spcBef>
                <a:spcPct val="50000"/>
              </a:spcBef>
              <a:spcAft>
                <a:spcPct val="0"/>
              </a:spcAft>
              <a:buClr>
                <a:srgbClr val="F0AB00"/>
              </a:buClr>
              <a:buSzPct val="80000"/>
            </a:pPr>
            <a:r>
              <a:rPr lang="en-US" sz="1600" kern="0" dirty="0">
                <a:latin typeface="Arial" panose="020B0604020202020204" pitchFamily="34" charset="0"/>
                <a:ea typeface="Arial Unicode MS" pitchFamily="34" charset="-128"/>
                <a:cs typeface="Arial" panose="020B0604020202020204" pitchFamily="34" charset="0"/>
              </a:rPr>
              <a:t>Harness the usage of </a:t>
            </a:r>
            <a:r>
              <a:rPr lang="en-US" sz="1600" kern="0" dirty="0" err="1">
                <a:latin typeface="Arial" panose="020B0604020202020204" pitchFamily="34" charset="0"/>
                <a:ea typeface="Arial Unicode MS" pitchFamily="34" charset="-128"/>
                <a:cs typeface="Arial" panose="020B0604020202020204" pitchFamily="34" charset="0"/>
              </a:rPr>
              <a:t>Jupyter</a:t>
            </a:r>
            <a:r>
              <a:rPr lang="en-US" sz="1600" kern="0" dirty="0">
                <a:latin typeface="Arial" panose="020B0604020202020204" pitchFamily="34" charset="0"/>
                <a:ea typeface="Arial Unicode MS" pitchFamily="34" charset="-128"/>
                <a:cs typeface="Arial" panose="020B0604020202020204" pitchFamily="34" charset="0"/>
              </a:rPr>
              <a:t> notebooks in data-driven applications by benefitting from the seamless integration of the </a:t>
            </a:r>
            <a:r>
              <a:rPr lang="en-US" sz="1600" kern="0" dirty="0" err="1">
                <a:latin typeface="Arial" panose="020B0604020202020204" pitchFamily="34" charset="0"/>
                <a:ea typeface="Arial Unicode MS" pitchFamily="34" charset="-128"/>
                <a:cs typeface="Arial" panose="020B0604020202020204" pitchFamily="34" charset="0"/>
              </a:rPr>
              <a:t>JupyterLab</a:t>
            </a:r>
            <a:r>
              <a:rPr lang="en-US" sz="1600" kern="0" dirty="0">
                <a:latin typeface="Arial" panose="020B0604020202020204" pitchFamily="34" charset="0"/>
                <a:ea typeface="Arial Unicode MS" pitchFamily="34" charset="-128"/>
                <a:cs typeface="Arial" panose="020B0604020202020204" pitchFamily="34" charset="0"/>
              </a:rPr>
              <a:t> environment and the pipeline modeler application.</a:t>
            </a:r>
          </a:p>
        </p:txBody>
      </p:sp>
      <p:sp>
        <p:nvSpPr>
          <p:cNvPr id="2" name="Title 1">
            <a:extLst>
              <a:ext uri="{FF2B5EF4-FFF2-40B4-BE49-F238E27FC236}">
                <a16:creationId xmlns:a16="http://schemas.microsoft.com/office/drawing/2014/main" id="{8CF354BD-0622-41EB-A43D-8D2D2D30152E}"/>
              </a:ext>
            </a:extLst>
          </p:cNvPr>
          <p:cNvSpPr>
            <a:spLocks noGrp="1"/>
          </p:cNvSpPr>
          <p:nvPr>
            <p:ph type="title"/>
          </p:nvPr>
        </p:nvSpPr>
        <p:spPr>
          <a:xfrm>
            <a:off x="504001" y="504000"/>
            <a:ext cx="11186476" cy="707886"/>
          </a:xfrm>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Processing</a:t>
            </a:r>
            <a:br>
              <a:rPr lang="en-US" dirty="0"/>
            </a:br>
            <a:r>
              <a:rPr lang="en-US" sz="2200" dirty="0" err="1">
                <a:solidFill>
                  <a:schemeClr val="accent1"/>
                </a:solidFill>
              </a:rPr>
              <a:t>Juypter</a:t>
            </a:r>
            <a:r>
              <a:rPr lang="en-US" sz="2200" dirty="0">
                <a:solidFill>
                  <a:schemeClr val="accent1"/>
                </a:solidFill>
              </a:rPr>
              <a:t> Lab environment</a:t>
            </a:r>
            <a:endParaRPr lang="en-GB" sz="2200" dirty="0">
              <a:solidFill>
                <a:schemeClr val="accent1"/>
              </a:solidFill>
            </a:endParaRPr>
          </a:p>
        </p:txBody>
      </p:sp>
    </p:spTree>
    <p:extLst>
      <p:ext uri="{BB962C8B-B14F-4D97-AF65-F5344CB8AC3E}">
        <p14:creationId xmlns:p14="http://schemas.microsoft.com/office/powerpoint/2010/main" val="1301417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CD268B95-B81A-46AD-8220-2135F872D557}"/>
              </a:ext>
            </a:extLst>
          </p:cNvPr>
          <p:cNvSpPr/>
          <p:nvPr/>
        </p:nvSpPr>
        <p:spPr bwMode="gray">
          <a:xfrm>
            <a:off x="729689" y="1501448"/>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algn="ctr" defTabSz="914400"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SAP HANA Machine Learning</a:t>
            </a:r>
          </a:p>
        </p:txBody>
      </p:sp>
      <p:sp>
        <p:nvSpPr>
          <p:cNvPr id="111" name="Rectangle: Rounded Corners 65">
            <a:extLst>
              <a:ext uri="{FF2B5EF4-FFF2-40B4-BE49-F238E27FC236}">
                <a16:creationId xmlns:a16="http://schemas.microsoft.com/office/drawing/2014/main" id="{43AB94C3-09FD-4A89-B459-369C0D8DE920}"/>
              </a:ext>
            </a:extLst>
          </p:cNvPr>
          <p:cNvSpPr/>
          <p:nvPr/>
        </p:nvSpPr>
        <p:spPr bwMode="gray">
          <a:xfrm>
            <a:off x="738860" y="2681209"/>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400" b="1" kern="0" dirty="0">
              <a:ea typeface="Arial Unicode MS" pitchFamily="34" charset="-128"/>
              <a:cs typeface="Arial Unicode MS" pitchFamily="34" charset="-128"/>
            </a:endParaRPr>
          </a:p>
        </p:txBody>
      </p:sp>
      <p:sp>
        <p:nvSpPr>
          <p:cNvPr id="54" name="Rectangle: Rounded Corners 65">
            <a:extLst>
              <a:ext uri="{FF2B5EF4-FFF2-40B4-BE49-F238E27FC236}">
                <a16:creationId xmlns:a16="http://schemas.microsoft.com/office/drawing/2014/main" id="{610A00E9-C18F-4732-AE6B-B4FCA7640862}"/>
              </a:ext>
            </a:extLst>
          </p:cNvPr>
          <p:cNvSpPr/>
          <p:nvPr/>
        </p:nvSpPr>
        <p:spPr bwMode="gray">
          <a:xfrm>
            <a:off x="2503310" y="1501448"/>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algn="ctr" defTabSz="914400"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SAP HANA Graph</a:t>
            </a:r>
          </a:p>
        </p:txBody>
      </p:sp>
      <p:sp>
        <p:nvSpPr>
          <p:cNvPr id="55" name="Rectangle: Rounded Corners 65">
            <a:extLst>
              <a:ext uri="{FF2B5EF4-FFF2-40B4-BE49-F238E27FC236}">
                <a16:creationId xmlns:a16="http://schemas.microsoft.com/office/drawing/2014/main" id="{C43E3C58-1500-4E6B-A4A4-815D5E281E6A}"/>
              </a:ext>
            </a:extLst>
          </p:cNvPr>
          <p:cNvSpPr/>
          <p:nvPr/>
        </p:nvSpPr>
        <p:spPr bwMode="gray">
          <a:xfrm>
            <a:off x="4282234" y="1501448"/>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0" tIns="72000" rIns="0" bIns="36576" rtlCol="0" anchor="b" anchorCtr="0"/>
          <a:lstStyle/>
          <a:p>
            <a:pPr lvl="0" algn="ctr" defTabSz="914400" fontAlgn="base">
              <a:spcAft>
                <a:spcPct val="0"/>
              </a:spcAft>
              <a:buClr>
                <a:srgbClr val="F0AB00"/>
              </a:buClr>
              <a:buSzPct val="80000"/>
            </a:pPr>
            <a:r>
              <a:rPr lang="en-US" sz="1200" b="1" kern="0" dirty="0">
                <a:ea typeface="Arial Unicode MS" pitchFamily="34" charset="-128"/>
                <a:cs typeface="Arial Unicode MS" pitchFamily="34" charset="-128"/>
              </a:rPr>
              <a:t>SAP HANA Streaming Analytics</a:t>
            </a:r>
          </a:p>
        </p:txBody>
      </p:sp>
      <p:sp>
        <p:nvSpPr>
          <p:cNvPr id="59" name="Rectangle: Rounded Corners 65">
            <a:extLst>
              <a:ext uri="{FF2B5EF4-FFF2-40B4-BE49-F238E27FC236}">
                <a16:creationId xmlns:a16="http://schemas.microsoft.com/office/drawing/2014/main" id="{3689CD5A-F3E3-4C2D-B4AB-63F561F2268C}"/>
              </a:ext>
            </a:extLst>
          </p:cNvPr>
          <p:cNvSpPr/>
          <p:nvPr/>
        </p:nvSpPr>
        <p:spPr bwMode="gray">
          <a:xfrm>
            <a:off x="2506051" y="3851240"/>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400" b="1" kern="0" dirty="0">
              <a:ea typeface="Arial Unicode MS" pitchFamily="34" charset="-128"/>
              <a:cs typeface="Arial Unicode MS" pitchFamily="34" charset="-128"/>
            </a:endParaRPr>
          </a:p>
        </p:txBody>
      </p:sp>
      <p:sp>
        <p:nvSpPr>
          <p:cNvPr id="60" name="Rectangle: Rounded Corners 65">
            <a:extLst>
              <a:ext uri="{FF2B5EF4-FFF2-40B4-BE49-F238E27FC236}">
                <a16:creationId xmlns:a16="http://schemas.microsoft.com/office/drawing/2014/main" id="{B83F4868-D61F-499B-AE13-AC8930CB9C13}"/>
              </a:ext>
            </a:extLst>
          </p:cNvPr>
          <p:cNvSpPr/>
          <p:nvPr/>
        </p:nvSpPr>
        <p:spPr bwMode="gray">
          <a:xfrm>
            <a:off x="4282234" y="2656852"/>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400" b="1" kern="0" dirty="0">
              <a:ea typeface="Arial Unicode MS" pitchFamily="34" charset="-128"/>
              <a:cs typeface="Arial Unicode MS" pitchFamily="34" charset="-128"/>
            </a:endParaRPr>
          </a:p>
        </p:txBody>
      </p:sp>
      <p:sp>
        <p:nvSpPr>
          <p:cNvPr id="64" name="Rectangle: Rounded Corners 65">
            <a:extLst>
              <a:ext uri="{FF2B5EF4-FFF2-40B4-BE49-F238E27FC236}">
                <a16:creationId xmlns:a16="http://schemas.microsoft.com/office/drawing/2014/main" id="{767D82BF-17E3-434B-9507-51F7A9EC96BC}"/>
              </a:ext>
            </a:extLst>
          </p:cNvPr>
          <p:cNvSpPr/>
          <p:nvPr/>
        </p:nvSpPr>
        <p:spPr bwMode="gray">
          <a:xfrm>
            <a:off x="749325" y="3819344"/>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000" kern="0" dirty="0">
              <a:ea typeface="Arial Unicode MS" pitchFamily="34" charset="-128"/>
              <a:cs typeface="Arial Unicode MS" pitchFamily="34" charset="-128"/>
            </a:endParaRPr>
          </a:p>
        </p:txBody>
      </p:sp>
      <p:sp>
        <p:nvSpPr>
          <p:cNvPr id="70" name="Rectangle: Rounded Corners 65">
            <a:extLst>
              <a:ext uri="{FF2B5EF4-FFF2-40B4-BE49-F238E27FC236}">
                <a16:creationId xmlns:a16="http://schemas.microsoft.com/office/drawing/2014/main" id="{11109F8F-AE5A-49FC-9BBD-C68C7BFB224A}"/>
              </a:ext>
            </a:extLst>
          </p:cNvPr>
          <p:cNvSpPr/>
          <p:nvPr/>
        </p:nvSpPr>
        <p:spPr bwMode="gray">
          <a:xfrm>
            <a:off x="2493582" y="2676344"/>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r>
              <a:rPr lang="en-US" sz="1200" b="1" kern="0" dirty="0">
                <a:ea typeface="Arial Unicode MS" pitchFamily="34" charset="-128"/>
                <a:cs typeface="Arial Unicode MS" pitchFamily="34" charset="-128"/>
              </a:rPr>
              <a:t>Apache Kafka</a:t>
            </a:r>
          </a:p>
        </p:txBody>
      </p:sp>
      <p:sp>
        <p:nvSpPr>
          <p:cNvPr id="71" name="Rectangle: Rounded Corners 65">
            <a:extLst>
              <a:ext uri="{FF2B5EF4-FFF2-40B4-BE49-F238E27FC236}">
                <a16:creationId xmlns:a16="http://schemas.microsoft.com/office/drawing/2014/main" id="{BC2EA292-C574-42CC-AF4A-333B45456F90}"/>
              </a:ext>
            </a:extLst>
          </p:cNvPr>
          <p:cNvSpPr/>
          <p:nvPr/>
        </p:nvSpPr>
        <p:spPr bwMode="gray">
          <a:xfrm>
            <a:off x="4282234" y="3819344"/>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400" b="1" kern="0" dirty="0">
              <a:ea typeface="Arial Unicode MS" pitchFamily="34" charset="-128"/>
              <a:cs typeface="Arial Unicode MS" pitchFamily="34" charset="-128"/>
            </a:endParaRPr>
          </a:p>
        </p:txBody>
      </p:sp>
      <p:sp>
        <p:nvSpPr>
          <p:cNvPr id="74" name="Rectangle: Rounded Corners 65">
            <a:extLst>
              <a:ext uri="{FF2B5EF4-FFF2-40B4-BE49-F238E27FC236}">
                <a16:creationId xmlns:a16="http://schemas.microsoft.com/office/drawing/2014/main" id="{D37BBE8D-23FD-4D26-939B-B6784B921EA7}"/>
              </a:ext>
            </a:extLst>
          </p:cNvPr>
          <p:cNvSpPr/>
          <p:nvPr/>
        </p:nvSpPr>
        <p:spPr bwMode="gray">
          <a:xfrm>
            <a:off x="6036865" y="2656852"/>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400" b="1" kern="0" dirty="0">
              <a:ea typeface="Arial Unicode MS" pitchFamily="34" charset="-128"/>
              <a:cs typeface="Arial Unicode MS" pitchFamily="34" charset="-128"/>
            </a:endParaRPr>
          </a:p>
        </p:txBody>
      </p:sp>
      <p:sp>
        <p:nvSpPr>
          <p:cNvPr id="76" name="Rectangle: Rounded Corners 65">
            <a:extLst>
              <a:ext uri="{FF2B5EF4-FFF2-40B4-BE49-F238E27FC236}">
                <a16:creationId xmlns:a16="http://schemas.microsoft.com/office/drawing/2014/main" id="{262398C1-B658-4BD8-9B09-6F80C2424008}"/>
              </a:ext>
            </a:extLst>
          </p:cNvPr>
          <p:cNvSpPr/>
          <p:nvPr/>
        </p:nvSpPr>
        <p:spPr bwMode="gray">
          <a:xfrm>
            <a:off x="9597198" y="2671479"/>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400" b="1" kern="0" dirty="0">
              <a:ea typeface="Arial Unicode MS" pitchFamily="34" charset="-128"/>
              <a:cs typeface="Arial Unicode MS" pitchFamily="34" charset="-128"/>
            </a:endParaRPr>
          </a:p>
        </p:txBody>
      </p:sp>
      <p:sp>
        <p:nvSpPr>
          <p:cNvPr id="82" name="Rectangle 81">
            <a:extLst>
              <a:ext uri="{FF2B5EF4-FFF2-40B4-BE49-F238E27FC236}">
                <a16:creationId xmlns:a16="http://schemas.microsoft.com/office/drawing/2014/main" id="{B5DAAA1D-9E8F-4CD9-ACAA-43D76C770C71}"/>
              </a:ext>
            </a:extLst>
          </p:cNvPr>
          <p:cNvSpPr/>
          <p:nvPr/>
        </p:nvSpPr>
        <p:spPr>
          <a:xfrm rot="16200000">
            <a:off x="232740" y="1889120"/>
            <a:ext cx="647934" cy="338554"/>
          </a:xfrm>
          <a:prstGeom prst="rect">
            <a:avLst/>
          </a:prstGeom>
        </p:spPr>
        <p:txBody>
          <a:bodyPr wrap="none">
            <a:spAutoFit/>
          </a:bodyPr>
          <a:lstStyle/>
          <a:p>
            <a:pPr lvl="0" algn="ctr" defTabSz="914400" eaLnBrk="0" fontAlgn="base" hangingPunct="0">
              <a:spcBef>
                <a:spcPct val="0"/>
              </a:spcBef>
              <a:spcAft>
                <a:spcPct val="0"/>
              </a:spcAft>
            </a:pPr>
            <a:r>
              <a:rPr lang="en-US" altLang="en-US" sz="800" b="1" dirty="0">
                <a:solidFill>
                  <a:schemeClr val="bg1">
                    <a:lumMod val="65000"/>
                  </a:schemeClr>
                </a:solidFill>
                <a:latin typeface="Arial" panose="020B0604020202020204" pitchFamily="34" charset="0"/>
                <a:cs typeface="Arial" panose="020B0604020202020204" pitchFamily="34" charset="0"/>
              </a:rPr>
              <a:t>SAP </a:t>
            </a:r>
          </a:p>
          <a:p>
            <a:pPr lvl="0" algn="ctr" defTabSz="914400" eaLnBrk="0" fontAlgn="base" hangingPunct="0">
              <a:spcBef>
                <a:spcPct val="0"/>
              </a:spcBef>
              <a:spcAft>
                <a:spcPct val="0"/>
              </a:spcAft>
            </a:pPr>
            <a:r>
              <a:rPr lang="en-US" altLang="en-US" sz="800" b="1" dirty="0">
                <a:solidFill>
                  <a:schemeClr val="bg1">
                    <a:lumMod val="65000"/>
                  </a:schemeClr>
                </a:solidFill>
                <a:latin typeface="Arial" panose="020B0604020202020204" pitchFamily="34" charset="0"/>
                <a:cs typeface="Arial" panose="020B0604020202020204" pitchFamily="34" charset="0"/>
              </a:rPr>
              <a:t>ENGINES</a:t>
            </a:r>
          </a:p>
        </p:txBody>
      </p:sp>
      <p:sp>
        <p:nvSpPr>
          <p:cNvPr id="83" name="Rectangle 82">
            <a:extLst>
              <a:ext uri="{FF2B5EF4-FFF2-40B4-BE49-F238E27FC236}">
                <a16:creationId xmlns:a16="http://schemas.microsoft.com/office/drawing/2014/main" id="{363C7634-CD41-4BF5-819E-DC3590057D4F}"/>
              </a:ext>
            </a:extLst>
          </p:cNvPr>
          <p:cNvSpPr/>
          <p:nvPr/>
        </p:nvSpPr>
        <p:spPr>
          <a:xfrm rot="16200000">
            <a:off x="84463" y="2959820"/>
            <a:ext cx="944489" cy="338554"/>
          </a:xfrm>
          <a:prstGeom prst="rect">
            <a:avLst/>
          </a:prstGeom>
        </p:spPr>
        <p:txBody>
          <a:bodyPr wrap="none">
            <a:spAutoFit/>
          </a:bodyPr>
          <a:lstStyle/>
          <a:p>
            <a:pPr lvl="0" algn="ctr" defTabSz="914400" eaLnBrk="0" fontAlgn="base" hangingPunct="0">
              <a:spcBef>
                <a:spcPct val="0"/>
              </a:spcBef>
              <a:spcAft>
                <a:spcPct val="0"/>
              </a:spcAft>
            </a:pPr>
            <a:r>
              <a:rPr lang="en-US" altLang="en-US" sz="800" b="1" dirty="0">
                <a:solidFill>
                  <a:schemeClr val="bg1">
                    <a:lumMod val="65000"/>
                  </a:schemeClr>
                </a:solidFill>
                <a:latin typeface="Arial" panose="020B0604020202020204" pitchFamily="34" charset="0"/>
                <a:cs typeface="Arial" panose="020B0604020202020204" pitchFamily="34" charset="0"/>
              </a:rPr>
              <a:t>OPEN SOURCE</a:t>
            </a:r>
          </a:p>
          <a:p>
            <a:pPr lvl="0" algn="ctr" defTabSz="914400" eaLnBrk="0" fontAlgn="base" hangingPunct="0">
              <a:spcBef>
                <a:spcPct val="0"/>
              </a:spcBef>
              <a:spcAft>
                <a:spcPct val="0"/>
              </a:spcAft>
            </a:pPr>
            <a:r>
              <a:rPr lang="en-US" altLang="en-US" sz="800" b="1" dirty="0">
                <a:solidFill>
                  <a:schemeClr val="bg1">
                    <a:lumMod val="65000"/>
                  </a:schemeClr>
                </a:solidFill>
                <a:latin typeface="Arial" panose="020B0604020202020204" pitchFamily="34" charset="0"/>
                <a:cs typeface="Arial" panose="020B0604020202020204" pitchFamily="34" charset="0"/>
              </a:rPr>
              <a:t>CNGINES</a:t>
            </a:r>
          </a:p>
        </p:txBody>
      </p:sp>
      <p:sp>
        <p:nvSpPr>
          <p:cNvPr id="85" name="Rectangle: Rounded Corners 65">
            <a:extLst>
              <a:ext uri="{FF2B5EF4-FFF2-40B4-BE49-F238E27FC236}">
                <a16:creationId xmlns:a16="http://schemas.microsoft.com/office/drawing/2014/main" id="{F0AE9C88-C22C-4EC2-964C-18FB7E92B2AC}"/>
              </a:ext>
            </a:extLst>
          </p:cNvPr>
          <p:cNvSpPr/>
          <p:nvPr/>
        </p:nvSpPr>
        <p:spPr bwMode="gray">
          <a:xfrm>
            <a:off x="6061158" y="1516318"/>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r>
              <a:rPr lang="en-US" sz="1200" b="1" kern="0" dirty="0">
                <a:ea typeface="Arial Unicode MS" pitchFamily="34" charset="-128"/>
                <a:cs typeface="Arial Unicode MS" pitchFamily="34" charset="-128"/>
              </a:rPr>
              <a:t>SAP HANA Text Analytics</a:t>
            </a:r>
          </a:p>
        </p:txBody>
      </p:sp>
      <p:sp>
        <p:nvSpPr>
          <p:cNvPr id="87" name="Rectangle: Rounded Corners 65">
            <a:extLst>
              <a:ext uri="{FF2B5EF4-FFF2-40B4-BE49-F238E27FC236}">
                <a16:creationId xmlns:a16="http://schemas.microsoft.com/office/drawing/2014/main" id="{06E0C7AA-F5F0-45D6-BC3B-FE70E3F2E017}"/>
              </a:ext>
            </a:extLst>
          </p:cNvPr>
          <p:cNvSpPr/>
          <p:nvPr/>
        </p:nvSpPr>
        <p:spPr bwMode="gray">
          <a:xfrm>
            <a:off x="7840082" y="1532519"/>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r>
              <a:rPr lang="en-US" sz="1200" b="1" kern="0" dirty="0">
                <a:ea typeface="Arial Unicode MS" pitchFamily="34" charset="-128"/>
                <a:cs typeface="Arial Unicode MS" pitchFamily="34" charset="-128"/>
              </a:rPr>
              <a:t>SAP AI Core</a:t>
            </a:r>
          </a:p>
        </p:txBody>
      </p:sp>
      <p:sp>
        <p:nvSpPr>
          <p:cNvPr id="89" name="Rectangle: Rounded Corners 65">
            <a:extLst>
              <a:ext uri="{FF2B5EF4-FFF2-40B4-BE49-F238E27FC236}">
                <a16:creationId xmlns:a16="http://schemas.microsoft.com/office/drawing/2014/main" id="{B13760B3-B052-4416-9FA7-3444A8EB43E1}"/>
              </a:ext>
            </a:extLst>
          </p:cNvPr>
          <p:cNvSpPr/>
          <p:nvPr/>
        </p:nvSpPr>
        <p:spPr bwMode="gray">
          <a:xfrm>
            <a:off x="9594067" y="1549288"/>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r>
              <a:rPr lang="en-US" sz="1200" b="1" kern="0" dirty="0">
                <a:ea typeface="Arial Unicode MS" pitchFamily="34" charset="-128"/>
                <a:cs typeface="Arial Unicode MS" pitchFamily="34" charset="-128"/>
              </a:rPr>
              <a:t>SAP Data Services</a:t>
            </a:r>
          </a:p>
        </p:txBody>
      </p:sp>
      <p:pic>
        <p:nvPicPr>
          <p:cNvPr id="94" name="Picture 93">
            <a:extLst>
              <a:ext uri="{FF2B5EF4-FFF2-40B4-BE49-F238E27FC236}">
                <a16:creationId xmlns:a16="http://schemas.microsoft.com/office/drawing/2014/main" id="{7311C077-728B-42EC-B99C-8236E10123FC}"/>
              </a:ext>
            </a:extLst>
          </p:cNvPr>
          <p:cNvPicPr>
            <a:picLocks noChangeAspect="1"/>
          </p:cNvPicPr>
          <p:nvPr/>
        </p:nvPicPr>
        <p:blipFill>
          <a:blip r:embed="rId3"/>
          <a:stretch>
            <a:fillRect/>
          </a:stretch>
        </p:blipFill>
        <p:spPr>
          <a:xfrm>
            <a:off x="9852569" y="2671479"/>
            <a:ext cx="1051755" cy="1051755"/>
          </a:xfrm>
          <a:prstGeom prst="rect">
            <a:avLst/>
          </a:prstGeom>
        </p:spPr>
      </p:pic>
      <p:pic>
        <p:nvPicPr>
          <p:cNvPr id="96" name="Picture 95">
            <a:extLst>
              <a:ext uri="{FF2B5EF4-FFF2-40B4-BE49-F238E27FC236}">
                <a16:creationId xmlns:a16="http://schemas.microsoft.com/office/drawing/2014/main" id="{84A7A8E7-A11D-43CE-A503-B123639ADC11}"/>
              </a:ext>
            </a:extLst>
          </p:cNvPr>
          <p:cNvPicPr>
            <a:picLocks noChangeAspect="1"/>
          </p:cNvPicPr>
          <p:nvPr/>
        </p:nvPicPr>
        <p:blipFill>
          <a:blip r:embed="rId4"/>
          <a:stretch>
            <a:fillRect/>
          </a:stretch>
        </p:blipFill>
        <p:spPr>
          <a:xfrm>
            <a:off x="2908320" y="3979482"/>
            <a:ext cx="821537" cy="821537"/>
          </a:xfrm>
          <a:prstGeom prst="rect">
            <a:avLst/>
          </a:prstGeom>
        </p:spPr>
      </p:pic>
      <p:pic>
        <p:nvPicPr>
          <p:cNvPr id="109" name="Picture 108">
            <a:extLst>
              <a:ext uri="{FF2B5EF4-FFF2-40B4-BE49-F238E27FC236}">
                <a16:creationId xmlns:a16="http://schemas.microsoft.com/office/drawing/2014/main" id="{C870D2FA-7299-4847-B36D-2627456D2F3D}"/>
              </a:ext>
            </a:extLst>
          </p:cNvPr>
          <p:cNvPicPr>
            <a:picLocks noChangeAspect="1"/>
          </p:cNvPicPr>
          <p:nvPr/>
        </p:nvPicPr>
        <p:blipFill>
          <a:blip r:embed="rId5"/>
          <a:stretch>
            <a:fillRect/>
          </a:stretch>
        </p:blipFill>
        <p:spPr>
          <a:xfrm>
            <a:off x="3164843" y="2881296"/>
            <a:ext cx="390044" cy="527145"/>
          </a:xfrm>
          <a:prstGeom prst="rect">
            <a:avLst/>
          </a:prstGeom>
        </p:spPr>
      </p:pic>
      <p:sp>
        <p:nvSpPr>
          <p:cNvPr id="112" name="Rectangle: Rounded Corners 65">
            <a:extLst>
              <a:ext uri="{FF2B5EF4-FFF2-40B4-BE49-F238E27FC236}">
                <a16:creationId xmlns:a16="http://schemas.microsoft.com/office/drawing/2014/main" id="{FC9F33C0-071C-4F90-9205-19EC3F03591C}"/>
              </a:ext>
            </a:extLst>
          </p:cNvPr>
          <p:cNvSpPr/>
          <p:nvPr/>
        </p:nvSpPr>
        <p:spPr bwMode="gray">
          <a:xfrm>
            <a:off x="7840082" y="2656852"/>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400" b="1" kern="0" dirty="0">
              <a:ea typeface="Arial Unicode MS" pitchFamily="34" charset="-128"/>
              <a:cs typeface="Arial Unicode MS" pitchFamily="34" charset="-128"/>
            </a:endParaRPr>
          </a:p>
        </p:txBody>
      </p:sp>
      <p:pic>
        <p:nvPicPr>
          <p:cNvPr id="40" name="Picture 6" descr="https://spark.apache.org/images/spark-logo-trademark.png">
            <a:extLst>
              <a:ext uri="{FF2B5EF4-FFF2-40B4-BE49-F238E27FC236}">
                <a16:creationId xmlns:a16="http://schemas.microsoft.com/office/drawing/2014/main" id="{EEEA446D-15A6-4034-B2C2-0B1CAAEF65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8947" y="2939897"/>
            <a:ext cx="917107" cy="47557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Python Logo Png Image PNG Image">
            <a:extLst>
              <a:ext uri="{FF2B5EF4-FFF2-40B4-BE49-F238E27FC236}">
                <a16:creationId xmlns:a16="http://schemas.microsoft.com/office/drawing/2014/main" id="{BA7AEC18-5285-4268-9D0C-2DE970EB7B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943" y="2847812"/>
            <a:ext cx="1444455" cy="70408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204ECD8C-BF25-4E17-9BDE-A01DA467929E}"/>
              </a:ext>
            </a:extLst>
          </p:cNvPr>
          <p:cNvPicPr>
            <a:picLocks noChangeAspect="1"/>
          </p:cNvPicPr>
          <p:nvPr/>
        </p:nvPicPr>
        <p:blipFill>
          <a:blip r:embed="rId8"/>
          <a:stretch>
            <a:fillRect/>
          </a:stretch>
        </p:blipFill>
        <p:spPr>
          <a:xfrm>
            <a:off x="6404796" y="3036564"/>
            <a:ext cx="836809" cy="307281"/>
          </a:xfrm>
          <a:prstGeom prst="rect">
            <a:avLst/>
          </a:prstGeom>
        </p:spPr>
      </p:pic>
      <p:pic>
        <p:nvPicPr>
          <p:cNvPr id="43" name="Picture 42">
            <a:extLst>
              <a:ext uri="{FF2B5EF4-FFF2-40B4-BE49-F238E27FC236}">
                <a16:creationId xmlns:a16="http://schemas.microsoft.com/office/drawing/2014/main" id="{CE002362-91E3-46A6-9002-210F19E3BE3E}"/>
              </a:ext>
            </a:extLst>
          </p:cNvPr>
          <p:cNvPicPr>
            <a:picLocks noChangeAspect="1"/>
          </p:cNvPicPr>
          <p:nvPr/>
        </p:nvPicPr>
        <p:blipFill>
          <a:blip r:embed="rId9"/>
          <a:stretch>
            <a:fillRect/>
          </a:stretch>
        </p:blipFill>
        <p:spPr>
          <a:xfrm>
            <a:off x="1257791" y="4038445"/>
            <a:ext cx="585984" cy="703609"/>
          </a:xfrm>
          <a:prstGeom prst="rect">
            <a:avLst/>
          </a:prstGeom>
        </p:spPr>
      </p:pic>
      <p:pic>
        <p:nvPicPr>
          <p:cNvPr id="44" name="Picture 43">
            <a:extLst>
              <a:ext uri="{FF2B5EF4-FFF2-40B4-BE49-F238E27FC236}">
                <a16:creationId xmlns:a16="http://schemas.microsoft.com/office/drawing/2014/main" id="{A19F8712-2981-4666-AAE5-E77515F600E9}"/>
              </a:ext>
            </a:extLst>
          </p:cNvPr>
          <p:cNvPicPr>
            <a:picLocks noChangeAspect="1"/>
          </p:cNvPicPr>
          <p:nvPr/>
        </p:nvPicPr>
        <p:blipFill>
          <a:blip r:embed="rId10"/>
          <a:stretch>
            <a:fillRect/>
          </a:stretch>
        </p:blipFill>
        <p:spPr>
          <a:xfrm>
            <a:off x="4752991" y="4028805"/>
            <a:ext cx="709763" cy="549967"/>
          </a:xfrm>
          <a:prstGeom prst="rect">
            <a:avLst/>
          </a:prstGeom>
        </p:spPr>
      </p:pic>
      <p:pic>
        <p:nvPicPr>
          <p:cNvPr id="5" name="Picture 4">
            <a:extLst>
              <a:ext uri="{FF2B5EF4-FFF2-40B4-BE49-F238E27FC236}">
                <a16:creationId xmlns:a16="http://schemas.microsoft.com/office/drawing/2014/main" id="{55D8219A-9F38-4059-846A-5201062BCDB5}"/>
              </a:ext>
            </a:extLst>
          </p:cNvPr>
          <p:cNvPicPr>
            <a:picLocks noChangeAspect="1"/>
          </p:cNvPicPr>
          <p:nvPr/>
        </p:nvPicPr>
        <p:blipFill>
          <a:blip r:embed="rId11"/>
          <a:stretch>
            <a:fillRect/>
          </a:stretch>
        </p:blipFill>
        <p:spPr>
          <a:xfrm>
            <a:off x="8185674" y="2830106"/>
            <a:ext cx="969317" cy="692369"/>
          </a:xfrm>
          <a:prstGeom prst="rect">
            <a:avLst/>
          </a:prstGeom>
        </p:spPr>
      </p:pic>
      <p:pic>
        <p:nvPicPr>
          <p:cNvPr id="98" name="Picture 97">
            <a:extLst>
              <a:ext uri="{FF2B5EF4-FFF2-40B4-BE49-F238E27FC236}">
                <a16:creationId xmlns:a16="http://schemas.microsoft.com/office/drawing/2014/main" id="{0FF1C81F-A90D-4062-A008-1536E2C7181D}"/>
              </a:ext>
            </a:extLst>
          </p:cNvPr>
          <p:cNvPicPr>
            <a:picLocks noChangeAspect="1"/>
          </p:cNvPicPr>
          <p:nvPr/>
        </p:nvPicPr>
        <p:blipFill>
          <a:blip r:embed="rId12"/>
          <a:stretch>
            <a:fillRect/>
          </a:stretch>
        </p:blipFill>
        <p:spPr>
          <a:xfrm>
            <a:off x="7996149" y="3737831"/>
            <a:ext cx="1288374" cy="1288374"/>
          </a:xfrm>
          <a:prstGeom prst="rect">
            <a:avLst/>
          </a:prstGeom>
        </p:spPr>
      </p:pic>
      <p:pic>
        <p:nvPicPr>
          <p:cNvPr id="62" name="Picture 61">
            <a:extLst>
              <a:ext uri="{FF2B5EF4-FFF2-40B4-BE49-F238E27FC236}">
                <a16:creationId xmlns:a16="http://schemas.microsoft.com/office/drawing/2014/main" id="{FBD0FD61-649E-44C5-ABDA-1674975F748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764801" y="1490212"/>
            <a:ext cx="650656" cy="631759"/>
          </a:xfrm>
          <a:prstGeom prst="rect">
            <a:avLst/>
          </a:prstGeom>
        </p:spPr>
      </p:pic>
      <p:pic>
        <p:nvPicPr>
          <p:cNvPr id="65" name="Picture 64">
            <a:extLst>
              <a:ext uri="{FF2B5EF4-FFF2-40B4-BE49-F238E27FC236}">
                <a16:creationId xmlns:a16="http://schemas.microsoft.com/office/drawing/2014/main" id="{4E9DDFB4-D569-48F9-9AAA-AC18252C45D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528270" y="1490212"/>
            <a:ext cx="650656" cy="631759"/>
          </a:xfrm>
          <a:prstGeom prst="rect">
            <a:avLst/>
          </a:prstGeom>
        </p:spPr>
      </p:pic>
      <p:pic>
        <p:nvPicPr>
          <p:cNvPr id="67" name="Picture 66">
            <a:extLst>
              <a:ext uri="{FF2B5EF4-FFF2-40B4-BE49-F238E27FC236}">
                <a16:creationId xmlns:a16="http://schemas.microsoft.com/office/drawing/2014/main" id="{28B4283D-8120-4361-A098-9623427380A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942916" y="1490212"/>
            <a:ext cx="650656" cy="631759"/>
          </a:xfrm>
          <a:prstGeom prst="rect">
            <a:avLst/>
          </a:prstGeom>
        </p:spPr>
      </p:pic>
      <p:pic>
        <p:nvPicPr>
          <p:cNvPr id="69" name="Picture 68">
            <a:extLst>
              <a:ext uri="{FF2B5EF4-FFF2-40B4-BE49-F238E27FC236}">
                <a16:creationId xmlns:a16="http://schemas.microsoft.com/office/drawing/2014/main" id="{86088881-5FF8-4838-B1D8-AD3CFA36E78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226226" y="1490212"/>
            <a:ext cx="650656" cy="631759"/>
          </a:xfrm>
          <a:prstGeom prst="rect">
            <a:avLst/>
          </a:prstGeom>
        </p:spPr>
      </p:pic>
      <p:pic>
        <p:nvPicPr>
          <p:cNvPr id="52" name="Picture 51">
            <a:extLst>
              <a:ext uri="{FF2B5EF4-FFF2-40B4-BE49-F238E27FC236}">
                <a16:creationId xmlns:a16="http://schemas.microsoft.com/office/drawing/2014/main" id="{70A3953F-EE68-40AF-9891-CE82E9A7130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321891" y="1486972"/>
            <a:ext cx="650656" cy="631759"/>
          </a:xfrm>
          <a:prstGeom prst="rect">
            <a:avLst/>
          </a:prstGeom>
        </p:spPr>
      </p:pic>
      <p:pic>
        <p:nvPicPr>
          <p:cNvPr id="56" name="Picture 55">
            <a:extLst>
              <a:ext uri="{FF2B5EF4-FFF2-40B4-BE49-F238E27FC236}">
                <a16:creationId xmlns:a16="http://schemas.microsoft.com/office/drawing/2014/main" id="{0F206E8E-8A18-4AE3-B49C-3294A5AF57C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059900" y="1493454"/>
            <a:ext cx="650656" cy="631759"/>
          </a:xfrm>
          <a:prstGeom prst="rect">
            <a:avLst/>
          </a:prstGeom>
        </p:spPr>
      </p:pic>
      <p:sp>
        <p:nvSpPr>
          <p:cNvPr id="57" name="TextBox 56">
            <a:extLst>
              <a:ext uri="{FF2B5EF4-FFF2-40B4-BE49-F238E27FC236}">
                <a16:creationId xmlns:a16="http://schemas.microsoft.com/office/drawing/2014/main" id="{6AFF1F32-7B1F-4395-82DA-B8A846F2664F}"/>
              </a:ext>
            </a:extLst>
          </p:cNvPr>
          <p:cNvSpPr txBox="1"/>
          <p:nvPr/>
        </p:nvSpPr>
        <p:spPr>
          <a:xfrm>
            <a:off x="1342417" y="5007444"/>
            <a:ext cx="9299643"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kern="0" dirty="0">
                <a:ea typeface="Arial Unicode MS" pitchFamily="34" charset="-128"/>
                <a:cs typeface="Arial Unicode MS" pitchFamily="34" charset="-128"/>
              </a:rPr>
              <a:t>… across distributed infrastructures, cloud and on-prem, minimizing data movements</a:t>
            </a:r>
          </a:p>
        </p:txBody>
      </p:sp>
      <p:cxnSp>
        <p:nvCxnSpPr>
          <p:cNvPr id="72" name="Straight Connector 71">
            <a:extLst>
              <a:ext uri="{FF2B5EF4-FFF2-40B4-BE49-F238E27FC236}">
                <a16:creationId xmlns:a16="http://schemas.microsoft.com/office/drawing/2014/main" id="{6F44361B-BE02-4892-A5CA-65C779473246}"/>
              </a:ext>
            </a:extLst>
          </p:cNvPr>
          <p:cNvCxnSpPr/>
          <p:nvPr/>
        </p:nvCxnSpPr>
        <p:spPr>
          <a:xfrm>
            <a:off x="682039" y="5300950"/>
            <a:ext cx="10631169"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Freeform 59">
            <a:extLst>
              <a:ext uri="{FF2B5EF4-FFF2-40B4-BE49-F238E27FC236}">
                <a16:creationId xmlns:a16="http://schemas.microsoft.com/office/drawing/2014/main" id="{A02EAD68-954D-4C48-85B0-3C0C12C1A26A}"/>
              </a:ext>
            </a:extLst>
          </p:cNvPr>
          <p:cNvSpPr>
            <a:spLocks/>
          </p:cNvSpPr>
          <p:nvPr/>
        </p:nvSpPr>
        <p:spPr bwMode="auto">
          <a:xfrm>
            <a:off x="868582" y="5370466"/>
            <a:ext cx="4126605" cy="1183196"/>
          </a:xfrm>
          <a:custGeom>
            <a:avLst/>
            <a:gdLst>
              <a:gd name="T0" fmla="*/ 517 w 708"/>
              <a:gd name="T1" fmla="*/ 450 h 450"/>
              <a:gd name="T2" fmla="*/ 562 w 708"/>
              <a:gd name="T3" fmla="*/ 450 h 450"/>
              <a:gd name="T4" fmla="*/ 708 w 708"/>
              <a:gd name="T5" fmla="*/ 305 h 450"/>
              <a:gd name="T6" fmla="*/ 605 w 708"/>
              <a:gd name="T7" fmla="*/ 165 h 450"/>
              <a:gd name="T8" fmla="*/ 412 w 708"/>
              <a:gd name="T9" fmla="*/ 0 h 450"/>
              <a:gd name="T10" fmla="*/ 230 w 708"/>
              <a:gd name="T11" fmla="*/ 126 h 450"/>
              <a:gd name="T12" fmla="*/ 121 w 708"/>
              <a:gd name="T13" fmla="*/ 224 h 450"/>
              <a:gd name="T14" fmla="*/ 113 w 708"/>
              <a:gd name="T15" fmla="*/ 224 h 450"/>
              <a:gd name="T16" fmla="*/ 0 w 708"/>
              <a:gd name="T17" fmla="*/ 337 h 450"/>
              <a:gd name="T18" fmla="*/ 113 w 708"/>
              <a:gd name="T19" fmla="*/ 450 h 450"/>
              <a:gd name="T20" fmla="*/ 179 w 708"/>
              <a:gd name="T21" fmla="*/ 450 h 450"/>
              <a:gd name="T22" fmla="*/ 517 w 708"/>
              <a:gd name="T23"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8" h="450">
                <a:moveTo>
                  <a:pt x="517" y="450"/>
                </a:moveTo>
                <a:cubicBezTo>
                  <a:pt x="562" y="450"/>
                  <a:pt x="562" y="450"/>
                  <a:pt x="562" y="450"/>
                </a:cubicBezTo>
                <a:cubicBezTo>
                  <a:pt x="642" y="450"/>
                  <a:pt x="708" y="385"/>
                  <a:pt x="708" y="305"/>
                </a:cubicBezTo>
                <a:cubicBezTo>
                  <a:pt x="708" y="241"/>
                  <a:pt x="665" y="184"/>
                  <a:pt x="605" y="165"/>
                </a:cubicBezTo>
                <a:cubicBezTo>
                  <a:pt x="590" y="71"/>
                  <a:pt x="508" y="0"/>
                  <a:pt x="412" y="0"/>
                </a:cubicBezTo>
                <a:cubicBezTo>
                  <a:pt x="331" y="0"/>
                  <a:pt x="258" y="51"/>
                  <a:pt x="230" y="126"/>
                </a:cubicBezTo>
                <a:cubicBezTo>
                  <a:pt x="174" y="127"/>
                  <a:pt x="127" y="169"/>
                  <a:pt x="121" y="224"/>
                </a:cubicBezTo>
                <a:cubicBezTo>
                  <a:pt x="118" y="224"/>
                  <a:pt x="116" y="224"/>
                  <a:pt x="113" y="224"/>
                </a:cubicBezTo>
                <a:cubicBezTo>
                  <a:pt x="51" y="224"/>
                  <a:pt x="0" y="275"/>
                  <a:pt x="0" y="337"/>
                </a:cubicBezTo>
                <a:cubicBezTo>
                  <a:pt x="0" y="400"/>
                  <a:pt x="51" y="450"/>
                  <a:pt x="113" y="450"/>
                </a:cubicBezTo>
                <a:cubicBezTo>
                  <a:pt x="179" y="450"/>
                  <a:pt x="179" y="450"/>
                  <a:pt x="179" y="450"/>
                </a:cubicBezTo>
                <a:lnTo>
                  <a:pt x="517" y="450"/>
                </a:lnTo>
                <a:close/>
              </a:path>
            </a:pathLst>
          </a:custGeom>
          <a:no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pic>
        <p:nvPicPr>
          <p:cNvPr id="77" name="Picture 76">
            <a:extLst>
              <a:ext uri="{FF2B5EF4-FFF2-40B4-BE49-F238E27FC236}">
                <a16:creationId xmlns:a16="http://schemas.microsoft.com/office/drawing/2014/main" id="{4A3573E5-461C-4557-86B9-07169A9AA7C7}"/>
              </a:ext>
            </a:extLst>
          </p:cNvPr>
          <p:cNvPicPr>
            <a:picLocks noChangeAspect="1"/>
          </p:cNvPicPr>
          <p:nvPr/>
        </p:nvPicPr>
        <p:blipFill>
          <a:blip r:embed="rId14"/>
          <a:stretch>
            <a:fillRect/>
          </a:stretch>
        </p:blipFill>
        <p:spPr>
          <a:xfrm>
            <a:off x="10480488" y="5509424"/>
            <a:ext cx="536986" cy="407214"/>
          </a:xfrm>
          <a:prstGeom prst="rect">
            <a:avLst/>
          </a:prstGeom>
        </p:spPr>
      </p:pic>
      <p:pic>
        <p:nvPicPr>
          <p:cNvPr id="78" name="Picture 77">
            <a:extLst>
              <a:ext uri="{FF2B5EF4-FFF2-40B4-BE49-F238E27FC236}">
                <a16:creationId xmlns:a16="http://schemas.microsoft.com/office/drawing/2014/main" id="{F25CCCFE-17F9-44D4-9E32-2EDCC93AA3D6}"/>
              </a:ext>
            </a:extLst>
          </p:cNvPr>
          <p:cNvPicPr>
            <a:picLocks noChangeAspect="1"/>
          </p:cNvPicPr>
          <p:nvPr/>
        </p:nvPicPr>
        <p:blipFill rotWithShape="1">
          <a:blip r:embed="rId15"/>
          <a:srcRect t="21775" b="22509"/>
          <a:stretch/>
        </p:blipFill>
        <p:spPr>
          <a:xfrm>
            <a:off x="10227218" y="6063121"/>
            <a:ext cx="1043526" cy="303835"/>
          </a:xfrm>
          <a:prstGeom prst="rect">
            <a:avLst/>
          </a:prstGeom>
        </p:spPr>
      </p:pic>
      <p:pic>
        <p:nvPicPr>
          <p:cNvPr id="79" name="Picture 78">
            <a:extLst>
              <a:ext uri="{FF2B5EF4-FFF2-40B4-BE49-F238E27FC236}">
                <a16:creationId xmlns:a16="http://schemas.microsoft.com/office/drawing/2014/main" id="{DE28C629-6BC3-468D-AF53-44B72F424722}"/>
              </a:ext>
            </a:extLst>
          </p:cNvPr>
          <p:cNvPicPr>
            <a:picLocks noChangeAspect="1"/>
          </p:cNvPicPr>
          <p:nvPr/>
        </p:nvPicPr>
        <p:blipFill rotWithShape="1">
          <a:blip r:embed="rId16"/>
          <a:srcRect l="10607" t="19966" r="14320" b="15450"/>
          <a:stretch/>
        </p:blipFill>
        <p:spPr>
          <a:xfrm>
            <a:off x="1657300" y="5885892"/>
            <a:ext cx="954617" cy="578247"/>
          </a:xfrm>
          <a:prstGeom prst="rect">
            <a:avLst/>
          </a:prstGeom>
        </p:spPr>
      </p:pic>
      <p:pic>
        <p:nvPicPr>
          <p:cNvPr id="80" name="Picture 79">
            <a:extLst>
              <a:ext uri="{FF2B5EF4-FFF2-40B4-BE49-F238E27FC236}">
                <a16:creationId xmlns:a16="http://schemas.microsoft.com/office/drawing/2014/main" id="{A5B1F660-8396-43A0-87DC-FA71774BACD7}"/>
              </a:ext>
            </a:extLst>
          </p:cNvPr>
          <p:cNvPicPr>
            <a:picLocks noChangeAspect="1"/>
          </p:cNvPicPr>
          <p:nvPr/>
        </p:nvPicPr>
        <p:blipFill rotWithShape="1">
          <a:blip r:embed="rId17"/>
          <a:srcRect l="7284" t="9089" r="6439" b="9342"/>
          <a:stretch/>
        </p:blipFill>
        <p:spPr>
          <a:xfrm>
            <a:off x="2709268" y="5893843"/>
            <a:ext cx="880298" cy="512167"/>
          </a:xfrm>
          <a:prstGeom prst="rect">
            <a:avLst/>
          </a:prstGeom>
        </p:spPr>
      </p:pic>
      <p:pic>
        <p:nvPicPr>
          <p:cNvPr id="81" name="Picture 80">
            <a:extLst>
              <a:ext uri="{FF2B5EF4-FFF2-40B4-BE49-F238E27FC236}">
                <a16:creationId xmlns:a16="http://schemas.microsoft.com/office/drawing/2014/main" id="{CEB5A9F6-93F5-4F36-B459-63E9183D6719}"/>
              </a:ext>
            </a:extLst>
          </p:cNvPr>
          <p:cNvPicPr>
            <a:picLocks noChangeAspect="1"/>
          </p:cNvPicPr>
          <p:nvPr/>
        </p:nvPicPr>
        <p:blipFill>
          <a:blip r:embed="rId18"/>
          <a:stretch>
            <a:fillRect/>
          </a:stretch>
        </p:blipFill>
        <p:spPr>
          <a:xfrm>
            <a:off x="3676493" y="5895197"/>
            <a:ext cx="937972" cy="587884"/>
          </a:xfrm>
          <a:prstGeom prst="rect">
            <a:avLst/>
          </a:prstGeom>
        </p:spPr>
      </p:pic>
      <p:pic>
        <p:nvPicPr>
          <p:cNvPr id="84" name="Picture 83">
            <a:extLst>
              <a:ext uri="{FF2B5EF4-FFF2-40B4-BE49-F238E27FC236}">
                <a16:creationId xmlns:a16="http://schemas.microsoft.com/office/drawing/2014/main" id="{28B797F5-53FE-4293-A3A8-CE1535679E94}"/>
              </a:ext>
            </a:extLst>
          </p:cNvPr>
          <p:cNvPicPr>
            <a:picLocks noChangeAspect="1"/>
          </p:cNvPicPr>
          <p:nvPr/>
        </p:nvPicPr>
        <p:blipFill>
          <a:blip r:embed="rId19"/>
          <a:stretch>
            <a:fillRect/>
          </a:stretch>
        </p:blipFill>
        <p:spPr>
          <a:xfrm>
            <a:off x="7417452" y="5464221"/>
            <a:ext cx="1536443" cy="395383"/>
          </a:xfrm>
          <a:prstGeom prst="rect">
            <a:avLst/>
          </a:prstGeom>
        </p:spPr>
      </p:pic>
      <p:sp>
        <p:nvSpPr>
          <p:cNvPr id="51" name="Rectangle: Rounded Corners 65">
            <a:extLst>
              <a:ext uri="{FF2B5EF4-FFF2-40B4-BE49-F238E27FC236}">
                <a16:creationId xmlns:a16="http://schemas.microsoft.com/office/drawing/2014/main" id="{8822A2A1-1BA8-47AF-9FB9-3694E794CA8B}"/>
              </a:ext>
            </a:extLst>
          </p:cNvPr>
          <p:cNvSpPr/>
          <p:nvPr/>
        </p:nvSpPr>
        <p:spPr bwMode="gray">
          <a:xfrm>
            <a:off x="6053073" y="3835558"/>
            <a:ext cx="1586305" cy="1051755"/>
          </a:xfrm>
          <a:prstGeom prst="roundRect">
            <a:avLst/>
          </a:prstGeom>
          <a:gradFill flip="none" rotWithShape="1">
            <a:gsLst>
              <a:gs pos="46000">
                <a:schemeClr val="bg1"/>
              </a:gs>
              <a:gs pos="99000">
                <a:schemeClr val="bg1">
                  <a:lumMod val="85000"/>
                </a:schemeClr>
              </a:gs>
            </a:gsLst>
            <a:path path="circle">
              <a:fillToRect l="100000" b="100000"/>
            </a:path>
            <a:tileRect t="-100000" r="-100000"/>
          </a:gradFill>
          <a:ln w="25400" algn="ctr">
            <a:noFill/>
            <a:miter lim="800000"/>
            <a:headEnd/>
            <a:tailEnd/>
          </a:ln>
          <a:effectLst>
            <a:outerShdw blurRad="63500" sx="102000" sy="102000" algn="ctr" rotWithShape="0">
              <a:prstClr val="black">
                <a:alpha val="40000"/>
              </a:prstClr>
            </a:outerShdw>
          </a:effectLst>
        </p:spPr>
        <p:txBody>
          <a:bodyPr lIns="90000" tIns="72000" rIns="90000" bIns="36576" rtlCol="0" anchor="b" anchorCtr="0"/>
          <a:lstStyle/>
          <a:p>
            <a:pPr lvl="0" algn="ctr" defTabSz="914400" fontAlgn="base">
              <a:spcAft>
                <a:spcPct val="0"/>
              </a:spcAft>
              <a:buClr>
                <a:srgbClr val="F0AB00"/>
              </a:buClr>
              <a:buSzPct val="80000"/>
            </a:pPr>
            <a:endParaRPr lang="en-US" sz="1400" b="1" kern="0" dirty="0">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7FDA1B7E-3B27-42C3-B0AC-3BF3AC2118E8}"/>
              </a:ext>
            </a:extLst>
          </p:cNvPr>
          <p:cNvPicPr>
            <a:picLocks noChangeAspect="1"/>
          </p:cNvPicPr>
          <p:nvPr/>
        </p:nvPicPr>
        <p:blipFill>
          <a:blip r:embed="rId20"/>
          <a:stretch>
            <a:fillRect/>
          </a:stretch>
        </p:blipFill>
        <p:spPr>
          <a:xfrm>
            <a:off x="6397660" y="3858199"/>
            <a:ext cx="870875" cy="985619"/>
          </a:xfrm>
          <a:prstGeom prst="rect">
            <a:avLst/>
          </a:prstGeom>
        </p:spPr>
      </p:pic>
      <p:sp>
        <p:nvSpPr>
          <p:cNvPr id="58" name="Title 1">
            <a:extLst>
              <a:ext uri="{FF2B5EF4-FFF2-40B4-BE49-F238E27FC236}">
                <a16:creationId xmlns:a16="http://schemas.microsoft.com/office/drawing/2014/main" id="{3889E0DA-A798-487B-8046-57F5D7DF3ED0}"/>
              </a:ext>
            </a:extLst>
          </p:cNvPr>
          <p:cNvSpPr txBox="1">
            <a:spLocks noGrp="1"/>
          </p:cNvSpPr>
          <p:nvPr>
            <p:ph type="title"/>
          </p:nvPr>
        </p:nvSpPr>
        <p:spPr bwMode="black">
          <a:xfrm>
            <a:off x="503238" y="503238"/>
            <a:ext cx="11187112" cy="707886"/>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Processing</a:t>
            </a:r>
            <a:br>
              <a:rPr lang="en-US" kern="0" dirty="0">
                <a:ea typeface="Arial Unicode MS" pitchFamily="34" charset="-128"/>
                <a:cs typeface="Arial Unicode MS" pitchFamily="34" charset="-128"/>
              </a:rPr>
            </a:br>
            <a:r>
              <a:rPr lang="en-US" sz="2200" dirty="0">
                <a:solidFill>
                  <a:schemeClr val="accent1"/>
                </a:solidFill>
              </a:rPr>
              <a:t>Orchestration of heterogeneous processing engines within DI pipelines</a:t>
            </a:r>
          </a:p>
        </p:txBody>
      </p:sp>
      <p:pic>
        <p:nvPicPr>
          <p:cNvPr id="47" name="Picture 46">
            <a:extLst>
              <a:ext uri="{FF2B5EF4-FFF2-40B4-BE49-F238E27FC236}">
                <a16:creationId xmlns:a16="http://schemas.microsoft.com/office/drawing/2014/main" id="{40A0BA44-3C1B-4505-8975-9A14F9E284AF}"/>
              </a:ext>
            </a:extLst>
          </p:cNvPr>
          <p:cNvPicPr>
            <a:picLocks noChangeAspect="1"/>
          </p:cNvPicPr>
          <p:nvPr/>
        </p:nvPicPr>
        <p:blipFill>
          <a:blip r:embed="rId21"/>
          <a:stretch>
            <a:fillRect/>
          </a:stretch>
        </p:blipFill>
        <p:spPr>
          <a:xfrm>
            <a:off x="7909182" y="5961846"/>
            <a:ext cx="1043526" cy="577472"/>
          </a:xfrm>
          <a:prstGeom prst="rect">
            <a:avLst/>
          </a:prstGeom>
        </p:spPr>
      </p:pic>
      <p:pic>
        <p:nvPicPr>
          <p:cNvPr id="4098" name="Picture 2" descr="SUSE CaaS – ATIX AG">
            <a:extLst>
              <a:ext uri="{FF2B5EF4-FFF2-40B4-BE49-F238E27FC236}">
                <a16:creationId xmlns:a16="http://schemas.microsoft.com/office/drawing/2014/main" id="{4FF2C57B-03B6-41A7-A175-98C0ACFC622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a:stretch/>
        </p:blipFill>
        <p:spPr bwMode="auto">
          <a:xfrm>
            <a:off x="9186337" y="5284443"/>
            <a:ext cx="855688" cy="11943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rtustream - ViON">
            <a:extLst>
              <a:ext uri="{FF2B5EF4-FFF2-40B4-BE49-F238E27FC236}">
                <a16:creationId xmlns:a16="http://schemas.microsoft.com/office/drawing/2014/main" id="{A6C2923C-9CA7-4A92-9492-EFE46CBAC99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a:stretch/>
        </p:blipFill>
        <p:spPr bwMode="auto">
          <a:xfrm>
            <a:off x="5903775" y="5791016"/>
            <a:ext cx="1618582" cy="40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489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CE108-F5D8-BE4B-A5B5-38E7C1DF760E}"/>
              </a:ext>
            </a:extLst>
          </p:cNvPr>
          <p:cNvPicPr>
            <a:picLocks noChangeAspect="1"/>
          </p:cNvPicPr>
          <p:nvPr/>
        </p:nvPicPr>
        <p:blipFill>
          <a:blip r:embed="rId3">
            <a:alphaModFix amt="81000"/>
          </a:blip>
          <a:srcRect/>
          <a:stretch/>
        </p:blipFill>
        <p:spPr>
          <a:xfrm>
            <a:off x="3192236" y="688666"/>
            <a:ext cx="5985105" cy="6012065"/>
          </a:xfrm>
          <a:prstGeom prst="rect">
            <a:avLst/>
          </a:prstGeom>
        </p:spPr>
      </p:pic>
      <p:sp>
        <p:nvSpPr>
          <p:cNvPr id="4" name="Oval 3">
            <a:extLst>
              <a:ext uri="{FF2B5EF4-FFF2-40B4-BE49-F238E27FC236}">
                <a16:creationId xmlns:a16="http://schemas.microsoft.com/office/drawing/2014/main" id="{D5B59184-0E01-304C-A2D7-E1955A31439B}"/>
              </a:ext>
            </a:extLst>
          </p:cNvPr>
          <p:cNvSpPr/>
          <p:nvPr/>
        </p:nvSpPr>
        <p:spPr bwMode="gray">
          <a:xfrm>
            <a:off x="3194930" y="932819"/>
            <a:ext cx="5712248" cy="5548612"/>
          </a:xfrm>
          <a:prstGeom prst="ellipse">
            <a:avLst/>
          </a:prstGeom>
          <a:solidFill>
            <a:schemeClr val="bg1">
              <a:alpha val="32000"/>
            </a:schemeClr>
          </a:solidFill>
          <a:ln w="25400" algn="ctr">
            <a:noFill/>
            <a:miter lim="800000"/>
            <a:headEnd/>
            <a:tailEnd/>
          </a:ln>
          <a:effectLst>
            <a:softEdge rad="22860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ECB7E6E4-1AE9-4B14-922E-9E4C4FCA7060}"/>
              </a:ext>
            </a:extLst>
          </p:cNvPr>
          <p:cNvSpPr/>
          <p:nvPr/>
        </p:nvSpPr>
        <p:spPr bwMode="gray">
          <a:xfrm>
            <a:off x="3276019" y="1544712"/>
            <a:ext cx="5812773" cy="4374860"/>
          </a:xfrm>
          <a:prstGeom prst="rect">
            <a:avLst/>
          </a:prstGeom>
          <a:noFill/>
          <a:ln w="25400" algn="ctr">
            <a:solidFill>
              <a:schemeClr val="accent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 name="Title 1">
            <a:extLst>
              <a:ext uri="{FF2B5EF4-FFF2-40B4-BE49-F238E27FC236}">
                <a16:creationId xmlns:a16="http://schemas.microsoft.com/office/drawing/2014/main" id="{B29B8A2A-B985-484F-B63E-AB13D29C5A95}"/>
              </a:ext>
            </a:extLst>
          </p:cNvPr>
          <p:cNvSpPr>
            <a:spLocks noGrp="1"/>
          </p:cNvSpPr>
          <p:nvPr>
            <p:ph type="title"/>
          </p:nvPr>
        </p:nvSpPr>
        <p:spPr>
          <a:xfrm>
            <a:off x="504001" y="504000"/>
            <a:ext cx="11186476" cy="369332"/>
          </a:xfrm>
        </p:spPr>
        <p:txBody>
          <a:bodyPr/>
          <a:lstStyle/>
          <a:p>
            <a:r>
              <a:rPr lang="en-US" kern="0" dirty="0">
                <a:ea typeface="Arial Unicode MS" pitchFamily="34" charset="-128"/>
                <a:cs typeface="Arial Unicode MS" pitchFamily="34" charset="-128"/>
              </a:rPr>
              <a:t>SAP Data Intelligence </a:t>
            </a:r>
            <a:endParaRPr lang="en-US" sz="2000" b="0" dirty="0"/>
          </a:p>
        </p:txBody>
      </p:sp>
      <p:sp>
        <p:nvSpPr>
          <p:cNvPr id="342" name="TextBox 341">
            <a:extLst>
              <a:ext uri="{FF2B5EF4-FFF2-40B4-BE49-F238E27FC236}">
                <a16:creationId xmlns:a16="http://schemas.microsoft.com/office/drawing/2014/main" id="{526D4829-3F39-44ED-8FEF-F0EB205EC373}"/>
              </a:ext>
            </a:extLst>
          </p:cNvPr>
          <p:cNvSpPr txBox="1"/>
          <p:nvPr/>
        </p:nvSpPr>
        <p:spPr>
          <a:xfrm>
            <a:off x="1110600" y="1433374"/>
            <a:ext cx="1284006"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200" b="1" kern="0" dirty="0">
                <a:solidFill>
                  <a:schemeClr val="accent2"/>
                </a:solidFill>
                <a:ea typeface="Arial Unicode MS" pitchFamily="34" charset="-128"/>
                <a:cs typeface="Arial Unicode MS" pitchFamily="34" charset="-128"/>
              </a:rPr>
              <a:t>SAP Applications</a:t>
            </a:r>
          </a:p>
        </p:txBody>
      </p:sp>
      <p:sp>
        <p:nvSpPr>
          <p:cNvPr id="344" name="TextBox 343">
            <a:extLst>
              <a:ext uri="{FF2B5EF4-FFF2-40B4-BE49-F238E27FC236}">
                <a16:creationId xmlns:a16="http://schemas.microsoft.com/office/drawing/2014/main" id="{343B20C0-BA4C-41ED-91BD-DB145CD4D8A9}"/>
              </a:ext>
            </a:extLst>
          </p:cNvPr>
          <p:cNvSpPr txBox="1"/>
          <p:nvPr/>
        </p:nvSpPr>
        <p:spPr>
          <a:xfrm>
            <a:off x="9627776" y="1371060"/>
            <a:ext cx="1816269" cy="36933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a:solidFill>
                  <a:schemeClr val="accent2"/>
                </a:solidFill>
                <a:ea typeface="Arial Unicode MS" pitchFamily="34" charset="-128"/>
                <a:cs typeface="Arial Unicode MS" pitchFamily="34" charset="-128"/>
              </a:rPr>
              <a:t>Distributed &amp; External Data Systems</a:t>
            </a:r>
          </a:p>
        </p:txBody>
      </p:sp>
      <p:sp>
        <p:nvSpPr>
          <p:cNvPr id="122" name="Rectangle: Rounded Corners 121">
            <a:extLst>
              <a:ext uri="{FF2B5EF4-FFF2-40B4-BE49-F238E27FC236}">
                <a16:creationId xmlns:a16="http://schemas.microsoft.com/office/drawing/2014/main" id="{54450455-AB34-463F-AC1E-4E4F22663645}"/>
              </a:ext>
            </a:extLst>
          </p:cNvPr>
          <p:cNvSpPr/>
          <p:nvPr/>
        </p:nvSpPr>
        <p:spPr bwMode="gray">
          <a:xfrm>
            <a:off x="450728" y="1786577"/>
            <a:ext cx="1928258" cy="723011"/>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24" name="Rectangle: Rounded Corners 123">
            <a:extLst>
              <a:ext uri="{FF2B5EF4-FFF2-40B4-BE49-F238E27FC236}">
                <a16:creationId xmlns:a16="http://schemas.microsoft.com/office/drawing/2014/main" id="{938A5246-3F5E-4C75-9BE2-14EC898B89CF}"/>
              </a:ext>
            </a:extLst>
          </p:cNvPr>
          <p:cNvSpPr/>
          <p:nvPr/>
        </p:nvSpPr>
        <p:spPr bwMode="gray">
          <a:xfrm>
            <a:off x="2793409" y="5106209"/>
            <a:ext cx="872923" cy="576003"/>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solidFill>
                  <a:schemeClr val="accent4">
                    <a:lumMod val="75000"/>
                  </a:schemeClr>
                </a:solidFill>
                <a:effectLst/>
                <a:uLnTx/>
                <a:uFillTx/>
                <a:ea typeface="Arial Unicode MS" pitchFamily="34" charset="-128"/>
                <a:cs typeface="Arial Unicode MS" pitchFamily="34" charset="-128"/>
              </a:rPr>
              <a:t>SAP HANA Integration</a:t>
            </a:r>
          </a:p>
        </p:txBody>
      </p:sp>
      <p:sp>
        <p:nvSpPr>
          <p:cNvPr id="127" name="Rectangle: Rounded Corners 126">
            <a:extLst>
              <a:ext uri="{FF2B5EF4-FFF2-40B4-BE49-F238E27FC236}">
                <a16:creationId xmlns:a16="http://schemas.microsoft.com/office/drawing/2014/main" id="{49C9D8FD-8247-4B25-B481-49318BEAFC7D}"/>
              </a:ext>
            </a:extLst>
          </p:cNvPr>
          <p:cNvSpPr/>
          <p:nvPr/>
        </p:nvSpPr>
        <p:spPr bwMode="gray">
          <a:xfrm>
            <a:off x="2793409" y="3035294"/>
            <a:ext cx="872923" cy="1017906"/>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effectLst/>
                <a:uLnTx/>
                <a:uFillTx/>
                <a:ea typeface="Arial Unicode MS" pitchFamily="34" charset="-128"/>
                <a:cs typeface="Arial Unicode MS" pitchFamily="34" charset="-128"/>
              </a:rPr>
              <a:t>Cloud Data Integration</a:t>
            </a:r>
          </a:p>
        </p:txBody>
      </p:sp>
      <p:sp>
        <p:nvSpPr>
          <p:cNvPr id="128" name="Rectangle: Rounded Corners 127">
            <a:extLst>
              <a:ext uri="{FF2B5EF4-FFF2-40B4-BE49-F238E27FC236}">
                <a16:creationId xmlns:a16="http://schemas.microsoft.com/office/drawing/2014/main" id="{A8B40681-6B7A-4609-A5B0-A3E578AC661C}"/>
              </a:ext>
            </a:extLst>
          </p:cNvPr>
          <p:cNvSpPr/>
          <p:nvPr/>
        </p:nvSpPr>
        <p:spPr bwMode="gray">
          <a:xfrm>
            <a:off x="2793409" y="1786577"/>
            <a:ext cx="872923" cy="723010"/>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strike="noStrike" kern="0" cap="none" spc="0" normalizeH="0" baseline="0" noProof="0">
                <a:ln>
                  <a:noFill/>
                </a:ln>
                <a:effectLst/>
                <a:uLnTx/>
                <a:uFillTx/>
                <a:ea typeface="Arial Unicode MS" pitchFamily="34" charset="-128"/>
                <a:cs typeface="Arial Unicode MS" pitchFamily="34" charset="-128"/>
              </a:rPr>
              <a:t>ABAP Integration</a:t>
            </a:r>
          </a:p>
        </p:txBody>
      </p:sp>
      <p:sp>
        <p:nvSpPr>
          <p:cNvPr id="130" name="Rectangle: Rounded Corners 129">
            <a:extLst>
              <a:ext uri="{FF2B5EF4-FFF2-40B4-BE49-F238E27FC236}">
                <a16:creationId xmlns:a16="http://schemas.microsoft.com/office/drawing/2014/main" id="{03DF8A16-3122-45BA-A210-B9D98231650E}"/>
              </a:ext>
            </a:extLst>
          </p:cNvPr>
          <p:cNvSpPr/>
          <p:nvPr/>
        </p:nvSpPr>
        <p:spPr bwMode="gray">
          <a:xfrm>
            <a:off x="2793409" y="4117224"/>
            <a:ext cx="872923" cy="495579"/>
          </a:xfrm>
          <a:prstGeom prst="roundRect">
            <a:avLst/>
          </a:prstGeom>
          <a:solidFill>
            <a:schemeClr val="bg1"/>
          </a:solidFill>
          <a:ln w="9525" algn="ctr">
            <a:solidFill>
              <a:schemeClr val="accent4">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dirty="0">
                <a:ln>
                  <a:noFill/>
                </a:ln>
                <a:solidFill>
                  <a:schemeClr val="accent4">
                    <a:lumMod val="75000"/>
                  </a:schemeClr>
                </a:solidFill>
                <a:effectLst/>
                <a:uLnTx/>
                <a:uFillTx/>
                <a:ea typeface="Arial Unicode MS" pitchFamily="34" charset="-128"/>
                <a:cs typeface="Arial Unicode MS" pitchFamily="34" charset="-128"/>
              </a:rPr>
              <a:t>Workflows</a:t>
            </a:r>
          </a:p>
        </p:txBody>
      </p:sp>
      <p:sp>
        <p:nvSpPr>
          <p:cNvPr id="132" name="Rectangle: Rounded Corners 131">
            <a:extLst>
              <a:ext uri="{FF2B5EF4-FFF2-40B4-BE49-F238E27FC236}">
                <a16:creationId xmlns:a16="http://schemas.microsoft.com/office/drawing/2014/main" id="{EAF93BC9-3426-470A-83F1-3FC348C22A48}"/>
              </a:ext>
            </a:extLst>
          </p:cNvPr>
          <p:cNvSpPr/>
          <p:nvPr/>
        </p:nvSpPr>
        <p:spPr bwMode="gray">
          <a:xfrm>
            <a:off x="462925" y="4117221"/>
            <a:ext cx="1919880" cy="495585"/>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43" name="Rectangle: Rounded Corners 142">
            <a:extLst>
              <a:ext uri="{FF2B5EF4-FFF2-40B4-BE49-F238E27FC236}">
                <a16:creationId xmlns:a16="http://schemas.microsoft.com/office/drawing/2014/main" id="{BE157F17-489D-430C-AD65-00E853C2951C}"/>
              </a:ext>
            </a:extLst>
          </p:cNvPr>
          <p:cNvSpPr/>
          <p:nvPr/>
        </p:nvSpPr>
        <p:spPr bwMode="gray">
          <a:xfrm>
            <a:off x="583020" y="4153983"/>
            <a:ext cx="520071" cy="240729"/>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4" name="Picture 143">
            <a:extLst>
              <a:ext uri="{FF2B5EF4-FFF2-40B4-BE49-F238E27FC236}">
                <a16:creationId xmlns:a16="http://schemas.microsoft.com/office/drawing/2014/main" id="{E1646C3F-B8FB-44A5-9A08-77883F0EBE35}"/>
              </a:ext>
            </a:extLst>
          </p:cNvPr>
          <p:cNvPicPr>
            <a:picLocks noChangeAspect="1"/>
          </p:cNvPicPr>
          <p:nvPr/>
        </p:nvPicPr>
        <p:blipFill>
          <a:blip r:embed="rId4"/>
          <a:stretch>
            <a:fillRect/>
          </a:stretch>
        </p:blipFill>
        <p:spPr>
          <a:xfrm>
            <a:off x="735251" y="4184347"/>
            <a:ext cx="215608" cy="180000"/>
          </a:xfrm>
          <a:prstGeom prst="rect">
            <a:avLst/>
          </a:prstGeom>
        </p:spPr>
      </p:pic>
      <p:sp>
        <p:nvSpPr>
          <p:cNvPr id="134" name="TextBox 133">
            <a:extLst>
              <a:ext uri="{FF2B5EF4-FFF2-40B4-BE49-F238E27FC236}">
                <a16:creationId xmlns:a16="http://schemas.microsoft.com/office/drawing/2014/main" id="{F67EBD18-05ED-4EBB-88D9-7E56D0569CD6}"/>
              </a:ext>
            </a:extLst>
          </p:cNvPr>
          <p:cNvSpPr txBox="1"/>
          <p:nvPr/>
        </p:nvSpPr>
        <p:spPr>
          <a:xfrm>
            <a:off x="608899" y="4401552"/>
            <a:ext cx="468313"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dirty="0">
                <a:solidFill>
                  <a:schemeClr val="accent4">
                    <a:lumMod val="75000"/>
                  </a:schemeClr>
                </a:solidFill>
                <a:ea typeface="Arial Unicode MS" pitchFamily="34" charset="-128"/>
                <a:cs typeface="Arial Unicode MS" pitchFamily="34" charset="-128"/>
              </a:rPr>
              <a:t>BW </a:t>
            </a:r>
            <a:r>
              <a:rPr lang="de-DE" sz="600" kern="0" dirty="0" err="1">
                <a:solidFill>
                  <a:schemeClr val="accent4">
                    <a:lumMod val="75000"/>
                  </a:schemeClr>
                </a:solidFill>
                <a:ea typeface="Arial Unicode MS" pitchFamily="34" charset="-128"/>
                <a:cs typeface="Arial Unicode MS" pitchFamily="34" charset="-128"/>
              </a:rPr>
              <a:t>Process</a:t>
            </a:r>
            <a:r>
              <a:rPr lang="de-DE" sz="600" kern="0" dirty="0">
                <a:solidFill>
                  <a:schemeClr val="accent4">
                    <a:lumMod val="75000"/>
                  </a:schemeClr>
                </a:solidFill>
                <a:ea typeface="Arial Unicode MS" pitchFamily="34" charset="-128"/>
                <a:cs typeface="Arial Unicode MS" pitchFamily="34" charset="-128"/>
              </a:rPr>
              <a:t> Chains</a:t>
            </a:r>
          </a:p>
        </p:txBody>
      </p:sp>
      <p:sp>
        <p:nvSpPr>
          <p:cNvPr id="141" name="Rectangle: Rounded Corners 140">
            <a:extLst>
              <a:ext uri="{FF2B5EF4-FFF2-40B4-BE49-F238E27FC236}">
                <a16:creationId xmlns:a16="http://schemas.microsoft.com/office/drawing/2014/main" id="{8589FED5-4D62-4179-B78D-1864E24285B3}"/>
              </a:ext>
            </a:extLst>
          </p:cNvPr>
          <p:cNvSpPr/>
          <p:nvPr/>
        </p:nvSpPr>
        <p:spPr bwMode="gray">
          <a:xfrm>
            <a:off x="1200549" y="4153983"/>
            <a:ext cx="522000" cy="237852"/>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2" name="Picture 141">
            <a:extLst>
              <a:ext uri="{FF2B5EF4-FFF2-40B4-BE49-F238E27FC236}">
                <a16:creationId xmlns:a16="http://schemas.microsoft.com/office/drawing/2014/main" id="{CBE1BFA6-FC59-4249-A36E-7D183DCEB203}"/>
              </a:ext>
            </a:extLst>
          </p:cNvPr>
          <p:cNvPicPr>
            <a:picLocks noChangeAspect="1"/>
          </p:cNvPicPr>
          <p:nvPr/>
        </p:nvPicPr>
        <p:blipFill>
          <a:blip r:embed="rId5"/>
          <a:stretch>
            <a:fillRect/>
          </a:stretch>
        </p:blipFill>
        <p:spPr>
          <a:xfrm>
            <a:off x="1379654" y="4182909"/>
            <a:ext cx="163790" cy="180000"/>
          </a:xfrm>
          <a:prstGeom prst="rect">
            <a:avLst/>
          </a:prstGeom>
        </p:spPr>
      </p:pic>
      <p:sp>
        <p:nvSpPr>
          <p:cNvPr id="136" name="TextBox 135">
            <a:extLst>
              <a:ext uri="{FF2B5EF4-FFF2-40B4-BE49-F238E27FC236}">
                <a16:creationId xmlns:a16="http://schemas.microsoft.com/office/drawing/2014/main" id="{B9918084-3D95-4008-B119-D8B579EE5516}"/>
              </a:ext>
            </a:extLst>
          </p:cNvPr>
          <p:cNvSpPr txBox="1"/>
          <p:nvPr/>
        </p:nvSpPr>
        <p:spPr>
          <a:xfrm>
            <a:off x="1210360" y="4401552"/>
            <a:ext cx="502378"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a:solidFill>
                  <a:schemeClr val="accent4">
                    <a:lumMod val="75000"/>
                  </a:schemeClr>
                </a:solidFill>
                <a:ea typeface="Arial Unicode MS" pitchFamily="34" charset="-128"/>
                <a:cs typeface="Arial Unicode MS" pitchFamily="34" charset="-128"/>
              </a:rPr>
              <a:t>Data Services Jobs</a:t>
            </a:r>
          </a:p>
        </p:txBody>
      </p:sp>
      <p:sp>
        <p:nvSpPr>
          <p:cNvPr id="139" name="Rectangle: Rounded Corners 138">
            <a:extLst>
              <a:ext uri="{FF2B5EF4-FFF2-40B4-BE49-F238E27FC236}">
                <a16:creationId xmlns:a16="http://schemas.microsoft.com/office/drawing/2014/main" id="{B74DE355-523E-4037-9A11-4A4638A47CC0}"/>
              </a:ext>
            </a:extLst>
          </p:cNvPr>
          <p:cNvSpPr/>
          <p:nvPr/>
        </p:nvSpPr>
        <p:spPr bwMode="gray">
          <a:xfrm>
            <a:off x="1820007" y="4150412"/>
            <a:ext cx="522000" cy="230609"/>
          </a:xfrm>
          <a:prstGeom prst="roundRect">
            <a:avLst/>
          </a:prstGeom>
          <a:solidFill>
            <a:schemeClr val="bg1"/>
          </a:solidFill>
          <a:ln w="9525" algn="ctr">
            <a:solidFill>
              <a:schemeClr val="accent4">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140" name="Picture 139">
            <a:extLst>
              <a:ext uri="{FF2B5EF4-FFF2-40B4-BE49-F238E27FC236}">
                <a16:creationId xmlns:a16="http://schemas.microsoft.com/office/drawing/2014/main" id="{CB706F22-C25A-43A5-A9DB-554E17AB2847}"/>
              </a:ext>
            </a:extLst>
          </p:cNvPr>
          <p:cNvPicPr>
            <a:picLocks noChangeAspect="1"/>
          </p:cNvPicPr>
          <p:nvPr/>
        </p:nvPicPr>
        <p:blipFill>
          <a:blip r:embed="rId6"/>
          <a:stretch>
            <a:fillRect/>
          </a:stretch>
        </p:blipFill>
        <p:spPr>
          <a:xfrm>
            <a:off x="1985646" y="4175716"/>
            <a:ext cx="190722" cy="180000"/>
          </a:xfrm>
          <a:prstGeom prst="rect">
            <a:avLst/>
          </a:prstGeom>
        </p:spPr>
      </p:pic>
      <p:sp>
        <p:nvSpPr>
          <p:cNvPr id="138" name="TextBox 137">
            <a:extLst>
              <a:ext uri="{FF2B5EF4-FFF2-40B4-BE49-F238E27FC236}">
                <a16:creationId xmlns:a16="http://schemas.microsoft.com/office/drawing/2014/main" id="{B0E1FAED-8133-426A-9FB2-61834CE9FA55}"/>
              </a:ext>
            </a:extLst>
          </p:cNvPr>
          <p:cNvSpPr txBox="1"/>
          <p:nvPr/>
        </p:nvSpPr>
        <p:spPr>
          <a:xfrm>
            <a:off x="1786400" y="4405122"/>
            <a:ext cx="589215"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de-DE" sz="600" kern="0">
                <a:solidFill>
                  <a:schemeClr val="accent4">
                    <a:lumMod val="75000"/>
                  </a:schemeClr>
                </a:solidFill>
                <a:ea typeface="Arial Unicode MS" pitchFamily="34" charset="-128"/>
                <a:cs typeface="Arial Unicode MS" pitchFamily="34" charset="-128"/>
              </a:rPr>
              <a:t>HANA </a:t>
            </a:r>
            <a:r>
              <a:rPr lang="de-DE" sz="600" kern="0" err="1">
                <a:solidFill>
                  <a:schemeClr val="accent4">
                    <a:lumMod val="75000"/>
                  </a:schemeClr>
                </a:solidFill>
                <a:ea typeface="Arial Unicode MS" pitchFamily="34" charset="-128"/>
                <a:cs typeface="Arial Unicode MS" pitchFamily="34" charset="-128"/>
              </a:rPr>
              <a:t>Flowgraphs</a:t>
            </a:r>
            <a:endParaRPr lang="de-DE" sz="600" kern="0">
              <a:solidFill>
                <a:schemeClr val="accent4">
                  <a:lumMod val="75000"/>
                </a:schemeClr>
              </a:solidFill>
              <a:ea typeface="Arial Unicode MS" pitchFamily="34" charset="-128"/>
              <a:cs typeface="Arial Unicode MS" pitchFamily="34" charset="-128"/>
            </a:endParaRPr>
          </a:p>
        </p:txBody>
      </p:sp>
      <p:cxnSp>
        <p:nvCxnSpPr>
          <p:cNvPr id="145" name="Straight Arrow Connector 144">
            <a:extLst>
              <a:ext uri="{FF2B5EF4-FFF2-40B4-BE49-F238E27FC236}">
                <a16:creationId xmlns:a16="http://schemas.microsoft.com/office/drawing/2014/main" id="{313D85EB-97B0-4A0C-96A1-B9C48244A68D}"/>
              </a:ext>
            </a:extLst>
          </p:cNvPr>
          <p:cNvCxnSpPr>
            <a:cxnSpLocks/>
          </p:cNvCxnSpPr>
          <p:nvPr/>
        </p:nvCxnSpPr>
        <p:spPr>
          <a:xfrm flipV="1">
            <a:off x="2434865" y="4365013"/>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8CB14A2-52D4-42C9-B705-F56EE3F7996C}"/>
              </a:ext>
            </a:extLst>
          </p:cNvPr>
          <p:cNvCxnSpPr>
            <a:cxnSpLocks/>
          </p:cNvCxnSpPr>
          <p:nvPr/>
        </p:nvCxnSpPr>
        <p:spPr>
          <a:xfrm flipV="1">
            <a:off x="2434865" y="2148082"/>
            <a:ext cx="320741" cy="0"/>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9" name="Rectangle: Rounded Corners 198">
            <a:extLst>
              <a:ext uri="{FF2B5EF4-FFF2-40B4-BE49-F238E27FC236}">
                <a16:creationId xmlns:a16="http://schemas.microsoft.com/office/drawing/2014/main" id="{458BDC38-DCAD-4472-9908-ADDFBFCBDC30}"/>
              </a:ext>
            </a:extLst>
          </p:cNvPr>
          <p:cNvSpPr/>
          <p:nvPr/>
        </p:nvSpPr>
        <p:spPr bwMode="gray">
          <a:xfrm>
            <a:off x="571284" y="1837622"/>
            <a:ext cx="1037045"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cxnSp>
        <p:nvCxnSpPr>
          <p:cNvPr id="206" name="Straight Arrow Connector 205">
            <a:extLst>
              <a:ext uri="{FF2B5EF4-FFF2-40B4-BE49-F238E27FC236}">
                <a16:creationId xmlns:a16="http://schemas.microsoft.com/office/drawing/2014/main" id="{DA63FB15-71B4-40C1-9A69-FFED362291ED}"/>
              </a:ext>
            </a:extLst>
          </p:cNvPr>
          <p:cNvCxnSpPr>
            <a:cxnSpLocks/>
          </p:cNvCxnSpPr>
          <p:nvPr/>
        </p:nvCxnSpPr>
        <p:spPr>
          <a:xfrm flipV="1">
            <a:off x="2434865" y="5394210"/>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Rectangle: Rounded Corners 207">
            <a:extLst>
              <a:ext uri="{FF2B5EF4-FFF2-40B4-BE49-F238E27FC236}">
                <a16:creationId xmlns:a16="http://schemas.microsoft.com/office/drawing/2014/main" id="{B1631D78-50C0-49CB-8DB5-491C8FBB34EA}"/>
              </a:ext>
            </a:extLst>
          </p:cNvPr>
          <p:cNvSpPr/>
          <p:nvPr/>
        </p:nvSpPr>
        <p:spPr bwMode="gray">
          <a:xfrm>
            <a:off x="562427" y="2171157"/>
            <a:ext cx="1044562"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900" b="1"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0" name="Rectangle: Rounded Corners 209">
            <a:extLst>
              <a:ext uri="{FF2B5EF4-FFF2-40B4-BE49-F238E27FC236}">
                <a16:creationId xmlns:a16="http://schemas.microsoft.com/office/drawing/2014/main" id="{D487D718-DA45-4778-B7EC-7BA83391DBDD}"/>
              </a:ext>
            </a:extLst>
          </p:cNvPr>
          <p:cNvSpPr/>
          <p:nvPr/>
        </p:nvSpPr>
        <p:spPr bwMode="gray">
          <a:xfrm>
            <a:off x="1674681" y="1834043"/>
            <a:ext cx="619847" cy="623537"/>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t>SAP NetWeaver </a:t>
            </a:r>
            <a:b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br>
            <a:endParaRPr kumimoji="0" lang="en-US" sz="100" b="1" i="0" u="none" strike="noStrike" kern="0" cap="none" spc="0" normalizeH="0" baseline="0" noProof="0">
              <a:ln>
                <a:noFill/>
              </a:ln>
              <a:solidFill>
                <a:schemeClr val="accent3"/>
              </a:solidFill>
              <a:uLnTx/>
              <a:uFillTx/>
              <a:ea typeface="Arial Unicode MS" pitchFamily="34" charset="-128"/>
              <a:cs typeface="Arial Unicode MS" pitchFamily="34" charset="-128"/>
            </a:endParaRPr>
          </a:p>
          <a:p>
            <a:pPr marR="0" algn="ctr" defTabSz="914400" eaLnBrk="1" fontAlgn="base" latinLnBrk="0" hangingPunct="1">
              <a:lnSpc>
                <a:spcPct val="100000"/>
              </a:lnSpc>
              <a:spcAft>
                <a:spcPct val="0"/>
              </a:spcAft>
              <a:buClr>
                <a:srgbClr val="F0AB00"/>
              </a:buClr>
              <a:buSzPct val="80000"/>
              <a:tabLst/>
            </a:pPr>
            <a:r>
              <a:rPr kumimoji="0" lang="en-US" sz="600" i="0" u="none" strike="noStrike" kern="0" cap="none" spc="0" normalizeH="0" baseline="0" noProof="0">
                <a:ln>
                  <a:noFill/>
                </a:ln>
                <a:solidFill>
                  <a:schemeClr val="accent3"/>
                </a:solidFill>
                <a:uLnTx/>
                <a:uFillTx/>
                <a:ea typeface="Arial Unicode MS" pitchFamily="34" charset="-128"/>
                <a:cs typeface="Arial Unicode MS" pitchFamily="34" charset="-128"/>
              </a:rPr>
              <a:t>+ DMIS Addon</a:t>
            </a:r>
            <a:endParaRPr kumimoji="0" lang="en-US" sz="8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1" name="Rectangle: Rounded Corners 210">
            <a:extLst>
              <a:ext uri="{FF2B5EF4-FFF2-40B4-BE49-F238E27FC236}">
                <a16:creationId xmlns:a16="http://schemas.microsoft.com/office/drawing/2014/main" id="{F2CCB5A7-A019-4354-A986-0488DBD18AE6}"/>
              </a:ext>
            </a:extLst>
          </p:cNvPr>
          <p:cNvSpPr/>
          <p:nvPr/>
        </p:nvSpPr>
        <p:spPr bwMode="gray">
          <a:xfrm>
            <a:off x="2793409" y="2570957"/>
            <a:ext cx="872923" cy="400962"/>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strike="noStrike" kern="0" cap="none" spc="0" normalizeH="0" baseline="0" noProof="0">
                <a:ln>
                  <a:noFill/>
                </a:ln>
                <a:effectLst/>
                <a:uLnTx/>
                <a:uFillTx/>
                <a:ea typeface="Arial Unicode MS" pitchFamily="34" charset="-128"/>
                <a:cs typeface="Arial Unicode MS" pitchFamily="34" charset="-128"/>
              </a:rPr>
              <a:t>BW</a:t>
            </a:r>
            <a:br>
              <a:rPr kumimoji="0" lang="en-US" sz="900" b="0" i="0" strike="noStrike" kern="0" cap="none" spc="0" normalizeH="0" baseline="0" noProof="0">
                <a:ln>
                  <a:noFill/>
                </a:ln>
                <a:effectLst/>
                <a:uLnTx/>
                <a:uFillTx/>
                <a:ea typeface="Arial Unicode MS" pitchFamily="34" charset="-128"/>
                <a:cs typeface="Arial Unicode MS" pitchFamily="34" charset="-128"/>
              </a:rPr>
            </a:br>
            <a:r>
              <a:rPr kumimoji="0" lang="en-US" sz="900" b="0" i="0" strike="noStrike" kern="0" cap="none" spc="0" normalizeH="0" baseline="0" noProof="0">
                <a:ln>
                  <a:noFill/>
                </a:ln>
                <a:effectLst/>
                <a:uLnTx/>
                <a:uFillTx/>
                <a:ea typeface="Arial Unicode MS" pitchFamily="34" charset="-128"/>
                <a:cs typeface="Arial Unicode MS" pitchFamily="34" charset="-128"/>
              </a:rPr>
              <a:t>Integration</a:t>
            </a:r>
          </a:p>
        </p:txBody>
      </p:sp>
      <p:sp>
        <p:nvSpPr>
          <p:cNvPr id="213" name="Rectangle: Rounded Corners 212">
            <a:extLst>
              <a:ext uri="{FF2B5EF4-FFF2-40B4-BE49-F238E27FC236}">
                <a16:creationId xmlns:a16="http://schemas.microsoft.com/office/drawing/2014/main" id="{CA41CF60-F5FD-426B-B10C-882FC88D6686}"/>
              </a:ext>
            </a:extLst>
          </p:cNvPr>
          <p:cNvSpPr/>
          <p:nvPr/>
        </p:nvSpPr>
        <p:spPr bwMode="gray">
          <a:xfrm>
            <a:off x="2780569" y="4678342"/>
            <a:ext cx="872923" cy="361929"/>
          </a:xfrm>
          <a:prstGeom prst="roundRect">
            <a:avLst/>
          </a:prstGeom>
          <a:solidFill>
            <a:schemeClr val="bg1"/>
          </a:solidFill>
          <a:ln w="9525" algn="ctr">
            <a:solidFill>
              <a:schemeClr val="accent4">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solidFill>
                  <a:schemeClr val="accent4">
                    <a:lumMod val="75000"/>
                  </a:schemeClr>
                </a:solidFill>
                <a:effectLst/>
                <a:uLnTx/>
                <a:uFillTx/>
                <a:ea typeface="Arial Unicode MS" pitchFamily="34" charset="-128"/>
                <a:cs typeface="Arial Unicode MS" pitchFamily="34" charset="-128"/>
              </a:rPr>
              <a:t>SAC Push API</a:t>
            </a:r>
          </a:p>
        </p:txBody>
      </p:sp>
      <p:sp>
        <p:nvSpPr>
          <p:cNvPr id="215" name="Rectangle: Rounded Corners 214">
            <a:extLst>
              <a:ext uri="{FF2B5EF4-FFF2-40B4-BE49-F238E27FC236}">
                <a16:creationId xmlns:a16="http://schemas.microsoft.com/office/drawing/2014/main" id="{5ADC7963-BCEE-4D06-AACF-F09FAE8ACF43}"/>
              </a:ext>
            </a:extLst>
          </p:cNvPr>
          <p:cNvSpPr/>
          <p:nvPr/>
        </p:nvSpPr>
        <p:spPr bwMode="gray">
          <a:xfrm>
            <a:off x="447112" y="2573960"/>
            <a:ext cx="1928258" cy="394957"/>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216" name="Rectangle: Rounded Corners 215">
            <a:extLst>
              <a:ext uri="{FF2B5EF4-FFF2-40B4-BE49-F238E27FC236}">
                <a16:creationId xmlns:a16="http://schemas.microsoft.com/office/drawing/2014/main" id="{86A607A4-F1B2-45F3-9691-310621CE206E}"/>
              </a:ext>
            </a:extLst>
          </p:cNvPr>
          <p:cNvSpPr/>
          <p:nvPr/>
        </p:nvSpPr>
        <p:spPr bwMode="gray">
          <a:xfrm>
            <a:off x="1678693" y="2625195"/>
            <a:ext cx="619846" cy="288000"/>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1" i="0" u="none" strike="noStrike" kern="0" cap="none" spc="0" normalizeH="0" baseline="0" noProof="0">
                <a:ln>
                  <a:noFill/>
                </a:ln>
                <a:solidFill>
                  <a:schemeClr val="accent3"/>
                </a:solidFill>
                <a:uLnTx/>
                <a:uFillTx/>
                <a:ea typeface="Arial Unicode MS" pitchFamily="34" charset="-128"/>
                <a:cs typeface="Arial Unicode MS" pitchFamily="34" charset="-128"/>
              </a:rPr>
              <a:t>SAP BW</a:t>
            </a:r>
            <a:endParaRPr kumimoji="0" lang="en-US" sz="8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217" name="Rectangle: Rounded Corners 216">
            <a:extLst>
              <a:ext uri="{FF2B5EF4-FFF2-40B4-BE49-F238E27FC236}">
                <a16:creationId xmlns:a16="http://schemas.microsoft.com/office/drawing/2014/main" id="{EAA3B0FA-B0AF-4199-8D83-599F3B359910}"/>
              </a:ext>
            </a:extLst>
          </p:cNvPr>
          <p:cNvSpPr/>
          <p:nvPr/>
        </p:nvSpPr>
        <p:spPr bwMode="gray">
          <a:xfrm>
            <a:off x="566438" y="2619329"/>
            <a:ext cx="1044562" cy="288000"/>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800" b="1" kern="0" dirty="0">
                <a:solidFill>
                  <a:schemeClr val="accent3"/>
                </a:solidFill>
                <a:ea typeface="Arial Unicode MS" pitchFamily="34" charset="-128"/>
                <a:cs typeface="Arial Unicode MS" pitchFamily="34" charset="-128"/>
              </a:rPr>
              <a:t>SAP BW/4 HANA</a:t>
            </a:r>
            <a:endParaRPr kumimoji="0" lang="en-US" sz="800" i="0" u="none" strike="noStrike" kern="0" cap="none" spc="0" normalizeH="0" baseline="0" noProof="0" dirty="0">
              <a:ln>
                <a:noFill/>
              </a:ln>
              <a:solidFill>
                <a:schemeClr val="accent3"/>
              </a:solidFill>
              <a:uLnTx/>
              <a:uFillTx/>
              <a:ea typeface="Arial Unicode MS" pitchFamily="34" charset="-128"/>
              <a:cs typeface="Arial Unicode MS" pitchFamily="34" charset="-128"/>
            </a:endParaRPr>
          </a:p>
        </p:txBody>
      </p:sp>
      <p:cxnSp>
        <p:nvCxnSpPr>
          <p:cNvPr id="218" name="Straight Arrow Connector 217">
            <a:extLst>
              <a:ext uri="{FF2B5EF4-FFF2-40B4-BE49-F238E27FC236}">
                <a16:creationId xmlns:a16="http://schemas.microsoft.com/office/drawing/2014/main" id="{480B0864-61C8-4EE5-AB61-B8EC8A4B7394}"/>
              </a:ext>
            </a:extLst>
          </p:cNvPr>
          <p:cNvCxnSpPr>
            <a:cxnSpLocks/>
          </p:cNvCxnSpPr>
          <p:nvPr/>
        </p:nvCxnSpPr>
        <p:spPr>
          <a:xfrm flipV="1">
            <a:off x="2434865" y="2771438"/>
            <a:ext cx="320741" cy="0"/>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0" name="Rectangle: Rounded Corners 219">
            <a:extLst>
              <a:ext uri="{FF2B5EF4-FFF2-40B4-BE49-F238E27FC236}">
                <a16:creationId xmlns:a16="http://schemas.microsoft.com/office/drawing/2014/main" id="{5F6EFFFB-6959-4BE7-A676-73EE8698601D}"/>
              </a:ext>
            </a:extLst>
          </p:cNvPr>
          <p:cNvSpPr/>
          <p:nvPr/>
        </p:nvSpPr>
        <p:spPr bwMode="gray">
          <a:xfrm>
            <a:off x="468697" y="4679737"/>
            <a:ext cx="1913003" cy="359139"/>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grpSp>
        <p:nvGrpSpPr>
          <p:cNvPr id="221" name="Group 220">
            <a:extLst>
              <a:ext uri="{FF2B5EF4-FFF2-40B4-BE49-F238E27FC236}">
                <a16:creationId xmlns:a16="http://schemas.microsoft.com/office/drawing/2014/main" id="{4C0CCB98-46B2-4976-814D-6AC1CCDDDFBC}"/>
              </a:ext>
            </a:extLst>
          </p:cNvPr>
          <p:cNvGrpSpPr/>
          <p:nvPr/>
        </p:nvGrpSpPr>
        <p:grpSpPr>
          <a:xfrm>
            <a:off x="675053" y="4685859"/>
            <a:ext cx="1500291" cy="346894"/>
            <a:chOff x="882882" y="5040496"/>
            <a:chExt cx="1500291" cy="346894"/>
          </a:xfrm>
        </p:grpSpPr>
        <p:sp>
          <p:nvSpPr>
            <p:cNvPr id="222" name="Rectangle: Rounded Corners 221">
              <a:extLst>
                <a:ext uri="{FF2B5EF4-FFF2-40B4-BE49-F238E27FC236}">
                  <a16:creationId xmlns:a16="http://schemas.microsoft.com/office/drawing/2014/main" id="{3745162B-76A2-4EE6-99F2-BDBE1FA0E44A}"/>
                </a:ext>
              </a:extLst>
            </p:cNvPr>
            <p:cNvSpPr/>
            <p:nvPr/>
          </p:nvSpPr>
          <p:spPr bwMode="gray">
            <a:xfrm>
              <a:off x="1215775" y="5075354"/>
              <a:ext cx="1167398" cy="288000"/>
            </a:xfrm>
            <a:prstGeom prst="roundRect">
              <a:avLst/>
            </a:prstGeom>
            <a:solidFill>
              <a:schemeClr val="bg1"/>
            </a:solidFill>
            <a:ln w="9525" algn="ctr">
              <a:no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800" b="1" kern="0" dirty="0">
                  <a:solidFill>
                    <a:schemeClr val="accent4">
                      <a:lumMod val="75000"/>
                    </a:schemeClr>
                  </a:solidFill>
                  <a:ea typeface="Arial Unicode MS" pitchFamily="34" charset="-128"/>
                  <a:cs typeface="Arial Unicode MS" pitchFamily="34" charset="-128"/>
                </a:rPr>
                <a:t>SAP Analytics Cloud</a:t>
              </a:r>
              <a:endParaRPr kumimoji="0" lang="en-US" sz="800" i="0" u="none" strike="noStrike" kern="0" cap="none" spc="0" normalizeH="0" baseline="0" noProof="0" dirty="0">
                <a:ln>
                  <a:noFill/>
                </a:ln>
                <a:solidFill>
                  <a:schemeClr val="accent4">
                    <a:lumMod val="75000"/>
                  </a:schemeClr>
                </a:solidFill>
                <a:uLnTx/>
                <a:uFillTx/>
                <a:ea typeface="Arial Unicode MS" pitchFamily="34" charset="-128"/>
                <a:cs typeface="Arial Unicode MS" pitchFamily="34" charset="-128"/>
              </a:endParaRPr>
            </a:p>
          </p:txBody>
        </p:sp>
        <p:pic>
          <p:nvPicPr>
            <p:cNvPr id="223" name="Picture 222">
              <a:extLst>
                <a:ext uri="{FF2B5EF4-FFF2-40B4-BE49-F238E27FC236}">
                  <a16:creationId xmlns:a16="http://schemas.microsoft.com/office/drawing/2014/main" id="{DB2A2B86-A8C7-470C-A1B2-E7344A6B2DA7}"/>
                </a:ext>
              </a:extLst>
            </p:cNvPr>
            <p:cNvPicPr>
              <a:picLocks noChangeAspect="1"/>
            </p:cNvPicPr>
            <p:nvPr/>
          </p:nvPicPr>
          <p:blipFill>
            <a:blip r:embed="rId7"/>
            <a:stretch>
              <a:fillRect/>
            </a:stretch>
          </p:blipFill>
          <p:spPr>
            <a:xfrm>
              <a:off x="882882" y="5040496"/>
              <a:ext cx="346894" cy="346894"/>
            </a:xfrm>
            <a:prstGeom prst="rect">
              <a:avLst/>
            </a:prstGeom>
          </p:spPr>
        </p:pic>
      </p:grpSp>
      <p:cxnSp>
        <p:nvCxnSpPr>
          <p:cNvPr id="227" name="Straight Arrow Connector 226">
            <a:extLst>
              <a:ext uri="{FF2B5EF4-FFF2-40B4-BE49-F238E27FC236}">
                <a16:creationId xmlns:a16="http://schemas.microsoft.com/office/drawing/2014/main" id="{3CFA3773-3F83-4C4C-95A2-9110536AE46E}"/>
              </a:ext>
            </a:extLst>
          </p:cNvPr>
          <p:cNvCxnSpPr>
            <a:cxnSpLocks/>
          </p:cNvCxnSpPr>
          <p:nvPr/>
        </p:nvCxnSpPr>
        <p:spPr>
          <a:xfrm flipV="1">
            <a:off x="2434865" y="4859306"/>
            <a:ext cx="320741" cy="0"/>
          </a:xfrm>
          <a:prstGeom prst="straightConnector1">
            <a:avLst/>
          </a:prstGeom>
          <a:ln w="12700">
            <a:solidFill>
              <a:schemeClr val="accent4">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2" name="Rectangle: Rounded Corners 201">
            <a:extLst>
              <a:ext uri="{FF2B5EF4-FFF2-40B4-BE49-F238E27FC236}">
                <a16:creationId xmlns:a16="http://schemas.microsoft.com/office/drawing/2014/main" id="{2854F08E-D420-49AF-AB05-E9F9C4033230}"/>
              </a:ext>
            </a:extLst>
          </p:cNvPr>
          <p:cNvSpPr/>
          <p:nvPr/>
        </p:nvSpPr>
        <p:spPr bwMode="gray">
          <a:xfrm>
            <a:off x="462811" y="5103240"/>
            <a:ext cx="1913004" cy="589423"/>
          </a:xfrm>
          <a:prstGeom prst="roundRect">
            <a:avLst/>
          </a:prstGeom>
          <a:solidFill>
            <a:schemeClr val="bg1"/>
          </a:solidFill>
          <a:ln w="9525" algn="ctr">
            <a:solidFill>
              <a:schemeClr val="accent4">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204" name="TextBox 203">
            <a:extLst>
              <a:ext uri="{FF2B5EF4-FFF2-40B4-BE49-F238E27FC236}">
                <a16:creationId xmlns:a16="http://schemas.microsoft.com/office/drawing/2014/main" id="{65645FF8-C32A-44D9-94B4-ABD7F8C3293E}"/>
              </a:ext>
            </a:extLst>
          </p:cNvPr>
          <p:cNvSpPr txBox="1"/>
          <p:nvPr/>
        </p:nvSpPr>
        <p:spPr>
          <a:xfrm>
            <a:off x="1057878" y="5493515"/>
            <a:ext cx="65"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endParaRPr lang="en-US" sz="1200" b="1" kern="0">
              <a:ea typeface="Arial Unicode MS" pitchFamily="34" charset="-128"/>
              <a:cs typeface="Arial Unicode MS" pitchFamily="34" charset="-128"/>
            </a:endParaRPr>
          </a:p>
        </p:txBody>
      </p:sp>
      <p:sp>
        <p:nvSpPr>
          <p:cNvPr id="228" name="Rectangle 227">
            <a:extLst>
              <a:ext uri="{FF2B5EF4-FFF2-40B4-BE49-F238E27FC236}">
                <a16:creationId xmlns:a16="http://schemas.microsoft.com/office/drawing/2014/main" id="{1791C115-E41D-4E57-A083-F439C99D655D}"/>
              </a:ext>
            </a:extLst>
          </p:cNvPr>
          <p:cNvSpPr/>
          <p:nvPr/>
        </p:nvSpPr>
        <p:spPr bwMode="gray">
          <a:xfrm>
            <a:off x="810212" y="5151414"/>
            <a:ext cx="1455797" cy="481086"/>
          </a:xfrm>
          <a:prstGeom prst="rect">
            <a:avLst/>
          </a:prstGeom>
          <a:noFill/>
          <a:ln w="25400" algn="ctr">
            <a:solidFill>
              <a:schemeClr val="bg1"/>
            </a:solidFill>
            <a:miter lim="800000"/>
            <a:headEnd/>
            <a:tailEnd/>
          </a:ln>
        </p:spPr>
        <p:txBody>
          <a:bodyPr lIns="90000" tIns="72000" rIns="90000" bIns="72000" rtlCol="0" anchor="ctr"/>
          <a:lstStyle/>
          <a:p>
            <a:pPr lvl="0" algn="ctr" defTabSz="914400" fontAlgn="base">
              <a:spcAft>
                <a:spcPct val="0"/>
              </a:spcAft>
              <a:buClr>
                <a:srgbClr val="F0AB00"/>
              </a:buClr>
              <a:buSzPct val="80000"/>
            </a:pPr>
            <a:r>
              <a:rPr lang="en-US" sz="1200" b="1" kern="0" dirty="0">
                <a:solidFill>
                  <a:srgbClr val="4FB81C">
                    <a:lumMod val="75000"/>
                  </a:srgbClr>
                </a:solidFill>
                <a:ea typeface="Arial Unicode MS" pitchFamily="34" charset="-128"/>
                <a:cs typeface="Arial Unicode MS" pitchFamily="34" charset="-128"/>
              </a:rPr>
              <a:t>SAP HANA</a:t>
            </a:r>
            <a:r>
              <a:rPr lang="en-US" sz="1200" b="1" kern="0" baseline="30000" dirty="0">
                <a:solidFill>
                  <a:srgbClr val="4FB81C">
                    <a:lumMod val="75000"/>
                  </a:srgbClr>
                </a:solidFill>
                <a:ea typeface="Arial Unicode MS" pitchFamily="34" charset="-128"/>
                <a:cs typeface="Arial Unicode MS" pitchFamily="34" charset="-128"/>
              </a:rPr>
              <a:t>®</a:t>
            </a:r>
            <a:endParaRPr lang="en-US" sz="1200" kern="0" dirty="0">
              <a:solidFill>
                <a:srgbClr val="4FB81C">
                  <a:lumMod val="75000"/>
                </a:srgbClr>
              </a:solidFill>
              <a:ea typeface="Arial Unicode MS" pitchFamily="34" charset="-128"/>
              <a:cs typeface="Arial Unicode MS" pitchFamily="34" charset="-128"/>
            </a:endParaRPr>
          </a:p>
          <a:p>
            <a:pPr marR="0" algn="ctr" defTabSz="914400" eaLnBrk="1" fontAlgn="base" latinLnBrk="0" hangingPunct="1">
              <a:lnSpc>
                <a:spcPct val="100000"/>
              </a:lnSpc>
              <a:spcAft>
                <a:spcPct val="0"/>
              </a:spcAft>
              <a:buClr>
                <a:srgbClr val="F0AB00"/>
              </a:buClr>
              <a:buSzPct val="80000"/>
              <a:tabLst/>
            </a:pPr>
            <a:r>
              <a:rPr lang="en-US" sz="700" kern="0" dirty="0">
                <a:solidFill>
                  <a:schemeClr val="accent4">
                    <a:lumMod val="75000"/>
                  </a:schemeClr>
                </a:solidFill>
                <a:ea typeface="Arial Unicode MS" pitchFamily="34" charset="-128"/>
                <a:cs typeface="Arial Unicode MS" pitchFamily="34" charset="-128"/>
              </a:rPr>
              <a:t>(on-premise, cloud, multi cloud)</a:t>
            </a:r>
            <a:endParaRPr kumimoji="0" lang="en-US" sz="1100" b="0" i="0" u="none" strike="noStrike" kern="0" cap="none" spc="0" normalizeH="0" baseline="0" noProof="0" dirty="0">
              <a:ln>
                <a:noFill/>
              </a:ln>
              <a:solidFill>
                <a:schemeClr val="accent4">
                  <a:lumMod val="75000"/>
                </a:schemeClr>
              </a:solidFill>
              <a:effectLst/>
              <a:uLnTx/>
              <a:uFillTx/>
              <a:ea typeface="Arial Unicode MS" pitchFamily="34" charset="-128"/>
              <a:cs typeface="Arial Unicode MS" pitchFamily="34" charset="-128"/>
            </a:endParaRPr>
          </a:p>
        </p:txBody>
      </p:sp>
      <p:pic>
        <p:nvPicPr>
          <p:cNvPr id="229" name="Picture 228">
            <a:extLst>
              <a:ext uri="{FF2B5EF4-FFF2-40B4-BE49-F238E27FC236}">
                <a16:creationId xmlns:a16="http://schemas.microsoft.com/office/drawing/2014/main" id="{07D4EF90-0E67-4B4C-B327-94F02FFAE19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10550" y="5212726"/>
            <a:ext cx="388664" cy="377376"/>
          </a:xfrm>
          <a:prstGeom prst="rect">
            <a:avLst/>
          </a:prstGeom>
        </p:spPr>
      </p:pic>
      <p:sp>
        <p:nvSpPr>
          <p:cNvPr id="230" name="Rectangle: Rounded Corners 229">
            <a:extLst>
              <a:ext uri="{FF2B5EF4-FFF2-40B4-BE49-F238E27FC236}">
                <a16:creationId xmlns:a16="http://schemas.microsoft.com/office/drawing/2014/main" id="{CD54E0D5-0019-40FD-B8A6-3837495A32D0}"/>
              </a:ext>
            </a:extLst>
          </p:cNvPr>
          <p:cNvSpPr/>
          <p:nvPr/>
        </p:nvSpPr>
        <p:spPr bwMode="gray">
          <a:xfrm>
            <a:off x="8697644" y="1783562"/>
            <a:ext cx="795945" cy="2190148"/>
          </a:xfrm>
          <a:prstGeom prst="roundRect">
            <a:avLst/>
          </a:prstGeom>
          <a:solidFill>
            <a:schemeClr val="bg1"/>
          </a:solidFill>
          <a:ln w="9525" algn="ctr">
            <a:solidFill>
              <a:schemeClr val="accent6">
                <a:lumMod val="60000"/>
                <a:lumOff val="4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t>Standard Connectors</a:t>
            </a:r>
            <a:br>
              <a:rPr kumimoji="0" lang="en-US" sz="800" b="0" i="0"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br>
            <a:r>
              <a:rPr kumimoji="0" lang="en-US" sz="600" b="0" i="1" u="none" strike="noStrike" kern="0" cap="none" spc="0" normalizeH="0" baseline="0" noProof="0" dirty="0">
                <a:ln>
                  <a:noFill/>
                </a:ln>
                <a:solidFill>
                  <a:schemeClr val="accent6"/>
                </a:solidFill>
                <a:effectLst/>
                <a:uLnTx/>
                <a:uFillTx/>
                <a:ea typeface="Arial Unicode MS" pitchFamily="34" charset="-128"/>
                <a:cs typeface="Arial Unicode MS" pitchFamily="34" charset="-128"/>
              </a:rPr>
              <a:t>(open &amp; native protocols)</a:t>
            </a:r>
            <a:endParaRPr kumimoji="0" lang="en-US" sz="800" b="0" i="1" u="none" strike="noStrike" kern="0" cap="none" spc="0" normalizeH="0" baseline="0" noProof="0" dirty="0">
              <a:ln>
                <a:noFill/>
              </a:ln>
              <a:solidFill>
                <a:schemeClr val="accent6"/>
              </a:solidFill>
              <a:effectLst/>
              <a:uLnTx/>
              <a:uFillTx/>
              <a:ea typeface="Arial Unicode MS" pitchFamily="34" charset="-128"/>
              <a:cs typeface="Arial Unicode MS" pitchFamily="34" charset="-128"/>
            </a:endParaRPr>
          </a:p>
        </p:txBody>
      </p:sp>
      <p:sp>
        <p:nvSpPr>
          <p:cNvPr id="232" name="TextBox 231">
            <a:extLst>
              <a:ext uri="{FF2B5EF4-FFF2-40B4-BE49-F238E27FC236}">
                <a16:creationId xmlns:a16="http://schemas.microsoft.com/office/drawing/2014/main" id="{D876077F-94F5-405F-8EAE-2910FACB2C5A}"/>
              </a:ext>
            </a:extLst>
          </p:cNvPr>
          <p:cNvSpPr txBox="1"/>
          <p:nvPr/>
        </p:nvSpPr>
        <p:spPr>
          <a:xfrm flipH="1">
            <a:off x="10624161" y="2362280"/>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a:solidFill>
                  <a:schemeClr val="accent6"/>
                </a:solidFill>
                <a:ea typeface="Arial Unicode MS" pitchFamily="34" charset="-128"/>
                <a:cs typeface="Arial Unicode MS" pitchFamily="34" charset="-128"/>
              </a:rPr>
              <a:t>Cloud Storages</a:t>
            </a:r>
          </a:p>
        </p:txBody>
      </p:sp>
      <p:pic>
        <p:nvPicPr>
          <p:cNvPr id="233" name="Picture 8" descr="Bildergebnis fÃ¼r aws s3">
            <a:extLst>
              <a:ext uri="{FF2B5EF4-FFF2-40B4-BE49-F238E27FC236}">
                <a16:creationId xmlns:a16="http://schemas.microsoft.com/office/drawing/2014/main" id="{99D13CB3-901E-4D14-941E-0EE4070508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3633" y="2276908"/>
            <a:ext cx="392024" cy="293854"/>
          </a:xfrm>
          <a:prstGeom prst="rect">
            <a:avLst/>
          </a:prstGeom>
          <a:noFill/>
          <a:extLst>
            <a:ext uri="{909E8E84-426E-40DD-AFC4-6F175D3DCCD1}">
              <a14:hiddenFill xmlns:a14="http://schemas.microsoft.com/office/drawing/2010/main">
                <a:solidFill>
                  <a:srgbClr val="FFFFFF"/>
                </a:solidFill>
              </a14:hiddenFill>
            </a:ext>
          </a:extLst>
        </p:spPr>
      </p:pic>
      <p:cxnSp>
        <p:nvCxnSpPr>
          <p:cNvPr id="234" name="Straight Arrow Connector 233">
            <a:extLst>
              <a:ext uri="{FF2B5EF4-FFF2-40B4-BE49-F238E27FC236}">
                <a16:creationId xmlns:a16="http://schemas.microsoft.com/office/drawing/2014/main" id="{C329B908-B929-4F10-AFD0-1D42508528AA}"/>
              </a:ext>
            </a:extLst>
          </p:cNvPr>
          <p:cNvCxnSpPr>
            <a:cxnSpLocks/>
          </p:cNvCxnSpPr>
          <p:nvPr/>
        </p:nvCxnSpPr>
        <p:spPr>
          <a:xfrm>
            <a:off x="9578241" y="2422732"/>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5" name="TextBox 234">
            <a:extLst>
              <a:ext uri="{FF2B5EF4-FFF2-40B4-BE49-F238E27FC236}">
                <a16:creationId xmlns:a16="http://schemas.microsoft.com/office/drawing/2014/main" id="{A70E3D06-5914-4789-BFDC-4897013F5DF2}"/>
              </a:ext>
            </a:extLst>
          </p:cNvPr>
          <p:cNvSpPr txBox="1"/>
          <p:nvPr/>
        </p:nvSpPr>
        <p:spPr>
          <a:xfrm flipH="1">
            <a:off x="10624161" y="2734408"/>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err="1">
                <a:solidFill>
                  <a:schemeClr val="accent6"/>
                </a:solidFill>
                <a:ea typeface="Arial Unicode MS" pitchFamily="34" charset="-128"/>
                <a:cs typeface="Arial Unicode MS" pitchFamily="34" charset="-128"/>
              </a:rPr>
              <a:t>Hadoop</a:t>
            </a:r>
            <a:r>
              <a:rPr lang="de-DE" sz="800" kern="0">
                <a:solidFill>
                  <a:schemeClr val="accent6"/>
                </a:solidFill>
                <a:ea typeface="Arial Unicode MS" pitchFamily="34" charset="-128"/>
                <a:cs typeface="Arial Unicode MS" pitchFamily="34" charset="-128"/>
              </a:rPr>
              <a:t> / HDFS</a:t>
            </a:r>
          </a:p>
        </p:txBody>
      </p:sp>
      <p:pic>
        <p:nvPicPr>
          <p:cNvPr id="236" name="Picture 12" descr="Bildergebnis fÃ¼r hadoop">
            <a:extLst>
              <a:ext uri="{FF2B5EF4-FFF2-40B4-BE49-F238E27FC236}">
                <a16:creationId xmlns:a16="http://schemas.microsoft.com/office/drawing/2014/main" id="{26DC62D0-E313-44A3-A021-0CE071484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2934" y="2619252"/>
            <a:ext cx="353423" cy="353423"/>
          </a:xfrm>
          <a:prstGeom prst="rect">
            <a:avLst/>
          </a:prstGeom>
          <a:noFill/>
          <a:extLst>
            <a:ext uri="{909E8E84-426E-40DD-AFC4-6F175D3DCCD1}">
              <a14:hiddenFill xmlns:a14="http://schemas.microsoft.com/office/drawing/2010/main">
                <a:solidFill>
                  <a:srgbClr val="FFFFFF"/>
                </a:solidFill>
              </a14:hiddenFill>
            </a:ext>
          </a:extLst>
        </p:spPr>
      </p:pic>
      <p:cxnSp>
        <p:nvCxnSpPr>
          <p:cNvPr id="237" name="Straight Arrow Connector 236">
            <a:extLst>
              <a:ext uri="{FF2B5EF4-FFF2-40B4-BE49-F238E27FC236}">
                <a16:creationId xmlns:a16="http://schemas.microsoft.com/office/drawing/2014/main" id="{5E1C371F-D63A-4614-81C7-2B777A212999}"/>
              </a:ext>
            </a:extLst>
          </p:cNvPr>
          <p:cNvCxnSpPr>
            <a:cxnSpLocks/>
          </p:cNvCxnSpPr>
          <p:nvPr/>
        </p:nvCxnSpPr>
        <p:spPr>
          <a:xfrm>
            <a:off x="9578241" y="2794860"/>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8" name="Picture 237">
            <a:extLst>
              <a:ext uri="{FF2B5EF4-FFF2-40B4-BE49-F238E27FC236}">
                <a16:creationId xmlns:a16="http://schemas.microsoft.com/office/drawing/2014/main" id="{F5C7D27C-4D91-4F0F-863F-E3E360FB114C}"/>
              </a:ext>
            </a:extLst>
          </p:cNvPr>
          <p:cNvPicPr>
            <a:picLocks noChangeAspect="1"/>
          </p:cNvPicPr>
          <p:nvPr/>
        </p:nvPicPr>
        <p:blipFill>
          <a:blip r:embed="rId11"/>
          <a:stretch>
            <a:fillRect/>
          </a:stretch>
        </p:blipFill>
        <p:spPr>
          <a:xfrm>
            <a:off x="10182934" y="3285573"/>
            <a:ext cx="353423" cy="352847"/>
          </a:xfrm>
          <a:prstGeom prst="rect">
            <a:avLst/>
          </a:prstGeom>
        </p:spPr>
      </p:pic>
      <p:sp>
        <p:nvSpPr>
          <p:cNvPr id="243" name="TextBox 242">
            <a:extLst>
              <a:ext uri="{FF2B5EF4-FFF2-40B4-BE49-F238E27FC236}">
                <a16:creationId xmlns:a16="http://schemas.microsoft.com/office/drawing/2014/main" id="{E637FB22-63E5-49C7-9669-5B7C4D06899A}"/>
              </a:ext>
            </a:extLst>
          </p:cNvPr>
          <p:cNvSpPr txBox="1"/>
          <p:nvPr/>
        </p:nvSpPr>
        <p:spPr>
          <a:xfrm flipH="1">
            <a:off x="10624161" y="3400441"/>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6"/>
                </a:solidFill>
                <a:ea typeface="Arial Unicode MS" pitchFamily="34" charset="-128"/>
                <a:cs typeface="Arial Unicode MS" pitchFamily="34" charset="-128"/>
              </a:rPr>
              <a:t>Databases</a:t>
            </a:r>
          </a:p>
        </p:txBody>
      </p:sp>
      <p:cxnSp>
        <p:nvCxnSpPr>
          <p:cNvPr id="244" name="Straight Arrow Connector 243">
            <a:extLst>
              <a:ext uri="{FF2B5EF4-FFF2-40B4-BE49-F238E27FC236}">
                <a16:creationId xmlns:a16="http://schemas.microsoft.com/office/drawing/2014/main" id="{B808C53F-3FFF-4B9B-8C13-0E3FEC6ECC6C}"/>
              </a:ext>
            </a:extLst>
          </p:cNvPr>
          <p:cNvCxnSpPr>
            <a:cxnSpLocks/>
          </p:cNvCxnSpPr>
          <p:nvPr/>
        </p:nvCxnSpPr>
        <p:spPr>
          <a:xfrm>
            <a:off x="9578241" y="3460893"/>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6215B193-1C59-41E5-8104-426D77A48501}"/>
              </a:ext>
            </a:extLst>
          </p:cNvPr>
          <p:cNvSpPr txBox="1"/>
          <p:nvPr/>
        </p:nvSpPr>
        <p:spPr>
          <a:xfrm flipH="1">
            <a:off x="10624161" y="4173589"/>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dirty="0">
                <a:solidFill>
                  <a:schemeClr val="accent1">
                    <a:lumMod val="75000"/>
                  </a:schemeClr>
                </a:solidFill>
                <a:ea typeface="Arial Unicode MS" pitchFamily="34" charset="-128"/>
                <a:cs typeface="Arial Unicode MS" pitchFamily="34" charset="-128"/>
              </a:rPr>
              <a:t>3</a:t>
            </a:r>
            <a:r>
              <a:rPr lang="en-AU" sz="800" kern="0" baseline="30000" dirty="0">
                <a:solidFill>
                  <a:schemeClr val="accent1">
                    <a:lumMod val="75000"/>
                  </a:schemeClr>
                </a:solidFill>
                <a:ea typeface="Arial Unicode MS" pitchFamily="34" charset="-128"/>
                <a:cs typeface="Arial Unicode MS" pitchFamily="34" charset="-128"/>
              </a:rPr>
              <a:t>rd</a:t>
            </a:r>
            <a:r>
              <a:rPr lang="en-AU" sz="800" kern="0" dirty="0">
                <a:solidFill>
                  <a:schemeClr val="accent1">
                    <a:lumMod val="75000"/>
                  </a:schemeClr>
                </a:solidFill>
                <a:ea typeface="Arial Unicode MS" pitchFamily="34" charset="-128"/>
                <a:cs typeface="Arial Unicode MS" pitchFamily="34" charset="-128"/>
              </a:rPr>
              <a:t> Party Applications</a:t>
            </a:r>
          </a:p>
        </p:txBody>
      </p:sp>
      <p:cxnSp>
        <p:nvCxnSpPr>
          <p:cNvPr id="246" name="Straight Arrow Connector 245">
            <a:extLst>
              <a:ext uri="{FF2B5EF4-FFF2-40B4-BE49-F238E27FC236}">
                <a16:creationId xmlns:a16="http://schemas.microsoft.com/office/drawing/2014/main" id="{C61BFE0E-17AE-4668-A7A5-DF1AEDE51DE4}"/>
              </a:ext>
            </a:extLst>
          </p:cNvPr>
          <p:cNvCxnSpPr>
            <a:cxnSpLocks/>
          </p:cNvCxnSpPr>
          <p:nvPr/>
        </p:nvCxnSpPr>
        <p:spPr>
          <a:xfrm>
            <a:off x="9578241" y="4234041"/>
            <a:ext cx="541005" cy="2206"/>
          </a:xfrm>
          <a:prstGeom prst="straightConnector1">
            <a:avLst/>
          </a:prstGeom>
          <a:ln w="12700">
            <a:solidFill>
              <a:schemeClr val="accent1">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B9D384E-F0C6-4BB3-B824-3AE13CD8D3D0}"/>
              </a:ext>
            </a:extLst>
          </p:cNvPr>
          <p:cNvCxnSpPr>
            <a:cxnSpLocks/>
          </p:cNvCxnSpPr>
          <p:nvPr/>
        </p:nvCxnSpPr>
        <p:spPr>
          <a:xfrm>
            <a:off x="9615173" y="4432098"/>
            <a:ext cx="1972800" cy="0"/>
          </a:xfrm>
          <a:prstGeom prst="line">
            <a:avLst/>
          </a:prstGeom>
          <a:ln w="6350">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8" name="Picture 2" descr="Bildergebnis fÃ¼r kafka">
            <a:extLst>
              <a:ext uri="{FF2B5EF4-FFF2-40B4-BE49-F238E27FC236}">
                <a16:creationId xmlns:a16="http://schemas.microsoft.com/office/drawing/2014/main" id="{88E2F526-7428-4C2A-BC29-841CB18550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0298" y="1919301"/>
            <a:ext cx="218695" cy="309117"/>
          </a:xfrm>
          <a:prstGeom prst="rect">
            <a:avLst/>
          </a:prstGeom>
          <a:noFill/>
          <a:extLst>
            <a:ext uri="{909E8E84-426E-40DD-AFC4-6F175D3DCCD1}">
              <a14:hiddenFill xmlns:a14="http://schemas.microsoft.com/office/drawing/2010/main">
                <a:solidFill>
                  <a:srgbClr val="FFFFFF"/>
                </a:solidFill>
              </a14:hiddenFill>
            </a:ext>
          </a:extLst>
        </p:spPr>
      </p:pic>
      <p:cxnSp>
        <p:nvCxnSpPr>
          <p:cNvPr id="249" name="Straight Arrow Connector 248">
            <a:extLst>
              <a:ext uri="{FF2B5EF4-FFF2-40B4-BE49-F238E27FC236}">
                <a16:creationId xmlns:a16="http://schemas.microsoft.com/office/drawing/2014/main" id="{3239F0EC-45FB-463E-A063-F042053CBC48}"/>
              </a:ext>
            </a:extLst>
          </p:cNvPr>
          <p:cNvCxnSpPr>
            <a:cxnSpLocks/>
          </p:cNvCxnSpPr>
          <p:nvPr/>
        </p:nvCxnSpPr>
        <p:spPr>
          <a:xfrm>
            <a:off x="9578241" y="2072756"/>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0" name="TextBox 249">
            <a:extLst>
              <a:ext uri="{FF2B5EF4-FFF2-40B4-BE49-F238E27FC236}">
                <a16:creationId xmlns:a16="http://schemas.microsoft.com/office/drawing/2014/main" id="{D1CAF25F-DAB4-4AFA-B57C-55D669E63296}"/>
              </a:ext>
            </a:extLst>
          </p:cNvPr>
          <p:cNvSpPr txBox="1"/>
          <p:nvPr/>
        </p:nvSpPr>
        <p:spPr>
          <a:xfrm flipH="1">
            <a:off x="10624161" y="2012304"/>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dirty="0">
                <a:solidFill>
                  <a:schemeClr val="accent6"/>
                </a:solidFill>
                <a:ea typeface="Arial Unicode MS" pitchFamily="34" charset="-128"/>
                <a:cs typeface="Arial Unicode MS" pitchFamily="34" charset="-128"/>
              </a:rPr>
              <a:t>Streaming (e.g. </a:t>
            </a:r>
            <a:r>
              <a:rPr lang="de-DE" sz="800" kern="0" dirty="0" err="1">
                <a:solidFill>
                  <a:schemeClr val="accent6"/>
                </a:solidFill>
                <a:ea typeface="Arial Unicode MS" pitchFamily="34" charset="-128"/>
                <a:cs typeface="Arial Unicode MS" pitchFamily="34" charset="-128"/>
              </a:rPr>
              <a:t>IoT</a:t>
            </a:r>
            <a:r>
              <a:rPr lang="de-DE" sz="800" kern="0" dirty="0">
                <a:solidFill>
                  <a:schemeClr val="accent6"/>
                </a:solidFill>
                <a:ea typeface="Arial Unicode MS" pitchFamily="34" charset="-128"/>
                <a:cs typeface="Arial Unicode MS" pitchFamily="34" charset="-128"/>
              </a:rPr>
              <a:t>)</a:t>
            </a:r>
          </a:p>
        </p:txBody>
      </p:sp>
      <p:cxnSp>
        <p:nvCxnSpPr>
          <p:cNvPr id="251" name="Straight Arrow Connector 250">
            <a:extLst>
              <a:ext uri="{FF2B5EF4-FFF2-40B4-BE49-F238E27FC236}">
                <a16:creationId xmlns:a16="http://schemas.microsoft.com/office/drawing/2014/main" id="{D5444DA6-C1F4-4598-AAFA-CCF48140BBEA}"/>
              </a:ext>
            </a:extLst>
          </p:cNvPr>
          <p:cNvCxnSpPr>
            <a:cxnSpLocks/>
          </p:cNvCxnSpPr>
          <p:nvPr/>
        </p:nvCxnSpPr>
        <p:spPr>
          <a:xfrm>
            <a:off x="9578241" y="3825223"/>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2E09EB99-D11F-431E-80B0-1CC97FDA28B9}"/>
              </a:ext>
            </a:extLst>
          </p:cNvPr>
          <p:cNvSpPr txBox="1"/>
          <p:nvPr/>
        </p:nvSpPr>
        <p:spPr>
          <a:xfrm flipH="1">
            <a:off x="10624161" y="3764771"/>
            <a:ext cx="974235"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6"/>
                </a:solidFill>
                <a:ea typeface="Arial Unicode MS" pitchFamily="34" charset="-128"/>
                <a:cs typeface="Arial Unicode MS" pitchFamily="34" charset="-128"/>
              </a:rPr>
              <a:t>Public Clouds</a:t>
            </a:r>
          </a:p>
        </p:txBody>
      </p:sp>
      <p:pic>
        <p:nvPicPr>
          <p:cNvPr id="253" name="Picture 252">
            <a:extLst>
              <a:ext uri="{FF2B5EF4-FFF2-40B4-BE49-F238E27FC236}">
                <a16:creationId xmlns:a16="http://schemas.microsoft.com/office/drawing/2014/main" id="{93B8267B-792A-4A75-B02B-F0B530D5BE0E}"/>
              </a:ext>
            </a:extLst>
          </p:cNvPr>
          <p:cNvPicPr>
            <a:picLocks noChangeAspect="1"/>
          </p:cNvPicPr>
          <p:nvPr/>
        </p:nvPicPr>
        <p:blipFill>
          <a:blip r:embed="rId13"/>
          <a:stretch>
            <a:fillRect/>
          </a:stretch>
        </p:blipFill>
        <p:spPr>
          <a:xfrm>
            <a:off x="10210055" y="3676736"/>
            <a:ext cx="299180" cy="299180"/>
          </a:xfrm>
          <a:prstGeom prst="rect">
            <a:avLst/>
          </a:prstGeom>
        </p:spPr>
      </p:pic>
      <p:pic>
        <p:nvPicPr>
          <p:cNvPr id="254" name="Picture 253">
            <a:extLst>
              <a:ext uri="{FF2B5EF4-FFF2-40B4-BE49-F238E27FC236}">
                <a16:creationId xmlns:a16="http://schemas.microsoft.com/office/drawing/2014/main" id="{D25659F1-6D5B-46D3-9328-126E9FB8232F}"/>
              </a:ext>
            </a:extLst>
          </p:cNvPr>
          <p:cNvPicPr>
            <a:picLocks noChangeAspect="1"/>
          </p:cNvPicPr>
          <p:nvPr/>
        </p:nvPicPr>
        <p:blipFill>
          <a:blip r:embed="rId14"/>
          <a:stretch>
            <a:fillRect/>
          </a:stretch>
        </p:blipFill>
        <p:spPr>
          <a:xfrm>
            <a:off x="10219245" y="4889913"/>
            <a:ext cx="280800" cy="280800"/>
          </a:xfrm>
          <a:prstGeom prst="rect">
            <a:avLst/>
          </a:prstGeom>
        </p:spPr>
      </p:pic>
      <p:sp>
        <p:nvSpPr>
          <p:cNvPr id="255" name="TextBox 254">
            <a:extLst>
              <a:ext uri="{FF2B5EF4-FFF2-40B4-BE49-F238E27FC236}">
                <a16:creationId xmlns:a16="http://schemas.microsoft.com/office/drawing/2014/main" id="{251B96ED-3FA9-4A88-A127-8F589EEBCEC2}"/>
              </a:ext>
            </a:extLst>
          </p:cNvPr>
          <p:cNvSpPr txBox="1"/>
          <p:nvPr/>
        </p:nvSpPr>
        <p:spPr>
          <a:xfrm flipH="1">
            <a:off x="10624161" y="4919251"/>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5"/>
                </a:solidFill>
                <a:ea typeface="Arial Unicode MS" pitchFamily="34" charset="-128"/>
                <a:cs typeface="Arial Unicode MS" pitchFamily="34" charset="-128"/>
              </a:rPr>
              <a:t>SCI for process integration</a:t>
            </a:r>
          </a:p>
        </p:txBody>
      </p:sp>
      <p:cxnSp>
        <p:nvCxnSpPr>
          <p:cNvPr id="256" name="Straight Arrow Connector 255">
            <a:extLst>
              <a:ext uri="{FF2B5EF4-FFF2-40B4-BE49-F238E27FC236}">
                <a16:creationId xmlns:a16="http://schemas.microsoft.com/office/drawing/2014/main" id="{E8A28BAF-286A-481F-BB97-EC6D2E12DBB1}"/>
              </a:ext>
            </a:extLst>
          </p:cNvPr>
          <p:cNvCxnSpPr>
            <a:cxnSpLocks/>
          </p:cNvCxnSpPr>
          <p:nvPr/>
        </p:nvCxnSpPr>
        <p:spPr>
          <a:xfrm>
            <a:off x="9578241" y="5041258"/>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7" name="Group 256">
            <a:extLst>
              <a:ext uri="{FF2B5EF4-FFF2-40B4-BE49-F238E27FC236}">
                <a16:creationId xmlns:a16="http://schemas.microsoft.com/office/drawing/2014/main" id="{883792A3-57FB-4069-9383-A9B437F390C5}"/>
              </a:ext>
            </a:extLst>
          </p:cNvPr>
          <p:cNvGrpSpPr/>
          <p:nvPr/>
        </p:nvGrpSpPr>
        <p:grpSpPr>
          <a:xfrm>
            <a:off x="11431633" y="4934584"/>
            <a:ext cx="218238" cy="215554"/>
            <a:chOff x="4833835" y="3233739"/>
            <a:chExt cx="218238" cy="215554"/>
          </a:xfrm>
        </p:grpSpPr>
        <p:cxnSp>
          <p:nvCxnSpPr>
            <p:cNvPr id="259" name="Straight Arrow Connector 258">
              <a:extLst>
                <a:ext uri="{FF2B5EF4-FFF2-40B4-BE49-F238E27FC236}">
                  <a16:creationId xmlns:a16="http://schemas.microsoft.com/office/drawing/2014/main" id="{49D81AA2-C7A6-48B2-B0DB-6AF24B72A365}"/>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C564A466-5C61-46C3-8EDA-B19867974E0B}"/>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DC486B59-4920-4F4B-83CA-3EF253F503D6}"/>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62" name="TextBox 261">
            <a:extLst>
              <a:ext uri="{FF2B5EF4-FFF2-40B4-BE49-F238E27FC236}">
                <a16:creationId xmlns:a16="http://schemas.microsoft.com/office/drawing/2014/main" id="{827F7F5A-B1AB-4900-A7E4-3A0DC9F4B3DA}"/>
              </a:ext>
            </a:extLst>
          </p:cNvPr>
          <p:cNvSpPr txBox="1"/>
          <p:nvPr/>
        </p:nvSpPr>
        <p:spPr>
          <a:xfrm flipH="1">
            <a:off x="10629139" y="5347844"/>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a:solidFill>
                  <a:schemeClr val="accent5"/>
                </a:solidFill>
                <a:ea typeface="Arial Unicode MS" pitchFamily="34" charset="-128"/>
                <a:cs typeface="Arial Unicode MS" pitchFamily="34" charset="-128"/>
              </a:rPr>
              <a:t>SAP Open Connectors</a:t>
            </a:r>
          </a:p>
        </p:txBody>
      </p:sp>
      <p:cxnSp>
        <p:nvCxnSpPr>
          <p:cNvPr id="263" name="Straight Arrow Connector 262">
            <a:extLst>
              <a:ext uri="{FF2B5EF4-FFF2-40B4-BE49-F238E27FC236}">
                <a16:creationId xmlns:a16="http://schemas.microsoft.com/office/drawing/2014/main" id="{D1D889B0-117A-4F6C-BF3A-CFDCC4CCB8AA}"/>
              </a:ext>
            </a:extLst>
          </p:cNvPr>
          <p:cNvCxnSpPr>
            <a:cxnSpLocks/>
          </p:cNvCxnSpPr>
          <p:nvPr/>
        </p:nvCxnSpPr>
        <p:spPr>
          <a:xfrm>
            <a:off x="9583219" y="5408296"/>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80179DA3-3CF7-4269-A205-B520ECBF7349}"/>
              </a:ext>
            </a:extLst>
          </p:cNvPr>
          <p:cNvGrpSpPr/>
          <p:nvPr/>
        </p:nvGrpSpPr>
        <p:grpSpPr>
          <a:xfrm>
            <a:off x="11436611" y="5301622"/>
            <a:ext cx="218238" cy="215554"/>
            <a:chOff x="4833835" y="3233739"/>
            <a:chExt cx="218238" cy="215554"/>
          </a:xfrm>
        </p:grpSpPr>
        <p:cxnSp>
          <p:nvCxnSpPr>
            <p:cNvPr id="265" name="Straight Arrow Connector 264">
              <a:extLst>
                <a:ext uri="{FF2B5EF4-FFF2-40B4-BE49-F238E27FC236}">
                  <a16:creationId xmlns:a16="http://schemas.microsoft.com/office/drawing/2014/main" id="{8C7E66B8-66BC-4E22-918B-AD6B68E9CAD1}"/>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C028607-FC51-4A23-832A-05E00C5380BF}"/>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12509C68-3596-45AC-8C7D-218A2039C2D4}"/>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68" name="TextBox 267">
            <a:extLst>
              <a:ext uri="{FF2B5EF4-FFF2-40B4-BE49-F238E27FC236}">
                <a16:creationId xmlns:a16="http://schemas.microsoft.com/office/drawing/2014/main" id="{40F1FAF6-A94E-49B1-AEBC-BDE144888BB0}"/>
              </a:ext>
            </a:extLst>
          </p:cNvPr>
          <p:cNvSpPr txBox="1"/>
          <p:nvPr/>
        </p:nvSpPr>
        <p:spPr>
          <a:xfrm flipH="1">
            <a:off x="10619034" y="4539560"/>
            <a:ext cx="974235"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AU" sz="800" kern="0" dirty="0">
                <a:solidFill>
                  <a:schemeClr val="accent5"/>
                </a:solidFill>
                <a:ea typeface="Arial Unicode MS" pitchFamily="34" charset="-128"/>
                <a:cs typeface="Arial Unicode MS" pitchFamily="34" charset="-128"/>
              </a:rPr>
              <a:t>SAP API</a:t>
            </a:r>
            <a:br>
              <a:rPr lang="en-AU" sz="800" kern="0" dirty="0">
                <a:solidFill>
                  <a:schemeClr val="accent5"/>
                </a:solidFill>
                <a:ea typeface="Arial Unicode MS" pitchFamily="34" charset="-128"/>
                <a:cs typeface="Arial Unicode MS" pitchFamily="34" charset="-128"/>
              </a:rPr>
            </a:br>
            <a:r>
              <a:rPr lang="en-AU" sz="800" kern="0" dirty="0">
                <a:solidFill>
                  <a:schemeClr val="accent5"/>
                </a:solidFill>
                <a:ea typeface="Arial Unicode MS" pitchFamily="34" charset="-128"/>
                <a:cs typeface="Arial Unicode MS" pitchFamily="34" charset="-128"/>
              </a:rPr>
              <a:t>Business Hub</a:t>
            </a:r>
          </a:p>
        </p:txBody>
      </p:sp>
      <p:cxnSp>
        <p:nvCxnSpPr>
          <p:cNvPr id="269" name="Straight Arrow Connector 268">
            <a:extLst>
              <a:ext uri="{FF2B5EF4-FFF2-40B4-BE49-F238E27FC236}">
                <a16:creationId xmlns:a16="http://schemas.microsoft.com/office/drawing/2014/main" id="{7EB23C40-B6AA-4A27-AB8C-0B02230C1797}"/>
              </a:ext>
            </a:extLst>
          </p:cNvPr>
          <p:cNvCxnSpPr>
            <a:cxnSpLocks/>
          </p:cNvCxnSpPr>
          <p:nvPr/>
        </p:nvCxnSpPr>
        <p:spPr>
          <a:xfrm>
            <a:off x="9573114" y="4661567"/>
            <a:ext cx="541005" cy="2206"/>
          </a:xfrm>
          <a:prstGeom prst="straightConnector1">
            <a:avLst/>
          </a:prstGeom>
          <a:ln w="12700">
            <a:solidFill>
              <a:schemeClr val="accent5">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F387400E-D9D7-4A97-AA54-20B1596310CC}"/>
              </a:ext>
            </a:extLst>
          </p:cNvPr>
          <p:cNvGrpSpPr/>
          <p:nvPr/>
        </p:nvGrpSpPr>
        <p:grpSpPr>
          <a:xfrm>
            <a:off x="11431633" y="4554893"/>
            <a:ext cx="218238" cy="215554"/>
            <a:chOff x="4833835" y="3233739"/>
            <a:chExt cx="218238" cy="215554"/>
          </a:xfrm>
        </p:grpSpPr>
        <p:cxnSp>
          <p:nvCxnSpPr>
            <p:cNvPr id="271" name="Straight Arrow Connector 270">
              <a:extLst>
                <a:ext uri="{FF2B5EF4-FFF2-40B4-BE49-F238E27FC236}">
                  <a16:creationId xmlns:a16="http://schemas.microsoft.com/office/drawing/2014/main" id="{5C1DF59A-BEF7-4427-A0C9-6A52E707F633}"/>
                </a:ext>
              </a:extLst>
            </p:cNvPr>
            <p:cNvCxnSpPr>
              <a:cxnSpLocks/>
            </p:cNvCxnSpPr>
            <p:nvPr/>
          </p:nvCxnSpPr>
          <p:spPr>
            <a:xfrm>
              <a:off x="4836073" y="3343275"/>
              <a:ext cx="216000" cy="1"/>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2F16F076-77D6-4F19-A5CA-F8A01A111072}"/>
                </a:ext>
              </a:extLst>
            </p:cNvPr>
            <p:cNvCxnSpPr>
              <a:cxnSpLocks/>
            </p:cNvCxnSpPr>
            <p:nvPr/>
          </p:nvCxnSpPr>
          <p:spPr>
            <a:xfrm>
              <a:off x="4833835" y="3341293"/>
              <a:ext cx="198000" cy="108000"/>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062C7273-0FBC-493C-B221-BA8536B252C3}"/>
                </a:ext>
              </a:extLst>
            </p:cNvPr>
            <p:cNvCxnSpPr>
              <a:cxnSpLocks/>
            </p:cNvCxnSpPr>
            <p:nvPr/>
          </p:nvCxnSpPr>
          <p:spPr>
            <a:xfrm flipV="1">
              <a:off x="4833835" y="3233739"/>
              <a:ext cx="197999" cy="107554"/>
            </a:xfrm>
            <a:prstGeom prst="straightConnector1">
              <a:avLst/>
            </a:prstGeom>
            <a:ln w="12700">
              <a:solidFill>
                <a:schemeClr val="accent3">
                  <a:lumMod val="75000"/>
                </a:schemeClr>
              </a:solidFill>
              <a:prstDash val="sysDot"/>
              <a:headEnd type="none" w="med" len="med"/>
              <a:tailEnd type="arrow" w="sm" len="sm"/>
            </a:ln>
          </p:spPr>
          <p:style>
            <a:lnRef idx="1">
              <a:schemeClr val="accent1"/>
            </a:lnRef>
            <a:fillRef idx="0">
              <a:schemeClr val="accent1"/>
            </a:fillRef>
            <a:effectRef idx="0">
              <a:schemeClr val="accent1"/>
            </a:effectRef>
            <a:fontRef idx="minor">
              <a:schemeClr val="tx1"/>
            </a:fontRef>
          </p:style>
        </p:cxnSp>
      </p:grpSp>
      <p:pic>
        <p:nvPicPr>
          <p:cNvPr id="274" name="Graphic 273">
            <a:extLst>
              <a:ext uri="{FF2B5EF4-FFF2-40B4-BE49-F238E27FC236}">
                <a16:creationId xmlns:a16="http://schemas.microsoft.com/office/drawing/2014/main" id="{3D930B2D-6A0F-441B-B22A-9512E9B59F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19245" y="4517731"/>
            <a:ext cx="280800" cy="280800"/>
          </a:xfrm>
          <a:prstGeom prst="rect">
            <a:avLst/>
          </a:prstGeom>
        </p:spPr>
      </p:pic>
      <p:cxnSp>
        <p:nvCxnSpPr>
          <p:cNvPr id="275" name="Straight Connector 274">
            <a:extLst>
              <a:ext uri="{FF2B5EF4-FFF2-40B4-BE49-F238E27FC236}">
                <a16:creationId xmlns:a16="http://schemas.microsoft.com/office/drawing/2014/main" id="{50BBDD65-72F6-49F9-9EA0-E31A1E4A924B}"/>
              </a:ext>
            </a:extLst>
          </p:cNvPr>
          <p:cNvCxnSpPr>
            <a:cxnSpLocks/>
          </p:cNvCxnSpPr>
          <p:nvPr/>
        </p:nvCxnSpPr>
        <p:spPr>
          <a:xfrm>
            <a:off x="9615173" y="4049746"/>
            <a:ext cx="1972800" cy="0"/>
          </a:xfrm>
          <a:prstGeom prst="line">
            <a:avLst/>
          </a:prstGeom>
          <a:ln w="6350">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AC6A95AB-0CDD-41FE-B974-BBAEA4D02FD0}"/>
              </a:ext>
            </a:extLst>
          </p:cNvPr>
          <p:cNvSpPr txBox="1"/>
          <p:nvPr/>
        </p:nvSpPr>
        <p:spPr>
          <a:xfrm flipH="1">
            <a:off x="10624161" y="3055910"/>
            <a:ext cx="1118830" cy="12311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a:solidFill>
                  <a:schemeClr val="accent6"/>
                </a:solidFill>
                <a:ea typeface="Arial Unicode MS" pitchFamily="34" charset="-128"/>
                <a:cs typeface="Arial Unicode MS" pitchFamily="34" charset="-128"/>
              </a:rPr>
              <a:t>REST APIs</a:t>
            </a:r>
          </a:p>
        </p:txBody>
      </p:sp>
      <p:cxnSp>
        <p:nvCxnSpPr>
          <p:cNvPr id="277" name="Straight Arrow Connector 276">
            <a:extLst>
              <a:ext uri="{FF2B5EF4-FFF2-40B4-BE49-F238E27FC236}">
                <a16:creationId xmlns:a16="http://schemas.microsoft.com/office/drawing/2014/main" id="{12D3C2E1-0077-4B2F-AAF5-0DE53296BEFC}"/>
              </a:ext>
            </a:extLst>
          </p:cNvPr>
          <p:cNvCxnSpPr>
            <a:cxnSpLocks/>
          </p:cNvCxnSpPr>
          <p:nvPr/>
        </p:nvCxnSpPr>
        <p:spPr>
          <a:xfrm>
            <a:off x="9578241" y="3116362"/>
            <a:ext cx="541005" cy="2206"/>
          </a:xfrm>
          <a:prstGeom prst="straightConnector1">
            <a:avLst/>
          </a:prstGeom>
          <a:ln w="12700">
            <a:solidFill>
              <a:schemeClr val="accent6">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4EE02629-5223-453E-9B15-5C7838FF9155}"/>
              </a:ext>
            </a:extLst>
          </p:cNvPr>
          <p:cNvGrpSpPr/>
          <p:nvPr/>
        </p:nvGrpSpPr>
        <p:grpSpPr>
          <a:xfrm>
            <a:off x="10166487" y="3135475"/>
            <a:ext cx="386317" cy="206944"/>
            <a:chOff x="10247223" y="3382560"/>
            <a:chExt cx="386317" cy="206944"/>
          </a:xfrm>
        </p:grpSpPr>
        <p:pic>
          <p:nvPicPr>
            <p:cNvPr id="279" name="Picture 4" descr="https://avatars3.githubusercontent.com/u/16343502?v=3&amp;s=200">
              <a:extLst>
                <a:ext uri="{FF2B5EF4-FFF2-40B4-BE49-F238E27FC236}">
                  <a16:creationId xmlns:a16="http://schemas.microsoft.com/office/drawing/2014/main" id="{D61FB154-088D-48A2-9F50-5C24630CC2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41706" y="3382560"/>
              <a:ext cx="191834" cy="191834"/>
            </a:xfrm>
            <a:prstGeom prst="rect">
              <a:avLst/>
            </a:prstGeom>
            <a:noFill/>
            <a:extLst>
              <a:ext uri="{909E8E84-426E-40DD-AFC4-6F175D3DCCD1}">
                <a14:hiddenFill xmlns:a14="http://schemas.microsoft.com/office/drawing/2010/main">
                  <a:solidFill>
                    <a:srgbClr val="FFFFFF"/>
                  </a:solidFill>
                </a14:hiddenFill>
              </a:ext>
            </a:extLst>
          </p:spPr>
        </p:pic>
        <p:pic>
          <p:nvPicPr>
            <p:cNvPr id="280" name="Graphic 279">
              <a:extLst>
                <a:ext uri="{FF2B5EF4-FFF2-40B4-BE49-F238E27FC236}">
                  <a16:creationId xmlns:a16="http://schemas.microsoft.com/office/drawing/2014/main" id="{A6B883F8-EC5D-45AD-B2AA-3C2D4B927E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47223" y="3386501"/>
              <a:ext cx="203003" cy="203003"/>
            </a:xfrm>
            <a:prstGeom prst="rect">
              <a:avLst/>
            </a:prstGeom>
          </p:spPr>
        </p:pic>
      </p:grpSp>
      <p:pic>
        <p:nvPicPr>
          <p:cNvPr id="281" name="Graphic 280">
            <a:extLst>
              <a:ext uri="{FF2B5EF4-FFF2-40B4-BE49-F238E27FC236}">
                <a16:creationId xmlns:a16="http://schemas.microsoft.com/office/drawing/2014/main" id="{FEC1667F-F9C8-4D14-9C10-0529CFFA4BD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19245" y="5322776"/>
            <a:ext cx="280800" cy="280800"/>
          </a:xfrm>
          <a:prstGeom prst="rect">
            <a:avLst/>
          </a:prstGeom>
        </p:spPr>
      </p:pic>
      <p:sp>
        <p:nvSpPr>
          <p:cNvPr id="282" name="Rectangle: Rounded Corners 281">
            <a:extLst>
              <a:ext uri="{FF2B5EF4-FFF2-40B4-BE49-F238E27FC236}">
                <a16:creationId xmlns:a16="http://schemas.microsoft.com/office/drawing/2014/main" id="{C9A6E3FF-9C68-4B30-8F4D-8C8E5233B55F}"/>
              </a:ext>
            </a:extLst>
          </p:cNvPr>
          <p:cNvSpPr/>
          <p:nvPr/>
        </p:nvSpPr>
        <p:spPr bwMode="gray">
          <a:xfrm>
            <a:off x="8690780" y="4510373"/>
            <a:ext cx="802809" cy="1155723"/>
          </a:xfrm>
          <a:prstGeom prst="roundRect">
            <a:avLst/>
          </a:prstGeom>
          <a:solidFill>
            <a:schemeClr val="bg1"/>
          </a:solidFill>
          <a:ln w="9525" algn="ctr">
            <a:solidFill>
              <a:schemeClr val="accent5">
                <a:lumMod val="60000"/>
                <a:lumOff val="40000"/>
              </a:schemeClr>
            </a:solidFill>
            <a:miter lim="800000"/>
            <a:headEnd/>
            <a:tailEnd/>
          </a:ln>
        </p:spPr>
        <p:txBody>
          <a:bodyPr lIns="36000" tIns="72000" rIns="36000" bIns="72000" rtlCol="0" anchor="ctr"/>
          <a:lstStyle/>
          <a:p>
            <a:pPr algn="ctr" defTabSz="914400" fontAlgn="base">
              <a:spcBef>
                <a:spcPct val="50000"/>
              </a:spcBef>
              <a:spcAft>
                <a:spcPct val="0"/>
              </a:spcAft>
              <a:buClr>
                <a:srgbClr val="F0AB00"/>
              </a:buClr>
              <a:buSzPct val="80000"/>
            </a:pPr>
            <a:r>
              <a:rPr lang="en-US" sz="900" kern="0" dirty="0">
                <a:solidFill>
                  <a:schemeClr val="accent5"/>
                </a:solidFill>
                <a:ea typeface="Arial Unicode MS" pitchFamily="34" charset="-128"/>
                <a:cs typeface="Arial Unicode MS" pitchFamily="34" charset="-128"/>
              </a:rPr>
              <a:t>SAP BTP</a:t>
            </a:r>
            <a:br>
              <a:rPr lang="en-US" sz="900" kern="0" dirty="0">
                <a:solidFill>
                  <a:schemeClr val="accent5"/>
                </a:solidFill>
                <a:ea typeface="Arial Unicode MS" pitchFamily="34" charset="-128"/>
                <a:cs typeface="Arial Unicode MS" pitchFamily="34" charset="-128"/>
              </a:rPr>
            </a:br>
            <a:r>
              <a:rPr lang="en-US" sz="900" kern="0" dirty="0">
                <a:solidFill>
                  <a:schemeClr val="accent5"/>
                </a:solidFill>
                <a:ea typeface="Arial Unicode MS" pitchFamily="34" charset="-128"/>
                <a:cs typeface="Arial Unicode MS" pitchFamily="34" charset="-128"/>
              </a:rPr>
              <a:t>Connectors</a:t>
            </a:r>
            <a:endParaRPr kumimoji="0" lang="en-US" sz="900" b="0" i="1" u="none" strike="noStrike" kern="0" cap="none" spc="0" normalizeH="0" baseline="0" noProof="0" dirty="0">
              <a:ln>
                <a:noFill/>
              </a:ln>
              <a:solidFill>
                <a:schemeClr val="accent5"/>
              </a:solidFill>
              <a:effectLst/>
              <a:uLnTx/>
              <a:uFillTx/>
              <a:ea typeface="Arial Unicode MS" pitchFamily="34" charset="-128"/>
              <a:cs typeface="Arial Unicode MS" pitchFamily="34" charset="-128"/>
            </a:endParaRPr>
          </a:p>
        </p:txBody>
      </p:sp>
      <p:sp>
        <p:nvSpPr>
          <p:cNvPr id="283" name="Rectangle: Rounded Corners 282">
            <a:extLst>
              <a:ext uri="{FF2B5EF4-FFF2-40B4-BE49-F238E27FC236}">
                <a16:creationId xmlns:a16="http://schemas.microsoft.com/office/drawing/2014/main" id="{7F1E21DC-C327-434B-A9A1-5F29D83C8D87}"/>
              </a:ext>
            </a:extLst>
          </p:cNvPr>
          <p:cNvSpPr/>
          <p:nvPr/>
        </p:nvSpPr>
        <p:spPr bwMode="gray">
          <a:xfrm>
            <a:off x="8695684" y="4047836"/>
            <a:ext cx="791834" cy="382056"/>
          </a:xfrm>
          <a:prstGeom prst="roundRect">
            <a:avLst/>
          </a:prstGeom>
          <a:solidFill>
            <a:schemeClr val="bg1"/>
          </a:solidFill>
          <a:ln w="9525" algn="ctr">
            <a:solidFill>
              <a:schemeClr val="accent1"/>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900" kern="0" dirty="0">
                <a:solidFill>
                  <a:schemeClr val="accent1">
                    <a:lumMod val="75000"/>
                  </a:schemeClr>
                </a:solidFill>
                <a:ea typeface="Arial Unicode MS" pitchFamily="34" charset="-128"/>
                <a:cs typeface="Arial Unicode MS" pitchFamily="34" charset="-128"/>
              </a:rPr>
              <a:t>3</a:t>
            </a:r>
            <a:r>
              <a:rPr lang="en-US" sz="900" kern="0" baseline="30000" dirty="0">
                <a:solidFill>
                  <a:schemeClr val="accent1">
                    <a:lumMod val="75000"/>
                  </a:schemeClr>
                </a:solidFill>
                <a:ea typeface="Arial Unicode MS" pitchFamily="34" charset="-128"/>
                <a:cs typeface="Arial Unicode MS" pitchFamily="34" charset="-128"/>
              </a:rPr>
              <a:t>rd</a:t>
            </a:r>
            <a:r>
              <a:rPr lang="en-US" sz="900" kern="0" dirty="0">
                <a:solidFill>
                  <a:schemeClr val="accent1">
                    <a:lumMod val="75000"/>
                  </a:schemeClr>
                </a:solidFill>
                <a:ea typeface="Arial Unicode MS" pitchFamily="34" charset="-128"/>
                <a:cs typeface="Arial Unicode MS" pitchFamily="34" charset="-128"/>
              </a:rPr>
              <a:t> Party </a:t>
            </a:r>
            <a:r>
              <a:rPr kumimoji="0" lang="en-US" sz="900" b="0" i="0" u="none" strike="noStrike" kern="0" cap="none" spc="0" normalizeH="0" baseline="0" noProof="0" dirty="0">
                <a:ln>
                  <a:noFill/>
                </a:ln>
                <a:solidFill>
                  <a:schemeClr val="accent1">
                    <a:lumMod val="75000"/>
                  </a:schemeClr>
                </a:solidFill>
                <a:effectLst/>
                <a:uLnTx/>
                <a:uFillTx/>
                <a:ea typeface="Arial Unicode MS" pitchFamily="34" charset="-128"/>
                <a:cs typeface="Arial Unicode MS" pitchFamily="34" charset="-128"/>
              </a:rPr>
              <a:t>Connectors</a:t>
            </a:r>
            <a:endParaRPr kumimoji="0" lang="en-US" sz="800" b="0" i="1" u="none" strike="noStrike" kern="0" cap="none" spc="0" normalizeH="0" baseline="0" noProof="0" dirty="0">
              <a:ln>
                <a:noFill/>
              </a:ln>
              <a:solidFill>
                <a:schemeClr val="accent1">
                  <a:lumMod val="75000"/>
                </a:schemeClr>
              </a:solidFill>
              <a:effectLst/>
              <a:uLnTx/>
              <a:uFillTx/>
              <a:ea typeface="Arial Unicode MS" pitchFamily="34" charset="-128"/>
              <a:cs typeface="Arial Unicode MS" pitchFamily="34" charset="-128"/>
            </a:endParaRPr>
          </a:p>
        </p:txBody>
      </p:sp>
      <p:pic>
        <p:nvPicPr>
          <p:cNvPr id="284" name="Picture 283">
            <a:extLst>
              <a:ext uri="{FF2B5EF4-FFF2-40B4-BE49-F238E27FC236}">
                <a16:creationId xmlns:a16="http://schemas.microsoft.com/office/drawing/2014/main" id="{EB3F3072-2DD6-4444-90BB-CF26EF83EE58}"/>
              </a:ext>
            </a:extLst>
          </p:cNvPr>
          <p:cNvPicPr>
            <a:picLocks noChangeAspect="1"/>
          </p:cNvPicPr>
          <p:nvPr/>
        </p:nvPicPr>
        <p:blipFill>
          <a:blip r:embed="rId22"/>
          <a:stretch>
            <a:fillRect/>
          </a:stretch>
        </p:blipFill>
        <p:spPr>
          <a:xfrm>
            <a:off x="10210245" y="4082265"/>
            <a:ext cx="298800" cy="298800"/>
          </a:xfrm>
          <a:prstGeom prst="rect">
            <a:avLst/>
          </a:prstGeom>
        </p:spPr>
      </p:pic>
      <p:grpSp>
        <p:nvGrpSpPr>
          <p:cNvPr id="146" name="Group 145">
            <a:extLst>
              <a:ext uri="{FF2B5EF4-FFF2-40B4-BE49-F238E27FC236}">
                <a16:creationId xmlns:a16="http://schemas.microsoft.com/office/drawing/2014/main" id="{1FBCA570-6B50-4CE7-8B1B-E66D47970CC4}"/>
              </a:ext>
            </a:extLst>
          </p:cNvPr>
          <p:cNvGrpSpPr/>
          <p:nvPr/>
        </p:nvGrpSpPr>
        <p:grpSpPr>
          <a:xfrm>
            <a:off x="450728" y="3040702"/>
            <a:ext cx="1914525" cy="1007090"/>
            <a:chOff x="652870" y="3379561"/>
            <a:chExt cx="1914525" cy="1007090"/>
          </a:xfrm>
        </p:grpSpPr>
        <p:sp>
          <p:nvSpPr>
            <p:cNvPr id="149" name="Rectangle: Rounded Corners 148">
              <a:extLst>
                <a:ext uri="{FF2B5EF4-FFF2-40B4-BE49-F238E27FC236}">
                  <a16:creationId xmlns:a16="http://schemas.microsoft.com/office/drawing/2014/main" id="{FF0D83D0-9E59-4182-ADC3-33D12B8032E6}"/>
                </a:ext>
              </a:extLst>
            </p:cNvPr>
            <p:cNvSpPr/>
            <p:nvPr/>
          </p:nvSpPr>
          <p:spPr bwMode="gray">
            <a:xfrm>
              <a:off x="652870" y="3379561"/>
              <a:ext cx="1914525" cy="1007090"/>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150" name="Rectangle: Rounded Corners 149">
              <a:extLst>
                <a:ext uri="{FF2B5EF4-FFF2-40B4-BE49-F238E27FC236}">
                  <a16:creationId xmlns:a16="http://schemas.microsoft.com/office/drawing/2014/main" id="{2B457937-C78A-48A7-8BFF-6F2E2A662E1F}"/>
                </a:ext>
              </a:extLst>
            </p:cNvPr>
            <p:cNvSpPr/>
            <p:nvPr/>
          </p:nvSpPr>
          <p:spPr bwMode="gray">
            <a:xfrm>
              <a:off x="1215775" y="4184662"/>
              <a:ext cx="788714" cy="146789"/>
            </a:xfrm>
            <a:prstGeom prst="roundRect">
              <a:avLst/>
            </a:prstGeom>
            <a:solidFill>
              <a:schemeClr val="bg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rPr>
                <a:t>…</a:t>
              </a:r>
            </a:p>
          </p:txBody>
        </p:sp>
        <p:grpSp>
          <p:nvGrpSpPr>
            <p:cNvPr id="151" name="Group 150">
              <a:extLst>
                <a:ext uri="{FF2B5EF4-FFF2-40B4-BE49-F238E27FC236}">
                  <a16:creationId xmlns:a16="http://schemas.microsoft.com/office/drawing/2014/main" id="{CAF4AFC3-37AF-44E7-88C8-D553EB7C8E3C}"/>
                </a:ext>
              </a:extLst>
            </p:cNvPr>
            <p:cNvGrpSpPr/>
            <p:nvPr/>
          </p:nvGrpSpPr>
          <p:grpSpPr>
            <a:xfrm>
              <a:off x="1664575" y="3846025"/>
              <a:ext cx="800020" cy="286424"/>
              <a:chOff x="1653299" y="3718711"/>
              <a:chExt cx="800020" cy="286424"/>
            </a:xfrm>
          </p:grpSpPr>
          <p:sp>
            <p:nvSpPr>
              <p:cNvPr id="170" name="Rectangle: Rounded Corners 169">
                <a:extLst>
                  <a:ext uri="{FF2B5EF4-FFF2-40B4-BE49-F238E27FC236}">
                    <a16:creationId xmlns:a16="http://schemas.microsoft.com/office/drawing/2014/main" id="{32C1F377-188A-4CCC-A170-92AB048F1587}"/>
                  </a:ext>
                </a:extLst>
              </p:cNvPr>
              <p:cNvSpPr/>
              <p:nvPr/>
            </p:nvSpPr>
            <p:spPr bwMode="gray">
              <a:xfrm>
                <a:off x="1653299" y="3718711"/>
                <a:ext cx="800020"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71" name="Picture 170">
                <a:extLst>
                  <a:ext uri="{FF2B5EF4-FFF2-40B4-BE49-F238E27FC236}">
                    <a16:creationId xmlns:a16="http://schemas.microsoft.com/office/drawing/2014/main" id="{6566C6F3-5F66-4943-A67F-7067107D6BCF}"/>
                  </a:ext>
                </a:extLst>
              </p:cNvPr>
              <p:cNvPicPr>
                <a:picLocks noChangeAspect="1"/>
              </p:cNvPicPr>
              <p:nvPr/>
            </p:nvPicPr>
            <p:blipFill>
              <a:blip r:embed="rId23"/>
              <a:stretch>
                <a:fillRect/>
              </a:stretch>
            </p:blipFill>
            <p:spPr>
              <a:xfrm>
                <a:off x="1739122" y="3805176"/>
                <a:ext cx="632202" cy="113494"/>
              </a:xfrm>
              <a:prstGeom prst="rect">
                <a:avLst/>
              </a:prstGeom>
            </p:spPr>
          </p:pic>
        </p:grpSp>
        <p:sp>
          <p:nvSpPr>
            <p:cNvPr id="160" name="Rectangle: Rounded Corners 159">
              <a:extLst>
                <a:ext uri="{FF2B5EF4-FFF2-40B4-BE49-F238E27FC236}">
                  <a16:creationId xmlns:a16="http://schemas.microsoft.com/office/drawing/2014/main" id="{0B3F08F4-9798-45FA-96A5-4829A94C3A2C}"/>
                </a:ext>
              </a:extLst>
            </p:cNvPr>
            <p:cNvSpPr/>
            <p:nvPr/>
          </p:nvSpPr>
          <p:spPr bwMode="gray">
            <a:xfrm>
              <a:off x="1664575" y="3471237"/>
              <a:ext cx="800020" cy="286424"/>
            </a:xfrm>
            <a:prstGeom prst="roundRect">
              <a:avLst/>
            </a:prstGeom>
            <a:solidFill>
              <a:schemeClr val="bg1"/>
            </a:solidFill>
            <a:ln w="9525" algn="ctr">
              <a:solidFill>
                <a:schemeClr val="accent3">
                  <a:lumMod val="60000"/>
                  <a:lumOff val="40000"/>
                </a:schemeClr>
              </a:solidFill>
              <a:miter lim="800000"/>
              <a:headEnd/>
              <a:tailEnd/>
            </a:ln>
          </p:spPr>
          <p:txBody>
            <a:bodyPr lIns="0" tIns="36000" rIns="0" bIns="36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800" b="1" kern="0">
                  <a:solidFill>
                    <a:schemeClr val="accent3"/>
                  </a:solidFill>
                  <a:ea typeface="Arial Unicode MS" pitchFamily="34" charset="-128"/>
                  <a:cs typeface="Arial Unicode MS" pitchFamily="34" charset="-128"/>
                </a:rPr>
                <a:t>SAP C/4HANA</a:t>
              </a:r>
              <a:endParaRPr kumimoji="0" lang="en-US" sz="800" b="1"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grpSp>
          <p:nvGrpSpPr>
            <p:cNvPr id="161" name="Group 160">
              <a:extLst>
                <a:ext uri="{FF2B5EF4-FFF2-40B4-BE49-F238E27FC236}">
                  <a16:creationId xmlns:a16="http://schemas.microsoft.com/office/drawing/2014/main" id="{C48B2291-5929-4C87-881F-DAC38C12E3B2}"/>
                </a:ext>
              </a:extLst>
            </p:cNvPr>
            <p:cNvGrpSpPr/>
            <p:nvPr/>
          </p:nvGrpSpPr>
          <p:grpSpPr>
            <a:xfrm>
              <a:off x="776885" y="3471237"/>
              <a:ext cx="800019" cy="286423"/>
              <a:chOff x="776885" y="3359469"/>
              <a:chExt cx="800019" cy="286423"/>
            </a:xfrm>
          </p:grpSpPr>
          <p:sp>
            <p:nvSpPr>
              <p:cNvPr id="167" name="Rectangle: Rounded Corners 166">
                <a:extLst>
                  <a:ext uri="{FF2B5EF4-FFF2-40B4-BE49-F238E27FC236}">
                    <a16:creationId xmlns:a16="http://schemas.microsoft.com/office/drawing/2014/main" id="{BB6713A7-5BD0-4208-9BCB-248DEEADF205}"/>
                  </a:ext>
                </a:extLst>
              </p:cNvPr>
              <p:cNvSpPr/>
              <p:nvPr/>
            </p:nvSpPr>
            <p:spPr bwMode="gray">
              <a:xfrm>
                <a:off x="776885" y="3359469"/>
                <a:ext cx="800019"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69" name="Picture 4" descr="Billedresultat for SAP fieldglass logo">
                <a:extLst>
                  <a:ext uri="{FF2B5EF4-FFF2-40B4-BE49-F238E27FC236}">
                    <a16:creationId xmlns:a16="http://schemas.microsoft.com/office/drawing/2014/main" id="{DF88CC86-09F5-47C7-B678-7B34E0A01DDB}"/>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569" y="3435742"/>
                <a:ext cx="699168" cy="133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2" name="Group 161">
              <a:extLst>
                <a:ext uri="{FF2B5EF4-FFF2-40B4-BE49-F238E27FC236}">
                  <a16:creationId xmlns:a16="http://schemas.microsoft.com/office/drawing/2014/main" id="{09DC5AC9-E3F0-44D3-BBBF-E419311B20B0}"/>
                </a:ext>
              </a:extLst>
            </p:cNvPr>
            <p:cNvGrpSpPr/>
            <p:nvPr/>
          </p:nvGrpSpPr>
          <p:grpSpPr>
            <a:xfrm>
              <a:off x="776886" y="3852992"/>
              <a:ext cx="795912" cy="286424"/>
              <a:chOff x="766763" y="3718711"/>
              <a:chExt cx="796192" cy="286424"/>
            </a:xfrm>
          </p:grpSpPr>
          <p:sp>
            <p:nvSpPr>
              <p:cNvPr id="163" name="Rectangle: Rounded Corners 162">
                <a:extLst>
                  <a:ext uri="{FF2B5EF4-FFF2-40B4-BE49-F238E27FC236}">
                    <a16:creationId xmlns:a16="http://schemas.microsoft.com/office/drawing/2014/main" id="{32E7DA02-32FC-4347-BF46-8BA3A601BC9B}"/>
                  </a:ext>
                </a:extLst>
              </p:cNvPr>
              <p:cNvSpPr/>
              <p:nvPr/>
            </p:nvSpPr>
            <p:spPr bwMode="gray">
              <a:xfrm>
                <a:off x="766763" y="3718711"/>
                <a:ext cx="796192" cy="286424"/>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pic>
            <p:nvPicPr>
              <p:cNvPr id="166" name="Picture 4" descr="Bildergebnis fÃ¼r sap successfactors logo">
                <a:extLst>
                  <a:ext uri="{FF2B5EF4-FFF2-40B4-BE49-F238E27FC236}">
                    <a16:creationId xmlns:a16="http://schemas.microsoft.com/office/drawing/2014/main" id="{53DF92CD-2D06-4FFB-8BC0-2D5027253326}"/>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41889" b="44414"/>
              <a:stretch/>
            </p:blipFill>
            <p:spPr bwMode="auto">
              <a:xfrm>
                <a:off x="784976" y="3809890"/>
                <a:ext cx="759767" cy="10406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Rectangle 4">
            <a:extLst>
              <a:ext uri="{FF2B5EF4-FFF2-40B4-BE49-F238E27FC236}">
                <a16:creationId xmlns:a16="http://schemas.microsoft.com/office/drawing/2014/main" id="{88FFE920-2905-DF46-9F7D-F8C59D33A481}"/>
              </a:ext>
            </a:extLst>
          </p:cNvPr>
          <p:cNvSpPr/>
          <p:nvPr/>
        </p:nvSpPr>
        <p:spPr>
          <a:xfrm>
            <a:off x="597297" y="2266961"/>
            <a:ext cx="985846" cy="107722"/>
          </a:xfrm>
          <a:prstGeom prst="rect">
            <a:avLst/>
          </a:prstGeom>
        </p:spPr>
        <p:txBody>
          <a:bodyPr wrap="none" lIns="0" tIns="0" rIns="0" bIns="0">
            <a:spAutoFit/>
          </a:bodyPr>
          <a:lstStyle/>
          <a:p>
            <a:pPr lvl="0" algn="ctr" defTabSz="914400" fontAlgn="base">
              <a:spcBef>
                <a:spcPct val="50000"/>
              </a:spcBef>
              <a:spcAft>
                <a:spcPct val="0"/>
              </a:spcAft>
              <a:buClr>
                <a:srgbClr val="F0AB00"/>
              </a:buClr>
              <a:buSzPct val="80000"/>
            </a:pPr>
            <a:r>
              <a:rPr lang="en-US" sz="700" b="1" kern="0" dirty="0">
                <a:solidFill>
                  <a:srgbClr val="008FD3"/>
                </a:solidFill>
                <a:ea typeface="Arial Unicode MS" pitchFamily="34" charset="-128"/>
                <a:cs typeface="Arial Unicode MS" pitchFamily="34" charset="-128"/>
              </a:rPr>
              <a:t>SAP S/4HANA</a:t>
            </a:r>
            <a:r>
              <a:rPr lang="en-US" sz="700" b="1" kern="0" baseline="30000" dirty="0">
                <a:solidFill>
                  <a:srgbClr val="008FD3"/>
                </a:solidFill>
                <a:ea typeface="Arial Unicode MS" pitchFamily="34" charset="-128"/>
                <a:cs typeface="Arial Unicode MS" pitchFamily="34" charset="-128"/>
              </a:rPr>
              <a:t>®</a:t>
            </a:r>
            <a:r>
              <a:rPr lang="en-US" sz="700" b="1" kern="0" dirty="0">
                <a:solidFill>
                  <a:srgbClr val="008FD3"/>
                </a:solidFill>
                <a:ea typeface="Arial Unicode MS" pitchFamily="34" charset="-128"/>
                <a:cs typeface="Arial Unicode MS" pitchFamily="34" charset="-128"/>
              </a:rPr>
              <a:t> CLOUD</a:t>
            </a:r>
            <a:endParaRPr lang="en-US" sz="700" kern="0" dirty="0">
              <a:solidFill>
                <a:srgbClr val="008FD3"/>
              </a:solidFill>
              <a:ea typeface="Arial Unicode MS" pitchFamily="34" charset="-128"/>
              <a:cs typeface="Arial Unicode MS" pitchFamily="34" charset="-128"/>
            </a:endParaRPr>
          </a:p>
        </p:txBody>
      </p:sp>
      <p:sp>
        <p:nvSpPr>
          <p:cNvPr id="148" name="Rectangle 147">
            <a:extLst>
              <a:ext uri="{FF2B5EF4-FFF2-40B4-BE49-F238E27FC236}">
                <a16:creationId xmlns:a16="http://schemas.microsoft.com/office/drawing/2014/main" id="{AB921B3A-977D-3E47-B2E9-7712E0E72403}"/>
              </a:ext>
            </a:extLst>
          </p:cNvPr>
          <p:cNvSpPr/>
          <p:nvPr/>
        </p:nvSpPr>
        <p:spPr>
          <a:xfrm>
            <a:off x="768817" y="1930725"/>
            <a:ext cx="642805" cy="107722"/>
          </a:xfrm>
          <a:prstGeom prst="rect">
            <a:avLst/>
          </a:prstGeom>
        </p:spPr>
        <p:txBody>
          <a:bodyPr wrap="none" lIns="0" tIns="0" rIns="0" bIns="0">
            <a:spAutoFit/>
          </a:bodyPr>
          <a:lstStyle/>
          <a:p>
            <a:pPr lvl="0" algn="ctr" defTabSz="914400" fontAlgn="base">
              <a:spcBef>
                <a:spcPct val="50000"/>
              </a:spcBef>
              <a:spcAft>
                <a:spcPct val="0"/>
              </a:spcAft>
              <a:buClr>
                <a:srgbClr val="F0AB00"/>
              </a:buClr>
              <a:buSzPct val="80000"/>
            </a:pPr>
            <a:r>
              <a:rPr lang="en-US" sz="700" b="1" kern="0" dirty="0">
                <a:solidFill>
                  <a:srgbClr val="008FD3"/>
                </a:solidFill>
                <a:ea typeface="Arial Unicode MS" pitchFamily="34" charset="-128"/>
                <a:cs typeface="Arial Unicode MS" pitchFamily="34" charset="-128"/>
              </a:rPr>
              <a:t>SAP S/4HANA</a:t>
            </a:r>
            <a:r>
              <a:rPr lang="en-US" sz="700" b="1" kern="0" baseline="30000" dirty="0">
                <a:solidFill>
                  <a:srgbClr val="008FD3"/>
                </a:solidFill>
                <a:ea typeface="Arial Unicode MS" pitchFamily="34" charset="-128"/>
                <a:cs typeface="Arial Unicode MS" pitchFamily="34" charset="-128"/>
              </a:rPr>
              <a:t>®</a:t>
            </a:r>
            <a:endParaRPr lang="en-US" sz="700" kern="0" dirty="0">
              <a:solidFill>
                <a:srgbClr val="008FD3"/>
              </a:solidFill>
              <a:ea typeface="Arial Unicode MS" pitchFamily="34" charset="-128"/>
              <a:cs typeface="Arial Unicode MS" pitchFamily="34" charset="-128"/>
            </a:endParaRPr>
          </a:p>
        </p:txBody>
      </p:sp>
      <p:sp>
        <p:nvSpPr>
          <p:cNvPr id="126" name="Rectangle 125">
            <a:extLst>
              <a:ext uri="{FF2B5EF4-FFF2-40B4-BE49-F238E27FC236}">
                <a16:creationId xmlns:a16="http://schemas.microsoft.com/office/drawing/2014/main" id="{CD363B4C-579A-4E64-9A3D-7E18D7AE62A9}"/>
              </a:ext>
            </a:extLst>
          </p:cNvPr>
          <p:cNvSpPr/>
          <p:nvPr/>
        </p:nvSpPr>
        <p:spPr bwMode="gray">
          <a:xfrm>
            <a:off x="4047750" y="3708749"/>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37" name="TextBox 136">
            <a:extLst>
              <a:ext uri="{FF2B5EF4-FFF2-40B4-BE49-F238E27FC236}">
                <a16:creationId xmlns:a16="http://schemas.microsoft.com/office/drawing/2014/main" id="{D425E045-0DED-4512-91DA-CDEE353285FC}"/>
              </a:ext>
            </a:extLst>
          </p:cNvPr>
          <p:cNvSpPr txBox="1"/>
          <p:nvPr/>
        </p:nvSpPr>
        <p:spPr>
          <a:xfrm>
            <a:off x="4768905" y="3933165"/>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Processing</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Exploration / Model Design / ML orchestration</a:t>
            </a:r>
          </a:p>
        </p:txBody>
      </p:sp>
      <p:pic>
        <p:nvPicPr>
          <p:cNvPr id="154" name="Picture 153">
            <a:extLst>
              <a:ext uri="{FF2B5EF4-FFF2-40B4-BE49-F238E27FC236}">
                <a16:creationId xmlns:a16="http://schemas.microsoft.com/office/drawing/2014/main" id="{1EE5B383-7142-4C37-A142-536C4033ECC1}"/>
              </a:ext>
            </a:extLst>
          </p:cNvPr>
          <p:cNvPicPr>
            <a:picLocks noChangeAspect="1"/>
          </p:cNvPicPr>
          <p:nvPr/>
        </p:nvPicPr>
        <p:blipFill>
          <a:blip r:embed="rId26"/>
          <a:srcRect/>
          <a:stretch/>
        </p:blipFill>
        <p:spPr>
          <a:xfrm>
            <a:off x="4170153" y="3963793"/>
            <a:ext cx="402409" cy="361856"/>
          </a:xfrm>
          <a:prstGeom prst="rect">
            <a:avLst/>
          </a:prstGeom>
        </p:spPr>
      </p:pic>
      <p:sp>
        <p:nvSpPr>
          <p:cNvPr id="125" name="AutoShape 4" descr="Bildergebnis fÃ¼r aws s3">
            <a:extLst>
              <a:ext uri="{FF2B5EF4-FFF2-40B4-BE49-F238E27FC236}">
                <a16:creationId xmlns:a16="http://schemas.microsoft.com/office/drawing/2014/main" id="{15358CDE-2876-40D0-BBD9-91D1E8ABF653}"/>
              </a:ext>
            </a:extLst>
          </p:cNvPr>
          <p:cNvSpPr>
            <a:spLocks noChangeAspect="1" noChangeArrowheads="1"/>
          </p:cNvSpPr>
          <p:nvPr/>
        </p:nvSpPr>
        <p:spPr bwMode="auto">
          <a:xfrm>
            <a:off x="6033418" y="297999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6" name="Rectangle 155">
            <a:extLst>
              <a:ext uri="{FF2B5EF4-FFF2-40B4-BE49-F238E27FC236}">
                <a16:creationId xmlns:a16="http://schemas.microsoft.com/office/drawing/2014/main" id="{701374C6-6486-467F-90D4-C3B4B6AB2D9A}"/>
              </a:ext>
            </a:extLst>
          </p:cNvPr>
          <p:cNvSpPr/>
          <p:nvPr/>
        </p:nvSpPr>
        <p:spPr bwMode="gray">
          <a:xfrm>
            <a:off x="4047750" y="2679834"/>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57" name="TextBox 156">
            <a:extLst>
              <a:ext uri="{FF2B5EF4-FFF2-40B4-BE49-F238E27FC236}">
                <a16:creationId xmlns:a16="http://schemas.microsoft.com/office/drawing/2014/main" id="{B73302D7-70AB-4038-8F03-8DC3E2C8B055}"/>
              </a:ext>
            </a:extLst>
          </p:cNvPr>
          <p:cNvSpPr txBox="1"/>
          <p:nvPr/>
        </p:nvSpPr>
        <p:spPr>
          <a:xfrm>
            <a:off x="4768905" y="2927110"/>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Integration</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Data Ingestion / Data Enrichment / Data Workflows</a:t>
            </a:r>
          </a:p>
        </p:txBody>
      </p:sp>
      <p:pic>
        <p:nvPicPr>
          <p:cNvPr id="165" name="Picture 164">
            <a:extLst>
              <a:ext uri="{FF2B5EF4-FFF2-40B4-BE49-F238E27FC236}">
                <a16:creationId xmlns:a16="http://schemas.microsoft.com/office/drawing/2014/main" id="{D4571367-BDB1-414E-94C4-BD3C5A4A85B6}"/>
              </a:ext>
            </a:extLst>
          </p:cNvPr>
          <p:cNvPicPr>
            <a:picLocks noChangeAspect="1"/>
          </p:cNvPicPr>
          <p:nvPr/>
        </p:nvPicPr>
        <p:blipFill>
          <a:blip r:embed="rId27"/>
          <a:srcRect/>
          <a:stretch/>
        </p:blipFill>
        <p:spPr>
          <a:xfrm>
            <a:off x="4170153" y="2937462"/>
            <a:ext cx="402409" cy="402409"/>
          </a:xfrm>
          <a:prstGeom prst="rect">
            <a:avLst/>
          </a:prstGeom>
        </p:spPr>
      </p:pic>
      <p:pic>
        <p:nvPicPr>
          <p:cNvPr id="168" name="Picture 167">
            <a:extLst>
              <a:ext uri="{FF2B5EF4-FFF2-40B4-BE49-F238E27FC236}">
                <a16:creationId xmlns:a16="http://schemas.microsoft.com/office/drawing/2014/main" id="{8604C0D8-0DE0-4085-94C7-81FBDD167EBD}"/>
              </a:ext>
            </a:extLst>
          </p:cNvPr>
          <p:cNvPicPr>
            <a:picLocks noChangeAspect="1"/>
          </p:cNvPicPr>
          <p:nvPr/>
        </p:nvPicPr>
        <p:blipFill>
          <a:blip r:embed="rId28"/>
          <a:stretch>
            <a:fillRect/>
          </a:stretch>
        </p:blipFill>
        <p:spPr>
          <a:xfrm>
            <a:off x="4030139" y="1746676"/>
            <a:ext cx="812779" cy="810520"/>
          </a:xfrm>
          <a:prstGeom prst="rect">
            <a:avLst/>
          </a:prstGeom>
          <a:effectLst>
            <a:outerShdw blurRad="63500" sx="102000" sy="102000" algn="ctr" rotWithShape="0">
              <a:schemeClr val="bg1"/>
            </a:outerShdw>
          </a:effectLst>
        </p:spPr>
      </p:pic>
      <p:sp>
        <p:nvSpPr>
          <p:cNvPr id="172" name="TextBox 171">
            <a:extLst>
              <a:ext uri="{FF2B5EF4-FFF2-40B4-BE49-F238E27FC236}">
                <a16:creationId xmlns:a16="http://schemas.microsoft.com/office/drawing/2014/main" id="{F1FB1FF3-5A43-4C07-BAB2-3ABFBE76C15B}"/>
              </a:ext>
            </a:extLst>
          </p:cNvPr>
          <p:cNvSpPr txBox="1"/>
          <p:nvPr/>
        </p:nvSpPr>
        <p:spPr>
          <a:xfrm>
            <a:off x="4812254" y="2001539"/>
            <a:ext cx="3160258" cy="369332"/>
          </a:xfrm>
          <a:prstGeom prst="rect">
            <a:avLst/>
          </a:prstGeom>
          <a:noFill/>
          <a:effectLst>
            <a:glow rad="698500">
              <a:schemeClr val="accent3">
                <a:satMod val="175000"/>
                <a:alpha val="30000"/>
              </a:schemeClr>
            </a:glow>
            <a:outerShdw blurRad="50800" dir="2700000" algn="tl" rotWithShape="0">
              <a:schemeClr val="bg1"/>
            </a:outerShdw>
          </a:effectLst>
        </p:spPr>
        <p:txBody>
          <a:bodyPr wrap="square" lIns="0" tIns="0" rIns="0" bIns="0" rtlCol="0">
            <a:spAutoFit/>
          </a:bodyPr>
          <a:lstStyle/>
          <a:p>
            <a:pPr fontAlgn="base">
              <a:spcBef>
                <a:spcPct val="50000"/>
              </a:spcBef>
              <a:spcAft>
                <a:spcPct val="0"/>
              </a:spcAft>
              <a:buClr>
                <a:srgbClr val="F0AB00"/>
              </a:buClr>
              <a:buSzPct val="80000"/>
            </a:pPr>
            <a:r>
              <a:rPr lang="en-US" sz="2400" b="1" kern="0" dirty="0">
                <a:ea typeface="Arial Unicode MS" pitchFamily="34" charset="-128"/>
                <a:cs typeface="Arial Unicode MS" pitchFamily="34" charset="-128"/>
              </a:rPr>
              <a:t>SAP Data Intelligence</a:t>
            </a:r>
            <a:endParaRPr lang="en-US" sz="2400" kern="0" dirty="0">
              <a:ea typeface="Arial Unicode MS" pitchFamily="34" charset="-128"/>
              <a:cs typeface="Arial Unicode MS" pitchFamily="34" charset="-128"/>
            </a:endParaRPr>
          </a:p>
        </p:txBody>
      </p:sp>
      <p:sp>
        <p:nvSpPr>
          <p:cNvPr id="121" name="Rectangle 120">
            <a:extLst>
              <a:ext uri="{FF2B5EF4-FFF2-40B4-BE49-F238E27FC236}">
                <a16:creationId xmlns:a16="http://schemas.microsoft.com/office/drawing/2014/main" id="{9CFC11FF-4037-4D66-8F72-C04D9AFCDFF8}"/>
              </a:ext>
            </a:extLst>
          </p:cNvPr>
          <p:cNvSpPr/>
          <p:nvPr/>
        </p:nvSpPr>
        <p:spPr bwMode="gray">
          <a:xfrm>
            <a:off x="319519" y="908049"/>
            <a:ext cx="11423472" cy="5554744"/>
          </a:xfrm>
          <a:prstGeom prst="rect">
            <a:avLst/>
          </a:prstGeom>
          <a:solidFill>
            <a:schemeClr val="bg1">
              <a:alpha val="8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7" name="Group 6">
            <a:extLst>
              <a:ext uri="{FF2B5EF4-FFF2-40B4-BE49-F238E27FC236}">
                <a16:creationId xmlns:a16="http://schemas.microsoft.com/office/drawing/2014/main" id="{4D149E1C-9125-4E06-AD48-2FCC0EDF2C61}"/>
              </a:ext>
            </a:extLst>
          </p:cNvPr>
          <p:cNvGrpSpPr/>
          <p:nvPr/>
        </p:nvGrpSpPr>
        <p:grpSpPr>
          <a:xfrm>
            <a:off x="2074575" y="4744268"/>
            <a:ext cx="1933413" cy="913383"/>
            <a:chOff x="2074575" y="3660824"/>
            <a:chExt cx="1933413" cy="913383"/>
          </a:xfrm>
        </p:grpSpPr>
        <p:cxnSp>
          <p:nvCxnSpPr>
            <p:cNvPr id="129" name="Straight Arrow Connector 128">
              <a:extLst>
                <a:ext uri="{FF2B5EF4-FFF2-40B4-BE49-F238E27FC236}">
                  <a16:creationId xmlns:a16="http://schemas.microsoft.com/office/drawing/2014/main" id="{14DA26B4-5FAF-410C-B18E-6A08FD2BF56F}"/>
                </a:ext>
              </a:extLst>
            </p:cNvPr>
            <p:cNvCxnSpPr>
              <a:cxnSpLocks/>
            </p:cNvCxnSpPr>
            <p:nvPr/>
          </p:nvCxnSpPr>
          <p:spPr>
            <a:xfrm>
              <a:off x="2435035" y="3859291"/>
              <a:ext cx="320400" cy="1"/>
            </a:xfrm>
            <a:prstGeom prst="straightConnector1">
              <a:avLst/>
            </a:prstGeom>
            <a:ln w="12700">
              <a:solidFill>
                <a:schemeClr val="accent3">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Arrow: Right 181">
              <a:extLst>
                <a:ext uri="{FF2B5EF4-FFF2-40B4-BE49-F238E27FC236}">
                  <a16:creationId xmlns:a16="http://schemas.microsoft.com/office/drawing/2014/main" id="{D8B9E8CF-F0B1-4451-A49D-287878036F57}"/>
                </a:ext>
              </a:extLst>
            </p:cNvPr>
            <p:cNvSpPr/>
            <p:nvPr/>
          </p:nvSpPr>
          <p:spPr bwMode="gray">
            <a:xfrm>
              <a:off x="2667698" y="3660824"/>
              <a:ext cx="1340290" cy="913383"/>
            </a:xfrm>
            <a:prstGeom prst="rightArrow">
              <a:avLst>
                <a:gd name="adj1" fmla="val 65085"/>
                <a:gd name="adj2" fmla="val 54114"/>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2" name="Rectangle 151">
              <a:extLst>
                <a:ext uri="{FF2B5EF4-FFF2-40B4-BE49-F238E27FC236}">
                  <a16:creationId xmlns:a16="http://schemas.microsoft.com/office/drawing/2014/main" id="{1BC5C8F2-756B-40B5-BE8A-788DE6BE6ACB}"/>
                </a:ext>
              </a:extLst>
            </p:cNvPr>
            <p:cNvSpPr/>
            <p:nvPr/>
          </p:nvSpPr>
          <p:spPr bwMode="gray">
            <a:xfrm>
              <a:off x="2312458" y="3817125"/>
              <a:ext cx="336356" cy="600781"/>
            </a:xfrm>
            <a:prstGeom prst="rect">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3" name="Rectangle 152">
              <a:extLst>
                <a:ext uri="{FF2B5EF4-FFF2-40B4-BE49-F238E27FC236}">
                  <a16:creationId xmlns:a16="http://schemas.microsoft.com/office/drawing/2014/main" id="{DA87C93B-FF86-4025-9B9F-8F3DE54BE643}"/>
                </a:ext>
              </a:extLst>
            </p:cNvPr>
            <p:cNvSpPr/>
            <p:nvPr/>
          </p:nvSpPr>
          <p:spPr bwMode="gray">
            <a:xfrm>
              <a:off x="2074575" y="3817125"/>
              <a:ext cx="187378" cy="600781"/>
            </a:xfrm>
            <a:prstGeom prst="rect">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31" name="Rectangle 130">
            <a:extLst>
              <a:ext uri="{FF2B5EF4-FFF2-40B4-BE49-F238E27FC236}">
                <a16:creationId xmlns:a16="http://schemas.microsoft.com/office/drawing/2014/main" id="{264015AE-0752-44C2-938B-DD04B85E87E3}"/>
              </a:ext>
            </a:extLst>
          </p:cNvPr>
          <p:cNvSpPr/>
          <p:nvPr/>
        </p:nvSpPr>
        <p:spPr bwMode="gray">
          <a:xfrm>
            <a:off x="4047750" y="4739972"/>
            <a:ext cx="4040908" cy="900000"/>
          </a:xfrm>
          <a:prstGeom prst="rect">
            <a:avLst/>
          </a:prstGeom>
          <a:solidFill>
            <a:schemeClr val="bg1"/>
          </a:solidFill>
          <a:ln w="127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200" kern="0" dirty="0">
              <a:ea typeface="Arial Unicode MS" pitchFamily="34" charset="-128"/>
              <a:cs typeface="Arial Unicode MS" pitchFamily="34" charset="-128"/>
            </a:endParaRPr>
          </a:p>
        </p:txBody>
      </p:sp>
      <p:sp>
        <p:nvSpPr>
          <p:cNvPr id="133" name="TextBox 132">
            <a:extLst>
              <a:ext uri="{FF2B5EF4-FFF2-40B4-BE49-F238E27FC236}">
                <a16:creationId xmlns:a16="http://schemas.microsoft.com/office/drawing/2014/main" id="{2B94C057-1227-444F-9564-07043E91BDF8}"/>
              </a:ext>
            </a:extLst>
          </p:cNvPr>
          <p:cNvSpPr txBox="1"/>
          <p:nvPr/>
        </p:nvSpPr>
        <p:spPr>
          <a:xfrm>
            <a:off x="4743809" y="4955309"/>
            <a:ext cx="3209085" cy="43858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chemeClr val="tx1">
                    <a:lumMod val="75000"/>
                    <a:lumOff val="25000"/>
                  </a:schemeClr>
                </a:solidFill>
                <a:ea typeface="Arial Unicode MS" pitchFamily="34" charset="-128"/>
                <a:cs typeface="Arial Unicode MS" pitchFamily="34" charset="-128"/>
              </a:rPr>
              <a:t>Data Catalog</a:t>
            </a:r>
          </a:p>
          <a:p>
            <a:pPr fontAlgn="base">
              <a:spcAft>
                <a:spcPct val="0"/>
              </a:spcAft>
              <a:buClr>
                <a:srgbClr val="F0AB00"/>
              </a:buClr>
              <a:buSzPct val="80000"/>
            </a:pPr>
            <a:r>
              <a:rPr lang="en-US" sz="1050" kern="0" dirty="0">
                <a:solidFill>
                  <a:schemeClr val="accent2"/>
                </a:solidFill>
                <a:ea typeface="Arial Unicode MS" pitchFamily="34" charset="-128"/>
                <a:cs typeface="Arial Unicode MS" pitchFamily="34" charset="-128"/>
              </a:rPr>
              <a:t>Data Discovery / Data Profiling / Metadata Cataloging</a:t>
            </a:r>
          </a:p>
        </p:txBody>
      </p:sp>
      <p:pic>
        <p:nvPicPr>
          <p:cNvPr id="135" name="Picture 134">
            <a:extLst>
              <a:ext uri="{FF2B5EF4-FFF2-40B4-BE49-F238E27FC236}">
                <a16:creationId xmlns:a16="http://schemas.microsoft.com/office/drawing/2014/main" id="{ECF7B496-2896-46EF-90A2-F3B9DDCFD5D4}"/>
              </a:ext>
            </a:extLst>
          </p:cNvPr>
          <p:cNvPicPr>
            <a:picLocks noChangeAspect="1"/>
          </p:cNvPicPr>
          <p:nvPr/>
        </p:nvPicPr>
        <p:blipFill>
          <a:blip r:embed="rId29"/>
          <a:srcRect/>
          <a:stretch/>
        </p:blipFill>
        <p:spPr>
          <a:xfrm>
            <a:off x="4088663" y="4881459"/>
            <a:ext cx="545458" cy="549070"/>
          </a:xfrm>
          <a:prstGeom prst="rect">
            <a:avLst/>
          </a:prstGeom>
        </p:spPr>
      </p:pic>
    </p:spTree>
    <p:extLst>
      <p:ext uri="{BB962C8B-B14F-4D97-AF65-F5344CB8AC3E}">
        <p14:creationId xmlns:p14="http://schemas.microsoft.com/office/powerpoint/2010/main" val="3953816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48D6FE0C-74EA-4D8B-BE52-65A7A346228A}"/>
              </a:ext>
            </a:extLst>
          </p:cNvPr>
          <p:cNvPicPr>
            <a:picLocks noChangeAspect="1"/>
          </p:cNvPicPr>
          <p:nvPr/>
        </p:nvPicPr>
        <p:blipFill>
          <a:blip r:embed="rId3"/>
          <a:stretch>
            <a:fillRect/>
          </a:stretch>
        </p:blipFill>
        <p:spPr>
          <a:xfrm>
            <a:off x="8443164" y="3148136"/>
            <a:ext cx="1333500" cy="1333500"/>
          </a:xfrm>
          <a:prstGeom prst="rect">
            <a:avLst/>
          </a:prstGeom>
        </p:spPr>
      </p:pic>
      <p:sp>
        <p:nvSpPr>
          <p:cNvPr id="124" name="Title 1">
            <a:extLst>
              <a:ext uri="{FF2B5EF4-FFF2-40B4-BE49-F238E27FC236}">
                <a16:creationId xmlns:a16="http://schemas.microsoft.com/office/drawing/2014/main" id="{9AF6FEE7-7C0A-4991-9957-5F674DCF76B5}"/>
              </a:ext>
            </a:extLst>
          </p:cNvPr>
          <p:cNvSpPr>
            <a:spLocks noGrp="1"/>
          </p:cNvSpPr>
          <p:nvPr>
            <p:ph type="title"/>
          </p:nvPr>
        </p:nvSpPr>
        <p:spPr/>
        <p:txBody>
          <a:bodyPr/>
          <a:lstStyle/>
          <a:p>
            <a:r>
              <a:rPr lang="en-US" dirty="0"/>
              <a:t>Data Catalog in the Enterprise</a:t>
            </a:r>
            <a:br>
              <a:rPr lang="en-US" dirty="0"/>
            </a:br>
            <a:endParaRPr lang="en-US" b="0" dirty="0"/>
          </a:p>
        </p:txBody>
      </p:sp>
      <p:sp>
        <p:nvSpPr>
          <p:cNvPr id="3" name="Text Placeholder 2">
            <a:extLst>
              <a:ext uri="{FF2B5EF4-FFF2-40B4-BE49-F238E27FC236}">
                <a16:creationId xmlns:a16="http://schemas.microsoft.com/office/drawing/2014/main" id="{1C9937B8-CBF6-4B36-8FE1-27476BFE5293}"/>
              </a:ext>
            </a:extLst>
          </p:cNvPr>
          <p:cNvSpPr>
            <a:spLocks noGrp="1"/>
          </p:cNvSpPr>
          <p:nvPr>
            <p:ph type="body" sz="quarter" idx="4294967295"/>
          </p:nvPr>
        </p:nvSpPr>
        <p:spPr>
          <a:xfrm>
            <a:off x="192884" y="1346200"/>
            <a:ext cx="5840413" cy="4805363"/>
          </a:xfrm>
        </p:spPr>
        <p:txBody>
          <a:bodyPr>
            <a:noAutofit/>
          </a:bodyPr>
          <a:lstStyle/>
          <a:p>
            <a:pPr lvl="1">
              <a:spcBef>
                <a:spcPts val="400"/>
              </a:spcBef>
            </a:pPr>
            <a:r>
              <a:rPr lang="en-US" sz="1800" b="1" dirty="0"/>
              <a:t>Discover the data </a:t>
            </a:r>
            <a:r>
              <a:rPr lang="en-US" sz="1800" dirty="0"/>
              <a:t>(crawl, profile, organize, link, enrich all your metadata)</a:t>
            </a:r>
          </a:p>
          <a:p>
            <a:pPr lvl="1">
              <a:spcBef>
                <a:spcPts val="400"/>
              </a:spcBef>
            </a:pPr>
            <a:r>
              <a:rPr lang="en-US" sz="1800" b="1" dirty="0"/>
              <a:t>Classify the data</a:t>
            </a:r>
            <a:r>
              <a:rPr lang="en-US" sz="1800" dirty="0"/>
              <a:t> (auto-tagging based on data content and meaning)</a:t>
            </a:r>
          </a:p>
          <a:p>
            <a:pPr lvl="1">
              <a:spcBef>
                <a:spcPts val="400"/>
              </a:spcBef>
            </a:pPr>
            <a:r>
              <a:rPr lang="en-US" sz="1800" dirty="0"/>
              <a:t>Gain a </a:t>
            </a:r>
            <a:r>
              <a:rPr lang="en-US" sz="1800" b="1" dirty="0"/>
              <a:t>deeper understanding </a:t>
            </a:r>
            <a:r>
              <a:rPr lang="en-US" sz="1800" dirty="0"/>
              <a:t>of the data sources (location, attributes, quality, lineage, sensitivity, etc.)</a:t>
            </a:r>
          </a:p>
          <a:p>
            <a:pPr lvl="1">
              <a:spcBef>
                <a:spcPts val="400"/>
              </a:spcBef>
            </a:pPr>
            <a:r>
              <a:rPr lang="en-US" sz="1800" dirty="0"/>
              <a:t>Make data </a:t>
            </a:r>
            <a:r>
              <a:rPr lang="en-US" sz="1800" b="1" dirty="0"/>
              <a:t>accessible </a:t>
            </a:r>
            <a:r>
              <a:rPr lang="en-US" sz="1800" dirty="0"/>
              <a:t>(easily searchable, alongside its lineage, uses and value to the organization)</a:t>
            </a:r>
          </a:p>
          <a:p>
            <a:pPr lvl="1">
              <a:spcBef>
                <a:spcPts val="400"/>
              </a:spcBef>
            </a:pPr>
            <a:r>
              <a:rPr lang="en-US" sz="1800" dirty="0">
                <a:solidFill>
                  <a:srgbClr val="000000"/>
                </a:solidFill>
              </a:rPr>
              <a:t>Enforce </a:t>
            </a:r>
            <a:r>
              <a:rPr lang="en-US" sz="1800" b="1" dirty="0">
                <a:solidFill>
                  <a:srgbClr val="000000"/>
                </a:solidFill>
              </a:rPr>
              <a:t>centralized authorization </a:t>
            </a:r>
            <a:r>
              <a:rPr lang="en-US" sz="1800" dirty="0">
                <a:solidFill>
                  <a:srgbClr val="000000"/>
                </a:solidFill>
              </a:rPr>
              <a:t>and </a:t>
            </a:r>
            <a:r>
              <a:rPr lang="en-US" sz="1800" b="1" dirty="0">
                <a:solidFill>
                  <a:srgbClr val="000000"/>
                </a:solidFill>
              </a:rPr>
              <a:t>security</a:t>
            </a:r>
            <a:r>
              <a:rPr lang="en-US" sz="1800" dirty="0">
                <a:solidFill>
                  <a:srgbClr val="000000"/>
                </a:solidFill>
              </a:rPr>
              <a:t> for data orchestration, data refinement, scheduling, and monitoring</a:t>
            </a:r>
          </a:p>
          <a:p>
            <a:pPr lvl="1">
              <a:spcBef>
                <a:spcPts val="400"/>
              </a:spcBef>
            </a:pPr>
            <a:r>
              <a:rPr lang="en-US" sz="1800" dirty="0">
                <a:solidFill>
                  <a:srgbClr val="000000"/>
                </a:solidFill>
              </a:rPr>
              <a:t>Maintain </a:t>
            </a:r>
            <a:r>
              <a:rPr lang="en-US" sz="1800" b="1" dirty="0">
                <a:solidFill>
                  <a:srgbClr val="000000"/>
                </a:solidFill>
              </a:rPr>
              <a:t>critical controls </a:t>
            </a:r>
            <a:r>
              <a:rPr lang="en-US" sz="1800" dirty="0">
                <a:solidFill>
                  <a:srgbClr val="000000"/>
                </a:solidFill>
              </a:rPr>
              <a:t>over data standards, privacy and security</a:t>
            </a:r>
          </a:p>
          <a:p>
            <a:pPr lvl="1">
              <a:spcBef>
                <a:spcPts val="400"/>
              </a:spcBef>
            </a:pPr>
            <a:r>
              <a:rPr lang="en-US" sz="1800" b="1" dirty="0"/>
              <a:t>Collaboratively</a:t>
            </a:r>
            <a:r>
              <a:rPr lang="en-US" sz="1800" dirty="0"/>
              <a:t> author, enhance, extend, and publish metadata for discovery and reuse</a:t>
            </a:r>
          </a:p>
        </p:txBody>
      </p:sp>
      <p:grpSp>
        <p:nvGrpSpPr>
          <p:cNvPr id="61" name="Group 60">
            <a:extLst>
              <a:ext uri="{FF2B5EF4-FFF2-40B4-BE49-F238E27FC236}">
                <a16:creationId xmlns:a16="http://schemas.microsoft.com/office/drawing/2014/main" id="{9F75AAC3-1C9A-422F-9732-7D0B2284A650}"/>
              </a:ext>
            </a:extLst>
          </p:cNvPr>
          <p:cNvGrpSpPr/>
          <p:nvPr/>
        </p:nvGrpSpPr>
        <p:grpSpPr>
          <a:xfrm>
            <a:off x="7467789" y="2219399"/>
            <a:ext cx="3312020" cy="3267624"/>
            <a:chOff x="3991284" y="1577196"/>
            <a:chExt cx="3910291" cy="3919508"/>
          </a:xfrm>
        </p:grpSpPr>
        <p:sp>
          <p:nvSpPr>
            <p:cNvPr id="62" name="Oval 61">
              <a:extLst>
                <a:ext uri="{FF2B5EF4-FFF2-40B4-BE49-F238E27FC236}">
                  <a16:creationId xmlns:a16="http://schemas.microsoft.com/office/drawing/2014/main" id="{46270ED9-C60D-4853-9EB6-157017680D24}"/>
                </a:ext>
              </a:extLst>
            </p:cNvPr>
            <p:cNvSpPr/>
            <p:nvPr/>
          </p:nvSpPr>
          <p:spPr bwMode="gray">
            <a:xfrm>
              <a:off x="4191000" y="1765300"/>
              <a:ext cx="3530600" cy="3530600"/>
            </a:xfrm>
            <a:prstGeom prst="ellipse">
              <a:avLst/>
            </a:prstGeom>
            <a:no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63" name="Oval 62">
              <a:extLst>
                <a:ext uri="{FF2B5EF4-FFF2-40B4-BE49-F238E27FC236}">
                  <a16:creationId xmlns:a16="http://schemas.microsoft.com/office/drawing/2014/main" id="{CF47F491-6CDB-4098-9705-C272D50878A7}"/>
                </a:ext>
              </a:extLst>
            </p:cNvPr>
            <p:cNvSpPr/>
            <p:nvPr/>
          </p:nvSpPr>
          <p:spPr bwMode="gray">
            <a:xfrm>
              <a:off x="4363261" y="1970016"/>
              <a:ext cx="622300" cy="622300"/>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64" name="Oval 63">
              <a:extLst>
                <a:ext uri="{FF2B5EF4-FFF2-40B4-BE49-F238E27FC236}">
                  <a16:creationId xmlns:a16="http://schemas.microsoft.com/office/drawing/2014/main" id="{87C0EDB8-25D8-446D-9856-50C410FDDDC0}"/>
                </a:ext>
              </a:extLst>
            </p:cNvPr>
            <p:cNvSpPr/>
            <p:nvPr/>
          </p:nvSpPr>
          <p:spPr bwMode="gray">
            <a:xfrm>
              <a:off x="6888207" y="2025078"/>
              <a:ext cx="622300" cy="622300"/>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65" name="Oval 64">
              <a:extLst>
                <a:ext uri="{FF2B5EF4-FFF2-40B4-BE49-F238E27FC236}">
                  <a16:creationId xmlns:a16="http://schemas.microsoft.com/office/drawing/2014/main" id="{1BA30E28-2338-4EC5-BE16-78DF5E179BC7}"/>
                </a:ext>
              </a:extLst>
            </p:cNvPr>
            <p:cNvSpPr/>
            <p:nvPr/>
          </p:nvSpPr>
          <p:spPr bwMode="gray">
            <a:xfrm>
              <a:off x="4363261" y="4462852"/>
              <a:ext cx="622300" cy="622300"/>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66" name="Oval 65">
              <a:extLst>
                <a:ext uri="{FF2B5EF4-FFF2-40B4-BE49-F238E27FC236}">
                  <a16:creationId xmlns:a16="http://schemas.microsoft.com/office/drawing/2014/main" id="{A326E000-F31C-4A6F-986B-C159F8845721}"/>
                </a:ext>
              </a:extLst>
            </p:cNvPr>
            <p:cNvSpPr/>
            <p:nvPr/>
          </p:nvSpPr>
          <p:spPr bwMode="gray">
            <a:xfrm>
              <a:off x="6878138" y="4398947"/>
              <a:ext cx="622300" cy="622300"/>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67" name="Oval 66">
              <a:extLst>
                <a:ext uri="{FF2B5EF4-FFF2-40B4-BE49-F238E27FC236}">
                  <a16:creationId xmlns:a16="http://schemas.microsoft.com/office/drawing/2014/main" id="{B694A07D-5B36-4F93-90C6-F411F99CCA39}"/>
                </a:ext>
              </a:extLst>
            </p:cNvPr>
            <p:cNvSpPr/>
            <p:nvPr/>
          </p:nvSpPr>
          <p:spPr bwMode="gray">
            <a:xfrm>
              <a:off x="3991284" y="3293475"/>
              <a:ext cx="459375" cy="459375"/>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68" name="Oval 67">
              <a:extLst>
                <a:ext uri="{FF2B5EF4-FFF2-40B4-BE49-F238E27FC236}">
                  <a16:creationId xmlns:a16="http://schemas.microsoft.com/office/drawing/2014/main" id="{6D8A7479-B647-4874-937C-F4F4CA5F0F74}"/>
                </a:ext>
              </a:extLst>
            </p:cNvPr>
            <p:cNvSpPr/>
            <p:nvPr/>
          </p:nvSpPr>
          <p:spPr bwMode="gray">
            <a:xfrm>
              <a:off x="5784564" y="1577196"/>
              <a:ext cx="459375" cy="459375"/>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69" name="Oval 68">
              <a:extLst>
                <a:ext uri="{FF2B5EF4-FFF2-40B4-BE49-F238E27FC236}">
                  <a16:creationId xmlns:a16="http://schemas.microsoft.com/office/drawing/2014/main" id="{07A8B709-AFCF-4A06-95A8-1EC31E6BEB16}"/>
                </a:ext>
              </a:extLst>
            </p:cNvPr>
            <p:cNvSpPr/>
            <p:nvPr/>
          </p:nvSpPr>
          <p:spPr bwMode="gray">
            <a:xfrm>
              <a:off x="5812743" y="5037329"/>
              <a:ext cx="459375" cy="459375"/>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0" name="Oval 69">
              <a:extLst>
                <a:ext uri="{FF2B5EF4-FFF2-40B4-BE49-F238E27FC236}">
                  <a16:creationId xmlns:a16="http://schemas.microsoft.com/office/drawing/2014/main" id="{E5A525CE-8672-4A3D-8FC7-D083F12401D4}"/>
                </a:ext>
              </a:extLst>
            </p:cNvPr>
            <p:cNvSpPr/>
            <p:nvPr/>
          </p:nvSpPr>
          <p:spPr bwMode="gray">
            <a:xfrm>
              <a:off x="7442200" y="3293475"/>
              <a:ext cx="459375" cy="459375"/>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1" name="Oval 70">
              <a:extLst>
                <a:ext uri="{FF2B5EF4-FFF2-40B4-BE49-F238E27FC236}">
                  <a16:creationId xmlns:a16="http://schemas.microsoft.com/office/drawing/2014/main" id="{084B0E39-8B22-4945-ADBF-8411591D9C93}"/>
                </a:ext>
              </a:extLst>
            </p:cNvPr>
            <p:cNvSpPr/>
            <p:nvPr/>
          </p:nvSpPr>
          <p:spPr bwMode="gray">
            <a:xfrm>
              <a:off x="5312449" y="2207707"/>
              <a:ext cx="384609" cy="384609"/>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2" name="Oval 71">
              <a:extLst>
                <a:ext uri="{FF2B5EF4-FFF2-40B4-BE49-F238E27FC236}">
                  <a16:creationId xmlns:a16="http://schemas.microsoft.com/office/drawing/2014/main" id="{1E53B3EE-273F-4D42-9AF1-59A1A0B9293E}"/>
                </a:ext>
              </a:extLst>
            </p:cNvPr>
            <p:cNvSpPr/>
            <p:nvPr/>
          </p:nvSpPr>
          <p:spPr bwMode="gray">
            <a:xfrm>
              <a:off x="4685226" y="2908866"/>
              <a:ext cx="384609" cy="384609"/>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3" name="Oval 72">
              <a:extLst>
                <a:ext uri="{FF2B5EF4-FFF2-40B4-BE49-F238E27FC236}">
                  <a16:creationId xmlns:a16="http://schemas.microsoft.com/office/drawing/2014/main" id="{4F21B961-64BB-4568-93AB-F6DCA7C2F840}"/>
                </a:ext>
              </a:extLst>
            </p:cNvPr>
            <p:cNvSpPr/>
            <p:nvPr/>
          </p:nvSpPr>
          <p:spPr bwMode="gray">
            <a:xfrm>
              <a:off x="4735155" y="3824564"/>
              <a:ext cx="384609" cy="384609"/>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4" name="Oval 73">
              <a:extLst>
                <a:ext uri="{FF2B5EF4-FFF2-40B4-BE49-F238E27FC236}">
                  <a16:creationId xmlns:a16="http://schemas.microsoft.com/office/drawing/2014/main" id="{7F34332F-80F6-42A2-A828-3CC2F52D0AC2}"/>
                </a:ext>
              </a:extLst>
            </p:cNvPr>
            <p:cNvSpPr/>
            <p:nvPr/>
          </p:nvSpPr>
          <p:spPr bwMode="gray">
            <a:xfrm>
              <a:off x="5428134" y="4456689"/>
              <a:ext cx="384609" cy="384609"/>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5" name="Oval 74">
              <a:extLst>
                <a:ext uri="{FF2B5EF4-FFF2-40B4-BE49-F238E27FC236}">
                  <a16:creationId xmlns:a16="http://schemas.microsoft.com/office/drawing/2014/main" id="{1EA8DA0E-78F9-4DFB-84B4-AE073C406CF1}"/>
                </a:ext>
              </a:extLst>
            </p:cNvPr>
            <p:cNvSpPr/>
            <p:nvPr/>
          </p:nvSpPr>
          <p:spPr bwMode="gray">
            <a:xfrm>
              <a:off x="6243939" y="2262769"/>
              <a:ext cx="384609" cy="384609"/>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6" name="Oval 75">
              <a:extLst>
                <a:ext uri="{FF2B5EF4-FFF2-40B4-BE49-F238E27FC236}">
                  <a16:creationId xmlns:a16="http://schemas.microsoft.com/office/drawing/2014/main" id="{6AA376B9-C025-4C7A-AECC-01F8C5C87004}"/>
                </a:ext>
              </a:extLst>
            </p:cNvPr>
            <p:cNvSpPr/>
            <p:nvPr/>
          </p:nvSpPr>
          <p:spPr bwMode="gray">
            <a:xfrm>
              <a:off x="6847644" y="2894167"/>
              <a:ext cx="384609" cy="384609"/>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7" name="Oval 76">
              <a:extLst>
                <a:ext uri="{FF2B5EF4-FFF2-40B4-BE49-F238E27FC236}">
                  <a16:creationId xmlns:a16="http://schemas.microsoft.com/office/drawing/2014/main" id="{8FB749C9-E6AF-46B3-BF0D-BC3E4DED3C04}"/>
                </a:ext>
              </a:extLst>
            </p:cNvPr>
            <p:cNvSpPr/>
            <p:nvPr/>
          </p:nvSpPr>
          <p:spPr bwMode="gray">
            <a:xfrm>
              <a:off x="6814442" y="3710424"/>
              <a:ext cx="384609" cy="384609"/>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78" name="Oval 77">
              <a:extLst>
                <a:ext uri="{FF2B5EF4-FFF2-40B4-BE49-F238E27FC236}">
                  <a16:creationId xmlns:a16="http://schemas.microsoft.com/office/drawing/2014/main" id="{6B4DDD70-EE0E-47C3-BB2C-603CECC6FE92}"/>
                </a:ext>
              </a:extLst>
            </p:cNvPr>
            <p:cNvSpPr/>
            <p:nvPr/>
          </p:nvSpPr>
          <p:spPr bwMode="gray">
            <a:xfrm>
              <a:off x="6313248" y="4328061"/>
              <a:ext cx="384609" cy="384609"/>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cxnSp>
          <p:nvCxnSpPr>
            <p:cNvPr id="79" name="Straight Connector 78">
              <a:extLst>
                <a:ext uri="{FF2B5EF4-FFF2-40B4-BE49-F238E27FC236}">
                  <a16:creationId xmlns:a16="http://schemas.microsoft.com/office/drawing/2014/main" id="{9610D1B4-3E72-4FE2-BCA2-1462E51D8F2E}"/>
                </a:ext>
              </a:extLst>
            </p:cNvPr>
            <p:cNvCxnSpPr>
              <a:cxnSpLocks/>
              <a:stCxn id="63" idx="6"/>
              <a:endCxn id="71" idx="2"/>
            </p:cNvCxnSpPr>
            <p:nvPr/>
          </p:nvCxnSpPr>
          <p:spPr>
            <a:xfrm>
              <a:off x="4985561" y="2281166"/>
              <a:ext cx="326888" cy="11884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511DD2E-B01A-45BD-ABFD-4917EB0D5A88}"/>
                </a:ext>
              </a:extLst>
            </p:cNvPr>
            <p:cNvCxnSpPr>
              <a:cxnSpLocks/>
              <a:stCxn id="72" idx="7"/>
              <a:endCxn id="71" idx="3"/>
            </p:cNvCxnSpPr>
            <p:nvPr/>
          </p:nvCxnSpPr>
          <p:spPr>
            <a:xfrm flipV="1">
              <a:off x="5013510" y="2535991"/>
              <a:ext cx="355264" cy="4292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768EDF5-BB7C-4E5F-A268-F0FA821EF683}"/>
                </a:ext>
              </a:extLst>
            </p:cNvPr>
            <p:cNvCxnSpPr>
              <a:cxnSpLocks/>
              <a:stCxn id="71" idx="7"/>
              <a:endCxn id="68" idx="3"/>
            </p:cNvCxnSpPr>
            <p:nvPr/>
          </p:nvCxnSpPr>
          <p:spPr>
            <a:xfrm flipV="1">
              <a:off x="5640733" y="1969297"/>
              <a:ext cx="211105" cy="29473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B4CC3D5-85F7-4947-B9B4-CD183BAA4780}"/>
                </a:ext>
              </a:extLst>
            </p:cNvPr>
            <p:cNvCxnSpPr>
              <a:cxnSpLocks/>
              <a:stCxn id="73" idx="1"/>
              <a:endCxn id="67" idx="5"/>
            </p:cNvCxnSpPr>
            <p:nvPr/>
          </p:nvCxnSpPr>
          <p:spPr>
            <a:xfrm flipH="1" flipV="1">
              <a:off x="4383385" y="3685576"/>
              <a:ext cx="408095" cy="19531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F1E7A83-705E-4522-990A-8853908DF662}"/>
                </a:ext>
              </a:extLst>
            </p:cNvPr>
            <p:cNvCxnSpPr>
              <a:cxnSpLocks/>
              <a:stCxn id="73" idx="0"/>
              <a:endCxn id="72" idx="4"/>
            </p:cNvCxnSpPr>
            <p:nvPr/>
          </p:nvCxnSpPr>
          <p:spPr>
            <a:xfrm flipH="1" flipV="1">
              <a:off x="4877531" y="3293475"/>
              <a:ext cx="49929" cy="53108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17C2B7B-6D8D-4AC4-B1AA-3F58A5F1841B}"/>
                </a:ext>
              </a:extLst>
            </p:cNvPr>
            <p:cNvCxnSpPr>
              <a:cxnSpLocks/>
              <a:stCxn id="72" idx="3"/>
              <a:endCxn id="67" idx="7"/>
            </p:cNvCxnSpPr>
            <p:nvPr/>
          </p:nvCxnSpPr>
          <p:spPr>
            <a:xfrm flipH="1">
              <a:off x="4383385" y="3237150"/>
              <a:ext cx="358166" cy="12359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9B410E8-ADB7-4CDA-A010-663EEC193E49}"/>
                </a:ext>
              </a:extLst>
            </p:cNvPr>
            <p:cNvCxnSpPr>
              <a:cxnSpLocks/>
              <a:stCxn id="73" idx="3"/>
              <a:endCxn id="65" idx="0"/>
            </p:cNvCxnSpPr>
            <p:nvPr/>
          </p:nvCxnSpPr>
          <p:spPr>
            <a:xfrm flipH="1">
              <a:off x="4674411" y="4152848"/>
              <a:ext cx="117069" cy="31000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0F6E0A0-5904-4D36-8A20-321BC6733A72}"/>
                </a:ext>
              </a:extLst>
            </p:cNvPr>
            <p:cNvCxnSpPr>
              <a:cxnSpLocks/>
              <a:stCxn id="73" idx="5"/>
              <a:endCxn id="74" idx="1"/>
            </p:cNvCxnSpPr>
            <p:nvPr/>
          </p:nvCxnSpPr>
          <p:spPr>
            <a:xfrm>
              <a:off x="5063439" y="4152848"/>
              <a:ext cx="421020" cy="36016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54B3215-CACF-40B1-A970-533E84D62E79}"/>
                </a:ext>
              </a:extLst>
            </p:cNvPr>
            <p:cNvCxnSpPr>
              <a:cxnSpLocks/>
              <a:stCxn id="69" idx="7"/>
              <a:endCxn id="78" idx="4"/>
            </p:cNvCxnSpPr>
            <p:nvPr/>
          </p:nvCxnSpPr>
          <p:spPr>
            <a:xfrm flipV="1">
              <a:off x="6204844" y="4712670"/>
              <a:ext cx="300709" cy="39193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52D5CB4-36A5-4526-8FC0-20D14C8C8A92}"/>
                </a:ext>
              </a:extLst>
            </p:cNvPr>
            <p:cNvCxnSpPr>
              <a:cxnSpLocks/>
              <a:stCxn id="69" idx="1"/>
              <a:endCxn id="74" idx="4"/>
            </p:cNvCxnSpPr>
            <p:nvPr/>
          </p:nvCxnSpPr>
          <p:spPr>
            <a:xfrm flipH="1" flipV="1">
              <a:off x="5620439" y="4841298"/>
              <a:ext cx="259578" cy="26330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E76D076-C11A-4791-9EC6-5707A514FF21}"/>
                </a:ext>
              </a:extLst>
            </p:cNvPr>
            <p:cNvCxnSpPr>
              <a:cxnSpLocks/>
              <a:stCxn id="74" idx="2"/>
              <a:endCxn id="65" idx="6"/>
            </p:cNvCxnSpPr>
            <p:nvPr/>
          </p:nvCxnSpPr>
          <p:spPr>
            <a:xfrm flipH="1">
              <a:off x="4985561" y="4648994"/>
              <a:ext cx="442573" cy="12500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65D3942-6AF0-4B29-9490-D0C709606828}"/>
                </a:ext>
              </a:extLst>
            </p:cNvPr>
            <p:cNvCxnSpPr>
              <a:cxnSpLocks/>
              <a:stCxn id="66" idx="2"/>
              <a:endCxn id="78" idx="5"/>
            </p:cNvCxnSpPr>
            <p:nvPr/>
          </p:nvCxnSpPr>
          <p:spPr>
            <a:xfrm flipH="1" flipV="1">
              <a:off x="6641532" y="4656345"/>
              <a:ext cx="236606" cy="5375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94C11C6-0AF7-4BDC-A381-C62E62A0AAF0}"/>
                </a:ext>
              </a:extLst>
            </p:cNvPr>
            <p:cNvCxnSpPr>
              <a:cxnSpLocks/>
              <a:stCxn id="78" idx="2"/>
              <a:endCxn id="74" idx="6"/>
            </p:cNvCxnSpPr>
            <p:nvPr/>
          </p:nvCxnSpPr>
          <p:spPr>
            <a:xfrm flipH="1">
              <a:off x="5812743" y="4520366"/>
              <a:ext cx="500505" cy="12862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70BE95B-5B76-4A03-B522-573041ACCC59}"/>
                </a:ext>
              </a:extLst>
            </p:cNvPr>
            <p:cNvCxnSpPr>
              <a:cxnSpLocks/>
              <a:stCxn id="78" idx="7"/>
              <a:endCxn id="77" idx="3"/>
            </p:cNvCxnSpPr>
            <p:nvPr/>
          </p:nvCxnSpPr>
          <p:spPr>
            <a:xfrm flipV="1">
              <a:off x="6641532" y="4038708"/>
              <a:ext cx="229235" cy="34567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086F30-CEAE-4EA3-A031-691CE6529F8E}"/>
                </a:ext>
              </a:extLst>
            </p:cNvPr>
            <p:cNvCxnSpPr>
              <a:cxnSpLocks/>
              <a:stCxn id="66" idx="0"/>
              <a:endCxn id="77" idx="5"/>
            </p:cNvCxnSpPr>
            <p:nvPr/>
          </p:nvCxnSpPr>
          <p:spPr>
            <a:xfrm flipH="1" flipV="1">
              <a:off x="7142726" y="4038708"/>
              <a:ext cx="46562" cy="36023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CEB3AE4-1D28-4997-8D78-F375B1AEA3BA}"/>
                </a:ext>
              </a:extLst>
            </p:cNvPr>
            <p:cNvCxnSpPr>
              <a:cxnSpLocks/>
              <a:stCxn id="77" idx="0"/>
              <a:endCxn id="76" idx="4"/>
            </p:cNvCxnSpPr>
            <p:nvPr/>
          </p:nvCxnSpPr>
          <p:spPr>
            <a:xfrm flipV="1">
              <a:off x="7006747" y="3278776"/>
              <a:ext cx="33202" cy="43164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D29B420-71B0-4A9A-963C-F5594CD419AB}"/>
                </a:ext>
              </a:extLst>
            </p:cNvPr>
            <p:cNvCxnSpPr>
              <a:cxnSpLocks/>
              <a:stCxn id="70" idx="1"/>
              <a:endCxn id="76" idx="6"/>
            </p:cNvCxnSpPr>
            <p:nvPr/>
          </p:nvCxnSpPr>
          <p:spPr>
            <a:xfrm flipH="1" flipV="1">
              <a:off x="7232253" y="3086472"/>
              <a:ext cx="277221" cy="274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7BB68D4-81B5-403A-9E2C-25AC79BC1B3E}"/>
                </a:ext>
              </a:extLst>
            </p:cNvPr>
            <p:cNvCxnSpPr>
              <a:cxnSpLocks/>
              <a:stCxn id="77" idx="7"/>
              <a:endCxn id="70" idx="3"/>
            </p:cNvCxnSpPr>
            <p:nvPr/>
          </p:nvCxnSpPr>
          <p:spPr>
            <a:xfrm flipV="1">
              <a:off x="7142726" y="3685576"/>
              <a:ext cx="366748" cy="8117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2C82B52-A131-4C8F-B669-4D6262C3BE23}"/>
                </a:ext>
              </a:extLst>
            </p:cNvPr>
            <p:cNvCxnSpPr>
              <a:cxnSpLocks/>
              <a:stCxn id="75" idx="1"/>
              <a:endCxn id="68" idx="5"/>
            </p:cNvCxnSpPr>
            <p:nvPr/>
          </p:nvCxnSpPr>
          <p:spPr>
            <a:xfrm flipH="1" flipV="1">
              <a:off x="6176665" y="1969297"/>
              <a:ext cx="123599" cy="34979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BF5359F-70AE-49B0-A74B-FA85257F177B}"/>
                </a:ext>
              </a:extLst>
            </p:cNvPr>
            <p:cNvCxnSpPr>
              <a:cxnSpLocks/>
              <a:stCxn id="75" idx="2"/>
              <a:endCxn id="71" idx="6"/>
            </p:cNvCxnSpPr>
            <p:nvPr/>
          </p:nvCxnSpPr>
          <p:spPr>
            <a:xfrm flipH="1" flipV="1">
              <a:off x="5697058" y="2400012"/>
              <a:ext cx="546881" cy="5506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1381326-4638-446A-9A28-97B37DFBFF7F}"/>
                </a:ext>
              </a:extLst>
            </p:cNvPr>
            <p:cNvCxnSpPr>
              <a:cxnSpLocks/>
              <a:stCxn id="75" idx="7"/>
              <a:endCxn id="64" idx="2"/>
            </p:cNvCxnSpPr>
            <p:nvPr/>
          </p:nvCxnSpPr>
          <p:spPr>
            <a:xfrm>
              <a:off x="6572223" y="2319094"/>
              <a:ext cx="315984" cy="1713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93973D3-14A5-4607-92F1-D0EC9F4D0CAD}"/>
                </a:ext>
              </a:extLst>
            </p:cNvPr>
            <p:cNvCxnSpPr>
              <a:cxnSpLocks/>
              <a:stCxn id="76" idx="0"/>
              <a:endCxn id="64" idx="4"/>
            </p:cNvCxnSpPr>
            <p:nvPr/>
          </p:nvCxnSpPr>
          <p:spPr>
            <a:xfrm flipV="1">
              <a:off x="7039949" y="2647378"/>
              <a:ext cx="159408" cy="24678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63B33CF-B2DA-45CD-AA30-0C4BF30795C4}"/>
                </a:ext>
              </a:extLst>
            </p:cNvPr>
            <p:cNvCxnSpPr>
              <a:cxnSpLocks/>
              <a:stCxn id="75" idx="5"/>
              <a:endCxn id="76" idx="1"/>
            </p:cNvCxnSpPr>
            <p:nvPr/>
          </p:nvCxnSpPr>
          <p:spPr>
            <a:xfrm>
              <a:off x="6572223" y="2591053"/>
              <a:ext cx="331746" cy="35943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 name="Rectangle 102">
            <a:extLst>
              <a:ext uri="{FF2B5EF4-FFF2-40B4-BE49-F238E27FC236}">
                <a16:creationId xmlns:a16="http://schemas.microsoft.com/office/drawing/2014/main" id="{55F707EA-B93E-4871-8FA5-47E6DE932ACA}"/>
              </a:ext>
            </a:extLst>
          </p:cNvPr>
          <p:cNvSpPr/>
          <p:nvPr/>
        </p:nvSpPr>
        <p:spPr>
          <a:xfrm>
            <a:off x="8417676" y="3450764"/>
            <a:ext cx="1376665" cy="584775"/>
          </a:xfrm>
          <a:prstGeom prst="rect">
            <a:avLst/>
          </a:prstGeom>
        </p:spPr>
        <p:txBody>
          <a:bodyPr wrap="square">
            <a:spAutoFit/>
          </a:bodyPr>
          <a:lstStyle/>
          <a:p>
            <a:pPr algn="ctr"/>
            <a:r>
              <a:rPr lang="en-US" sz="1600" b="1"/>
              <a:t>Unified Data Catalog</a:t>
            </a:r>
          </a:p>
        </p:txBody>
      </p:sp>
      <p:grpSp>
        <p:nvGrpSpPr>
          <p:cNvPr id="105" name="Group 104">
            <a:extLst>
              <a:ext uri="{FF2B5EF4-FFF2-40B4-BE49-F238E27FC236}">
                <a16:creationId xmlns:a16="http://schemas.microsoft.com/office/drawing/2014/main" id="{AD4E3AAA-E135-42C6-88AB-C05B44865599}"/>
              </a:ext>
            </a:extLst>
          </p:cNvPr>
          <p:cNvGrpSpPr/>
          <p:nvPr/>
        </p:nvGrpSpPr>
        <p:grpSpPr>
          <a:xfrm rot="17605690">
            <a:off x="7547009" y="3793838"/>
            <a:ext cx="713952" cy="2835618"/>
            <a:chOff x="3249364" y="3350450"/>
            <a:chExt cx="853741" cy="2517038"/>
          </a:xfrm>
        </p:grpSpPr>
        <p:grpSp>
          <p:nvGrpSpPr>
            <p:cNvPr id="106" name="Group 105">
              <a:extLst>
                <a:ext uri="{FF2B5EF4-FFF2-40B4-BE49-F238E27FC236}">
                  <a16:creationId xmlns:a16="http://schemas.microsoft.com/office/drawing/2014/main" id="{F87E0C8C-C471-4540-BB74-2773AE6060F8}"/>
                </a:ext>
              </a:extLst>
            </p:cNvPr>
            <p:cNvGrpSpPr/>
            <p:nvPr/>
          </p:nvGrpSpPr>
          <p:grpSpPr>
            <a:xfrm rot="6897204">
              <a:off x="2536662" y="4301045"/>
              <a:ext cx="2517038" cy="615848"/>
              <a:chOff x="5342085" y="5925625"/>
              <a:chExt cx="1194295" cy="107374"/>
            </a:xfrm>
          </p:grpSpPr>
          <p:sp>
            <p:nvSpPr>
              <p:cNvPr id="108" name="Freeform 19">
                <a:extLst>
                  <a:ext uri="{FF2B5EF4-FFF2-40B4-BE49-F238E27FC236}">
                    <a16:creationId xmlns:a16="http://schemas.microsoft.com/office/drawing/2014/main" id="{DFED20E6-853B-4097-B54F-55930E0B3F88}"/>
                  </a:ext>
                </a:extLst>
              </p:cNvPr>
              <p:cNvSpPr>
                <a:spLocks/>
              </p:cNvSpPr>
              <p:nvPr/>
            </p:nvSpPr>
            <p:spPr bwMode="auto">
              <a:xfrm rot="1605453">
                <a:off x="5342085" y="5965627"/>
                <a:ext cx="21693" cy="28904"/>
              </a:xfrm>
              <a:custGeom>
                <a:avLst/>
                <a:gdLst>
                  <a:gd name="T0" fmla="*/ 0 w 37"/>
                  <a:gd name="T1" fmla="*/ 35 h 35"/>
                  <a:gd name="T2" fmla="*/ 0 w 37"/>
                  <a:gd name="T3" fmla="*/ 35 h 35"/>
                  <a:gd name="T4" fmla="*/ 37 w 37"/>
                  <a:gd name="T5" fmla="*/ 0 h 35"/>
                </a:gdLst>
                <a:ahLst/>
                <a:cxnLst>
                  <a:cxn ang="0">
                    <a:pos x="T0" y="T1"/>
                  </a:cxn>
                  <a:cxn ang="0">
                    <a:pos x="T2" y="T3"/>
                  </a:cxn>
                  <a:cxn ang="0">
                    <a:pos x="T4" y="T5"/>
                  </a:cxn>
                </a:cxnLst>
                <a:rect l="0" t="0" r="r" b="b"/>
                <a:pathLst>
                  <a:path w="37" h="35">
                    <a:moveTo>
                      <a:pt x="0" y="35"/>
                    </a:moveTo>
                    <a:lnTo>
                      <a:pt x="0" y="35"/>
                    </a:lnTo>
                    <a:lnTo>
                      <a:pt x="37" y="0"/>
                    </a:lnTo>
                  </a:path>
                </a:pathLst>
              </a:custGeom>
              <a:noFill/>
              <a:ln w="19050" cap="flat">
                <a:solidFill>
                  <a:schemeClr val="accent6"/>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9" name="Freeform 21">
                <a:extLst>
                  <a:ext uri="{FF2B5EF4-FFF2-40B4-BE49-F238E27FC236}">
                    <a16:creationId xmlns:a16="http://schemas.microsoft.com/office/drawing/2014/main" id="{1E057C8C-E41C-4FE6-8C2B-BE23FDDCD134}"/>
                  </a:ext>
                </a:extLst>
              </p:cNvPr>
              <p:cNvSpPr>
                <a:spLocks noEditPoints="1"/>
              </p:cNvSpPr>
              <p:nvPr/>
            </p:nvSpPr>
            <p:spPr bwMode="auto">
              <a:xfrm rot="21045603">
                <a:off x="5418536" y="5949425"/>
                <a:ext cx="1051226" cy="83574"/>
              </a:xfrm>
              <a:custGeom>
                <a:avLst/>
                <a:gdLst>
                  <a:gd name="T0" fmla="*/ 0 w 2832"/>
                  <a:gd name="T1" fmla="*/ 0 h 535"/>
                  <a:gd name="T2" fmla="*/ 101 w 2832"/>
                  <a:gd name="T3" fmla="*/ 83 h 535"/>
                  <a:gd name="T4" fmla="*/ 133 w 2832"/>
                  <a:gd name="T5" fmla="*/ 107 h 535"/>
                  <a:gd name="T6" fmla="*/ 208 w 2832"/>
                  <a:gd name="T7" fmla="*/ 160 h 535"/>
                  <a:gd name="T8" fmla="*/ 263 w 2832"/>
                  <a:gd name="T9" fmla="*/ 196 h 535"/>
                  <a:gd name="T10" fmla="*/ 319 w 2832"/>
                  <a:gd name="T11" fmla="*/ 230 h 535"/>
                  <a:gd name="T12" fmla="*/ 376 w 2832"/>
                  <a:gd name="T13" fmla="*/ 263 h 535"/>
                  <a:gd name="T14" fmla="*/ 434 w 2832"/>
                  <a:gd name="T15" fmla="*/ 294 h 535"/>
                  <a:gd name="T16" fmla="*/ 553 w 2832"/>
                  <a:gd name="T17" fmla="*/ 350 h 535"/>
                  <a:gd name="T18" fmla="*/ 588 w 2832"/>
                  <a:gd name="T19" fmla="*/ 365 h 535"/>
                  <a:gd name="T20" fmla="*/ 675 w 2832"/>
                  <a:gd name="T21" fmla="*/ 399 h 535"/>
                  <a:gd name="T22" fmla="*/ 737 w 2832"/>
                  <a:gd name="T23" fmla="*/ 421 h 535"/>
                  <a:gd name="T24" fmla="*/ 799 w 2832"/>
                  <a:gd name="T25" fmla="*/ 441 h 535"/>
                  <a:gd name="T26" fmla="*/ 862 w 2832"/>
                  <a:gd name="T27" fmla="*/ 459 h 535"/>
                  <a:gd name="T28" fmla="*/ 926 w 2832"/>
                  <a:gd name="T29" fmla="*/ 476 h 535"/>
                  <a:gd name="T30" fmla="*/ 990 w 2832"/>
                  <a:gd name="T31" fmla="*/ 490 h 535"/>
                  <a:gd name="T32" fmla="*/ 1055 w 2832"/>
                  <a:gd name="T33" fmla="*/ 502 h 535"/>
                  <a:gd name="T34" fmla="*/ 1120 w 2832"/>
                  <a:gd name="T35" fmla="*/ 513 h 535"/>
                  <a:gd name="T36" fmla="*/ 1185 w 2832"/>
                  <a:gd name="T37" fmla="*/ 521 h 535"/>
                  <a:gd name="T38" fmla="*/ 1250 w 2832"/>
                  <a:gd name="T39" fmla="*/ 527 h 535"/>
                  <a:gd name="T40" fmla="*/ 1316 w 2832"/>
                  <a:gd name="T41" fmla="*/ 532 h 535"/>
                  <a:gd name="T42" fmla="*/ 1381 w 2832"/>
                  <a:gd name="T43" fmla="*/ 535 h 535"/>
                  <a:gd name="T44" fmla="*/ 1447 w 2832"/>
                  <a:gd name="T45" fmla="*/ 535 h 535"/>
                  <a:gd name="T46" fmla="*/ 1513 w 2832"/>
                  <a:gd name="T47" fmla="*/ 533 h 535"/>
                  <a:gd name="T48" fmla="*/ 1578 w 2832"/>
                  <a:gd name="T49" fmla="*/ 530 h 535"/>
                  <a:gd name="T50" fmla="*/ 1709 w 2832"/>
                  <a:gd name="T51" fmla="*/ 516 h 535"/>
                  <a:gd name="T52" fmla="*/ 1754 w 2832"/>
                  <a:gd name="T53" fmla="*/ 510 h 535"/>
                  <a:gd name="T54" fmla="*/ 1839 w 2832"/>
                  <a:gd name="T55" fmla="*/ 495 h 535"/>
                  <a:gd name="T56" fmla="*/ 1848 w 2832"/>
                  <a:gd name="T57" fmla="*/ 494 h 535"/>
                  <a:gd name="T58" fmla="*/ 1967 w 2832"/>
                  <a:gd name="T59" fmla="*/ 466 h 535"/>
                  <a:gd name="T60" fmla="*/ 2030 w 2832"/>
                  <a:gd name="T61" fmla="*/ 448 h 535"/>
                  <a:gd name="T62" fmla="*/ 2093 w 2832"/>
                  <a:gd name="T63" fmla="*/ 428 h 535"/>
                  <a:gd name="T64" fmla="*/ 2155 w 2832"/>
                  <a:gd name="T65" fmla="*/ 406 h 535"/>
                  <a:gd name="T66" fmla="*/ 2216 w 2832"/>
                  <a:gd name="T67" fmla="*/ 383 h 535"/>
                  <a:gd name="T68" fmla="*/ 2277 w 2832"/>
                  <a:gd name="T69" fmla="*/ 357 h 535"/>
                  <a:gd name="T70" fmla="*/ 2336 w 2832"/>
                  <a:gd name="T71" fmla="*/ 330 h 535"/>
                  <a:gd name="T72" fmla="*/ 2453 w 2832"/>
                  <a:gd name="T73" fmla="*/ 270 h 535"/>
                  <a:gd name="T74" fmla="*/ 2500 w 2832"/>
                  <a:gd name="T75" fmla="*/ 244 h 535"/>
                  <a:gd name="T76" fmla="*/ 2567 w 2832"/>
                  <a:gd name="T77" fmla="*/ 203 h 535"/>
                  <a:gd name="T78" fmla="*/ 2591 w 2832"/>
                  <a:gd name="T79" fmla="*/ 189 h 535"/>
                  <a:gd name="T80" fmla="*/ 2676 w 2832"/>
                  <a:gd name="T81" fmla="*/ 131 h 535"/>
                  <a:gd name="T82" fmla="*/ 2680 w 2832"/>
                  <a:gd name="T83" fmla="*/ 128 h 535"/>
                  <a:gd name="T84" fmla="*/ 2781 w 2832"/>
                  <a:gd name="T85" fmla="*/ 51 h 535"/>
                  <a:gd name="T86" fmla="*/ 2832 w 2832"/>
                  <a:gd name="T87" fmla="*/ 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32" h="535">
                    <a:moveTo>
                      <a:pt x="0" y="0"/>
                    </a:moveTo>
                    <a:lnTo>
                      <a:pt x="0" y="0"/>
                    </a:lnTo>
                    <a:lnTo>
                      <a:pt x="50" y="42"/>
                    </a:lnTo>
                    <a:moveTo>
                      <a:pt x="101" y="83"/>
                    </a:moveTo>
                    <a:lnTo>
                      <a:pt x="101" y="83"/>
                    </a:lnTo>
                    <a:lnTo>
                      <a:pt x="133" y="107"/>
                    </a:lnTo>
                    <a:lnTo>
                      <a:pt x="154" y="122"/>
                    </a:lnTo>
                    <a:moveTo>
                      <a:pt x="208" y="160"/>
                    </a:moveTo>
                    <a:lnTo>
                      <a:pt x="208" y="160"/>
                    </a:lnTo>
                    <a:lnTo>
                      <a:pt x="263" y="196"/>
                    </a:lnTo>
                    <a:moveTo>
                      <a:pt x="319" y="230"/>
                    </a:moveTo>
                    <a:lnTo>
                      <a:pt x="319" y="230"/>
                    </a:lnTo>
                    <a:lnTo>
                      <a:pt x="351" y="249"/>
                    </a:lnTo>
                    <a:lnTo>
                      <a:pt x="376" y="263"/>
                    </a:lnTo>
                    <a:moveTo>
                      <a:pt x="434" y="294"/>
                    </a:moveTo>
                    <a:lnTo>
                      <a:pt x="434" y="294"/>
                    </a:lnTo>
                    <a:lnTo>
                      <a:pt x="493" y="323"/>
                    </a:lnTo>
                    <a:moveTo>
                      <a:pt x="553" y="350"/>
                    </a:moveTo>
                    <a:lnTo>
                      <a:pt x="553" y="350"/>
                    </a:lnTo>
                    <a:lnTo>
                      <a:pt x="588" y="365"/>
                    </a:lnTo>
                    <a:lnTo>
                      <a:pt x="613" y="375"/>
                    </a:lnTo>
                    <a:moveTo>
                      <a:pt x="675" y="399"/>
                    </a:moveTo>
                    <a:lnTo>
                      <a:pt x="675" y="399"/>
                    </a:lnTo>
                    <a:lnTo>
                      <a:pt x="737" y="421"/>
                    </a:lnTo>
                    <a:moveTo>
                      <a:pt x="799" y="441"/>
                    </a:moveTo>
                    <a:lnTo>
                      <a:pt x="799" y="441"/>
                    </a:lnTo>
                    <a:lnTo>
                      <a:pt x="841" y="453"/>
                    </a:lnTo>
                    <a:lnTo>
                      <a:pt x="862" y="459"/>
                    </a:lnTo>
                    <a:moveTo>
                      <a:pt x="926" y="476"/>
                    </a:moveTo>
                    <a:lnTo>
                      <a:pt x="926" y="476"/>
                    </a:lnTo>
                    <a:lnTo>
                      <a:pt x="928" y="476"/>
                    </a:lnTo>
                    <a:lnTo>
                      <a:pt x="990" y="490"/>
                    </a:lnTo>
                    <a:moveTo>
                      <a:pt x="1055" y="502"/>
                    </a:moveTo>
                    <a:lnTo>
                      <a:pt x="1055" y="502"/>
                    </a:lnTo>
                    <a:lnTo>
                      <a:pt x="1106" y="511"/>
                    </a:lnTo>
                    <a:lnTo>
                      <a:pt x="1120" y="513"/>
                    </a:lnTo>
                    <a:moveTo>
                      <a:pt x="1185" y="521"/>
                    </a:moveTo>
                    <a:lnTo>
                      <a:pt x="1185" y="521"/>
                    </a:lnTo>
                    <a:lnTo>
                      <a:pt x="1197" y="523"/>
                    </a:lnTo>
                    <a:lnTo>
                      <a:pt x="1250" y="527"/>
                    </a:lnTo>
                    <a:moveTo>
                      <a:pt x="1316" y="532"/>
                    </a:moveTo>
                    <a:lnTo>
                      <a:pt x="1316" y="532"/>
                    </a:lnTo>
                    <a:lnTo>
                      <a:pt x="1380" y="535"/>
                    </a:lnTo>
                    <a:lnTo>
                      <a:pt x="1381" y="535"/>
                    </a:lnTo>
                    <a:moveTo>
                      <a:pt x="1447" y="535"/>
                    </a:moveTo>
                    <a:lnTo>
                      <a:pt x="1447" y="535"/>
                    </a:lnTo>
                    <a:lnTo>
                      <a:pt x="1473" y="535"/>
                    </a:lnTo>
                    <a:lnTo>
                      <a:pt x="1513" y="533"/>
                    </a:lnTo>
                    <a:moveTo>
                      <a:pt x="1578" y="530"/>
                    </a:moveTo>
                    <a:lnTo>
                      <a:pt x="1578" y="530"/>
                    </a:lnTo>
                    <a:lnTo>
                      <a:pt x="1644" y="524"/>
                    </a:lnTo>
                    <a:moveTo>
                      <a:pt x="1709" y="516"/>
                    </a:moveTo>
                    <a:lnTo>
                      <a:pt x="1709" y="516"/>
                    </a:lnTo>
                    <a:lnTo>
                      <a:pt x="1754" y="510"/>
                    </a:lnTo>
                    <a:lnTo>
                      <a:pt x="1774" y="507"/>
                    </a:lnTo>
                    <a:moveTo>
                      <a:pt x="1839" y="495"/>
                    </a:moveTo>
                    <a:lnTo>
                      <a:pt x="1839" y="495"/>
                    </a:lnTo>
                    <a:lnTo>
                      <a:pt x="1848" y="494"/>
                    </a:lnTo>
                    <a:lnTo>
                      <a:pt x="1903" y="481"/>
                    </a:lnTo>
                    <a:moveTo>
                      <a:pt x="1967" y="466"/>
                    </a:moveTo>
                    <a:lnTo>
                      <a:pt x="1967" y="466"/>
                    </a:lnTo>
                    <a:lnTo>
                      <a:pt x="2030" y="448"/>
                    </a:lnTo>
                    <a:moveTo>
                      <a:pt x="2093" y="428"/>
                    </a:moveTo>
                    <a:lnTo>
                      <a:pt x="2093" y="428"/>
                    </a:lnTo>
                    <a:lnTo>
                      <a:pt x="2130" y="416"/>
                    </a:lnTo>
                    <a:lnTo>
                      <a:pt x="2155" y="406"/>
                    </a:lnTo>
                    <a:moveTo>
                      <a:pt x="2216" y="383"/>
                    </a:moveTo>
                    <a:lnTo>
                      <a:pt x="2216" y="383"/>
                    </a:lnTo>
                    <a:lnTo>
                      <a:pt x="2224" y="380"/>
                    </a:lnTo>
                    <a:lnTo>
                      <a:pt x="2277" y="357"/>
                    </a:lnTo>
                    <a:moveTo>
                      <a:pt x="2336" y="330"/>
                    </a:moveTo>
                    <a:lnTo>
                      <a:pt x="2336" y="330"/>
                    </a:lnTo>
                    <a:lnTo>
                      <a:pt x="2395" y="301"/>
                    </a:lnTo>
                    <a:moveTo>
                      <a:pt x="2453" y="270"/>
                    </a:moveTo>
                    <a:lnTo>
                      <a:pt x="2453" y="270"/>
                    </a:lnTo>
                    <a:lnTo>
                      <a:pt x="2500" y="244"/>
                    </a:lnTo>
                    <a:lnTo>
                      <a:pt x="2511" y="238"/>
                    </a:lnTo>
                    <a:moveTo>
                      <a:pt x="2567" y="203"/>
                    </a:moveTo>
                    <a:lnTo>
                      <a:pt x="2567" y="203"/>
                    </a:lnTo>
                    <a:lnTo>
                      <a:pt x="2591" y="189"/>
                    </a:lnTo>
                    <a:lnTo>
                      <a:pt x="2622" y="168"/>
                    </a:lnTo>
                    <a:moveTo>
                      <a:pt x="2676" y="131"/>
                    </a:moveTo>
                    <a:lnTo>
                      <a:pt x="2676" y="131"/>
                    </a:lnTo>
                    <a:lnTo>
                      <a:pt x="2680" y="128"/>
                    </a:lnTo>
                    <a:lnTo>
                      <a:pt x="2729" y="91"/>
                    </a:lnTo>
                    <a:moveTo>
                      <a:pt x="2781" y="51"/>
                    </a:moveTo>
                    <a:lnTo>
                      <a:pt x="2781" y="51"/>
                    </a:lnTo>
                    <a:lnTo>
                      <a:pt x="2832" y="10"/>
                    </a:lnTo>
                  </a:path>
                </a:pathLst>
              </a:custGeom>
              <a:noFill/>
              <a:ln w="19050" cap="flat">
                <a:solidFill>
                  <a:schemeClr val="accent6"/>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0" name="Freeform 24">
                <a:extLst>
                  <a:ext uri="{FF2B5EF4-FFF2-40B4-BE49-F238E27FC236}">
                    <a16:creationId xmlns:a16="http://schemas.microsoft.com/office/drawing/2014/main" id="{8A0E9219-7520-4EDB-B9B0-57CF0CCC343B}"/>
                  </a:ext>
                </a:extLst>
              </p:cNvPr>
              <p:cNvSpPr>
                <a:spLocks/>
              </p:cNvSpPr>
              <p:nvPr/>
            </p:nvSpPr>
            <p:spPr bwMode="auto">
              <a:xfrm rot="20102796">
                <a:off x="6497193" y="5925625"/>
                <a:ext cx="39187" cy="37386"/>
              </a:xfrm>
              <a:custGeom>
                <a:avLst/>
                <a:gdLst>
                  <a:gd name="T0" fmla="*/ 0 w 20"/>
                  <a:gd name="T1" fmla="*/ 0 h 26"/>
                  <a:gd name="T2" fmla="*/ 0 w 20"/>
                  <a:gd name="T3" fmla="*/ 0 h 26"/>
                  <a:gd name="T4" fmla="*/ 20 w 20"/>
                  <a:gd name="T5" fmla="*/ 26 h 26"/>
                </a:gdLst>
                <a:ahLst/>
                <a:cxnLst>
                  <a:cxn ang="0">
                    <a:pos x="T0" y="T1"/>
                  </a:cxn>
                  <a:cxn ang="0">
                    <a:pos x="T2" y="T3"/>
                  </a:cxn>
                  <a:cxn ang="0">
                    <a:pos x="T4" y="T5"/>
                  </a:cxn>
                </a:cxnLst>
                <a:rect l="0" t="0" r="r" b="b"/>
                <a:pathLst>
                  <a:path w="20" h="26">
                    <a:moveTo>
                      <a:pt x="0" y="0"/>
                    </a:moveTo>
                    <a:lnTo>
                      <a:pt x="0" y="0"/>
                    </a:lnTo>
                    <a:lnTo>
                      <a:pt x="20" y="26"/>
                    </a:lnTo>
                  </a:path>
                </a:pathLst>
              </a:custGeom>
              <a:noFill/>
              <a:ln w="19050" cap="flat">
                <a:solidFill>
                  <a:schemeClr val="accent6"/>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07" name="Freeform 24">
              <a:extLst>
                <a:ext uri="{FF2B5EF4-FFF2-40B4-BE49-F238E27FC236}">
                  <a16:creationId xmlns:a16="http://schemas.microsoft.com/office/drawing/2014/main" id="{E95F2938-C842-4BD0-A7A8-85B9B7C5DD35}"/>
                </a:ext>
              </a:extLst>
            </p:cNvPr>
            <p:cNvSpPr>
              <a:spLocks/>
            </p:cNvSpPr>
            <p:nvPr/>
          </p:nvSpPr>
          <p:spPr bwMode="auto">
            <a:xfrm rot="7362348">
              <a:off x="3334719" y="4331735"/>
              <a:ext cx="45719" cy="216429"/>
            </a:xfrm>
            <a:custGeom>
              <a:avLst/>
              <a:gdLst>
                <a:gd name="T0" fmla="*/ 0 w 20"/>
                <a:gd name="T1" fmla="*/ 0 h 26"/>
                <a:gd name="T2" fmla="*/ 0 w 20"/>
                <a:gd name="T3" fmla="*/ 0 h 26"/>
                <a:gd name="T4" fmla="*/ 20 w 20"/>
                <a:gd name="T5" fmla="*/ 26 h 26"/>
              </a:gdLst>
              <a:ahLst/>
              <a:cxnLst>
                <a:cxn ang="0">
                  <a:pos x="T0" y="T1"/>
                </a:cxn>
                <a:cxn ang="0">
                  <a:pos x="T2" y="T3"/>
                </a:cxn>
                <a:cxn ang="0">
                  <a:pos x="T4" y="T5"/>
                </a:cxn>
              </a:cxnLst>
              <a:rect l="0" t="0" r="r" b="b"/>
              <a:pathLst>
                <a:path w="20" h="26">
                  <a:moveTo>
                    <a:pt x="0" y="0"/>
                  </a:moveTo>
                  <a:lnTo>
                    <a:pt x="0" y="0"/>
                  </a:lnTo>
                  <a:lnTo>
                    <a:pt x="20" y="26"/>
                  </a:lnTo>
                </a:path>
              </a:pathLst>
            </a:custGeom>
            <a:noFill/>
            <a:ln w="19050" cap="flat">
              <a:solidFill>
                <a:schemeClr val="accent6"/>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15" name="Group 114">
            <a:extLst>
              <a:ext uri="{FF2B5EF4-FFF2-40B4-BE49-F238E27FC236}">
                <a16:creationId xmlns:a16="http://schemas.microsoft.com/office/drawing/2014/main" id="{75451E67-8040-46E5-9893-8BD5BBE57EB5}"/>
              </a:ext>
            </a:extLst>
          </p:cNvPr>
          <p:cNvGrpSpPr/>
          <p:nvPr/>
        </p:nvGrpSpPr>
        <p:grpSpPr>
          <a:xfrm rot="10598956">
            <a:off x="10529730" y="2862918"/>
            <a:ext cx="713951" cy="2835618"/>
            <a:chOff x="3249365" y="3350450"/>
            <a:chExt cx="853740" cy="2517038"/>
          </a:xfrm>
        </p:grpSpPr>
        <p:grpSp>
          <p:nvGrpSpPr>
            <p:cNvPr id="116" name="Group 115">
              <a:extLst>
                <a:ext uri="{FF2B5EF4-FFF2-40B4-BE49-F238E27FC236}">
                  <a16:creationId xmlns:a16="http://schemas.microsoft.com/office/drawing/2014/main" id="{BE3C787F-48F6-4748-B8A5-506799B4E734}"/>
                </a:ext>
              </a:extLst>
            </p:cNvPr>
            <p:cNvGrpSpPr/>
            <p:nvPr/>
          </p:nvGrpSpPr>
          <p:grpSpPr>
            <a:xfrm rot="6897204">
              <a:off x="2536662" y="4301045"/>
              <a:ext cx="2517038" cy="615848"/>
              <a:chOff x="5342085" y="5925625"/>
              <a:chExt cx="1194295" cy="107374"/>
            </a:xfrm>
          </p:grpSpPr>
          <p:sp>
            <p:nvSpPr>
              <p:cNvPr id="118" name="Freeform 19">
                <a:extLst>
                  <a:ext uri="{FF2B5EF4-FFF2-40B4-BE49-F238E27FC236}">
                    <a16:creationId xmlns:a16="http://schemas.microsoft.com/office/drawing/2014/main" id="{4E58D482-E5DD-4DE5-A15E-32996515770D}"/>
                  </a:ext>
                </a:extLst>
              </p:cNvPr>
              <p:cNvSpPr>
                <a:spLocks/>
              </p:cNvSpPr>
              <p:nvPr/>
            </p:nvSpPr>
            <p:spPr bwMode="auto">
              <a:xfrm rot="1605453">
                <a:off x="5342085" y="5965627"/>
                <a:ext cx="21693" cy="28904"/>
              </a:xfrm>
              <a:custGeom>
                <a:avLst/>
                <a:gdLst>
                  <a:gd name="T0" fmla="*/ 0 w 37"/>
                  <a:gd name="T1" fmla="*/ 35 h 35"/>
                  <a:gd name="T2" fmla="*/ 0 w 37"/>
                  <a:gd name="T3" fmla="*/ 35 h 35"/>
                  <a:gd name="T4" fmla="*/ 37 w 37"/>
                  <a:gd name="T5" fmla="*/ 0 h 35"/>
                </a:gdLst>
                <a:ahLst/>
                <a:cxnLst>
                  <a:cxn ang="0">
                    <a:pos x="T0" y="T1"/>
                  </a:cxn>
                  <a:cxn ang="0">
                    <a:pos x="T2" y="T3"/>
                  </a:cxn>
                  <a:cxn ang="0">
                    <a:pos x="T4" y="T5"/>
                  </a:cxn>
                </a:cxnLst>
                <a:rect l="0" t="0" r="r" b="b"/>
                <a:pathLst>
                  <a:path w="37" h="35">
                    <a:moveTo>
                      <a:pt x="0" y="35"/>
                    </a:moveTo>
                    <a:lnTo>
                      <a:pt x="0" y="35"/>
                    </a:lnTo>
                    <a:lnTo>
                      <a:pt x="37" y="0"/>
                    </a:lnTo>
                  </a:path>
                </a:pathLst>
              </a:custGeom>
              <a:noFill/>
              <a:ln w="19050" cap="flat">
                <a:solidFill>
                  <a:schemeClr val="accent4"/>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9" name="Freeform 21">
                <a:extLst>
                  <a:ext uri="{FF2B5EF4-FFF2-40B4-BE49-F238E27FC236}">
                    <a16:creationId xmlns:a16="http://schemas.microsoft.com/office/drawing/2014/main" id="{C7AE8D8A-80A1-41B7-AEC1-C336320C2533}"/>
                  </a:ext>
                </a:extLst>
              </p:cNvPr>
              <p:cNvSpPr>
                <a:spLocks noEditPoints="1"/>
              </p:cNvSpPr>
              <p:nvPr/>
            </p:nvSpPr>
            <p:spPr bwMode="auto">
              <a:xfrm rot="21045603">
                <a:off x="5418536" y="5949425"/>
                <a:ext cx="1051226" cy="83574"/>
              </a:xfrm>
              <a:custGeom>
                <a:avLst/>
                <a:gdLst>
                  <a:gd name="T0" fmla="*/ 0 w 2832"/>
                  <a:gd name="T1" fmla="*/ 0 h 535"/>
                  <a:gd name="T2" fmla="*/ 101 w 2832"/>
                  <a:gd name="T3" fmla="*/ 83 h 535"/>
                  <a:gd name="T4" fmla="*/ 133 w 2832"/>
                  <a:gd name="T5" fmla="*/ 107 h 535"/>
                  <a:gd name="T6" fmla="*/ 208 w 2832"/>
                  <a:gd name="T7" fmla="*/ 160 h 535"/>
                  <a:gd name="T8" fmla="*/ 263 w 2832"/>
                  <a:gd name="T9" fmla="*/ 196 h 535"/>
                  <a:gd name="T10" fmla="*/ 319 w 2832"/>
                  <a:gd name="T11" fmla="*/ 230 h 535"/>
                  <a:gd name="T12" fmla="*/ 376 w 2832"/>
                  <a:gd name="T13" fmla="*/ 263 h 535"/>
                  <a:gd name="T14" fmla="*/ 434 w 2832"/>
                  <a:gd name="T15" fmla="*/ 294 h 535"/>
                  <a:gd name="T16" fmla="*/ 553 w 2832"/>
                  <a:gd name="T17" fmla="*/ 350 h 535"/>
                  <a:gd name="T18" fmla="*/ 588 w 2832"/>
                  <a:gd name="T19" fmla="*/ 365 h 535"/>
                  <a:gd name="T20" fmla="*/ 675 w 2832"/>
                  <a:gd name="T21" fmla="*/ 399 h 535"/>
                  <a:gd name="T22" fmla="*/ 737 w 2832"/>
                  <a:gd name="T23" fmla="*/ 421 h 535"/>
                  <a:gd name="T24" fmla="*/ 799 w 2832"/>
                  <a:gd name="T25" fmla="*/ 441 h 535"/>
                  <a:gd name="T26" fmla="*/ 862 w 2832"/>
                  <a:gd name="T27" fmla="*/ 459 h 535"/>
                  <a:gd name="T28" fmla="*/ 926 w 2832"/>
                  <a:gd name="T29" fmla="*/ 476 h 535"/>
                  <a:gd name="T30" fmla="*/ 990 w 2832"/>
                  <a:gd name="T31" fmla="*/ 490 h 535"/>
                  <a:gd name="T32" fmla="*/ 1055 w 2832"/>
                  <a:gd name="T33" fmla="*/ 502 h 535"/>
                  <a:gd name="T34" fmla="*/ 1120 w 2832"/>
                  <a:gd name="T35" fmla="*/ 513 h 535"/>
                  <a:gd name="T36" fmla="*/ 1185 w 2832"/>
                  <a:gd name="T37" fmla="*/ 521 h 535"/>
                  <a:gd name="T38" fmla="*/ 1250 w 2832"/>
                  <a:gd name="T39" fmla="*/ 527 h 535"/>
                  <a:gd name="T40" fmla="*/ 1316 w 2832"/>
                  <a:gd name="T41" fmla="*/ 532 h 535"/>
                  <a:gd name="T42" fmla="*/ 1381 w 2832"/>
                  <a:gd name="T43" fmla="*/ 535 h 535"/>
                  <a:gd name="T44" fmla="*/ 1447 w 2832"/>
                  <a:gd name="T45" fmla="*/ 535 h 535"/>
                  <a:gd name="T46" fmla="*/ 1513 w 2832"/>
                  <a:gd name="T47" fmla="*/ 533 h 535"/>
                  <a:gd name="T48" fmla="*/ 1578 w 2832"/>
                  <a:gd name="T49" fmla="*/ 530 h 535"/>
                  <a:gd name="T50" fmla="*/ 1709 w 2832"/>
                  <a:gd name="T51" fmla="*/ 516 h 535"/>
                  <a:gd name="T52" fmla="*/ 1754 w 2832"/>
                  <a:gd name="T53" fmla="*/ 510 h 535"/>
                  <a:gd name="T54" fmla="*/ 1839 w 2832"/>
                  <a:gd name="T55" fmla="*/ 495 h 535"/>
                  <a:gd name="T56" fmla="*/ 1848 w 2832"/>
                  <a:gd name="T57" fmla="*/ 494 h 535"/>
                  <a:gd name="T58" fmla="*/ 1967 w 2832"/>
                  <a:gd name="T59" fmla="*/ 466 h 535"/>
                  <a:gd name="T60" fmla="*/ 2030 w 2832"/>
                  <a:gd name="T61" fmla="*/ 448 h 535"/>
                  <a:gd name="T62" fmla="*/ 2093 w 2832"/>
                  <a:gd name="T63" fmla="*/ 428 h 535"/>
                  <a:gd name="T64" fmla="*/ 2155 w 2832"/>
                  <a:gd name="T65" fmla="*/ 406 h 535"/>
                  <a:gd name="T66" fmla="*/ 2216 w 2832"/>
                  <a:gd name="T67" fmla="*/ 383 h 535"/>
                  <a:gd name="T68" fmla="*/ 2277 w 2832"/>
                  <a:gd name="T69" fmla="*/ 357 h 535"/>
                  <a:gd name="T70" fmla="*/ 2336 w 2832"/>
                  <a:gd name="T71" fmla="*/ 330 h 535"/>
                  <a:gd name="T72" fmla="*/ 2453 w 2832"/>
                  <a:gd name="T73" fmla="*/ 270 h 535"/>
                  <a:gd name="T74" fmla="*/ 2500 w 2832"/>
                  <a:gd name="T75" fmla="*/ 244 h 535"/>
                  <a:gd name="T76" fmla="*/ 2567 w 2832"/>
                  <a:gd name="T77" fmla="*/ 203 h 535"/>
                  <a:gd name="T78" fmla="*/ 2591 w 2832"/>
                  <a:gd name="T79" fmla="*/ 189 h 535"/>
                  <a:gd name="T80" fmla="*/ 2676 w 2832"/>
                  <a:gd name="T81" fmla="*/ 131 h 535"/>
                  <a:gd name="T82" fmla="*/ 2680 w 2832"/>
                  <a:gd name="T83" fmla="*/ 128 h 535"/>
                  <a:gd name="T84" fmla="*/ 2781 w 2832"/>
                  <a:gd name="T85" fmla="*/ 51 h 535"/>
                  <a:gd name="T86" fmla="*/ 2832 w 2832"/>
                  <a:gd name="T87" fmla="*/ 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32" h="535">
                    <a:moveTo>
                      <a:pt x="0" y="0"/>
                    </a:moveTo>
                    <a:lnTo>
                      <a:pt x="0" y="0"/>
                    </a:lnTo>
                    <a:lnTo>
                      <a:pt x="50" y="42"/>
                    </a:lnTo>
                    <a:moveTo>
                      <a:pt x="101" y="83"/>
                    </a:moveTo>
                    <a:lnTo>
                      <a:pt x="101" y="83"/>
                    </a:lnTo>
                    <a:lnTo>
                      <a:pt x="133" y="107"/>
                    </a:lnTo>
                    <a:lnTo>
                      <a:pt x="154" y="122"/>
                    </a:lnTo>
                    <a:moveTo>
                      <a:pt x="208" y="160"/>
                    </a:moveTo>
                    <a:lnTo>
                      <a:pt x="208" y="160"/>
                    </a:lnTo>
                    <a:lnTo>
                      <a:pt x="263" y="196"/>
                    </a:lnTo>
                    <a:moveTo>
                      <a:pt x="319" y="230"/>
                    </a:moveTo>
                    <a:lnTo>
                      <a:pt x="319" y="230"/>
                    </a:lnTo>
                    <a:lnTo>
                      <a:pt x="351" y="249"/>
                    </a:lnTo>
                    <a:lnTo>
                      <a:pt x="376" y="263"/>
                    </a:lnTo>
                    <a:moveTo>
                      <a:pt x="434" y="294"/>
                    </a:moveTo>
                    <a:lnTo>
                      <a:pt x="434" y="294"/>
                    </a:lnTo>
                    <a:lnTo>
                      <a:pt x="493" y="323"/>
                    </a:lnTo>
                    <a:moveTo>
                      <a:pt x="553" y="350"/>
                    </a:moveTo>
                    <a:lnTo>
                      <a:pt x="553" y="350"/>
                    </a:lnTo>
                    <a:lnTo>
                      <a:pt x="588" y="365"/>
                    </a:lnTo>
                    <a:lnTo>
                      <a:pt x="613" y="375"/>
                    </a:lnTo>
                    <a:moveTo>
                      <a:pt x="675" y="399"/>
                    </a:moveTo>
                    <a:lnTo>
                      <a:pt x="675" y="399"/>
                    </a:lnTo>
                    <a:lnTo>
                      <a:pt x="737" y="421"/>
                    </a:lnTo>
                    <a:moveTo>
                      <a:pt x="799" y="441"/>
                    </a:moveTo>
                    <a:lnTo>
                      <a:pt x="799" y="441"/>
                    </a:lnTo>
                    <a:lnTo>
                      <a:pt x="841" y="453"/>
                    </a:lnTo>
                    <a:lnTo>
                      <a:pt x="862" y="459"/>
                    </a:lnTo>
                    <a:moveTo>
                      <a:pt x="926" y="476"/>
                    </a:moveTo>
                    <a:lnTo>
                      <a:pt x="926" y="476"/>
                    </a:lnTo>
                    <a:lnTo>
                      <a:pt x="928" y="476"/>
                    </a:lnTo>
                    <a:lnTo>
                      <a:pt x="990" y="490"/>
                    </a:lnTo>
                    <a:moveTo>
                      <a:pt x="1055" y="502"/>
                    </a:moveTo>
                    <a:lnTo>
                      <a:pt x="1055" y="502"/>
                    </a:lnTo>
                    <a:lnTo>
                      <a:pt x="1106" y="511"/>
                    </a:lnTo>
                    <a:lnTo>
                      <a:pt x="1120" y="513"/>
                    </a:lnTo>
                    <a:moveTo>
                      <a:pt x="1185" y="521"/>
                    </a:moveTo>
                    <a:lnTo>
                      <a:pt x="1185" y="521"/>
                    </a:lnTo>
                    <a:lnTo>
                      <a:pt x="1197" y="523"/>
                    </a:lnTo>
                    <a:lnTo>
                      <a:pt x="1250" y="527"/>
                    </a:lnTo>
                    <a:moveTo>
                      <a:pt x="1316" y="532"/>
                    </a:moveTo>
                    <a:lnTo>
                      <a:pt x="1316" y="532"/>
                    </a:lnTo>
                    <a:lnTo>
                      <a:pt x="1380" y="535"/>
                    </a:lnTo>
                    <a:lnTo>
                      <a:pt x="1381" y="535"/>
                    </a:lnTo>
                    <a:moveTo>
                      <a:pt x="1447" y="535"/>
                    </a:moveTo>
                    <a:lnTo>
                      <a:pt x="1447" y="535"/>
                    </a:lnTo>
                    <a:lnTo>
                      <a:pt x="1473" y="535"/>
                    </a:lnTo>
                    <a:lnTo>
                      <a:pt x="1513" y="533"/>
                    </a:lnTo>
                    <a:moveTo>
                      <a:pt x="1578" y="530"/>
                    </a:moveTo>
                    <a:lnTo>
                      <a:pt x="1578" y="530"/>
                    </a:lnTo>
                    <a:lnTo>
                      <a:pt x="1644" y="524"/>
                    </a:lnTo>
                    <a:moveTo>
                      <a:pt x="1709" y="516"/>
                    </a:moveTo>
                    <a:lnTo>
                      <a:pt x="1709" y="516"/>
                    </a:lnTo>
                    <a:lnTo>
                      <a:pt x="1754" y="510"/>
                    </a:lnTo>
                    <a:lnTo>
                      <a:pt x="1774" y="507"/>
                    </a:lnTo>
                    <a:moveTo>
                      <a:pt x="1839" y="495"/>
                    </a:moveTo>
                    <a:lnTo>
                      <a:pt x="1839" y="495"/>
                    </a:lnTo>
                    <a:lnTo>
                      <a:pt x="1848" y="494"/>
                    </a:lnTo>
                    <a:lnTo>
                      <a:pt x="1903" y="481"/>
                    </a:lnTo>
                    <a:moveTo>
                      <a:pt x="1967" y="466"/>
                    </a:moveTo>
                    <a:lnTo>
                      <a:pt x="1967" y="466"/>
                    </a:lnTo>
                    <a:lnTo>
                      <a:pt x="2030" y="448"/>
                    </a:lnTo>
                    <a:moveTo>
                      <a:pt x="2093" y="428"/>
                    </a:moveTo>
                    <a:lnTo>
                      <a:pt x="2093" y="428"/>
                    </a:lnTo>
                    <a:lnTo>
                      <a:pt x="2130" y="416"/>
                    </a:lnTo>
                    <a:lnTo>
                      <a:pt x="2155" y="406"/>
                    </a:lnTo>
                    <a:moveTo>
                      <a:pt x="2216" y="383"/>
                    </a:moveTo>
                    <a:lnTo>
                      <a:pt x="2216" y="383"/>
                    </a:lnTo>
                    <a:lnTo>
                      <a:pt x="2224" y="380"/>
                    </a:lnTo>
                    <a:lnTo>
                      <a:pt x="2277" y="357"/>
                    </a:lnTo>
                    <a:moveTo>
                      <a:pt x="2336" y="330"/>
                    </a:moveTo>
                    <a:lnTo>
                      <a:pt x="2336" y="330"/>
                    </a:lnTo>
                    <a:lnTo>
                      <a:pt x="2395" y="301"/>
                    </a:lnTo>
                    <a:moveTo>
                      <a:pt x="2453" y="270"/>
                    </a:moveTo>
                    <a:lnTo>
                      <a:pt x="2453" y="270"/>
                    </a:lnTo>
                    <a:lnTo>
                      <a:pt x="2500" y="244"/>
                    </a:lnTo>
                    <a:lnTo>
                      <a:pt x="2511" y="238"/>
                    </a:lnTo>
                    <a:moveTo>
                      <a:pt x="2567" y="203"/>
                    </a:moveTo>
                    <a:lnTo>
                      <a:pt x="2567" y="203"/>
                    </a:lnTo>
                    <a:lnTo>
                      <a:pt x="2591" y="189"/>
                    </a:lnTo>
                    <a:lnTo>
                      <a:pt x="2622" y="168"/>
                    </a:lnTo>
                    <a:moveTo>
                      <a:pt x="2676" y="131"/>
                    </a:moveTo>
                    <a:lnTo>
                      <a:pt x="2676" y="131"/>
                    </a:lnTo>
                    <a:lnTo>
                      <a:pt x="2680" y="128"/>
                    </a:lnTo>
                    <a:lnTo>
                      <a:pt x="2729" y="91"/>
                    </a:lnTo>
                    <a:moveTo>
                      <a:pt x="2781" y="51"/>
                    </a:moveTo>
                    <a:lnTo>
                      <a:pt x="2781" y="51"/>
                    </a:lnTo>
                    <a:lnTo>
                      <a:pt x="2832" y="10"/>
                    </a:lnTo>
                  </a:path>
                </a:pathLst>
              </a:custGeom>
              <a:noFill/>
              <a:ln w="19050" cap="flat">
                <a:solidFill>
                  <a:schemeClr val="accent4"/>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0" name="Freeform 24">
                <a:extLst>
                  <a:ext uri="{FF2B5EF4-FFF2-40B4-BE49-F238E27FC236}">
                    <a16:creationId xmlns:a16="http://schemas.microsoft.com/office/drawing/2014/main" id="{640D1296-010E-4B22-AB19-7A1007F2610B}"/>
                  </a:ext>
                </a:extLst>
              </p:cNvPr>
              <p:cNvSpPr>
                <a:spLocks/>
              </p:cNvSpPr>
              <p:nvPr/>
            </p:nvSpPr>
            <p:spPr bwMode="auto">
              <a:xfrm rot="20102796">
                <a:off x="6497193" y="5925625"/>
                <a:ext cx="39187" cy="37386"/>
              </a:xfrm>
              <a:custGeom>
                <a:avLst/>
                <a:gdLst>
                  <a:gd name="T0" fmla="*/ 0 w 20"/>
                  <a:gd name="T1" fmla="*/ 0 h 26"/>
                  <a:gd name="T2" fmla="*/ 0 w 20"/>
                  <a:gd name="T3" fmla="*/ 0 h 26"/>
                  <a:gd name="T4" fmla="*/ 20 w 20"/>
                  <a:gd name="T5" fmla="*/ 26 h 26"/>
                </a:gdLst>
                <a:ahLst/>
                <a:cxnLst>
                  <a:cxn ang="0">
                    <a:pos x="T0" y="T1"/>
                  </a:cxn>
                  <a:cxn ang="0">
                    <a:pos x="T2" y="T3"/>
                  </a:cxn>
                  <a:cxn ang="0">
                    <a:pos x="T4" y="T5"/>
                  </a:cxn>
                </a:cxnLst>
                <a:rect l="0" t="0" r="r" b="b"/>
                <a:pathLst>
                  <a:path w="20" h="26">
                    <a:moveTo>
                      <a:pt x="0" y="0"/>
                    </a:moveTo>
                    <a:lnTo>
                      <a:pt x="0" y="0"/>
                    </a:lnTo>
                    <a:lnTo>
                      <a:pt x="20" y="26"/>
                    </a:lnTo>
                  </a:path>
                </a:pathLst>
              </a:custGeom>
              <a:noFill/>
              <a:ln w="19050" cap="flat">
                <a:solidFill>
                  <a:schemeClr val="accent4"/>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17" name="Freeform 24">
              <a:extLst>
                <a:ext uri="{FF2B5EF4-FFF2-40B4-BE49-F238E27FC236}">
                  <a16:creationId xmlns:a16="http://schemas.microsoft.com/office/drawing/2014/main" id="{C73CFA6D-9855-4EEA-AA12-C707200301E2}"/>
                </a:ext>
              </a:extLst>
            </p:cNvPr>
            <p:cNvSpPr>
              <a:spLocks/>
            </p:cNvSpPr>
            <p:nvPr/>
          </p:nvSpPr>
          <p:spPr bwMode="auto">
            <a:xfrm rot="7558492">
              <a:off x="3334719" y="4331734"/>
              <a:ext cx="45719" cy="216428"/>
            </a:xfrm>
            <a:custGeom>
              <a:avLst/>
              <a:gdLst>
                <a:gd name="T0" fmla="*/ 0 w 20"/>
                <a:gd name="T1" fmla="*/ 0 h 26"/>
                <a:gd name="T2" fmla="*/ 0 w 20"/>
                <a:gd name="T3" fmla="*/ 0 h 26"/>
                <a:gd name="T4" fmla="*/ 20 w 20"/>
                <a:gd name="T5" fmla="*/ 26 h 26"/>
              </a:gdLst>
              <a:ahLst/>
              <a:cxnLst>
                <a:cxn ang="0">
                  <a:pos x="T0" y="T1"/>
                </a:cxn>
                <a:cxn ang="0">
                  <a:pos x="T2" y="T3"/>
                </a:cxn>
                <a:cxn ang="0">
                  <a:pos x="T4" y="T5"/>
                </a:cxn>
              </a:cxnLst>
              <a:rect l="0" t="0" r="r" b="b"/>
              <a:pathLst>
                <a:path w="20" h="26">
                  <a:moveTo>
                    <a:pt x="0" y="0"/>
                  </a:moveTo>
                  <a:lnTo>
                    <a:pt x="0" y="0"/>
                  </a:lnTo>
                  <a:lnTo>
                    <a:pt x="20" y="26"/>
                  </a:lnTo>
                </a:path>
              </a:pathLst>
            </a:custGeom>
            <a:noFill/>
            <a:ln w="19050" cap="flat">
              <a:solidFill>
                <a:schemeClr val="accent4"/>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21" name="Rectangle 120">
            <a:extLst>
              <a:ext uri="{FF2B5EF4-FFF2-40B4-BE49-F238E27FC236}">
                <a16:creationId xmlns:a16="http://schemas.microsoft.com/office/drawing/2014/main" id="{C7200DDB-A89B-47FF-B07E-B3A5DC7EDB88}"/>
              </a:ext>
            </a:extLst>
          </p:cNvPr>
          <p:cNvSpPr/>
          <p:nvPr/>
        </p:nvSpPr>
        <p:spPr>
          <a:xfrm>
            <a:off x="6279243" y="1980029"/>
            <a:ext cx="1056051" cy="276999"/>
          </a:xfrm>
          <a:prstGeom prst="rect">
            <a:avLst/>
          </a:prstGeom>
        </p:spPr>
        <p:txBody>
          <a:bodyPr wrap="square">
            <a:spAutoFit/>
          </a:bodyPr>
          <a:lstStyle/>
          <a:p>
            <a:r>
              <a:rPr lang="en-US" sz="1200"/>
              <a:t>Search</a:t>
            </a:r>
          </a:p>
        </p:txBody>
      </p:sp>
      <p:sp>
        <p:nvSpPr>
          <p:cNvPr id="122" name="Rectangle 121">
            <a:extLst>
              <a:ext uri="{FF2B5EF4-FFF2-40B4-BE49-F238E27FC236}">
                <a16:creationId xmlns:a16="http://schemas.microsoft.com/office/drawing/2014/main" id="{CD34B4F4-3E20-49CE-99F4-B06E4CBA0C34}"/>
              </a:ext>
            </a:extLst>
          </p:cNvPr>
          <p:cNvSpPr/>
          <p:nvPr/>
        </p:nvSpPr>
        <p:spPr>
          <a:xfrm>
            <a:off x="7621255" y="6150945"/>
            <a:ext cx="1311900" cy="461665"/>
          </a:xfrm>
          <a:prstGeom prst="rect">
            <a:avLst/>
          </a:prstGeom>
        </p:spPr>
        <p:txBody>
          <a:bodyPr wrap="square">
            <a:spAutoFit/>
          </a:bodyPr>
          <a:lstStyle/>
          <a:p>
            <a:pPr algn="ctr"/>
            <a:r>
              <a:rPr lang="en-US" sz="1200"/>
              <a:t>Publish, Share &amp; Collaborate</a:t>
            </a:r>
          </a:p>
        </p:txBody>
      </p:sp>
      <p:sp>
        <p:nvSpPr>
          <p:cNvPr id="123" name="Rectangle 122">
            <a:extLst>
              <a:ext uri="{FF2B5EF4-FFF2-40B4-BE49-F238E27FC236}">
                <a16:creationId xmlns:a16="http://schemas.microsoft.com/office/drawing/2014/main" id="{699A825A-78FD-4CD2-8A7D-999C997A9824}"/>
              </a:ext>
            </a:extLst>
          </p:cNvPr>
          <p:cNvSpPr/>
          <p:nvPr/>
        </p:nvSpPr>
        <p:spPr>
          <a:xfrm>
            <a:off x="6410730" y="5810183"/>
            <a:ext cx="1309364" cy="461665"/>
          </a:xfrm>
          <a:prstGeom prst="rect">
            <a:avLst/>
          </a:prstGeom>
        </p:spPr>
        <p:txBody>
          <a:bodyPr wrap="square">
            <a:spAutoFit/>
          </a:bodyPr>
          <a:lstStyle/>
          <a:p>
            <a:pPr algn="ctr"/>
            <a:r>
              <a:rPr lang="en-US" sz="1200"/>
              <a:t>Crawl &amp; </a:t>
            </a:r>
          </a:p>
          <a:p>
            <a:pPr algn="ctr"/>
            <a:r>
              <a:rPr lang="en-US" sz="1200"/>
              <a:t>Index</a:t>
            </a:r>
          </a:p>
        </p:txBody>
      </p:sp>
      <p:pic>
        <p:nvPicPr>
          <p:cNvPr id="125" name="Picture 124">
            <a:extLst>
              <a:ext uri="{FF2B5EF4-FFF2-40B4-BE49-F238E27FC236}">
                <a16:creationId xmlns:a16="http://schemas.microsoft.com/office/drawing/2014/main" id="{0D39CFBB-0CB5-41AE-8ECD-1810053CE7F9}"/>
              </a:ext>
            </a:extLst>
          </p:cNvPr>
          <p:cNvPicPr>
            <a:picLocks noChangeAspect="1"/>
          </p:cNvPicPr>
          <p:nvPr/>
        </p:nvPicPr>
        <p:blipFill>
          <a:blip r:embed="rId4"/>
          <a:stretch>
            <a:fillRect/>
          </a:stretch>
        </p:blipFill>
        <p:spPr>
          <a:xfrm>
            <a:off x="9606189" y="1202546"/>
            <a:ext cx="769548" cy="769548"/>
          </a:xfrm>
          <a:prstGeom prst="rect">
            <a:avLst/>
          </a:prstGeom>
        </p:spPr>
      </p:pic>
      <p:sp>
        <p:nvSpPr>
          <p:cNvPr id="126" name="Rectangle 125">
            <a:extLst>
              <a:ext uri="{FF2B5EF4-FFF2-40B4-BE49-F238E27FC236}">
                <a16:creationId xmlns:a16="http://schemas.microsoft.com/office/drawing/2014/main" id="{7DB31ED7-2B7D-497D-BCB8-67549F45F360}"/>
              </a:ext>
            </a:extLst>
          </p:cNvPr>
          <p:cNvSpPr/>
          <p:nvPr/>
        </p:nvSpPr>
        <p:spPr>
          <a:xfrm>
            <a:off x="9653847" y="983886"/>
            <a:ext cx="914033" cy="276999"/>
          </a:xfrm>
          <a:prstGeom prst="rect">
            <a:avLst/>
          </a:prstGeom>
        </p:spPr>
        <p:txBody>
          <a:bodyPr wrap="square">
            <a:spAutoFit/>
          </a:bodyPr>
          <a:lstStyle/>
          <a:p>
            <a:r>
              <a:rPr lang="en-US" sz="1200"/>
              <a:t>Prepare</a:t>
            </a:r>
            <a:endParaRPr lang="en-US" sz="1600"/>
          </a:p>
        </p:txBody>
      </p:sp>
      <p:sp>
        <p:nvSpPr>
          <p:cNvPr id="127" name="Rectangle 126">
            <a:extLst>
              <a:ext uri="{FF2B5EF4-FFF2-40B4-BE49-F238E27FC236}">
                <a16:creationId xmlns:a16="http://schemas.microsoft.com/office/drawing/2014/main" id="{0B45B963-7516-40BF-9B27-0D2DED2C2543}"/>
              </a:ext>
            </a:extLst>
          </p:cNvPr>
          <p:cNvSpPr/>
          <p:nvPr/>
        </p:nvSpPr>
        <p:spPr>
          <a:xfrm>
            <a:off x="7417260" y="844470"/>
            <a:ext cx="1172061" cy="276999"/>
          </a:xfrm>
          <a:prstGeom prst="rect">
            <a:avLst/>
          </a:prstGeom>
        </p:spPr>
        <p:txBody>
          <a:bodyPr wrap="square">
            <a:spAutoFit/>
          </a:bodyPr>
          <a:lstStyle/>
          <a:p>
            <a:pPr algn="ctr"/>
            <a:r>
              <a:rPr lang="en-US" sz="1200"/>
              <a:t>Understand</a:t>
            </a:r>
          </a:p>
        </p:txBody>
      </p:sp>
      <p:sp>
        <p:nvSpPr>
          <p:cNvPr id="128" name="Rectangle 127">
            <a:extLst>
              <a:ext uri="{FF2B5EF4-FFF2-40B4-BE49-F238E27FC236}">
                <a16:creationId xmlns:a16="http://schemas.microsoft.com/office/drawing/2014/main" id="{13E03896-293C-4913-9B19-B40589EEE108}"/>
              </a:ext>
            </a:extLst>
          </p:cNvPr>
          <p:cNvSpPr/>
          <p:nvPr/>
        </p:nvSpPr>
        <p:spPr>
          <a:xfrm>
            <a:off x="10720797" y="5902517"/>
            <a:ext cx="869149" cy="276999"/>
          </a:xfrm>
          <a:prstGeom prst="rect">
            <a:avLst/>
          </a:prstGeom>
        </p:spPr>
        <p:txBody>
          <a:bodyPr wrap="square">
            <a:spAutoFit/>
          </a:bodyPr>
          <a:lstStyle/>
          <a:p>
            <a:r>
              <a:rPr lang="en-US" sz="1200"/>
              <a:t>Monitor</a:t>
            </a:r>
            <a:endParaRPr lang="en-US" sz="1600"/>
          </a:p>
        </p:txBody>
      </p:sp>
      <p:sp>
        <p:nvSpPr>
          <p:cNvPr id="129" name="Rectangle 128">
            <a:extLst>
              <a:ext uri="{FF2B5EF4-FFF2-40B4-BE49-F238E27FC236}">
                <a16:creationId xmlns:a16="http://schemas.microsoft.com/office/drawing/2014/main" id="{5EE058A5-1365-46A0-9999-5D1389EEB6D5}"/>
              </a:ext>
            </a:extLst>
          </p:cNvPr>
          <p:cNvSpPr/>
          <p:nvPr/>
        </p:nvSpPr>
        <p:spPr>
          <a:xfrm>
            <a:off x="11032953" y="3030369"/>
            <a:ext cx="1028707" cy="461665"/>
          </a:xfrm>
          <a:prstGeom prst="rect">
            <a:avLst/>
          </a:prstGeom>
        </p:spPr>
        <p:txBody>
          <a:bodyPr wrap="square">
            <a:spAutoFit/>
          </a:bodyPr>
          <a:lstStyle/>
          <a:p>
            <a:pPr algn="ctr"/>
            <a:r>
              <a:rPr lang="en-US" sz="1200"/>
              <a:t>Govern Access</a:t>
            </a:r>
          </a:p>
        </p:txBody>
      </p:sp>
      <p:sp>
        <p:nvSpPr>
          <p:cNvPr id="134" name="Rectangle 133">
            <a:extLst>
              <a:ext uri="{FF2B5EF4-FFF2-40B4-BE49-F238E27FC236}">
                <a16:creationId xmlns:a16="http://schemas.microsoft.com/office/drawing/2014/main" id="{1C079B4A-669D-4ECF-ACE0-1262E7A5E7F8}"/>
              </a:ext>
            </a:extLst>
          </p:cNvPr>
          <p:cNvSpPr/>
          <p:nvPr/>
        </p:nvSpPr>
        <p:spPr>
          <a:xfrm>
            <a:off x="11004265" y="4761215"/>
            <a:ext cx="1171362" cy="276999"/>
          </a:xfrm>
          <a:prstGeom prst="rect">
            <a:avLst/>
          </a:prstGeom>
        </p:spPr>
        <p:txBody>
          <a:bodyPr wrap="square">
            <a:spAutoFit/>
          </a:bodyPr>
          <a:lstStyle/>
          <a:p>
            <a:pPr algn="ctr"/>
            <a:r>
              <a:rPr lang="en-US" sz="1200"/>
              <a:t>Transform</a:t>
            </a:r>
            <a:endParaRPr lang="en-US" sz="1600"/>
          </a:p>
        </p:txBody>
      </p:sp>
      <p:pic>
        <p:nvPicPr>
          <p:cNvPr id="135" name="Picture 134">
            <a:extLst>
              <a:ext uri="{FF2B5EF4-FFF2-40B4-BE49-F238E27FC236}">
                <a16:creationId xmlns:a16="http://schemas.microsoft.com/office/drawing/2014/main" id="{016CA842-80B7-49B1-85D1-0CDB6EAAB2E7}"/>
              </a:ext>
            </a:extLst>
          </p:cNvPr>
          <p:cNvPicPr>
            <a:picLocks noChangeAspect="1"/>
          </p:cNvPicPr>
          <p:nvPr/>
        </p:nvPicPr>
        <p:blipFill rotWithShape="1">
          <a:blip r:embed="rId5"/>
          <a:srcRect l="14112" t="13385" r="17543" b="16308"/>
          <a:stretch/>
        </p:blipFill>
        <p:spPr>
          <a:xfrm>
            <a:off x="8770442" y="6070340"/>
            <a:ext cx="600711" cy="617967"/>
          </a:xfrm>
          <a:prstGeom prst="rect">
            <a:avLst/>
          </a:prstGeom>
        </p:spPr>
      </p:pic>
      <p:pic>
        <p:nvPicPr>
          <p:cNvPr id="136" name="Picture 135">
            <a:extLst>
              <a:ext uri="{FF2B5EF4-FFF2-40B4-BE49-F238E27FC236}">
                <a16:creationId xmlns:a16="http://schemas.microsoft.com/office/drawing/2014/main" id="{58C57275-D489-4E73-BF26-06B0565E3BC1}"/>
              </a:ext>
            </a:extLst>
          </p:cNvPr>
          <p:cNvPicPr>
            <a:picLocks noChangeAspect="1"/>
          </p:cNvPicPr>
          <p:nvPr/>
        </p:nvPicPr>
        <p:blipFill>
          <a:blip r:embed="rId6"/>
          <a:stretch>
            <a:fillRect/>
          </a:stretch>
        </p:blipFill>
        <p:spPr>
          <a:xfrm>
            <a:off x="10119468" y="5702710"/>
            <a:ext cx="676614" cy="676614"/>
          </a:xfrm>
          <a:prstGeom prst="rect">
            <a:avLst/>
          </a:prstGeom>
        </p:spPr>
      </p:pic>
      <p:grpSp>
        <p:nvGrpSpPr>
          <p:cNvPr id="10" name="Group 9">
            <a:extLst>
              <a:ext uri="{FF2B5EF4-FFF2-40B4-BE49-F238E27FC236}">
                <a16:creationId xmlns:a16="http://schemas.microsoft.com/office/drawing/2014/main" id="{4877F9F3-D2E2-4C6A-8F77-17DE787276E0}"/>
              </a:ext>
            </a:extLst>
          </p:cNvPr>
          <p:cNvGrpSpPr/>
          <p:nvPr/>
        </p:nvGrpSpPr>
        <p:grpSpPr>
          <a:xfrm>
            <a:off x="6787242" y="1803877"/>
            <a:ext cx="2961628" cy="807509"/>
            <a:chOff x="6924287" y="1892654"/>
            <a:chExt cx="2961628" cy="807509"/>
          </a:xfrm>
        </p:grpSpPr>
        <p:grpSp>
          <p:nvGrpSpPr>
            <p:cNvPr id="111" name="Group 110">
              <a:extLst>
                <a:ext uri="{FF2B5EF4-FFF2-40B4-BE49-F238E27FC236}">
                  <a16:creationId xmlns:a16="http://schemas.microsoft.com/office/drawing/2014/main" id="{5EFC7D53-43C7-443B-8D72-AE1D0B5450DE}"/>
                </a:ext>
              </a:extLst>
            </p:cNvPr>
            <p:cNvGrpSpPr/>
            <p:nvPr/>
          </p:nvGrpSpPr>
          <p:grpSpPr>
            <a:xfrm rot="9950166">
              <a:off x="6924287" y="2075851"/>
              <a:ext cx="2961628" cy="624312"/>
              <a:chOff x="5342085" y="5925625"/>
              <a:chExt cx="1194295" cy="107374"/>
            </a:xfrm>
          </p:grpSpPr>
          <p:sp>
            <p:nvSpPr>
              <p:cNvPr id="112" name="Freeform 19">
                <a:extLst>
                  <a:ext uri="{FF2B5EF4-FFF2-40B4-BE49-F238E27FC236}">
                    <a16:creationId xmlns:a16="http://schemas.microsoft.com/office/drawing/2014/main" id="{7FC03E24-8F81-4C32-AD7B-BB387E682408}"/>
                  </a:ext>
                </a:extLst>
              </p:cNvPr>
              <p:cNvSpPr>
                <a:spLocks/>
              </p:cNvSpPr>
              <p:nvPr/>
            </p:nvSpPr>
            <p:spPr bwMode="auto">
              <a:xfrm rot="1605453">
                <a:off x="5342085" y="5965627"/>
                <a:ext cx="21693" cy="28904"/>
              </a:xfrm>
              <a:custGeom>
                <a:avLst/>
                <a:gdLst>
                  <a:gd name="T0" fmla="*/ 0 w 37"/>
                  <a:gd name="T1" fmla="*/ 35 h 35"/>
                  <a:gd name="T2" fmla="*/ 0 w 37"/>
                  <a:gd name="T3" fmla="*/ 35 h 35"/>
                  <a:gd name="T4" fmla="*/ 37 w 37"/>
                  <a:gd name="T5" fmla="*/ 0 h 35"/>
                </a:gdLst>
                <a:ahLst/>
                <a:cxnLst>
                  <a:cxn ang="0">
                    <a:pos x="T0" y="T1"/>
                  </a:cxn>
                  <a:cxn ang="0">
                    <a:pos x="T2" y="T3"/>
                  </a:cxn>
                  <a:cxn ang="0">
                    <a:pos x="T4" y="T5"/>
                  </a:cxn>
                </a:cxnLst>
                <a:rect l="0" t="0" r="r" b="b"/>
                <a:pathLst>
                  <a:path w="37" h="35">
                    <a:moveTo>
                      <a:pt x="0" y="35"/>
                    </a:moveTo>
                    <a:lnTo>
                      <a:pt x="0" y="35"/>
                    </a:lnTo>
                    <a:lnTo>
                      <a:pt x="37" y="0"/>
                    </a:lnTo>
                  </a:path>
                </a:pathLst>
              </a:custGeom>
              <a:noFill/>
              <a:ln w="19050"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3" name="Freeform 21">
                <a:extLst>
                  <a:ext uri="{FF2B5EF4-FFF2-40B4-BE49-F238E27FC236}">
                    <a16:creationId xmlns:a16="http://schemas.microsoft.com/office/drawing/2014/main" id="{5C19FA69-1522-4274-9226-1F6A7F23187E}"/>
                  </a:ext>
                </a:extLst>
              </p:cNvPr>
              <p:cNvSpPr>
                <a:spLocks noEditPoints="1"/>
              </p:cNvSpPr>
              <p:nvPr/>
            </p:nvSpPr>
            <p:spPr bwMode="auto">
              <a:xfrm rot="21045603">
                <a:off x="5418536" y="5949425"/>
                <a:ext cx="1051226" cy="83574"/>
              </a:xfrm>
              <a:custGeom>
                <a:avLst/>
                <a:gdLst>
                  <a:gd name="T0" fmla="*/ 0 w 2832"/>
                  <a:gd name="T1" fmla="*/ 0 h 535"/>
                  <a:gd name="T2" fmla="*/ 101 w 2832"/>
                  <a:gd name="T3" fmla="*/ 83 h 535"/>
                  <a:gd name="T4" fmla="*/ 133 w 2832"/>
                  <a:gd name="T5" fmla="*/ 107 h 535"/>
                  <a:gd name="T6" fmla="*/ 208 w 2832"/>
                  <a:gd name="T7" fmla="*/ 160 h 535"/>
                  <a:gd name="T8" fmla="*/ 263 w 2832"/>
                  <a:gd name="T9" fmla="*/ 196 h 535"/>
                  <a:gd name="T10" fmla="*/ 319 w 2832"/>
                  <a:gd name="T11" fmla="*/ 230 h 535"/>
                  <a:gd name="T12" fmla="*/ 376 w 2832"/>
                  <a:gd name="T13" fmla="*/ 263 h 535"/>
                  <a:gd name="T14" fmla="*/ 434 w 2832"/>
                  <a:gd name="T15" fmla="*/ 294 h 535"/>
                  <a:gd name="T16" fmla="*/ 553 w 2832"/>
                  <a:gd name="T17" fmla="*/ 350 h 535"/>
                  <a:gd name="T18" fmla="*/ 588 w 2832"/>
                  <a:gd name="T19" fmla="*/ 365 h 535"/>
                  <a:gd name="T20" fmla="*/ 675 w 2832"/>
                  <a:gd name="T21" fmla="*/ 399 h 535"/>
                  <a:gd name="T22" fmla="*/ 737 w 2832"/>
                  <a:gd name="T23" fmla="*/ 421 h 535"/>
                  <a:gd name="T24" fmla="*/ 799 w 2832"/>
                  <a:gd name="T25" fmla="*/ 441 h 535"/>
                  <a:gd name="T26" fmla="*/ 862 w 2832"/>
                  <a:gd name="T27" fmla="*/ 459 h 535"/>
                  <a:gd name="T28" fmla="*/ 926 w 2832"/>
                  <a:gd name="T29" fmla="*/ 476 h 535"/>
                  <a:gd name="T30" fmla="*/ 990 w 2832"/>
                  <a:gd name="T31" fmla="*/ 490 h 535"/>
                  <a:gd name="T32" fmla="*/ 1055 w 2832"/>
                  <a:gd name="T33" fmla="*/ 502 h 535"/>
                  <a:gd name="T34" fmla="*/ 1120 w 2832"/>
                  <a:gd name="T35" fmla="*/ 513 h 535"/>
                  <a:gd name="T36" fmla="*/ 1185 w 2832"/>
                  <a:gd name="T37" fmla="*/ 521 h 535"/>
                  <a:gd name="T38" fmla="*/ 1250 w 2832"/>
                  <a:gd name="T39" fmla="*/ 527 h 535"/>
                  <a:gd name="T40" fmla="*/ 1316 w 2832"/>
                  <a:gd name="T41" fmla="*/ 532 h 535"/>
                  <a:gd name="T42" fmla="*/ 1381 w 2832"/>
                  <a:gd name="T43" fmla="*/ 535 h 535"/>
                  <a:gd name="T44" fmla="*/ 1447 w 2832"/>
                  <a:gd name="T45" fmla="*/ 535 h 535"/>
                  <a:gd name="T46" fmla="*/ 1513 w 2832"/>
                  <a:gd name="T47" fmla="*/ 533 h 535"/>
                  <a:gd name="T48" fmla="*/ 1578 w 2832"/>
                  <a:gd name="T49" fmla="*/ 530 h 535"/>
                  <a:gd name="T50" fmla="*/ 1709 w 2832"/>
                  <a:gd name="T51" fmla="*/ 516 h 535"/>
                  <a:gd name="T52" fmla="*/ 1754 w 2832"/>
                  <a:gd name="T53" fmla="*/ 510 h 535"/>
                  <a:gd name="T54" fmla="*/ 1839 w 2832"/>
                  <a:gd name="T55" fmla="*/ 495 h 535"/>
                  <a:gd name="T56" fmla="*/ 1848 w 2832"/>
                  <a:gd name="T57" fmla="*/ 494 h 535"/>
                  <a:gd name="T58" fmla="*/ 1967 w 2832"/>
                  <a:gd name="T59" fmla="*/ 466 h 535"/>
                  <a:gd name="T60" fmla="*/ 2030 w 2832"/>
                  <a:gd name="T61" fmla="*/ 448 h 535"/>
                  <a:gd name="T62" fmla="*/ 2093 w 2832"/>
                  <a:gd name="T63" fmla="*/ 428 h 535"/>
                  <a:gd name="T64" fmla="*/ 2155 w 2832"/>
                  <a:gd name="T65" fmla="*/ 406 h 535"/>
                  <a:gd name="T66" fmla="*/ 2216 w 2832"/>
                  <a:gd name="T67" fmla="*/ 383 h 535"/>
                  <a:gd name="T68" fmla="*/ 2277 w 2832"/>
                  <a:gd name="T69" fmla="*/ 357 h 535"/>
                  <a:gd name="T70" fmla="*/ 2336 w 2832"/>
                  <a:gd name="T71" fmla="*/ 330 h 535"/>
                  <a:gd name="T72" fmla="*/ 2453 w 2832"/>
                  <a:gd name="T73" fmla="*/ 270 h 535"/>
                  <a:gd name="T74" fmla="*/ 2500 w 2832"/>
                  <a:gd name="T75" fmla="*/ 244 h 535"/>
                  <a:gd name="T76" fmla="*/ 2567 w 2832"/>
                  <a:gd name="T77" fmla="*/ 203 h 535"/>
                  <a:gd name="T78" fmla="*/ 2591 w 2832"/>
                  <a:gd name="T79" fmla="*/ 189 h 535"/>
                  <a:gd name="T80" fmla="*/ 2676 w 2832"/>
                  <a:gd name="T81" fmla="*/ 131 h 535"/>
                  <a:gd name="T82" fmla="*/ 2680 w 2832"/>
                  <a:gd name="T83" fmla="*/ 128 h 535"/>
                  <a:gd name="T84" fmla="*/ 2781 w 2832"/>
                  <a:gd name="T85" fmla="*/ 51 h 535"/>
                  <a:gd name="T86" fmla="*/ 2832 w 2832"/>
                  <a:gd name="T87" fmla="*/ 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32" h="535">
                    <a:moveTo>
                      <a:pt x="0" y="0"/>
                    </a:moveTo>
                    <a:lnTo>
                      <a:pt x="0" y="0"/>
                    </a:lnTo>
                    <a:lnTo>
                      <a:pt x="50" y="42"/>
                    </a:lnTo>
                    <a:moveTo>
                      <a:pt x="101" y="83"/>
                    </a:moveTo>
                    <a:lnTo>
                      <a:pt x="101" y="83"/>
                    </a:lnTo>
                    <a:lnTo>
                      <a:pt x="133" y="107"/>
                    </a:lnTo>
                    <a:lnTo>
                      <a:pt x="154" y="122"/>
                    </a:lnTo>
                    <a:moveTo>
                      <a:pt x="208" y="160"/>
                    </a:moveTo>
                    <a:lnTo>
                      <a:pt x="208" y="160"/>
                    </a:lnTo>
                    <a:lnTo>
                      <a:pt x="263" y="196"/>
                    </a:lnTo>
                    <a:moveTo>
                      <a:pt x="319" y="230"/>
                    </a:moveTo>
                    <a:lnTo>
                      <a:pt x="319" y="230"/>
                    </a:lnTo>
                    <a:lnTo>
                      <a:pt x="351" y="249"/>
                    </a:lnTo>
                    <a:lnTo>
                      <a:pt x="376" y="263"/>
                    </a:lnTo>
                    <a:moveTo>
                      <a:pt x="434" y="294"/>
                    </a:moveTo>
                    <a:lnTo>
                      <a:pt x="434" y="294"/>
                    </a:lnTo>
                    <a:lnTo>
                      <a:pt x="493" y="323"/>
                    </a:lnTo>
                    <a:moveTo>
                      <a:pt x="553" y="350"/>
                    </a:moveTo>
                    <a:lnTo>
                      <a:pt x="553" y="350"/>
                    </a:lnTo>
                    <a:lnTo>
                      <a:pt x="588" y="365"/>
                    </a:lnTo>
                    <a:lnTo>
                      <a:pt x="613" y="375"/>
                    </a:lnTo>
                    <a:moveTo>
                      <a:pt x="675" y="399"/>
                    </a:moveTo>
                    <a:lnTo>
                      <a:pt x="675" y="399"/>
                    </a:lnTo>
                    <a:lnTo>
                      <a:pt x="737" y="421"/>
                    </a:lnTo>
                    <a:moveTo>
                      <a:pt x="799" y="441"/>
                    </a:moveTo>
                    <a:lnTo>
                      <a:pt x="799" y="441"/>
                    </a:lnTo>
                    <a:lnTo>
                      <a:pt x="841" y="453"/>
                    </a:lnTo>
                    <a:lnTo>
                      <a:pt x="862" y="459"/>
                    </a:lnTo>
                    <a:moveTo>
                      <a:pt x="926" y="476"/>
                    </a:moveTo>
                    <a:lnTo>
                      <a:pt x="926" y="476"/>
                    </a:lnTo>
                    <a:lnTo>
                      <a:pt x="928" y="476"/>
                    </a:lnTo>
                    <a:lnTo>
                      <a:pt x="990" y="490"/>
                    </a:lnTo>
                    <a:moveTo>
                      <a:pt x="1055" y="502"/>
                    </a:moveTo>
                    <a:lnTo>
                      <a:pt x="1055" y="502"/>
                    </a:lnTo>
                    <a:lnTo>
                      <a:pt x="1106" y="511"/>
                    </a:lnTo>
                    <a:lnTo>
                      <a:pt x="1120" y="513"/>
                    </a:lnTo>
                    <a:moveTo>
                      <a:pt x="1185" y="521"/>
                    </a:moveTo>
                    <a:lnTo>
                      <a:pt x="1185" y="521"/>
                    </a:lnTo>
                    <a:lnTo>
                      <a:pt x="1197" y="523"/>
                    </a:lnTo>
                    <a:lnTo>
                      <a:pt x="1250" y="527"/>
                    </a:lnTo>
                    <a:moveTo>
                      <a:pt x="1316" y="532"/>
                    </a:moveTo>
                    <a:lnTo>
                      <a:pt x="1316" y="532"/>
                    </a:lnTo>
                    <a:lnTo>
                      <a:pt x="1380" y="535"/>
                    </a:lnTo>
                    <a:lnTo>
                      <a:pt x="1381" y="535"/>
                    </a:lnTo>
                    <a:moveTo>
                      <a:pt x="1447" y="535"/>
                    </a:moveTo>
                    <a:lnTo>
                      <a:pt x="1447" y="535"/>
                    </a:lnTo>
                    <a:lnTo>
                      <a:pt x="1473" y="535"/>
                    </a:lnTo>
                    <a:lnTo>
                      <a:pt x="1513" y="533"/>
                    </a:lnTo>
                    <a:moveTo>
                      <a:pt x="1578" y="530"/>
                    </a:moveTo>
                    <a:lnTo>
                      <a:pt x="1578" y="530"/>
                    </a:lnTo>
                    <a:lnTo>
                      <a:pt x="1644" y="524"/>
                    </a:lnTo>
                    <a:moveTo>
                      <a:pt x="1709" y="516"/>
                    </a:moveTo>
                    <a:lnTo>
                      <a:pt x="1709" y="516"/>
                    </a:lnTo>
                    <a:lnTo>
                      <a:pt x="1754" y="510"/>
                    </a:lnTo>
                    <a:lnTo>
                      <a:pt x="1774" y="507"/>
                    </a:lnTo>
                    <a:moveTo>
                      <a:pt x="1839" y="495"/>
                    </a:moveTo>
                    <a:lnTo>
                      <a:pt x="1839" y="495"/>
                    </a:lnTo>
                    <a:lnTo>
                      <a:pt x="1848" y="494"/>
                    </a:lnTo>
                    <a:lnTo>
                      <a:pt x="1903" y="481"/>
                    </a:lnTo>
                    <a:moveTo>
                      <a:pt x="1967" y="466"/>
                    </a:moveTo>
                    <a:lnTo>
                      <a:pt x="1967" y="466"/>
                    </a:lnTo>
                    <a:lnTo>
                      <a:pt x="2030" y="448"/>
                    </a:lnTo>
                    <a:moveTo>
                      <a:pt x="2093" y="428"/>
                    </a:moveTo>
                    <a:lnTo>
                      <a:pt x="2093" y="428"/>
                    </a:lnTo>
                    <a:lnTo>
                      <a:pt x="2130" y="416"/>
                    </a:lnTo>
                    <a:lnTo>
                      <a:pt x="2155" y="406"/>
                    </a:lnTo>
                    <a:moveTo>
                      <a:pt x="2216" y="383"/>
                    </a:moveTo>
                    <a:lnTo>
                      <a:pt x="2216" y="383"/>
                    </a:lnTo>
                    <a:lnTo>
                      <a:pt x="2224" y="380"/>
                    </a:lnTo>
                    <a:lnTo>
                      <a:pt x="2277" y="357"/>
                    </a:lnTo>
                    <a:moveTo>
                      <a:pt x="2336" y="330"/>
                    </a:moveTo>
                    <a:lnTo>
                      <a:pt x="2336" y="330"/>
                    </a:lnTo>
                    <a:lnTo>
                      <a:pt x="2395" y="301"/>
                    </a:lnTo>
                    <a:moveTo>
                      <a:pt x="2453" y="270"/>
                    </a:moveTo>
                    <a:lnTo>
                      <a:pt x="2453" y="270"/>
                    </a:lnTo>
                    <a:lnTo>
                      <a:pt x="2500" y="244"/>
                    </a:lnTo>
                    <a:lnTo>
                      <a:pt x="2511" y="238"/>
                    </a:lnTo>
                    <a:moveTo>
                      <a:pt x="2567" y="203"/>
                    </a:moveTo>
                    <a:lnTo>
                      <a:pt x="2567" y="203"/>
                    </a:lnTo>
                    <a:lnTo>
                      <a:pt x="2591" y="189"/>
                    </a:lnTo>
                    <a:lnTo>
                      <a:pt x="2622" y="168"/>
                    </a:lnTo>
                    <a:moveTo>
                      <a:pt x="2676" y="131"/>
                    </a:moveTo>
                    <a:lnTo>
                      <a:pt x="2676" y="131"/>
                    </a:lnTo>
                    <a:lnTo>
                      <a:pt x="2680" y="128"/>
                    </a:lnTo>
                    <a:lnTo>
                      <a:pt x="2729" y="91"/>
                    </a:lnTo>
                    <a:moveTo>
                      <a:pt x="2781" y="51"/>
                    </a:moveTo>
                    <a:lnTo>
                      <a:pt x="2781" y="51"/>
                    </a:lnTo>
                    <a:lnTo>
                      <a:pt x="2832" y="10"/>
                    </a:lnTo>
                  </a:path>
                </a:pathLst>
              </a:custGeom>
              <a:noFill/>
              <a:ln w="19050"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4" name="Freeform 24">
                <a:extLst>
                  <a:ext uri="{FF2B5EF4-FFF2-40B4-BE49-F238E27FC236}">
                    <a16:creationId xmlns:a16="http://schemas.microsoft.com/office/drawing/2014/main" id="{264C3E40-230C-4A60-8F9E-CA8DB6255B5D}"/>
                  </a:ext>
                </a:extLst>
              </p:cNvPr>
              <p:cNvSpPr>
                <a:spLocks/>
              </p:cNvSpPr>
              <p:nvPr/>
            </p:nvSpPr>
            <p:spPr bwMode="auto">
              <a:xfrm rot="20102796">
                <a:off x="6497193" y="5925625"/>
                <a:ext cx="39187" cy="37386"/>
              </a:xfrm>
              <a:custGeom>
                <a:avLst/>
                <a:gdLst>
                  <a:gd name="T0" fmla="*/ 0 w 20"/>
                  <a:gd name="T1" fmla="*/ 0 h 26"/>
                  <a:gd name="T2" fmla="*/ 0 w 20"/>
                  <a:gd name="T3" fmla="*/ 0 h 26"/>
                  <a:gd name="T4" fmla="*/ 20 w 20"/>
                  <a:gd name="T5" fmla="*/ 26 h 26"/>
                </a:gdLst>
                <a:ahLst/>
                <a:cxnLst>
                  <a:cxn ang="0">
                    <a:pos x="T0" y="T1"/>
                  </a:cxn>
                  <a:cxn ang="0">
                    <a:pos x="T2" y="T3"/>
                  </a:cxn>
                  <a:cxn ang="0">
                    <a:pos x="T4" y="T5"/>
                  </a:cxn>
                </a:cxnLst>
                <a:rect l="0" t="0" r="r" b="b"/>
                <a:pathLst>
                  <a:path w="20" h="26">
                    <a:moveTo>
                      <a:pt x="0" y="0"/>
                    </a:moveTo>
                    <a:lnTo>
                      <a:pt x="0" y="0"/>
                    </a:lnTo>
                    <a:lnTo>
                      <a:pt x="20" y="26"/>
                    </a:lnTo>
                  </a:path>
                </a:pathLst>
              </a:custGeom>
              <a:noFill/>
              <a:ln w="19050"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04" name="Freeform 24">
              <a:extLst>
                <a:ext uri="{FF2B5EF4-FFF2-40B4-BE49-F238E27FC236}">
                  <a16:creationId xmlns:a16="http://schemas.microsoft.com/office/drawing/2014/main" id="{80B88B90-B7B4-4364-8B25-1E3BFDBD8B36}"/>
                </a:ext>
              </a:extLst>
            </p:cNvPr>
            <p:cNvSpPr>
              <a:spLocks/>
            </p:cNvSpPr>
            <p:nvPr/>
          </p:nvSpPr>
          <p:spPr bwMode="auto">
            <a:xfrm rot="10298194">
              <a:off x="8150265" y="1892654"/>
              <a:ext cx="51506" cy="180992"/>
            </a:xfrm>
            <a:custGeom>
              <a:avLst/>
              <a:gdLst>
                <a:gd name="T0" fmla="*/ 0 w 20"/>
                <a:gd name="T1" fmla="*/ 0 h 26"/>
                <a:gd name="T2" fmla="*/ 0 w 20"/>
                <a:gd name="T3" fmla="*/ 0 h 26"/>
                <a:gd name="T4" fmla="*/ 20 w 20"/>
                <a:gd name="T5" fmla="*/ 26 h 26"/>
              </a:gdLst>
              <a:ahLst/>
              <a:cxnLst>
                <a:cxn ang="0">
                  <a:pos x="T0" y="T1"/>
                </a:cxn>
                <a:cxn ang="0">
                  <a:pos x="T2" y="T3"/>
                </a:cxn>
                <a:cxn ang="0">
                  <a:pos x="T4" y="T5"/>
                </a:cxn>
              </a:cxnLst>
              <a:rect l="0" t="0" r="r" b="b"/>
              <a:pathLst>
                <a:path w="20" h="26">
                  <a:moveTo>
                    <a:pt x="0" y="0"/>
                  </a:moveTo>
                  <a:lnTo>
                    <a:pt x="0" y="0"/>
                  </a:lnTo>
                  <a:lnTo>
                    <a:pt x="20" y="26"/>
                  </a:lnTo>
                </a:path>
              </a:pathLst>
            </a:custGeom>
            <a:noFill/>
            <a:ln w="19050"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37" name="Rectangle 136">
            <a:extLst>
              <a:ext uri="{FF2B5EF4-FFF2-40B4-BE49-F238E27FC236}">
                <a16:creationId xmlns:a16="http://schemas.microsoft.com/office/drawing/2014/main" id="{225A34DD-4D70-4881-BFB5-59BEF2327FB5}"/>
              </a:ext>
            </a:extLst>
          </p:cNvPr>
          <p:cNvSpPr/>
          <p:nvPr/>
        </p:nvSpPr>
        <p:spPr>
          <a:xfrm>
            <a:off x="5988945" y="3800335"/>
            <a:ext cx="1056051" cy="276999"/>
          </a:xfrm>
          <a:prstGeom prst="rect">
            <a:avLst/>
          </a:prstGeom>
        </p:spPr>
        <p:txBody>
          <a:bodyPr wrap="square">
            <a:spAutoFit/>
          </a:bodyPr>
          <a:lstStyle/>
          <a:p>
            <a:r>
              <a:rPr lang="en-US" sz="1200"/>
              <a:t>Label &amp; Tag</a:t>
            </a:r>
          </a:p>
        </p:txBody>
      </p:sp>
      <p:pic>
        <p:nvPicPr>
          <p:cNvPr id="7" name="Picture 6">
            <a:extLst>
              <a:ext uri="{FF2B5EF4-FFF2-40B4-BE49-F238E27FC236}">
                <a16:creationId xmlns:a16="http://schemas.microsoft.com/office/drawing/2014/main" id="{34B64C04-004D-4FE9-AF3F-54105A0E1374}"/>
              </a:ext>
            </a:extLst>
          </p:cNvPr>
          <p:cNvPicPr>
            <a:picLocks noChangeAspect="1"/>
          </p:cNvPicPr>
          <p:nvPr/>
        </p:nvPicPr>
        <p:blipFill>
          <a:blip r:embed="rId7"/>
          <a:stretch>
            <a:fillRect/>
          </a:stretch>
        </p:blipFill>
        <p:spPr>
          <a:xfrm>
            <a:off x="6325967" y="2290995"/>
            <a:ext cx="591187" cy="591187"/>
          </a:xfrm>
          <a:prstGeom prst="rect">
            <a:avLst/>
          </a:prstGeom>
        </p:spPr>
      </p:pic>
      <p:pic>
        <p:nvPicPr>
          <p:cNvPr id="9" name="Picture 8">
            <a:extLst>
              <a:ext uri="{FF2B5EF4-FFF2-40B4-BE49-F238E27FC236}">
                <a16:creationId xmlns:a16="http://schemas.microsoft.com/office/drawing/2014/main" id="{17761264-8F1E-4EEB-BE4C-B1094B0F4270}"/>
              </a:ext>
            </a:extLst>
          </p:cNvPr>
          <p:cNvPicPr>
            <a:picLocks noChangeAspect="1"/>
          </p:cNvPicPr>
          <p:nvPr/>
        </p:nvPicPr>
        <p:blipFill>
          <a:blip r:embed="rId8"/>
          <a:stretch>
            <a:fillRect/>
          </a:stretch>
        </p:blipFill>
        <p:spPr>
          <a:xfrm>
            <a:off x="7537186" y="1062327"/>
            <a:ext cx="796429" cy="742758"/>
          </a:xfrm>
          <a:prstGeom prst="rect">
            <a:avLst/>
          </a:prstGeom>
        </p:spPr>
      </p:pic>
      <p:sp>
        <p:nvSpPr>
          <p:cNvPr id="138" name="Rectangle 137">
            <a:extLst>
              <a:ext uri="{FF2B5EF4-FFF2-40B4-BE49-F238E27FC236}">
                <a16:creationId xmlns:a16="http://schemas.microsoft.com/office/drawing/2014/main" id="{9F80BB71-7A26-4F44-A3EF-DF52EEA3A246}"/>
              </a:ext>
            </a:extLst>
          </p:cNvPr>
          <p:cNvSpPr/>
          <p:nvPr/>
        </p:nvSpPr>
        <p:spPr>
          <a:xfrm rot="2962841">
            <a:off x="7171351" y="4704979"/>
            <a:ext cx="1423784" cy="461665"/>
          </a:xfrm>
          <a:prstGeom prst="rect">
            <a:avLst/>
          </a:prstGeom>
        </p:spPr>
        <p:txBody>
          <a:bodyPr wrap="none">
            <a:prstTxWarp prst="textArchDown">
              <a:avLst>
                <a:gd name="adj" fmla="val 909581"/>
              </a:avLst>
            </a:prstTxWarp>
            <a:spAutoFit/>
          </a:bodyPr>
          <a:lstStyle/>
          <a:p>
            <a:pPr algn="ctr"/>
            <a:r>
              <a:rPr lang="en-US" sz="1400" b="1">
                <a:solidFill>
                  <a:schemeClr val="accent6"/>
                </a:solidFill>
                <a:ea typeface="Times New Roman" panose="02020603050405020304" pitchFamily="18" charset="0"/>
                <a:cs typeface="Calibri" panose="020F0502020204030204" pitchFamily="34" charset="0"/>
              </a:rPr>
              <a:t>Organize</a:t>
            </a:r>
            <a:r>
              <a:rPr lang="en-US" sz="1200" b="1">
                <a:solidFill>
                  <a:schemeClr val="accent6"/>
                </a:solidFill>
              </a:rPr>
              <a:t> </a:t>
            </a:r>
          </a:p>
        </p:txBody>
      </p:sp>
      <p:sp>
        <p:nvSpPr>
          <p:cNvPr id="143" name="Rectangle 142">
            <a:extLst>
              <a:ext uri="{FF2B5EF4-FFF2-40B4-BE49-F238E27FC236}">
                <a16:creationId xmlns:a16="http://schemas.microsoft.com/office/drawing/2014/main" id="{4551FA67-2A15-43FE-8744-5D387C031E59}"/>
              </a:ext>
            </a:extLst>
          </p:cNvPr>
          <p:cNvSpPr/>
          <p:nvPr/>
        </p:nvSpPr>
        <p:spPr>
          <a:xfrm rot="19821811">
            <a:off x="7676720" y="2188942"/>
            <a:ext cx="1200970" cy="461665"/>
          </a:xfrm>
          <a:prstGeom prst="rect">
            <a:avLst/>
          </a:prstGeom>
        </p:spPr>
        <p:txBody>
          <a:bodyPr wrap="none">
            <a:prstTxWarp prst="textArchUp">
              <a:avLst>
                <a:gd name="adj" fmla="val 11380816"/>
              </a:avLst>
            </a:prstTxWarp>
            <a:spAutoFit/>
          </a:bodyPr>
          <a:lstStyle/>
          <a:p>
            <a:pPr lvl="0" algn="ctr" defTabSz="1088558">
              <a:defRPr/>
            </a:pPr>
            <a:r>
              <a:rPr lang="en-US" sz="1400" b="1">
                <a:solidFill>
                  <a:schemeClr val="accent3"/>
                </a:solidFill>
                <a:ea typeface="Times New Roman" panose="02020603050405020304" pitchFamily="18" charset="0"/>
                <a:cs typeface="Calibri" panose="020F0502020204030204" pitchFamily="34" charset="0"/>
              </a:rPr>
              <a:t>Discover</a:t>
            </a:r>
            <a:endParaRPr lang="en-US" sz="1200" b="1">
              <a:solidFill>
                <a:schemeClr val="accent3"/>
              </a:solidFill>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95A2C6E0-72F3-46EA-AE3C-5FDA2B970A14}"/>
              </a:ext>
            </a:extLst>
          </p:cNvPr>
          <p:cNvPicPr>
            <a:picLocks noChangeAspect="1"/>
          </p:cNvPicPr>
          <p:nvPr/>
        </p:nvPicPr>
        <p:blipFill>
          <a:blip r:embed="rId9"/>
          <a:stretch>
            <a:fillRect/>
          </a:stretch>
        </p:blipFill>
        <p:spPr>
          <a:xfrm>
            <a:off x="11096442" y="2290995"/>
            <a:ext cx="857141" cy="857141"/>
          </a:xfrm>
          <a:prstGeom prst="rect">
            <a:avLst/>
          </a:prstGeom>
        </p:spPr>
      </p:pic>
      <p:pic>
        <p:nvPicPr>
          <p:cNvPr id="14" name="Picture 13">
            <a:extLst>
              <a:ext uri="{FF2B5EF4-FFF2-40B4-BE49-F238E27FC236}">
                <a16:creationId xmlns:a16="http://schemas.microsoft.com/office/drawing/2014/main" id="{682B7050-53EE-4D09-9A2F-8AFBF9D145C5}"/>
              </a:ext>
            </a:extLst>
          </p:cNvPr>
          <p:cNvPicPr>
            <a:picLocks noChangeAspect="1"/>
          </p:cNvPicPr>
          <p:nvPr/>
        </p:nvPicPr>
        <p:blipFill>
          <a:blip r:embed="rId10"/>
          <a:stretch>
            <a:fillRect/>
          </a:stretch>
        </p:blipFill>
        <p:spPr>
          <a:xfrm>
            <a:off x="11271573" y="4177523"/>
            <a:ext cx="636746" cy="636746"/>
          </a:xfrm>
          <a:prstGeom prst="rect">
            <a:avLst/>
          </a:prstGeom>
        </p:spPr>
      </p:pic>
      <p:pic>
        <p:nvPicPr>
          <p:cNvPr id="16" name="Picture 15">
            <a:extLst>
              <a:ext uri="{FF2B5EF4-FFF2-40B4-BE49-F238E27FC236}">
                <a16:creationId xmlns:a16="http://schemas.microsoft.com/office/drawing/2014/main" id="{2D9F9645-C9D2-410E-8000-7A52BA6D51AE}"/>
              </a:ext>
            </a:extLst>
          </p:cNvPr>
          <p:cNvPicPr>
            <a:picLocks noChangeAspect="1"/>
          </p:cNvPicPr>
          <p:nvPr/>
        </p:nvPicPr>
        <p:blipFill>
          <a:blip r:embed="rId11"/>
          <a:stretch>
            <a:fillRect/>
          </a:stretch>
        </p:blipFill>
        <p:spPr>
          <a:xfrm>
            <a:off x="6171618" y="3930870"/>
            <a:ext cx="711412" cy="711412"/>
          </a:xfrm>
          <a:prstGeom prst="rect">
            <a:avLst/>
          </a:prstGeom>
        </p:spPr>
      </p:pic>
      <p:sp>
        <p:nvSpPr>
          <p:cNvPr id="145" name="Rectangle 144">
            <a:extLst>
              <a:ext uri="{FF2B5EF4-FFF2-40B4-BE49-F238E27FC236}">
                <a16:creationId xmlns:a16="http://schemas.microsoft.com/office/drawing/2014/main" id="{A4843FB3-87AF-4A86-9161-42E4CF5D026F}"/>
              </a:ext>
            </a:extLst>
          </p:cNvPr>
          <p:cNvSpPr/>
          <p:nvPr/>
        </p:nvSpPr>
        <p:spPr>
          <a:xfrm rot="17511134">
            <a:off x="9897650" y="4119156"/>
            <a:ext cx="1423784" cy="470918"/>
          </a:xfrm>
          <a:prstGeom prst="rect">
            <a:avLst/>
          </a:prstGeom>
        </p:spPr>
        <p:txBody>
          <a:bodyPr wrap="none">
            <a:prstTxWarp prst="textArchDown">
              <a:avLst>
                <a:gd name="adj" fmla="val 909581"/>
              </a:avLst>
            </a:prstTxWarp>
            <a:spAutoFit/>
          </a:bodyPr>
          <a:lstStyle/>
          <a:p>
            <a:pPr algn="ctr"/>
            <a:r>
              <a:rPr lang="en-US" sz="1400" b="1">
                <a:solidFill>
                  <a:schemeClr val="accent4"/>
                </a:solidFill>
                <a:ea typeface="Times New Roman" panose="02020603050405020304" pitchFamily="18" charset="0"/>
                <a:cs typeface="Calibri" panose="020F0502020204030204" pitchFamily="34" charset="0"/>
              </a:rPr>
              <a:t>Curate</a:t>
            </a:r>
            <a:r>
              <a:rPr lang="en-US" sz="1200" b="1">
                <a:solidFill>
                  <a:schemeClr val="accent6"/>
                </a:solidFill>
              </a:rPr>
              <a:t> </a:t>
            </a:r>
          </a:p>
        </p:txBody>
      </p:sp>
      <p:pic>
        <p:nvPicPr>
          <p:cNvPr id="18" name="Picture 17">
            <a:extLst>
              <a:ext uri="{FF2B5EF4-FFF2-40B4-BE49-F238E27FC236}">
                <a16:creationId xmlns:a16="http://schemas.microsoft.com/office/drawing/2014/main" id="{B2394894-5DD7-48C8-B575-B3FC5CF863D2}"/>
              </a:ext>
            </a:extLst>
          </p:cNvPr>
          <p:cNvPicPr>
            <a:picLocks noChangeAspect="1"/>
          </p:cNvPicPr>
          <p:nvPr/>
        </p:nvPicPr>
        <p:blipFill>
          <a:blip r:embed="rId12"/>
          <a:stretch>
            <a:fillRect/>
          </a:stretch>
        </p:blipFill>
        <p:spPr>
          <a:xfrm>
            <a:off x="6659642" y="5109923"/>
            <a:ext cx="759650" cy="759650"/>
          </a:xfrm>
          <a:prstGeom prst="rect">
            <a:avLst/>
          </a:prstGeom>
        </p:spPr>
      </p:pic>
    </p:spTree>
    <p:extLst>
      <p:ext uri="{BB962C8B-B14F-4D97-AF65-F5344CB8AC3E}">
        <p14:creationId xmlns:p14="http://schemas.microsoft.com/office/powerpoint/2010/main" val="1536679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2"/>
          <p:cNvSpPr>
            <a:spLocks noGrp="1"/>
          </p:cNvSpPr>
          <p:nvPr>
            <p:ph type="title"/>
          </p:nvPr>
        </p:nvSpPr>
        <p:spPr>
          <a:xfrm>
            <a:off x="504001" y="504000"/>
            <a:ext cx="11186476" cy="707886"/>
          </a:xfrm>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Data Catalog</a:t>
            </a:r>
            <a:br>
              <a:rPr lang="en-US" dirty="0"/>
            </a:br>
            <a:r>
              <a:rPr lang="en-US" sz="2200" dirty="0">
                <a:solidFill>
                  <a:schemeClr val="accent1"/>
                </a:solidFill>
              </a:rPr>
              <a:t>Metadata Management using the Meta Data Explorer</a:t>
            </a:r>
          </a:p>
        </p:txBody>
      </p:sp>
      <p:sp>
        <p:nvSpPr>
          <p:cNvPr id="33" name="Rectangle 32">
            <a:extLst>
              <a:ext uri="{FF2B5EF4-FFF2-40B4-BE49-F238E27FC236}">
                <a16:creationId xmlns:a16="http://schemas.microsoft.com/office/drawing/2014/main" id="{81FEBE55-AB4D-4061-AE98-021EA1513031}"/>
              </a:ext>
            </a:extLst>
          </p:cNvPr>
          <p:cNvSpPr/>
          <p:nvPr/>
        </p:nvSpPr>
        <p:spPr bwMode="gray">
          <a:xfrm>
            <a:off x="6167486" y="1620000"/>
            <a:ext cx="5747261" cy="3056232"/>
          </a:xfrm>
          <a:prstGeom prst="rect">
            <a:avLst/>
          </a:prstGeom>
          <a:solidFill>
            <a:schemeClr val="bg1"/>
          </a:solidFill>
          <a:ln w="12700" algn="ctr">
            <a:solidFill>
              <a:schemeClr val="tx1"/>
            </a:solidFill>
            <a:miter lim="800000"/>
            <a:headEnd/>
            <a:tailEnd/>
          </a:ln>
        </p:spPr>
        <p:txBody>
          <a:bodyPr lIns="89954" tIns="182880" rIns="89954" bIns="71962" rtlCol="0" anchor="t"/>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US" sz="1000" b="1" i="0" u="none" strike="noStrike" kern="0" cap="none" spc="0" normalizeH="0" baseline="0" noProof="0" dirty="0">
              <a:ln>
                <a:noFill/>
              </a:ln>
              <a:effectLst/>
              <a:uLnTx/>
              <a:uFillTx/>
              <a:latin typeface="Arial"/>
              <a:ea typeface="Arial Unicode MS" pitchFamily="34" charset="-128"/>
              <a:cs typeface="Arial Unicode MS" pitchFamily="34" charset="-128"/>
            </a:endParaRPr>
          </a:p>
        </p:txBody>
      </p:sp>
      <p:grpSp>
        <p:nvGrpSpPr>
          <p:cNvPr id="34" name="Group 33">
            <a:extLst>
              <a:ext uri="{FF2B5EF4-FFF2-40B4-BE49-F238E27FC236}">
                <a16:creationId xmlns:a16="http://schemas.microsoft.com/office/drawing/2014/main" id="{11F3AAC7-552C-44D4-B708-CBF7B49FB96A}"/>
              </a:ext>
            </a:extLst>
          </p:cNvPr>
          <p:cNvGrpSpPr/>
          <p:nvPr/>
        </p:nvGrpSpPr>
        <p:grpSpPr>
          <a:xfrm>
            <a:off x="6244975" y="2314064"/>
            <a:ext cx="5616366" cy="569569"/>
            <a:chOff x="6012462" y="2330602"/>
            <a:chExt cx="5616366" cy="569569"/>
          </a:xfrm>
        </p:grpSpPr>
        <p:sp>
          <p:nvSpPr>
            <p:cNvPr id="36" name="Rectangle: Rounded Corners 168">
              <a:extLst>
                <a:ext uri="{FF2B5EF4-FFF2-40B4-BE49-F238E27FC236}">
                  <a16:creationId xmlns:a16="http://schemas.microsoft.com/office/drawing/2014/main" id="{A9E0527B-0C34-4753-B1B8-79E398EEF27D}"/>
                </a:ext>
              </a:extLst>
            </p:cNvPr>
            <p:cNvSpPr/>
            <p:nvPr/>
          </p:nvSpPr>
          <p:spPr bwMode="gray">
            <a:xfrm>
              <a:off x="6012462" y="2330602"/>
              <a:ext cx="1026000" cy="561737"/>
            </a:xfrm>
            <a:prstGeom prst="roundRect">
              <a:avLst>
                <a:gd name="adj" fmla="val 0"/>
              </a:avLst>
            </a:prstGeom>
            <a:solidFill>
              <a:srgbClr val="06A1DC"/>
            </a:solidFill>
            <a:ln w="12700" algn="ctr">
              <a:noFill/>
              <a:miter lim="800000"/>
              <a:headEnd/>
              <a:tailEnd/>
            </a:ln>
          </p:spPr>
          <p:txBody>
            <a:bodyPr lIns="0" tIns="0" rIns="0" bIns="0" rtlCol="0" anchor="ctr"/>
            <a:lstStyle/>
            <a:p>
              <a:pPr algn="ctr" defTabSz="914126" fontAlgn="base">
                <a:spcBef>
                  <a:spcPct val="50000"/>
                </a:spcBef>
                <a:spcAft>
                  <a:spcPct val="0"/>
                </a:spcAft>
                <a:buClr>
                  <a:srgbClr val="F0AB00"/>
                </a:buClr>
                <a:buSzPct val="80000"/>
                <a:defRPr/>
              </a:pPr>
              <a:r>
                <a:rPr lang="en-US" sz="1200" dirty="0">
                  <a:solidFill>
                    <a:schemeClr val="bg1"/>
                  </a:solidFill>
                  <a:latin typeface="+mn-lt"/>
                </a:rPr>
                <a:t>Discovery and</a:t>
              </a:r>
              <a:br>
                <a:rPr lang="en-US" sz="1200" dirty="0">
                  <a:solidFill>
                    <a:schemeClr val="bg1"/>
                  </a:solidFill>
                  <a:latin typeface="+mn-lt"/>
                </a:rPr>
              </a:br>
              <a:r>
                <a:rPr lang="en-US" sz="1200" dirty="0">
                  <a:solidFill>
                    <a:schemeClr val="bg1"/>
                  </a:solidFill>
                  <a:latin typeface="+mn-lt"/>
                </a:rPr>
                <a:t>profiling</a:t>
              </a:r>
              <a:endParaRPr lang="en-US" sz="1200" dirty="0">
                <a:solidFill>
                  <a:schemeClr val="bg1"/>
                </a:solidFill>
                <a:latin typeface="+mn-lt"/>
                <a:ea typeface="Arial" charset="0"/>
                <a:cs typeface="Arial" charset="0"/>
              </a:endParaRPr>
            </a:p>
          </p:txBody>
        </p:sp>
        <p:sp>
          <p:nvSpPr>
            <p:cNvPr id="41" name="Rectangle: Rounded Corners 169">
              <a:extLst>
                <a:ext uri="{FF2B5EF4-FFF2-40B4-BE49-F238E27FC236}">
                  <a16:creationId xmlns:a16="http://schemas.microsoft.com/office/drawing/2014/main" id="{13C97631-2B8D-4C93-B8B8-3BEA60A2C277}"/>
                </a:ext>
              </a:extLst>
            </p:cNvPr>
            <p:cNvSpPr/>
            <p:nvPr/>
          </p:nvSpPr>
          <p:spPr bwMode="gray">
            <a:xfrm>
              <a:off x="7160054" y="2330602"/>
              <a:ext cx="1026000" cy="561737"/>
            </a:xfrm>
            <a:prstGeom prst="roundRect">
              <a:avLst>
                <a:gd name="adj" fmla="val 0"/>
              </a:avLst>
            </a:prstGeom>
            <a:solidFill>
              <a:srgbClr val="06A1DC"/>
            </a:solidFill>
            <a:ln w="12700" algn="ctr">
              <a:noFill/>
              <a:miter lim="800000"/>
              <a:headEnd/>
              <a:tailEnd/>
            </a:ln>
          </p:spPr>
          <p:txBody>
            <a:bodyPr lIns="0" tIns="0" rIns="0" bIns="0" rtlCol="0" anchor="ctr"/>
            <a:lstStyle/>
            <a:p>
              <a:pPr lvl="0" algn="ctr" defTabSz="914126" fontAlgn="base">
                <a:spcBef>
                  <a:spcPct val="50000"/>
                </a:spcBef>
                <a:spcAft>
                  <a:spcPct val="0"/>
                </a:spcAft>
                <a:buClr>
                  <a:srgbClr val="F0AB00"/>
                </a:buClr>
                <a:buSzPct val="80000"/>
                <a:defRPr/>
              </a:pPr>
              <a:r>
                <a:rPr lang="en-US" sz="1200" dirty="0">
                  <a:solidFill>
                    <a:schemeClr val="bg1"/>
                  </a:solidFill>
                  <a:latin typeface="+mn-lt"/>
                </a:rPr>
                <a:t>Search</a:t>
              </a:r>
              <a:endParaRPr kumimoji="0" lang="de-DE" sz="1200" i="0" u="none" strike="noStrike" kern="0" cap="none" spc="0" normalizeH="0" baseline="0" noProof="0" dirty="0">
                <a:ln>
                  <a:noFill/>
                </a:ln>
                <a:solidFill>
                  <a:srgbClr val="000000"/>
                </a:solidFill>
                <a:effectLst/>
                <a:uLnTx/>
                <a:uFillTx/>
                <a:latin typeface="+mn-lt"/>
                <a:ea typeface="Arial Unicode MS" pitchFamily="34" charset="-128"/>
                <a:cs typeface="Arial Unicode MS" pitchFamily="34" charset="-128"/>
              </a:endParaRPr>
            </a:p>
          </p:txBody>
        </p:sp>
        <p:sp>
          <p:nvSpPr>
            <p:cNvPr id="44" name="Rectangle: Rounded Corners 170">
              <a:extLst>
                <a:ext uri="{FF2B5EF4-FFF2-40B4-BE49-F238E27FC236}">
                  <a16:creationId xmlns:a16="http://schemas.microsoft.com/office/drawing/2014/main" id="{F14BE8CC-417E-4332-92D4-6651912FA1CE}"/>
                </a:ext>
              </a:extLst>
            </p:cNvPr>
            <p:cNvSpPr/>
            <p:nvPr/>
          </p:nvSpPr>
          <p:spPr bwMode="gray">
            <a:xfrm>
              <a:off x="8307646" y="2338434"/>
              <a:ext cx="1026000" cy="561737"/>
            </a:xfrm>
            <a:prstGeom prst="roundRect">
              <a:avLst>
                <a:gd name="adj" fmla="val 0"/>
              </a:avLst>
            </a:prstGeom>
            <a:solidFill>
              <a:srgbClr val="06A1DC"/>
            </a:solidFill>
            <a:ln w="12700" algn="ctr">
              <a:noFill/>
              <a:miter lim="800000"/>
              <a:headEnd/>
              <a:tailEnd/>
            </a:ln>
          </p:spPr>
          <p:txBody>
            <a:bodyPr lIns="0" tIns="0" rIns="0" bIns="0" rtlCol="0" anchor="ctr"/>
            <a:lstStyle/>
            <a:p>
              <a:pPr lvl="0" algn="ctr" defTabSz="914126" fontAlgn="base">
                <a:spcBef>
                  <a:spcPct val="50000"/>
                </a:spcBef>
                <a:spcAft>
                  <a:spcPct val="0"/>
                </a:spcAft>
                <a:buClr>
                  <a:srgbClr val="F0AB00"/>
                </a:buClr>
                <a:buSzPct val="80000"/>
                <a:defRPr/>
              </a:pPr>
              <a:r>
                <a:rPr lang="en-US" sz="1200" dirty="0">
                  <a:solidFill>
                    <a:schemeClr val="bg1"/>
                  </a:solidFill>
                  <a:latin typeface="+mn-lt"/>
                </a:rPr>
                <a:t>Lineage</a:t>
              </a:r>
              <a:endParaRPr kumimoji="0" lang="de-DE" sz="1200" i="0" u="none" strike="noStrike" kern="0" cap="none" spc="0" normalizeH="0" baseline="0" noProof="0" dirty="0">
                <a:ln>
                  <a:noFill/>
                </a:ln>
                <a:solidFill>
                  <a:srgbClr val="000000"/>
                </a:solidFill>
                <a:effectLst/>
                <a:uLnTx/>
                <a:uFillTx/>
                <a:latin typeface="+mn-lt"/>
                <a:ea typeface="Arial Unicode MS" pitchFamily="34" charset="-128"/>
                <a:cs typeface="Arial Unicode MS" pitchFamily="34" charset="-128"/>
              </a:endParaRPr>
            </a:p>
          </p:txBody>
        </p:sp>
        <p:sp>
          <p:nvSpPr>
            <p:cNvPr id="45" name="Rectangle: Rounded Corners 172">
              <a:extLst>
                <a:ext uri="{FF2B5EF4-FFF2-40B4-BE49-F238E27FC236}">
                  <a16:creationId xmlns:a16="http://schemas.microsoft.com/office/drawing/2014/main" id="{03669FE6-8EAF-4BF0-9130-642B73477E44}"/>
                </a:ext>
              </a:extLst>
            </p:cNvPr>
            <p:cNvSpPr/>
            <p:nvPr/>
          </p:nvSpPr>
          <p:spPr bwMode="gray">
            <a:xfrm>
              <a:off x="9455238" y="2330602"/>
              <a:ext cx="1026000" cy="561737"/>
            </a:xfrm>
            <a:prstGeom prst="roundRect">
              <a:avLst>
                <a:gd name="adj" fmla="val 0"/>
              </a:avLst>
            </a:prstGeom>
            <a:solidFill>
              <a:srgbClr val="06A1DC"/>
            </a:solidFill>
            <a:ln w="12700" algn="ctr">
              <a:noFill/>
              <a:miter lim="800000"/>
              <a:headEnd/>
              <a:tailEnd/>
            </a:ln>
          </p:spPr>
          <p:txBody>
            <a:bodyPr lIns="0" tIns="0" rIns="0" bIns="0" rtlCol="0" anchor="ctr"/>
            <a:lstStyle/>
            <a:p>
              <a:pPr algn="ctr" defTabSz="914126" fontAlgn="base">
                <a:spcBef>
                  <a:spcPct val="50000"/>
                </a:spcBef>
                <a:spcAft>
                  <a:spcPct val="0"/>
                </a:spcAft>
                <a:buClr>
                  <a:srgbClr val="F0AB00"/>
                </a:buClr>
                <a:buSzPct val="80000"/>
                <a:defRPr/>
              </a:pPr>
              <a:r>
                <a:rPr lang="en-US" sz="1200" dirty="0">
                  <a:solidFill>
                    <a:schemeClr val="bg1"/>
                  </a:solidFill>
                  <a:latin typeface="+mn-lt"/>
                </a:rPr>
                <a:t>Data preparation</a:t>
              </a:r>
              <a:endParaRPr lang="en-US" sz="1200" dirty="0">
                <a:solidFill>
                  <a:schemeClr val="bg1"/>
                </a:solidFill>
                <a:latin typeface="+mn-lt"/>
                <a:ea typeface="Arial" charset="0"/>
                <a:cs typeface="Arial" charset="0"/>
              </a:endParaRPr>
            </a:p>
          </p:txBody>
        </p:sp>
        <p:sp>
          <p:nvSpPr>
            <p:cNvPr id="46" name="Rectangle: Rounded Corners 173">
              <a:extLst>
                <a:ext uri="{FF2B5EF4-FFF2-40B4-BE49-F238E27FC236}">
                  <a16:creationId xmlns:a16="http://schemas.microsoft.com/office/drawing/2014/main" id="{A72A4B4D-FB70-498E-B8EA-543178321B39}"/>
                </a:ext>
              </a:extLst>
            </p:cNvPr>
            <p:cNvSpPr/>
            <p:nvPr/>
          </p:nvSpPr>
          <p:spPr bwMode="gray">
            <a:xfrm>
              <a:off x="10602828" y="2330602"/>
              <a:ext cx="1026000" cy="561600"/>
            </a:xfrm>
            <a:prstGeom prst="roundRect">
              <a:avLst>
                <a:gd name="adj" fmla="val 0"/>
              </a:avLst>
            </a:prstGeom>
            <a:solidFill>
              <a:srgbClr val="06A1DC"/>
            </a:solidFill>
            <a:ln w="12700" algn="ctr">
              <a:noFill/>
              <a:miter lim="800000"/>
              <a:headEnd/>
              <a:tailEnd/>
            </a:ln>
          </p:spPr>
          <p:txBody>
            <a:bodyPr lIns="0" tIns="0" rIns="0" bIns="0" rtlCol="0" anchor="ctr"/>
            <a:lstStyle/>
            <a:p>
              <a:pPr algn="ctr" defTabSz="914126" fontAlgn="base">
                <a:spcBef>
                  <a:spcPct val="50000"/>
                </a:spcBef>
                <a:spcAft>
                  <a:spcPct val="0"/>
                </a:spcAft>
                <a:buClr>
                  <a:srgbClr val="F0AB00"/>
                </a:buClr>
                <a:buSzPct val="80000"/>
                <a:defRPr/>
              </a:pPr>
              <a:r>
                <a:rPr lang="en-US" sz="1200" dirty="0">
                  <a:solidFill>
                    <a:schemeClr val="bg1"/>
                  </a:solidFill>
                  <a:latin typeface="+mn-lt"/>
                </a:rPr>
                <a:t>Business</a:t>
              </a:r>
              <a:br>
                <a:rPr lang="en-US" sz="1200" dirty="0">
                  <a:solidFill>
                    <a:schemeClr val="bg1"/>
                  </a:solidFill>
                  <a:latin typeface="+mn-lt"/>
                </a:rPr>
              </a:br>
              <a:r>
                <a:rPr lang="en-US" sz="1200" dirty="0">
                  <a:solidFill>
                    <a:schemeClr val="bg1"/>
                  </a:solidFill>
                  <a:latin typeface="+mn-lt"/>
                </a:rPr>
                <a:t>rules</a:t>
              </a:r>
              <a:endParaRPr lang="en-US" sz="1200" dirty="0">
                <a:solidFill>
                  <a:schemeClr val="bg1"/>
                </a:solidFill>
                <a:latin typeface="+mn-lt"/>
                <a:ea typeface="Arial" charset="0"/>
                <a:cs typeface="Arial" charset="0"/>
              </a:endParaRPr>
            </a:p>
          </p:txBody>
        </p:sp>
      </p:grpSp>
      <p:sp>
        <p:nvSpPr>
          <p:cNvPr id="47" name="Text Placeholder 4">
            <a:extLst>
              <a:ext uri="{FF2B5EF4-FFF2-40B4-BE49-F238E27FC236}">
                <a16:creationId xmlns:a16="http://schemas.microsoft.com/office/drawing/2014/main" id="{7C4DFB2F-6BA7-485F-8069-F27365A7E29B}"/>
              </a:ext>
            </a:extLst>
          </p:cNvPr>
          <p:cNvSpPr txBox="1">
            <a:spLocks/>
          </p:cNvSpPr>
          <p:nvPr/>
        </p:nvSpPr>
        <p:spPr bwMode="black">
          <a:xfrm>
            <a:off x="381095" y="1620000"/>
            <a:ext cx="5767111" cy="471600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1">
              <a:spcBef>
                <a:spcPts val="1200"/>
              </a:spcBef>
            </a:pPr>
            <a:r>
              <a:rPr lang="en-US" sz="2000" b="1" dirty="0"/>
              <a:t>Discovery</a:t>
            </a:r>
            <a:r>
              <a:rPr lang="en-US" sz="2000" dirty="0"/>
              <a:t> and </a:t>
            </a:r>
            <a:r>
              <a:rPr lang="en-US" sz="2000" b="1" dirty="0"/>
              <a:t>profiling</a:t>
            </a:r>
          </a:p>
          <a:p>
            <a:pPr lvl="1">
              <a:spcBef>
                <a:spcPts val="1200"/>
              </a:spcBef>
            </a:pPr>
            <a:r>
              <a:rPr lang="en-US" sz="2000" b="1" dirty="0"/>
              <a:t>Business glossary</a:t>
            </a:r>
            <a:r>
              <a:rPr lang="en-US" sz="2000" dirty="0"/>
              <a:t>.</a:t>
            </a:r>
            <a:endParaRPr lang="en-US" sz="2000" b="1" dirty="0"/>
          </a:p>
          <a:p>
            <a:pPr lvl="1">
              <a:spcBef>
                <a:spcPts val="1200"/>
              </a:spcBef>
            </a:pPr>
            <a:r>
              <a:rPr lang="en-US" sz="2000" b="1" dirty="0"/>
              <a:t>Collaborative </a:t>
            </a:r>
            <a:r>
              <a:rPr lang="en-US" sz="2000" dirty="0"/>
              <a:t>rating and comments </a:t>
            </a:r>
          </a:p>
          <a:p>
            <a:pPr lvl="1">
              <a:spcBef>
                <a:spcPts val="1200"/>
              </a:spcBef>
            </a:pPr>
            <a:r>
              <a:rPr lang="en-US" sz="2000" dirty="0"/>
              <a:t>Self-service </a:t>
            </a:r>
            <a:r>
              <a:rPr lang="en-US" sz="2000" b="1" dirty="0"/>
              <a:t>data preparation</a:t>
            </a:r>
            <a:endParaRPr lang="en-US" sz="2000" dirty="0"/>
          </a:p>
          <a:p>
            <a:pPr lvl="1">
              <a:spcBef>
                <a:spcPts val="1200"/>
              </a:spcBef>
            </a:pPr>
            <a:r>
              <a:rPr lang="en-US" sz="2000" b="1" dirty="0"/>
              <a:t>Data lineage</a:t>
            </a:r>
            <a:endParaRPr lang="en-US" sz="2000" dirty="0"/>
          </a:p>
          <a:p>
            <a:pPr lvl="1">
              <a:spcBef>
                <a:spcPts val="1200"/>
              </a:spcBef>
            </a:pPr>
            <a:r>
              <a:rPr lang="en-US" sz="2000" b="1" dirty="0"/>
              <a:t>Data quality</a:t>
            </a:r>
            <a:r>
              <a:rPr lang="en-US" sz="2000" dirty="0"/>
              <a:t> and </a:t>
            </a:r>
            <a:r>
              <a:rPr lang="en-US" sz="2000" b="1" dirty="0"/>
              <a:t>business rules</a:t>
            </a:r>
            <a:endParaRPr lang="en-US" sz="2000" dirty="0"/>
          </a:p>
          <a:p>
            <a:pPr lvl="1">
              <a:spcBef>
                <a:spcPts val="1200"/>
              </a:spcBef>
            </a:pPr>
            <a:r>
              <a:rPr lang="en-US" sz="2000" b="1" dirty="0"/>
              <a:t>Tight integration </a:t>
            </a:r>
            <a:r>
              <a:rPr lang="en-US" sz="2000" dirty="0"/>
              <a:t>with </a:t>
            </a:r>
            <a:r>
              <a:rPr lang="en-US" sz="2000" b="1" dirty="0"/>
              <a:t>data pipelines</a:t>
            </a:r>
            <a:r>
              <a:rPr lang="en-US" sz="2000" dirty="0"/>
              <a:t> to streamline the end-to-end </a:t>
            </a:r>
            <a:r>
              <a:rPr lang="en-US" sz="2000" b="1" dirty="0"/>
              <a:t>data-to-value workflow</a:t>
            </a:r>
          </a:p>
        </p:txBody>
      </p:sp>
      <p:sp>
        <p:nvSpPr>
          <p:cNvPr id="48" name="Rectangle 47">
            <a:extLst>
              <a:ext uri="{FF2B5EF4-FFF2-40B4-BE49-F238E27FC236}">
                <a16:creationId xmlns:a16="http://schemas.microsoft.com/office/drawing/2014/main" id="{4FC93CA5-049D-46BC-BE4F-350BB6173147}"/>
              </a:ext>
            </a:extLst>
          </p:cNvPr>
          <p:cNvSpPr/>
          <p:nvPr/>
        </p:nvSpPr>
        <p:spPr bwMode="gray">
          <a:xfrm>
            <a:off x="6661205" y="4141385"/>
            <a:ext cx="1867168" cy="422704"/>
          </a:xfrm>
          <a:prstGeom prst="rect">
            <a:avLst/>
          </a:prstGeom>
          <a:noFill/>
          <a:ln w="3175" cap="rnd">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1943" tIns="71943" rIns="71943" bIns="71943"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Arial"/>
                <a:ea typeface="+mn-ea"/>
                <a:cs typeface="+mn-cs"/>
              </a:rPr>
              <a:t>Metadata crawler</a:t>
            </a:r>
          </a:p>
        </p:txBody>
      </p:sp>
      <p:sp>
        <p:nvSpPr>
          <p:cNvPr id="59" name="Rectangle 58">
            <a:extLst>
              <a:ext uri="{FF2B5EF4-FFF2-40B4-BE49-F238E27FC236}">
                <a16:creationId xmlns:a16="http://schemas.microsoft.com/office/drawing/2014/main" id="{EC6E5D4F-B902-4D5D-AF11-EADF717745DB}"/>
              </a:ext>
            </a:extLst>
          </p:cNvPr>
          <p:cNvSpPr/>
          <p:nvPr/>
        </p:nvSpPr>
        <p:spPr bwMode="gray">
          <a:xfrm>
            <a:off x="9325548" y="4141385"/>
            <a:ext cx="1867168" cy="422704"/>
          </a:xfrm>
          <a:prstGeom prst="rect">
            <a:avLst/>
          </a:prstGeom>
          <a:noFill/>
          <a:ln w="3175" cap="rnd">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1943" tIns="71943" rIns="71943" bIns="71943"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Arial"/>
                <a:ea typeface="+mn-ea"/>
                <a:cs typeface="+mn-cs"/>
              </a:rPr>
              <a:t>Manual definition</a:t>
            </a:r>
          </a:p>
        </p:txBody>
      </p:sp>
      <p:sp>
        <p:nvSpPr>
          <p:cNvPr id="67" name="Rectangle 66">
            <a:extLst>
              <a:ext uri="{FF2B5EF4-FFF2-40B4-BE49-F238E27FC236}">
                <a16:creationId xmlns:a16="http://schemas.microsoft.com/office/drawing/2014/main" id="{8AADAD75-222F-477D-9B5F-F6FB42750C46}"/>
              </a:ext>
            </a:extLst>
          </p:cNvPr>
          <p:cNvSpPr/>
          <p:nvPr/>
        </p:nvSpPr>
        <p:spPr bwMode="gray">
          <a:xfrm>
            <a:off x="6244975" y="5291107"/>
            <a:ext cx="2895726" cy="951680"/>
          </a:xfrm>
          <a:prstGeom prst="rect">
            <a:avLst/>
          </a:prstGeom>
          <a:noFill/>
          <a:ln w="19050" cap="rnd">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1943" tIns="71943" rIns="71943" bIns="71943" rtlCol="0" anchor="t"/>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a:rPr>
              <a:t>D</a:t>
            </a:r>
            <a:r>
              <a:rPr kumimoji="0" lang="en-US" sz="1400" b="1" i="0" u="none" strike="noStrike" kern="1200" cap="none" spc="0" normalizeH="0" baseline="0" noProof="0" dirty="0" err="1">
                <a:ln>
                  <a:noFill/>
                </a:ln>
                <a:solidFill>
                  <a:schemeClr val="tx1"/>
                </a:solidFill>
                <a:effectLst/>
                <a:uLnTx/>
                <a:uFillTx/>
                <a:latin typeface="Arial"/>
                <a:ea typeface="+mn-ea"/>
                <a:cs typeface="+mn-cs"/>
              </a:rPr>
              <a:t>ata</a:t>
            </a:r>
            <a:r>
              <a:rPr kumimoji="0" lang="en-US" sz="1400" b="1" i="0" u="none" strike="noStrike" kern="1200" cap="none" spc="0" normalizeH="0" baseline="0" noProof="0" dirty="0">
                <a:ln>
                  <a:noFill/>
                </a:ln>
                <a:solidFill>
                  <a:schemeClr val="tx1"/>
                </a:solidFill>
                <a:effectLst/>
                <a:uLnTx/>
                <a:uFillTx/>
                <a:latin typeface="Arial"/>
                <a:ea typeface="+mn-ea"/>
                <a:cs typeface="+mn-cs"/>
              </a:rPr>
              <a:t> intelligence sources</a:t>
            </a:r>
          </a:p>
          <a:p>
            <a:pPr lvl="0">
              <a:defRPr/>
            </a:pPr>
            <a:r>
              <a:rPr kumimoji="0" lang="en-US" sz="1050" b="0" i="0" u="none" strike="noStrike" kern="1200" cap="none" spc="0" normalizeH="0" baseline="0" noProof="0" dirty="0">
                <a:ln>
                  <a:noFill/>
                </a:ln>
                <a:solidFill>
                  <a:schemeClr val="tx1"/>
                </a:solidFill>
                <a:effectLst/>
                <a:uLnTx/>
                <a:uFillTx/>
                <a:latin typeface="Arial"/>
                <a:ea typeface="+mn-ea"/>
                <a:cs typeface="+mn-cs"/>
              </a:rPr>
              <a:t>(</a:t>
            </a:r>
            <a:r>
              <a:rPr lang="en-US" sz="1050" dirty="0">
                <a:solidFill>
                  <a:schemeClr val="tx1"/>
                </a:solidFill>
              </a:rPr>
              <a:t>DBS, SAP HANA, SAP BW, </a:t>
            </a:r>
            <a:br>
              <a:rPr lang="en-US" sz="1050" dirty="0">
                <a:solidFill>
                  <a:schemeClr val="tx1"/>
                </a:solidFill>
              </a:rPr>
            </a:br>
            <a:r>
              <a:rPr lang="en-US" sz="1050" dirty="0">
                <a:solidFill>
                  <a:schemeClr val="tx1"/>
                </a:solidFill>
              </a:rPr>
              <a:t>object stores, EDWS, WS/APIs, Hadoop, NOSQL, enterprise applications, dev platforms, APIs, SDK, </a:t>
            </a:r>
            <a:r>
              <a:rPr lang="en-US" sz="1200" dirty="0">
                <a:solidFill>
                  <a:schemeClr val="tx1"/>
                </a:solidFill>
              </a:rPr>
              <a:t>…)</a:t>
            </a:r>
            <a:endParaRPr kumimoji="0" lang="en-US" sz="1200" b="0" i="0" u="none" strike="noStrike" kern="1200" cap="none" spc="0" normalizeH="0" baseline="0" noProof="0" dirty="0">
              <a:ln>
                <a:noFill/>
              </a:ln>
              <a:solidFill>
                <a:schemeClr val="tx1"/>
              </a:solidFill>
              <a:effectLst/>
              <a:uLnTx/>
              <a:uFillTx/>
              <a:latin typeface="Arial"/>
              <a:ea typeface="+mn-ea"/>
              <a:cs typeface="+mn-cs"/>
            </a:endParaRPr>
          </a:p>
        </p:txBody>
      </p:sp>
      <p:sp>
        <p:nvSpPr>
          <p:cNvPr id="68" name="Rechteck 9">
            <a:extLst>
              <a:ext uri="{FF2B5EF4-FFF2-40B4-BE49-F238E27FC236}">
                <a16:creationId xmlns:a16="http://schemas.microsoft.com/office/drawing/2014/main" id="{BDDF4FFC-34BC-4536-A096-B6764F1D9E1F}"/>
              </a:ext>
            </a:extLst>
          </p:cNvPr>
          <p:cNvSpPr/>
          <p:nvPr/>
        </p:nvSpPr>
        <p:spPr>
          <a:xfrm>
            <a:off x="6167486" y="4939934"/>
            <a:ext cx="5767111" cy="1405071"/>
          </a:xfrm>
          <a:prstGeom prst="rect">
            <a:avLst/>
          </a:prstGeom>
          <a:no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43" tIns="36000" rIns="71943" bIns="71943" rtlCol="0" anchor="t"/>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6A1DC"/>
                </a:solidFill>
                <a:effectLst/>
                <a:uLnTx/>
                <a:uFillTx/>
                <a:latin typeface="Arial"/>
                <a:ea typeface="+mn-ea"/>
                <a:cs typeface="+mn-cs"/>
              </a:rPr>
              <a:t>Connected Sources</a:t>
            </a: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907FE2B0-7CB3-42BF-B166-D2C221B00D2B}"/>
              </a:ext>
            </a:extLst>
          </p:cNvPr>
          <p:cNvSpPr/>
          <p:nvPr/>
        </p:nvSpPr>
        <p:spPr bwMode="gray">
          <a:xfrm>
            <a:off x="9218190" y="5291107"/>
            <a:ext cx="2605641" cy="951679"/>
          </a:xfrm>
          <a:prstGeom prst="rect">
            <a:avLst/>
          </a:prstGeom>
          <a:noFill/>
          <a:ln w="19050" cap="rnd">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1943" tIns="71943" rIns="71943" bIns="71943" rtlCol="0" anchor="t"/>
          <a:lstStyle/>
          <a:p>
            <a:pPr lvl="0">
              <a:defRPr/>
            </a:pPr>
            <a:r>
              <a:rPr kumimoji="0" lang="en-US" sz="1400" b="1" i="0" u="none" strike="noStrike" kern="1200" cap="none" spc="0" normalizeH="0" baseline="0" noProof="0" dirty="0">
                <a:ln>
                  <a:noFill/>
                </a:ln>
                <a:solidFill>
                  <a:schemeClr val="tx1"/>
                </a:solidFill>
                <a:effectLst/>
                <a:uLnTx/>
                <a:uFillTx/>
                <a:latin typeface="Arial"/>
                <a:ea typeface="+mn-ea"/>
                <a:cs typeface="+mn-cs"/>
              </a:rPr>
              <a:t>Other metadata repositories</a:t>
            </a:r>
            <a:br>
              <a:rPr kumimoji="0" lang="en-US" sz="1400" b="1" i="0" u="none" strike="noStrike" kern="1200" cap="none" spc="0" normalizeH="0" baseline="0" noProof="0" dirty="0">
                <a:ln>
                  <a:noFill/>
                </a:ln>
                <a:solidFill>
                  <a:schemeClr val="tx1"/>
                </a:solidFill>
                <a:effectLst/>
                <a:uLnTx/>
                <a:uFillTx/>
                <a:latin typeface="Arial"/>
                <a:ea typeface="+mn-ea"/>
                <a:cs typeface="+mn-cs"/>
              </a:rPr>
            </a:br>
            <a:r>
              <a:rPr lang="en-US" sz="1050" dirty="0">
                <a:solidFill>
                  <a:schemeClr val="tx1"/>
                </a:solidFill>
              </a:rPr>
              <a:t>(SAP Information Steward, SAP PowerDesigner, SAP EA Designer, Atlas/Navigator, Hive, APIs …)</a:t>
            </a:r>
            <a:endParaRPr kumimoji="0" lang="en-US" sz="1400" b="0" i="0" u="none" strike="noStrike" kern="1200" cap="none" spc="0" normalizeH="0" baseline="0" noProof="0" dirty="0">
              <a:ln>
                <a:noFill/>
              </a:ln>
              <a:solidFill>
                <a:schemeClr val="tx1"/>
              </a:solidFill>
              <a:effectLst/>
              <a:uLnTx/>
              <a:uFillTx/>
              <a:latin typeface="Arial"/>
              <a:ea typeface="+mn-ea"/>
              <a:cs typeface="+mn-cs"/>
            </a:endParaRPr>
          </a:p>
        </p:txBody>
      </p:sp>
      <p:cxnSp>
        <p:nvCxnSpPr>
          <p:cNvPr id="70" name="Connector: Elbow 185">
            <a:extLst>
              <a:ext uri="{FF2B5EF4-FFF2-40B4-BE49-F238E27FC236}">
                <a16:creationId xmlns:a16="http://schemas.microsoft.com/office/drawing/2014/main" id="{A6A1174C-6370-4025-BA5D-883CC0E4D32B}"/>
              </a:ext>
            </a:extLst>
          </p:cNvPr>
          <p:cNvCxnSpPr>
            <a:cxnSpLocks/>
            <a:stCxn id="68" idx="0"/>
            <a:endCxn id="48" idx="2"/>
          </p:cNvCxnSpPr>
          <p:nvPr/>
        </p:nvCxnSpPr>
        <p:spPr>
          <a:xfrm rot="16200000" flipV="1">
            <a:off x="8134994" y="4023885"/>
            <a:ext cx="375845" cy="1456253"/>
          </a:xfrm>
          <a:prstGeom prst="bentConnector3">
            <a:avLst>
              <a:gd name="adj1" fmla="val 50000"/>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Connector: Elbow 186">
            <a:extLst>
              <a:ext uri="{FF2B5EF4-FFF2-40B4-BE49-F238E27FC236}">
                <a16:creationId xmlns:a16="http://schemas.microsoft.com/office/drawing/2014/main" id="{DBC8F380-4521-407D-B095-C2C713EA0FB1}"/>
              </a:ext>
            </a:extLst>
          </p:cNvPr>
          <p:cNvCxnSpPr>
            <a:cxnSpLocks/>
            <a:stCxn id="36" idx="2"/>
            <a:endCxn id="81" idx="0"/>
          </p:cNvCxnSpPr>
          <p:nvPr/>
        </p:nvCxnSpPr>
        <p:spPr>
          <a:xfrm rot="16200000" flipH="1">
            <a:off x="7783094" y="1850681"/>
            <a:ext cx="244944" cy="2295183"/>
          </a:xfrm>
          <a:prstGeom prst="bentConnector3">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Connector: Elbow 187">
            <a:extLst>
              <a:ext uri="{FF2B5EF4-FFF2-40B4-BE49-F238E27FC236}">
                <a16:creationId xmlns:a16="http://schemas.microsoft.com/office/drawing/2014/main" id="{BE236BE4-302B-456A-9A4B-76CCF56ACF20}"/>
              </a:ext>
            </a:extLst>
          </p:cNvPr>
          <p:cNvCxnSpPr>
            <a:cxnSpLocks/>
            <a:stCxn id="41" idx="2"/>
            <a:endCxn id="81" idx="0"/>
          </p:cNvCxnSpPr>
          <p:nvPr/>
        </p:nvCxnSpPr>
        <p:spPr>
          <a:xfrm rot="16200000" flipH="1">
            <a:off x="8356890" y="2424477"/>
            <a:ext cx="244944" cy="1147591"/>
          </a:xfrm>
          <a:prstGeom prst="bentConnector3">
            <a:avLst>
              <a:gd name="adj1" fmla="val 50000"/>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Connector: Elbow 188">
            <a:extLst>
              <a:ext uri="{FF2B5EF4-FFF2-40B4-BE49-F238E27FC236}">
                <a16:creationId xmlns:a16="http://schemas.microsoft.com/office/drawing/2014/main" id="{4A624ED0-6714-4BCE-8842-BC94E030CE48}"/>
              </a:ext>
            </a:extLst>
          </p:cNvPr>
          <p:cNvCxnSpPr>
            <a:cxnSpLocks/>
            <a:stCxn id="44" idx="2"/>
            <a:endCxn id="81" idx="0"/>
          </p:cNvCxnSpPr>
          <p:nvPr/>
        </p:nvCxnSpPr>
        <p:spPr>
          <a:xfrm rot="5400000">
            <a:off x="8934603" y="3002189"/>
            <a:ext cx="237112" cy="1"/>
          </a:xfrm>
          <a:prstGeom prst="bentConnector3">
            <a:avLst>
              <a:gd name="adj1" fmla="val 50000"/>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Connector: Elbow 190">
            <a:extLst>
              <a:ext uri="{FF2B5EF4-FFF2-40B4-BE49-F238E27FC236}">
                <a16:creationId xmlns:a16="http://schemas.microsoft.com/office/drawing/2014/main" id="{29CAB45F-A8DF-499F-9CE2-2BD55AD917A0}"/>
              </a:ext>
            </a:extLst>
          </p:cNvPr>
          <p:cNvCxnSpPr>
            <a:cxnSpLocks/>
            <a:stCxn id="45" idx="2"/>
            <a:endCxn id="81" idx="0"/>
          </p:cNvCxnSpPr>
          <p:nvPr/>
        </p:nvCxnSpPr>
        <p:spPr>
          <a:xfrm rot="5400000">
            <a:off x="9504483" y="2424477"/>
            <a:ext cx="244944" cy="1147593"/>
          </a:xfrm>
          <a:prstGeom prst="bentConnector3">
            <a:avLst>
              <a:gd name="adj1" fmla="val 50000"/>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Connector: Elbow 191">
            <a:extLst>
              <a:ext uri="{FF2B5EF4-FFF2-40B4-BE49-F238E27FC236}">
                <a16:creationId xmlns:a16="http://schemas.microsoft.com/office/drawing/2014/main" id="{0977C98F-A8CD-480A-970C-7CFEE5D96210}"/>
              </a:ext>
            </a:extLst>
          </p:cNvPr>
          <p:cNvCxnSpPr>
            <a:cxnSpLocks/>
            <a:stCxn id="46" idx="2"/>
            <a:endCxn id="81" idx="0"/>
          </p:cNvCxnSpPr>
          <p:nvPr/>
        </p:nvCxnSpPr>
        <p:spPr>
          <a:xfrm rot="5400000">
            <a:off x="10078210" y="1850613"/>
            <a:ext cx="245081" cy="2295183"/>
          </a:xfrm>
          <a:prstGeom prst="bentConnector3">
            <a:avLst>
              <a:gd name="adj1" fmla="val 50000"/>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Connector: Elbow 192">
            <a:extLst>
              <a:ext uri="{FF2B5EF4-FFF2-40B4-BE49-F238E27FC236}">
                <a16:creationId xmlns:a16="http://schemas.microsoft.com/office/drawing/2014/main" id="{8F241382-F2CD-42F9-9071-F2F1369375D0}"/>
              </a:ext>
            </a:extLst>
          </p:cNvPr>
          <p:cNvCxnSpPr>
            <a:cxnSpLocks/>
            <a:stCxn id="48" idx="0"/>
            <a:endCxn id="81" idx="2"/>
          </p:cNvCxnSpPr>
          <p:nvPr/>
        </p:nvCxnSpPr>
        <p:spPr>
          <a:xfrm rot="5400000" flipH="1" flipV="1">
            <a:off x="8198071" y="3286299"/>
            <a:ext cx="251805" cy="1458369"/>
          </a:xfrm>
          <a:prstGeom prst="bentConnector3">
            <a:avLst>
              <a:gd name="adj1" fmla="val 50000"/>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Connector: Elbow 193">
            <a:extLst>
              <a:ext uri="{FF2B5EF4-FFF2-40B4-BE49-F238E27FC236}">
                <a16:creationId xmlns:a16="http://schemas.microsoft.com/office/drawing/2014/main" id="{9FD1F133-26A1-4634-9D2D-1CED9417086F}"/>
              </a:ext>
            </a:extLst>
          </p:cNvPr>
          <p:cNvCxnSpPr>
            <a:cxnSpLocks/>
            <a:stCxn id="59" idx="0"/>
            <a:endCxn id="81" idx="2"/>
          </p:cNvCxnSpPr>
          <p:nvPr/>
        </p:nvCxnSpPr>
        <p:spPr>
          <a:xfrm rot="16200000" flipV="1">
            <a:off x="9530243" y="3412496"/>
            <a:ext cx="251805" cy="1205974"/>
          </a:xfrm>
          <a:prstGeom prst="bentConnector3">
            <a:avLst>
              <a:gd name="adj1" fmla="val 50000"/>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B8A31678-8D06-4EA4-8296-9216291D296C}"/>
              </a:ext>
            </a:extLst>
          </p:cNvPr>
          <p:cNvGrpSpPr/>
          <p:nvPr/>
        </p:nvGrpSpPr>
        <p:grpSpPr>
          <a:xfrm>
            <a:off x="7163372" y="3120745"/>
            <a:ext cx="3779572" cy="768835"/>
            <a:chOff x="6889986" y="3137283"/>
            <a:chExt cx="3779572" cy="768835"/>
          </a:xfrm>
        </p:grpSpPr>
        <p:sp>
          <p:nvSpPr>
            <p:cNvPr id="81" name="Rectangle 80">
              <a:extLst>
                <a:ext uri="{FF2B5EF4-FFF2-40B4-BE49-F238E27FC236}">
                  <a16:creationId xmlns:a16="http://schemas.microsoft.com/office/drawing/2014/main" id="{860E4EC9-C222-4BF9-8050-13C217922E51}"/>
                </a:ext>
              </a:extLst>
            </p:cNvPr>
            <p:cNvSpPr/>
            <p:nvPr/>
          </p:nvSpPr>
          <p:spPr bwMode="gray">
            <a:xfrm>
              <a:off x="6889986" y="3137283"/>
              <a:ext cx="3779572" cy="768835"/>
            </a:xfrm>
            <a:prstGeom prst="rect">
              <a:avLst/>
            </a:prstGeom>
            <a:no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43" tIns="71943" rIns="71943" bIns="71943"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1"/>
                  </a:solidFill>
                  <a:effectLst/>
                  <a:uLnTx/>
                  <a:uFillTx/>
                  <a:latin typeface="Arial"/>
                  <a:ea typeface="+mn-ea"/>
                  <a:cs typeface="+mn-cs"/>
                </a:rPr>
                <a:t>Data </a:t>
              </a:r>
              <a:br>
                <a:rPr kumimoji="0" lang="en-US" sz="1600" i="0" u="none" strike="noStrike" kern="1200" cap="none" spc="0" normalizeH="0" baseline="0" noProof="0" dirty="0">
                  <a:ln>
                    <a:noFill/>
                  </a:ln>
                  <a:solidFill>
                    <a:schemeClr val="tx1"/>
                  </a:solidFill>
                  <a:effectLst/>
                  <a:uLnTx/>
                  <a:uFillTx/>
                  <a:latin typeface="Arial"/>
                  <a:ea typeface="+mn-ea"/>
                  <a:cs typeface="+mn-cs"/>
                </a:rPr>
              </a:br>
              <a:r>
                <a:rPr kumimoji="0" lang="en-US" sz="1600" i="0" u="none" strike="noStrike" kern="1200" cap="none" spc="0" normalizeH="0" baseline="0" noProof="0" dirty="0">
                  <a:ln>
                    <a:noFill/>
                  </a:ln>
                  <a:solidFill>
                    <a:schemeClr val="tx1"/>
                  </a:solidFill>
                  <a:effectLst/>
                  <a:uLnTx/>
                  <a:uFillTx/>
                  <a:latin typeface="Arial"/>
                  <a:ea typeface="+mn-ea"/>
                  <a:cs typeface="+mn-cs"/>
                </a:rPr>
                <a:t>catalog</a:t>
              </a:r>
            </a:p>
          </p:txBody>
        </p:sp>
        <p:pic>
          <p:nvPicPr>
            <p:cNvPr id="82" name="Bild 69">
              <a:extLst>
                <a:ext uri="{FF2B5EF4-FFF2-40B4-BE49-F238E27FC236}">
                  <a16:creationId xmlns:a16="http://schemas.microsoft.com/office/drawing/2014/main" id="{2193C174-A2F0-4A2A-BBA9-A08897E298C2}"/>
                </a:ext>
              </a:extLst>
            </p:cNvPr>
            <p:cNvPicPr>
              <a:picLocks noChangeAspect="1"/>
            </p:cNvPicPr>
            <p:nvPr/>
          </p:nvPicPr>
          <p:blipFill>
            <a:blip r:embed="rId3"/>
            <a:stretch>
              <a:fillRect/>
            </a:stretch>
          </p:blipFill>
          <p:spPr>
            <a:xfrm>
              <a:off x="9732502" y="3173826"/>
              <a:ext cx="719438" cy="719438"/>
            </a:xfrm>
            <a:prstGeom prst="ellipse">
              <a:avLst/>
            </a:prstGeom>
          </p:spPr>
        </p:pic>
        <p:pic>
          <p:nvPicPr>
            <p:cNvPr id="83" name="Bild 85">
              <a:extLst>
                <a:ext uri="{FF2B5EF4-FFF2-40B4-BE49-F238E27FC236}">
                  <a16:creationId xmlns:a16="http://schemas.microsoft.com/office/drawing/2014/main" id="{15061EDA-887F-4B92-83CD-BA72EC1945BF}"/>
                </a:ext>
              </a:extLst>
            </p:cNvPr>
            <p:cNvPicPr>
              <a:picLocks noChangeAspect="1"/>
            </p:cNvPicPr>
            <p:nvPr/>
          </p:nvPicPr>
          <p:blipFill>
            <a:blip r:embed="rId4"/>
            <a:stretch>
              <a:fillRect/>
            </a:stretch>
          </p:blipFill>
          <p:spPr>
            <a:xfrm>
              <a:off x="7057058" y="3194681"/>
              <a:ext cx="654035" cy="654035"/>
            </a:xfrm>
            <a:prstGeom prst="ellipse">
              <a:avLst/>
            </a:prstGeom>
          </p:spPr>
        </p:pic>
      </p:grpSp>
      <p:pic>
        <p:nvPicPr>
          <p:cNvPr id="84" name="Picture 83">
            <a:extLst>
              <a:ext uri="{FF2B5EF4-FFF2-40B4-BE49-F238E27FC236}">
                <a16:creationId xmlns:a16="http://schemas.microsoft.com/office/drawing/2014/main" id="{C796CD0F-E418-4F93-A799-3C7E27DDB04F}"/>
              </a:ext>
            </a:extLst>
          </p:cNvPr>
          <p:cNvPicPr>
            <a:picLocks noChangeAspect="1"/>
          </p:cNvPicPr>
          <p:nvPr/>
        </p:nvPicPr>
        <p:blipFill>
          <a:blip r:embed="rId5"/>
          <a:stretch>
            <a:fillRect/>
          </a:stretch>
        </p:blipFill>
        <p:spPr>
          <a:xfrm>
            <a:off x="7944149" y="1692378"/>
            <a:ext cx="492088" cy="518790"/>
          </a:xfrm>
          <a:prstGeom prst="rect">
            <a:avLst/>
          </a:prstGeom>
        </p:spPr>
      </p:pic>
      <p:sp>
        <p:nvSpPr>
          <p:cNvPr id="85" name="TextBox 84">
            <a:extLst>
              <a:ext uri="{FF2B5EF4-FFF2-40B4-BE49-F238E27FC236}">
                <a16:creationId xmlns:a16="http://schemas.microsoft.com/office/drawing/2014/main" id="{A8325C16-FE2B-448F-ABD6-AC26E78F55E1}"/>
              </a:ext>
            </a:extLst>
          </p:cNvPr>
          <p:cNvSpPr txBox="1"/>
          <p:nvPr/>
        </p:nvSpPr>
        <p:spPr>
          <a:xfrm>
            <a:off x="8524788" y="1703166"/>
            <a:ext cx="2325988" cy="500137"/>
          </a:xfrm>
          <a:prstGeom prst="rect">
            <a:avLst/>
          </a:prstGeom>
          <a:noFill/>
        </p:spPr>
        <p:txBody>
          <a:bodyPr wrap="square" lIns="0" tIns="0" rIns="0" bIns="0" rtlCol="0" anchor="t">
            <a:spAutoFit/>
          </a:bodyPr>
          <a:lstStyle/>
          <a:p>
            <a:pPr fontAlgn="base">
              <a:spcBef>
                <a:spcPts val="300"/>
              </a:spcBef>
              <a:spcAft>
                <a:spcPct val="0"/>
              </a:spcAft>
              <a:buClr>
                <a:srgbClr val="F0AB00"/>
              </a:buClr>
              <a:buSzPct val="80000"/>
            </a:pPr>
            <a:r>
              <a:rPr lang="en-US" sz="1600" b="1" kern="0" dirty="0">
                <a:ea typeface="Arial Unicode MS"/>
                <a:cs typeface="Arial Unicode MS"/>
              </a:rPr>
              <a:t>SAP Data Intelligence</a:t>
            </a:r>
            <a:endParaRPr lang="en-US" sz="1600" b="1" kern="0" dirty="0">
              <a:ea typeface="Arial Unicode MS" pitchFamily="34" charset="-128"/>
              <a:cs typeface="Arial Unicode MS" pitchFamily="34" charset="-128"/>
            </a:endParaRPr>
          </a:p>
          <a:p>
            <a:pPr fontAlgn="base">
              <a:spcBef>
                <a:spcPts val="300"/>
              </a:spcBef>
              <a:spcAft>
                <a:spcPct val="0"/>
              </a:spcAft>
              <a:buClr>
                <a:srgbClr val="F0AB00"/>
              </a:buClr>
              <a:buSzPct val="80000"/>
            </a:pPr>
            <a:r>
              <a:rPr lang="en-US" sz="1400" kern="0" dirty="0">
                <a:latin typeface="Arial Narrow" panose="020B0606020202030204" pitchFamily="34" charset="0"/>
                <a:ea typeface="Arial Unicode MS" pitchFamily="34" charset="-128"/>
                <a:cs typeface="Arial Unicode MS" pitchFamily="34" charset="-128"/>
              </a:rPr>
              <a:t>Metadata explorer</a:t>
            </a:r>
            <a:endParaRPr lang="en-US" sz="1600" kern="0" dirty="0">
              <a:ea typeface="Arial Unicode MS" pitchFamily="34" charset="-128"/>
              <a:cs typeface="Arial Unicode MS" pitchFamily="34" charset="-128"/>
            </a:endParaRPr>
          </a:p>
        </p:txBody>
      </p:sp>
      <p:sp>
        <p:nvSpPr>
          <p:cNvPr id="86" name="TextBox 85">
            <a:extLst>
              <a:ext uri="{FF2B5EF4-FFF2-40B4-BE49-F238E27FC236}">
                <a16:creationId xmlns:a16="http://schemas.microsoft.com/office/drawing/2014/main" id="{FE67C443-00CE-4B1D-B801-A60DFEA24F80}"/>
              </a:ext>
            </a:extLst>
          </p:cNvPr>
          <p:cNvSpPr txBox="1"/>
          <p:nvPr/>
        </p:nvSpPr>
        <p:spPr>
          <a:xfrm>
            <a:off x="4425227" y="6519482"/>
            <a:ext cx="3696345" cy="10772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700" kern="0" dirty="0">
                <a:ea typeface="Arial Unicode MS" pitchFamily="34" charset="-128"/>
                <a:cs typeface="Arial Unicode MS" pitchFamily="34" charset="-128"/>
              </a:rPr>
              <a:t>*This is the current state of planning and may be changed by SAP at any time without notice.</a:t>
            </a:r>
            <a:endParaRPr lang="de-DE" sz="700" kern="0" dirty="0">
              <a:ea typeface="Arial Unicode MS" pitchFamily="34" charset="-128"/>
              <a:cs typeface="Arial Unicode MS" pitchFamily="34" charset="-128"/>
            </a:endParaRPr>
          </a:p>
        </p:txBody>
      </p:sp>
    </p:spTree>
    <p:extLst>
      <p:ext uri="{BB962C8B-B14F-4D97-AF65-F5344CB8AC3E}">
        <p14:creationId xmlns:p14="http://schemas.microsoft.com/office/powerpoint/2010/main" val="3618922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9D809982-CED1-4EEF-B4D2-73C2ACC6CF4B}"/>
              </a:ext>
            </a:extLst>
          </p:cNvPr>
          <p:cNvSpPr/>
          <p:nvPr/>
        </p:nvSpPr>
        <p:spPr bwMode="gray">
          <a:xfrm>
            <a:off x="7911369" y="4068809"/>
            <a:ext cx="2944588" cy="1368606"/>
          </a:xfrm>
          <a:prstGeom prst="ellipse">
            <a:avLst/>
          </a:prstGeom>
          <a:solidFill>
            <a:schemeClr val="bg1">
              <a:lumMod val="95000"/>
              <a:alpha val="7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GB" sz="1800" b="0" i="1" u="none" strike="noStrike" kern="0" cap="none" spc="0" normalizeH="0" baseline="0" noProof="0" dirty="0">
                <a:ln>
                  <a:noFill/>
                </a:ln>
                <a:effectLst/>
                <a:uLnTx/>
                <a:uFillTx/>
                <a:ea typeface="Arial Unicode MS" pitchFamily="34" charset="-128"/>
                <a:cs typeface="Arial Unicode MS" pitchFamily="34" charset="-128"/>
              </a:rPr>
              <a:t>Acquire, refine, enrich</a:t>
            </a:r>
          </a:p>
        </p:txBody>
      </p:sp>
      <p:sp>
        <p:nvSpPr>
          <p:cNvPr id="16" name="Oval 15">
            <a:extLst>
              <a:ext uri="{FF2B5EF4-FFF2-40B4-BE49-F238E27FC236}">
                <a16:creationId xmlns:a16="http://schemas.microsoft.com/office/drawing/2014/main" id="{27807FA9-827D-4127-9A27-DC9B1654CFFD}"/>
              </a:ext>
            </a:extLst>
          </p:cNvPr>
          <p:cNvSpPr/>
          <p:nvPr/>
        </p:nvSpPr>
        <p:spPr bwMode="gray">
          <a:xfrm>
            <a:off x="4707885" y="4042788"/>
            <a:ext cx="2944588" cy="1368606"/>
          </a:xfrm>
          <a:prstGeom prst="ellipse">
            <a:avLst/>
          </a:prstGeom>
          <a:solidFill>
            <a:schemeClr val="bg1">
              <a:lumMod val="95000"/>
              <a:alpha val="7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GB" sz="1800" b="0" i="1" u="none" strike="noStrike" kern="0" cap="none" spc="0" normalizeH="0" baseline="0" noProof="0" dirty="0">
                <a:ln>
                  <a:noFill/>
                </a:ln>
                <a:effectLst/>
                <a:uLnTx/>
                <a:uFillTx/>
                <a:ea typeface="Arial Unicode MS" pitchFamily="34" charset="-128"/>
                <a:cs typeface="Arial Unicode MS" pitchFamily="34" charset="-128"/>
              </a:rPr>
              <a:t>Business rules, Data Quality dashboards</a:t>
            </a:r>
          </a:p>
        </p:txBody>
      </p:sp>
      <p:sp>
        <p:nvSpPr>
          <p:cNvPr id="9" name="Oval 8">
            <a:extLst>
              <a:ext uri="{FF2B5EF4-FFF2-40B4-BE49-F238E27FC236}">
                <a16:creationId xmlns:a16="http://schemas.microsoft.com/office/drawing/2014/main" id="{85A6CD4B-ACBA-4875-BAAB-0A745DED9B58}"/>
              </a:ext>
            </a:extLst>
          </p:cNvPr>
          <p:cNvSpPr/>
          <p:nvPr/>
        </p:nvSpPr>
        <p:spPr bwMode="gray">
          <a:xfrm>
            <a:off x="1534054" y="4042788"/>
            <a:ext cx="2944588" cy="1368606"/>
          </a:xfrm>
          <a:prstGeom prst="ellipse">
            <a:avLst/>
          </a:prstGeom>
          <a:solidFill>
            <a:schemeClr val="bg1">
              <a:lumMod val="95000"/>
              <a:alpha val="7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GB" sz="1800" b="0" i="1" u="none" strike="noStrike" kern="0" cap="none" spc="0" normalizeH="0" baseline="0" noProof="0" dirty="0">
                <a:ln>
                  <a:noFill/>
                </a:ln>
                <a:effectLst/>
                <a:uLnTx/>
                <a:uFillTx/>
                <a:ea typeface="Arial Unicode MS" pitchFamily="34" charset="-128"/>
                <a:cs typeface="Arial Unicode MS" pitchFamily="34" charset="-128"/>
              </a:rPr>
              <a:t>Crawl, search, tag, profile, understand</a:t>
            </a:r>
          </a:p>
        </p:txBody>
      </p:sp>
      <p:sp>
        <p:nvSpPr>
          <p:cNvPr id="3" name="Title 2">
            <a:extLst>
              <a:ext uri="{FF2B5EF4-FFF2-40B4-BE49-F238E27FC236}">
                <a16:creationId xmlns:a16="http://schemas.microsoft.com/office/drawing/2014/main" id="{9586B4E9-4FFC-BE41-808E-12AE9D4FEECA}"/>
              </a:ext>
            </a:extLst>
          </p:cNvPr>
          <p:cNvSpPr>
            <a:spLocks noGrp="1"/>
          </p:cNvSpPr>
          <p:nvPr>
            <p:ph type="title"/>
          </p:nvPr>
        </p:nvSpPr>
        <p:spPr/>
        <p:txBody>
          <a:bodyPr/>
          <a:lstStyle/>
          <a:p>
            <a:r>
              <a:rPr lang="en-US" dirty="0"/>
              <a:t> Data governance use cases</a:t>
            </a:r>
          </a:p>
        </p:txBody>
      </p:sp>
      <p:sp>
        <p:nvSpPr>
          <p:cNvPr id="6" name="Rounded Rectangle 8">
            <a:extLst>
              <a:ext uri="{FF2B5EF4-FFF2-40B4-BE49-F238E27FC236}">
                <a16:creationId xmlns:a16="http://schemas.microsoft.com/office/drawing/2014/main" id="{F01200DF-6A5F-4114-915F-57FB18F3EA26}"/>
              </a:ext>
            </a:extLst>
          </p:cNvPr>
          <p:cNvSpPr/>
          <p:nvPr/>
        </p:nvSpPr>
        <p:spPr bwMode="gray">
          <a:xfrm>
            <a:off x="1776380" y="1971490"/>
            <a:ext cx="2459936" cy="2071298"/>
          </a:xfrm>
          <a:prstGeom prst="roundRect">
            <a:avLst/>
          </a:prstGeom>
          <a:gradFill flip="none" rotWithShape="1">
            <a:gsLst>
              <a:gs pos="55000">
                <a:schemeClr val="bg1"/>
              </a:gs>
              <a:gs pos="100000">
                <a:schemeClr val="bg1">
                  <a:lumMod val="85000"/>
                </a:schemeClr>
              </a:gs>
            </a:gsLst>
            <a:lin ang="5400000" scaled="1"/>
            <a:tileRect/>
          </a:gradFill>
          <a:ln w="120650" algn="ctr">
            <a:gradFill>
              <a:gsLst>
                <a:gs pos="2000">
                  <a:srgbClr val="F0AB00">
                    <a:alpha val="61000"/>
                  </a:srgbClr>
                </a:gs>
                <a:gs pos="100000">
                  <a:srgbClr val="008FD3"/>
                </a:gs>
              </a:gsLst>
              <a:lin ang="14400000" scaled="0"/>
            </a:gradFill>
            <a:miter lim="800000"/>
            <a:headEnd/>
            <a:tailEnd/>
          </a:ln>
          <a:effectLst>
            <a:outerShdw blurRad="50800" dist="127000" dir="5400000" algn="t" rotWithShape="0">
              <a:prstClr val="black">
                <a:alpha val="25000"/>
              </a:prstClr>
            </a:outerShdw>
          </a:effectLst>
        </p:spPr>
        <p:txBody>
          <a:bodyPr lIns="90000" tIns="72000" rIns="90000" bIns="72000" rtlCol="0" anchor="ctr"/>
          <a:lstStyle/>
          <a:p>
            <a:pPr marL="0" marR="0" lvl="0" indent="0" algn="ctr" defTabSz="914400" eaLnBrk="1" fontAlgn="base" latinLnBrk="0" hangingPunct="1">
              <a:lnSpc>
                <a:spcPts val="2560"/>
              </a:lnSpc>
              <a:spcBef>
                <a:spcPts val="0"/>
              </a:spcBef>
              <a:spcAft>
                <a:spcPts val="1800"/>
              </a:spcAft>
              <a:buClr>
                <a:srgbClr val="F0AB00"/>
              </a:buClr>
              <a:buSzPct val="80000"/>
              <a:buFontTx/>
              <a:buNone/>
              <a:tabLst/>
              <a:defRPr/>
            </a:pPr>
            <a:r>
              <a:rPr kumimoji="0" lang="en-US" sz="2500" b="0" i="0" u="none" strike="noStrike" kern="0" cap="none" spc="0" normalizeH="0" baseline="0" noProof="0" dirty="0">
                <a:ln>
                  <a:noFill/>
                </a:ln>
                <a:effectLst/>
                <a:uLnTx/>
                <a:uFillTx/>
                <a:ea typeface="Arial Unicode MS" pitchFamily="34" charset="-128"/>
                <a:cs typeface="Arial Unicode MS" pitchFamily="34" charset="-128"/>
              </a:rPr>
              <a:t>Data Discovery &amp; Governance</a:t>
            </a:r>
          </a:p>
        </p:txBody>
      </p:sp>
      <p:sp>
        <p:nvSpPr>
          <p:cNvPr id="7" name="Rounded Rectangle 186">
            <a:extLst>
              <a:ext uri="{FF2B5EF4-FFF2-40B4-BE49-F238E27FC236}">
                <a16:creationId xmlns:a16="http://schemas.microsoft.com/office/drawing/2014/main" id="{E6E36747-9007-40B0-A3DC-C4BF83CEF1C6}"/>
              </a:ext>
            </a:extLst>
          </p:cNvPr>
          <p:cNvSpPr/>
          <p:nvPr/>
        </p:nvSpPr>
        <p:spPr bwMode="gray">
          <a:xfrm>
            <a:off x="4933582" y="1971490"/>
            <a:ext cx="2459936" cy="2071298"/>
          </a:xfrm>
          <a:prstGeom prst="roundRect">
            <a:avLst/>
          </a:prstGeom>
          <a:gradFill flip="none" rotWithShape="1">
            <a:gsLst>
              <a:gs pos="55000">
                <a:schemeClr val="bg1"/>
              </a:gs>
              <a:gs pos="100000">
                <a:schemeClr val="bg1">
                  <a:lumMod val="85000"/>
                </a:schemeClr>
              </a:gs>
            </a:gsLst>
            <a:lin ang="5400000" scaled="1"/>
            <a:tileRect/>
          </a:gradFill>
          <a:ln w="120650" algn="ctr">
            <a:gradFill>
              <a:gsLst>
                <a:gs pos="2000">
                  <a:srgbClr val="F0AB00">
                    <a:alpha val="61000"/>
                  </a:srgbClr>
                </a:gs>
                <a:gs pos="100000">
                  <a:srgbClr val="008FD3"/>
                </a:gs>
              </a:gsLst>
              <a:lin ang="16200000" scaled="0"/>
            </a:gradFill>
            <a:miter lim="800000"/>
            <a:headEnd/>
            <a:tailEnd/>
          </a:ln>
          <a:effectLst>
            <a:outerShdw blurRad="50800" dist="127000" dir="5400000" algn="t" rotWithShape="0">
              <a:prstClr val="black">
                <a:alpha val="25000"/>
              </a:prstClr>
            </a:outerShdw>
          </a:effectLst>
        </p:spPr>
        <p:txBody>
          <a:bodyPr lIns="90000" tIns="72000" rIns="90000" bIns="72000" rtlCol="0" anchor="ctr"/>
          <a:lstStyle/>
          <a:p>
            <a:pPr marL="0" marR="0" lvl="0" indent="0" algn="ctr" defTabSz="914400" eaLnBrk="1" fontAlgn="base" latinLnBrk="0" hangingPunct="1">
              <a:lnSpc>
                <a:spcPts val="2560"/>
              </a:lnSpc>
              <a:spcBef>
                <a:spcPts val="0"/>
              </a:spcBef>
              <a:spcAft>
                <a:spcPts val="1800"/>
              </a:spcAft>
              <a:buClr>
                <a:srgbClr val="F0AB00"/>
              </a:buClr>
              <a:buSzPct val="80000"/>
              <a:buFontTx/>
              <a:buNone/>
              <a:tabLst/>
              <a:defRPr/>
            </a:pPr>
            <a:r>
              <a:rPr kumimoji="0" lang="en-US" sz="2500" b="0" i="0" u="none" strike="noStrike" kern="0" cap="none" spc="0" normalizeH="0" baseline="0" noProof="0" dirty="0">
                <a:ln>
                  <a:noFill/>
                </a:ln>
                <a:effectLst/>
                <a:uLnTx/>
                <a:uFillTx/>
                <a:ea typeface="Arial Unicode MS" pitchFamily="34" charset="-128"/>
                <a:cs typeface="Arial Unicode MS" pitchFamily="34" charset="-128"/>
              </a:rPr>
              <a:t>Data Quality Monitoring</a:t>
            </a:r>
          </a:p>
        </p:txBody>
      </p:sp>
      <p:sp>
        <p:nvSpPr>
          <p:cNvPr id="8" name="Rounded Rectangle 190">
            <a:extLst>
              <a:ext uri="{FF2B5EF4-FFF2-40B4-BE49-F238E27FC236}">
                <a16:creationId xmlns:a16="http://schemas.microsoft.com/office/drawing/2014/main" id="{3A086108-FD03-421D-8BEB-65559CFE6A8C}"/>
              </a:ext>
            </a:extLst>
          </p:cNvPr>
          <p:cNvSpPr/>
          <p:nvPr/>
        </p:nvSpPr>
        <p:spPr bwMode="gray">
          <a:xfrm>
            <a:off x="8147706" y="1971490"/>
            <a:ext cx="2459936" cy="2071298"/>
          </a:xfrm>
          <a:prstGeom prst="roundRect">
            <a:avLst/>
          </a:prstGeom>
          <a:gradFill flip="none" rotWithShape="1">
            <a:gsLst>
              <a:gs pos="55000">
                <a:schemeClr val="bg1"/>
              </a:gs>
              <a:gs pos="100000">
                <a:schemeClr val="bg1">
                  <a:lumMod val="85000"/>
                </a:schemeClr>
              </a:gs>
            </a:gsLst>
            <a:lin ang="5400000" scaled="1"/>
            <a:tileRect/>
          </a:gradFill>
          <a:ln w="120650" algn="ctr">
            <a:gradFill>
              <a:gsLst>
                <a:gs pos="2000">
                  <a:srgbClr val="F0AB00">
                    <a:alpha val="61000"/>
                  </a:srgbClr>
                </a:gs>
                <a:gs pos="100000">
                  <a:srgbClr val="008FD3"/>
                </a:gs>
              </a:gsLst>
              <a:lin ang="18600000" scaled="0"/>
            </a:gradFill>
            <a:miter lim="800000"/>
            <a:headEnd/>
            <a:tailEnd/>
          </a:ln>
          <a:effectLst>
            <a:outerShdw blurRad="50800" dist="127000" dir="5400000" algn="t" rotWithShape="0">
              <a:prstClr val="black">
                <a:alpha val="25000"/>
              </a:prstClr>
            </a:outerShdw>
          </a:effectLst>
        </p:spPr>
        <p:txBody>
          <a:bodyPr lIns="90000" tIns="72000" rIns="90000" bIns="72000" rtlCol="0" anchor="ctr"/>
          <a:lstStyle/>
          <a:p>
            <a:pPr marL="0" marR="0" lvl="0" indent="0" algn="ctr" defTabSz="914400" eaLnBrk="1" fontAlgn="base" latinLnBrk="0" hangingPunct="1">
              <a:lnSpc>
                <a:spcPts val="2560"/>
              </a:lnSpc>
              <a:spcBef>
                <a:spcPts val="0"/>
              </a:spcBef>
              <a:spcAft>
                <a:spcPts val="1800"/>
              </a:spcAft>
              <a:buClr>
                <a:srgbClr val="F0AB00"/>
              </a:buClr>
              <a:buSzPct val="80000"/>
              <a:buFontTx/>
              <a:buNone/>
              <a:tabLst/>
              <a:defRPr/>
            </a:pPr>
            <a:r>
              <a:rPr kumimoji="0" lang="en-US" sz="2500" b="0" i="0" u="none" strike="noStrike" kern="0" cap="none" spc="0" normalizeH="0" baseline="0" noProof="0" dirty="0">
                <a:ln>
                  <a:noFill/>
                </a:ln>
                <a:effectLst/>
                <a:uLnTx/>
                <a:uFillTx/>
                <a:ea typeface="Arial Unicode MS" pitchFamily="34" charset="-128"/>
                <a:cs typeface="Arial Unicode MS" pitchFamily="34" charset="-128"/>
              </a:rPr>
              <a:t>Data Preparation &amp; Enrichment</a:t>
            </a:r>
          </a:p>
        </p:txBody>
      </p:sp>
    </p:spTree>
    <p:extLst>
      <p:ext uri="{BB962C8B-B14F-4D97-AF65-F5344CB8AC3E}">
        <p14:creationId xmlns:p14="http://schemas.microsoft.com/office/powerpoint/2010/main" val="237894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15FC-5889-4B28-941F-96FC933AC9AA}"/>
              </a:ext>
            </a:extLst>
          </p:cNvPr>
          <p:cNvSpPr>
            <a:spLocks noGrp="1"/>
          </p:cNvSpPr>
          <p:nvPr>
            <p:ph type="title"/>
          </p:nvPr>
        </p:nvSpPr>
        <p:spPr>
          <a:xfrm>
            <a:off x="504001" y="504000"/>
            <a:ext cx="11186476" cy="369332"/>
          </a:xfrm>
        </p:spPr>
        <p:txBody>
          <a:bodyPr/>
          <a:lstStyle/>
          <a:p>
            <a:r>
              <a:rPr lang="en-US" dirty="0">
                <a:solidFill>
                  <a:schemeClr val="accent1"/>
                </a:solidFill>
              </a:rPr>
              <a:t>Search and filter</a:t>
            </a:r>
            <a:r>
              <a:rPr lang="en-US" dirty="0"/>
              <a:t> across auto-discovered data assets</a:t>
            </a:r>
            <a:endParaRPr lang="en-US" b="0" dirty="0"/>
          </a:p>
        </p:txBody>
      </p:sp>
      <p:pic>
        <p:nvPicPr>
          <p:cNvPr id="3" name="Picture 2">
            <a:extLst>
              <a:ext uri="{FF2B5EF4-FFF2-40B4-BE49-F238E27FC236}">
                <a16:creationId xmlns:a16="http://schemas.microsoft.com/office/drawing/2014/main" id="{BF7B7373-8BA7-4E52-8054-604FBC14F32A}"/>
              </a:ext>
            </a:extLst>
          </p:cNvPr>
          <p:cNvPicPr>
            <a:picLocks noChangeAspect="1"/>
          </p:cNvPicPr>
          <p:nvPr/>
        </p:nvPicPr>
        <p:blipFill>
          <a:blip r:embed="rId2"/>
          <a:stretch>
            <a:fillRect/>
          </a:stretch>
        </p:blipFill>
        <p:spPr>
          <a:xfrm>
            <a:off x="504001" y="1500970"/>
            <a:ext cx="4107185" cy="1124250"/>
          </a:xfrm>
          <a:prstGeom prst="rect">
            <a:avLst/>
          </a:prstGeom>
          <a:effectLst>
            <a:outerShdw blurRad="50800" dist="50800" dir="2700000" algn="tl" rotWithShape="0">
              <a:prstClr val="black">
                <a:alpha val="40000"/>
              </a:prstClr>
            </a:outerShdw>
          </a:effectLst>
        </p:spPr>
      </p:pic>
      <p:pic>
        <p:nvPicPr>
          <p:cNvPr id="4" name="Picture 3">
            <a:extLst>
              <a:ext uri="{FF2B5EF4-FFF2-40B4-BE49-F238E27FC236}">
                <a16:creationId xmlns:a16="http://schemas.microsoft.com/office/drawing/2014/main" id="{37FD47B3-E6EB-47FA-851A-013A58AD65A2}"/>
              </a:ext>
            </a:extLst>
          </p:cNvPr>
          <p:cNvPicPr>
            <a:picLocks noChangeAspect="1"/>
          </p:cNvPicPr>
          <p:nvPr/>
        </p:nvPicPr>
        <p:blipFill>
          <a:blip r:embed="rId3"/>
          <a:stretch>
            <a:fillRect/>
          </a:stretch>
        </p:blipFill>
        <p:spPr>
          <a:xfrm>
            <a:off x="658294" y="2484241"/>
            <a:ext cx="2835685" cy="3858577"/>
          </a:xfrm>
          <a:prstGeom prst="rect">
            <a:avLst/>
          </a:prstGeom>
          <a:effectLst>
            <a:outerShdw blurRad="50800" dist="50800" dir="2700000" algn="tl" rotWithShape="0">
              <a:prstClr val="black">
                <a:alpha val="40000"/>
              </a:prstClr>
            </a:outerShdw>
          </a:effectLst>
        </p:spPr>
      </p:pic>
      <p:pic>
        <p:nvPicPr>
          <p:cNvPr id="5" name="Picture 4">
            <a:extLst>
              <a:ext uri="{FF2B5EF4-FFF2-40B4-BE49-F238E27FC236}">
                <a16:creationId xmlns:a16="http://schemas.microsoft.com/office/drawing/2014/main" id="{DD7D277E-E2DE-48AA-8774-156163F22463}"/>
              </a:ext>
            </a:extLst>
          </p:cNvPr>
          <p:cNvPicPr>
            <a:picLocks noChangeAspect="1"/>
          </p:cNvPicPr>
          <p:nvPr/>
        </p:nvPicPr>
        <p:blipFill>
          <a:blip r:embed="rId4"/>
          <a:stretch>
            <a:fillRect/>
          </a:stretch>
        </p:blipFill>
        <p:spPr>
          <a:xfrm>
            <a:off x="4943041" y="1500970"/>
            <a:ext cx="6747436" cy="3400089"/>
          </a:xfrm>
          <a:prstGeom prst="rect">
            <a:avLst/>
          </a:prstGeom>
          <a:effectLst>
            <a:outerShdw blurRad="50800" dist="50800" dir="2700000" algn="tl" rotWithShape="0">
              <a:prstClr val="black">
                <a:alpha val="40000"/>
              </a:prstClr>
            </a:outerShdw>
          </a:effectLst>
        </p:spPr>
      </p:pic>
      <p:pic>
        <p:nvPicPr>
          <p:cNvPr id="6" name="Picture 5">
            <a:extLst>
              <a:ext uri="{FF2B5EF4-FFF2-40B4-BE49-F238E27FC236}">
                <a16:creationId xmlns:a16="http://schemas.microsoft.com/office/drawing/2014/main" id="{F59AF73A-E5A1-43DC-818B-6A6D80FD040E}"/>
              </a:ext>
            </a:extLst>
          </p:cNvPr>
          <p:cNvPicPr>
            <a:picLocks noChangeAspect="1"/>
          </p:cNvPicPr>
          <p:nvPr/>
        </p:nvPicPr>
        <p:blipFill>
          <a:blip r:embed="rId5"/>
          <a:stretch>
            <a:fillRect/>
          </a:stretch>
        </p:blipFill>
        <p:spPr>
          <a:xfrm>
            <a:off x="8102716" y="3825412"/>
            <a:ext cx="3860086" cy="2443308"/>
          </a:xfrm>
          <a:prstGeom prst="rect">
            <a:avLst/>
          </a:prstGeom>
          <a:effectLst>
            <a:outerShdw blurRad="50800" dist="50800" dir="2700000" algn="tl" rotWithShape="0">
              <a:prstClr val="black">
                <a:alpha val="40000"/>
              </a:prstClr>
            </a:outerShdw>
          </a:effectLst>
        </p:spPr>
      </p:pic>
      <p:pic>
        <p:nvPicPr>
          <p:cNvPr id="7" name="Picture 6">
            <a:extLst>
              <a:ext uri="{FF2B5EF4-FFF2-40B4-BE49-F238E27FC236}">
                <a16:creationId xmlns:a16="http://schemas.microsoft.com/office/drawing/2014/main" id="{B0AB1226-723E-4A63-AEFF-03A1A40A09D1}"/>
              </a:ext>
            </a:extLst>
          </p:cNvPr>
          <p:cNvPicPr>
            <a:picLocks noChangeAspect="1"/>
          </p:cNvPicPr>
          <p:nvPr/>
        </p:nvPicPr>
        <p:blipFill>
          <a:blip r:embed="rId6"/>
          <a:stretch>
            <a:fillRect/>
          </a:stretch>
        </p:blipFill>
        <p:spPr>
          <a:xfrm>
            <a:off x="3688570" y="3965848"/>
            <a:ext cx="4003260" cy="1870421"/>
          </a:xfrm>
          <a:prstGeom prst="rect">
            <a:avLst/>
          </a:prstGeom>
          <a:effectLst>
            <a:outerShdw blurRad="50800" dist="50800" dir="2700000" algn="tl" rotWithShape="0">
              <a:prstClr val="black">
                <a:alpha val="40000"/>
              </a:prstClr>
            </a:outerShdw>
          </a:effectLst>
        </p:spPr>
      </p:pic>
      <p:sp>
        <p:nvSpPr>
          <p:cNvPr id="8" name="TextBox 7">
            <a:extLst>
              <a:ext uri="{FF2B5EF4-FFF2-40B4-BE49-F238E27FC236}">
                <a16:creationId xmlns:a16="http://schemas.microsoft.com/office/drawing/2014/main" id="{074EDD4D-FD32-4C69-A99E-D82EE3E8212D}"/>
              </a:ext>
            </a:extLst>
          </p:cNvPr>
          <p:cNvSpPr txBox="1"/>
          <p:nvPr/>
        </p:nvSpPr>
        <p:spPr>
          <a:xfrm>
            <a:off x="4561362" y="5908361"/>
            <a:ext cx="2257675"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solidFill>
                  <a:schemeClr val="accent4"/>
                </a:solidFill>
                <a:ea typeface="Arial Unicode MS" pitchFamily="34" charset="-128"/>
                <a:cs typeface="Arial Unicode MS" pitchFamily="34" charset="-128"/>
              </a:rPr>
              <a:t>Filtering With Tags</a:t>
            </a:r>
          </a:p>
        </p:txBody>
      </p:sp>
      <p:sp>
        <p:nvSpPr>
          <p:cNvPr id="9" name="TextBox 8">
            <a:extLst>
              <a:ext uri="{FF2B5EF4-FFF2-40B4-BE49-F238E27FC236}">
                <a16:creationId xmlns:a16="http://schemas.microsoft.com/office/drawing/2014/main" id="{E6738D9F-6EA2-423E-9732-213CF4D9B31E}"/>
              </a:ext>
            </a:extLst>
          </p:cNvPr>
          <p:cNvSpPr txBox="1"/>
          <p:nvPr/>
        </p:nvSpPr>
        <p:spPr>
          <a:xfrm>
            <a:off x="1480002" y="5141586"/>
            <a:ext cx="1825672" cy="43088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solidFill>
                  <a:schemeClr val="accent4"/>
                </a:solidFill>
                <a:ea typeface="Arial Unicode MS" pitchFamily="34" charset="-128"/>
                <a:cs typeface="Arial Unicode MS" pitchFamily="34" charset="-128"/>
              </a:rPr>
              <a:t>Filtering Connection or Dataset Types</a:t>
            </a:r>
          </a:p>
        </p:txBody>
      </p:sp>
      <p:pic>
        <p:nvPicPr>
          <p:cNvPr id="11" name="Picture 10">
            <a:extLst>
              <a:ext uri="{FF2B5EF4-FFF2-40B4-BE49-F238E27FC236}">
                <a16:creationId xmlns:a16="http://schemas.microsoft.com/office/drawing/2014/main" id="{EB0FC1CA-5889-4482-BB38-66A5A52960C3}"/>
              </a:ext>
            </a:extLst>
          </p:cNvPr>
          <p:cNvPicPr>
            <a:picLocks noChangeAspect="1"/>
          </p:cNvPicPr>
          <p:nvPr/>
        </p:nvPicPr>
        <p:blipFill>
          <a:blip r:embed="rId7"/>
          <a:stretch>
            <a:fillRect/>
          </a:stretch>
        </p:blipFill>
        <p:spPr>
          <a:xfrm>
            <a:off x="10444162" y="203835"/>
            <a:ext cx="1114425" cy="983316"/>
          </a:xfrm>
          <a:prstGeom prst="rect">
            <a:avLst/>
          </a:prstGeom>
        </p:spPr>
      </p:pic>
    </p:spTree>
    <p:extLst>
      <p:ext uri="{BB962C8B-B14F-4D97-AF65-F5344CB8AC3E}">
        <p14:creationId xmlns:p14="http://schemas.microsoft.com/office/powerpoint/2010/main" val="467411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062D-2C80-42ED-819B-AAF896B4D3D0}"/>
              </a:ext>
            </a:extLst>
          </p:cNvPr>
          <p:cNvSpPr>
            <a:spLocks noGrp="1"/>
          </p:cNvSpPr>
          <p:nvPr>
            <p:ph type="title"/>
          </p:nvPr>
        </p:nvSpPr>
        <p:spPr>
          <a:xfrm>
            <a:off x="504001" y="504000"/>
            <a:ext cx="11186476" cy="369332"/>
          </a:xfrm>
        </p:spPr>
        <p:txBody>
          <a:bodyPr/>
          <a:lstStyle/>
          <a:p>
            <a:r>
              <a:rPr lang="en-US" dirty="0"/>
              <a:t>Link data to information-rich </a:t>
            </a:r>
            <a:r>
              <a:rPr lang="en-US" dirty="0">
                <a:solidFill>
                  <a:schemeClr val="accent1"/>
                </a:solidFill>
              </a:rPr>
              <a:t>Business Terms</a:t>
            </a:r>
            <a:endParaRPr lang="en-US" b="0" dirty="0">
              <a:solidFill>
                <a:schemeClr val="accent1"/>
              </a:solidFill>
            </a:endParaRPr>
          </a:p>
        </p:txBody>
      </p:sp>
      <p:pic>
        <p:nvPicPr>
          <p:cNvPr id="3" name="Picture 2">
            <a:extLst>
              <a:ext uri="{FF2B5EF4-FFF2-40B4-BE49-F238E27FC236}">
                <a16:creationId xmlns:a16="http://schemas.microsoft.com/office/drawing/2014/main" id="{FC33EBD7-F36B-4F1F-87DC-7ECB98279F06}"/>
              </a:ext>
            </a:extLst>
          </p:cNvPr>
          <p:cNvPicPr>
            <a:picLocks noChangeAspect="1"/>
          </p:cNvPicPr>
          <p:nvPr/>
        </p:nvPicPr>
        <p:blipFill>
          <a:blip r:embed="rId2"/>
          <a:stretch>
            <a:fillRect/>
          </a:stretch>
        </p:blipFill>
        <p:spPr>
          <a:xfrm>
            <a:off x="506129" y="1259839"/>
            <a:ext cx="8598321" cy="4332766"/>
          </a:xfrm>
          <a:prstGeom prst="rect">
            <a:avLst/>
          </a:prstGeom>
          <a:effectLst>
            <a:outerShdw blurRad="50800" dist="50800" dir="2700000" algn="tl" rotWithShape="0">
              <a:prstClr val="black">
                <a:alpha val="40000"/>
              </a:prstClr>
            </a:outerShdw>
          </a:effectLst>
        </p:spPr>
      </p:pic>
      <p:pic>
        <p:nvPicPr>
          <p:cNvPr id="4" name="Picture 3">
            <a:extLst>
              <a:ext uri="{FF2B5EF4-FFF2-40B4-BE49-F238E27FC236}">
                <a16:creationId xmlns:a16="http://schemas.microsoft.com/office/drawing/2014/main" id="{EF18F904-8A4A-41C8-BCE5-BEA6650E95D9}"/>
              </a:ext>
            </a:extLst>
          </p:cNvPr>
          <p:cNvPicPr>
            <a:picLocks noChangeAspect="1"/>
          </p:cNvPicPr>
          <p:nvPr/>
        </p:nvPicPr>
        <p:blipFill>
          <a:blip r:embed="rId3"/>
          <a:stretch>
            <a:fillRect/>
          </a:stretch>
        </p:blipFill>
        <p:spPr>
          <a:xfrm>
            <a:off x="227007" y="5197198"/>
            <a:ext cx="7447278" cy="1064452"/>
          </a:xfrm>
          <a:prstGeom prst="rect">
            <a:avLst/>
          </a:prstGeom>
          <a:effectLst>
            <a:outerShdw blurRad="50800" dist="50800" dir="2700000" algn="tl" rotWithShape="0">
              <a:prstClr val="black">
                <a:alpha val="40000"/>
              </a:prstClr>
            </a:outerShdw>
          </a:effectLst>
        </p:spPr>
      </p:pic>
      <p:pic>
        <p:nvPicPr>
          <p:cNvPr id="5" name="Picture 4">
            <a:extLst>
              <a:ext uri="{FF2B5EF4-FFF2-40B4-BE49-F238E27FC236}">
                <a16:creationId xmlns:a16="http://schemas.microsoft.com/office/drawing/2014/main" id="{FB5F89C0-D680-40DD-84F7-275C9B647254}"/>
              </a:ext>
            </a:extLst>
          </p:cNvPr>
          <p:cNvPicPr>
            <a:picLocks noChangeAspect="1"/>
          </p:cNvPicPr>
          <p:nvPr/>
        </p:nvPicPr>
        <p:blipFill>
          <a:blip r:embed="rId4"/>
          <a:stretch>
            <a:fillRect/>
          </a:stretch>
        </p:blipFill>
        <p:spPr>
          <a:xfrm>
            <a:off x="227007" y="3491831"/>
            <a:ext cx="7447279" cy="1526750"/>
          </a:xfrm>
          <a:prstGeom prst="rect">
            <a:avLst/>
          </a:prstGeom>
          <a:effectLst>
            <a:outerShdw blurRad="50800" dist="50800" dir="2700000" algn="tl" rotWithShape="0">
              <a:prstClr val="black">
                <a:alpha val="40000"/>
              </a:prstClr>
            </a:outerShdw>
          </a:effectLst>
        </p:spPr>
      </p:pic>
      <p:pic>
        <p:nvPicPr>
          <p:cNvPr id="6" name="Picture 5">
            <a:extLst>
              <a:ext uri="{FF2B5EF4-FFF2-40B4-BE49-F238E27FC236}">
                <a16:creationId xmlns:a16="http://schemas.microsoft.com/office/drawing/2014/main" id="{9F553D0D-A7B4-47D1-980C-54C1ABB4D1E3}"/>
              </a:ext>
            </a:extLst>
          </p:cNvPr>
          <p:cNvPicPr>
            <a:picLocks noChangeAspect="1"/>
          </p:cNvPicPr>
          <p:nvPr/>
        </p:nvPicPr>
        <p:blipFill>
          <a:blip r:embed="rId5"/>
          <a:stretch>
            <a:fillRect/>
          </a:stretch>
        </p:blipFill>
        <p:spPr>
          <a:xfrm>
            <a:off x="4520888" y="3407399"/>
            <a:ext cx="7447279" cy="3051207"/>
          </a:xfrm>
          <a:prstGeom prst="rect">
            <a:avLst/>
          </a:prstGeom>
          <a:effectLst>
            <a:outerShdw blurRad="50800" dist="50800" dir="2700000" algn="tl" rotWithShape="0">
              <a:prstClr val="black">
                <a:alpha val="40000"/>
              </a:prstClr>
            </a:outerShdw>
          </a:effectLst>
        </p:spPr>
      </p:pic>
      <p:sp>
        <p:nvSpPr>
          <p:cNvPr id="7" name="TextBox 6">
            <a:extLst>
              <a:ext uri="{FF2B5EF4-FFF2-40B4-BE49-F238E27FC236}">
                <a16:creationId xmlns:a16="http://schemas.microsoft.com/office/drawing/2014/main" id="{F9E74EDC-5736-453A-9862-76C815737247}"/>
              </a:ext>
            </a:extLst>
          </p:cNvPr>
          <p:cNvSpPr txBox="1"/>
          <p:nvPr/>
        </p:nvSpPr>
        <p:spPr>
          <a:xfrm>
            <a:off x="9301772" y="2350750"/>
            <a:ext cx="1669922" cy="43088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solidFill>
                  <a:schemeClr val="accent4"/>
                </a:solidFill>
                <a:ea typeface="Arial Unicode MS" pitchFamily="34" charset="-128"/>
                <a:cs typeface="Arial Unicode MS" pitchFamily="34" charset="-128"/>
              </a:rPr>
              <a:t>Common Properties and Definition</a:t>
            </a:r>
          </a:p>
        </p:txBody>
      </p:sp>
      <p:sp>
        <p:nvSpPr>
          <p:cNvPr id="8" name="TextBox 7">
            <a:extLst>
              <a:ext uri="{FF2B5EF4-FFF2-40B4-BE49-F238E27FC236}">
                <a16:creationId xmlns:a16="http://schemas.microsoft.com/office/drawing/2014/main" id="{508D809C-88D1-4BEB-A339-10EE294F57BF}"/>
              </a:ext>
            </a:extLst>
          </p:cNvPr>
          <p:cNvSpPr txBox="1"/>
          <p:nvPr/>
        </p:nvSpPr>
        <p:spPr>
          <a:xfrm>
            <a:off x="9887239" y="4784723"/>
            <a:ext cx="1669922" cy="64633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solidFill>
                  <a:schemeClr val="accent4"/>
                </a:solidFill>
                <a:ea typeface="Arial Unicode MS" pitchFamily="34" charset="-128"/>
                <a:cs typeface="Arial Unicode MS" pitchFamily="34" charset="-128"/>
              </a:rPr>
              <a:t>Relationships of Terms and Technical Artefacts</a:t>
            </a:r>
          </a:p>
        </p:txBody>
      </p:sp>
      <p:sp>
        <p:nvSpPr>
          <p:cNvPr id="9" name="TextBox 8">
            <a:extLst>
              <a:ext uri="{FF2B5EF4-FFF2-40B4-BE49-F238E27FC236}">
                <a16:creationId xmlns:a16="http://schemas.microsoft.com/office/drawing/2014/main" id="{54BAC269-C99C-4385-8336-A6BBF47CD08B}"/>
              </a:ext>
            </a:extLst>
          </p:cNvPr>
          <p:cNvSpPr txBox="1"/>
          <p:nvPr/>
        </p:nvSpPr>
        <p:spPr>
          <a:xfrm>
            <a:off x="1876444" y="4784724"/>
            <a:ext cx="1669922" cy="64633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solidFill>
                  <a:schemeClr val="accent4"/>
                </a:solidFill>
                <a:ea typeface="Arial Unicode MS" pitchFamily="34" charset="-128"/>
                <a:cs typeface="Arial Unicode MS" pitchFamily="34" charset="-128"/>
              </a:rPr>
              <a:t>Custom Attributes to extend Business Term and add value</a:t>
            </a:r>
          </a:p>
        </p:txBody>
      </p:sp>
      <p:pic>
        <p:nvPicPr>
          <p:cNvPr id="11" name="Picture 10">
            <a:extLst>
              <a:ext uri="{FF2B5EF4-FFF2-40B4-BE49-F238E27FC236}">
                <a16:creationId xmlns:a16="http://schemas.microsoft.com/office/drawing/2014/main" id="{81A4C443-730C-4295-8F44-7C24B3600427}"/>
              </a:ext>
            </a:extLst>
          </p:cNvPr>
          <p:cNvPicPr>
            <a:picLocks noChangeAspect="1"/>
          </p:cNvPicPr>
          <p:nvPr/>
        </p:nvPicPr>
        <p:blipFill>
          <a:blip r:embed="rId6"/>
          <a:stretch>
            <a:fillRect/>
          </a:stretch>
        </p:blipFill>
        <p:spPr>
          <a:xfrm>
            <a:off x="10444162" y="203835"/>
            <a:ext cx="1114425" cy="983316"/>
          </a:xfrm>
          <a:prstGeom prst="rect">
            <a:avLst/>
          </a:prstGeom>
        </p:spPr>
      </p:pic>
    </p:spTree>
    <p:extLst>
      <p:ext uri="{BB962C8B-B14F-4D97-AF65-F5344CB8AC3E}">
        <p14:creationId xmlns:p14="http://schemas.microsoft.com/office/powerpoint/2010/main" val="339996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A7A-22C1-4DDF-9955-F9827A0E7576}"/>
              </a:ext>
            </a:extLst>
          </p:cNvPr>
          <p:cNvSpPr>
            <a:spLocks noGrp="1"/>
          </p:cNvSpPr>
          <p:nvPr>
            <p:ph type="title"/>
          </p:nvPr>
        </p:nvSpPr>
        <p:spPr>
          <a:xfrm>
            <a:off x="504001" y="504000"/>
            <a:ext cx="11186476" cy="369332"/>
          </a:xfrm>
        </p:spPr>
        <p:txBody>
          <a:bodyPr/>
          <a:lstStyle/>
          <a:p>
            <a:r>
              <a:rPr lang="en-US" dirty="0"/>
              <a:t>Profile data and get insights via the </a:t>
            </a:r>
            <a:r>
              <a:rPr lang="en-US" dirty="0">
                <a:solidFill>
                  <a:schemeClr val="accent1"/>
                </a:solidFill>
              </a:rPr>
              <a:t>Fact Sheet</a:t>
            </a:r>
            <a:endParaRPr lang="en-US" dirty="0"/>
          </a:p>
        </p:txBody>
      </p:sp>
      <p:pic>
        <p:nvPicPr>
          <p:cNvPr id="18" name="Picture 17">
            <a:extLst>
              <a:ext uri="{FF2B5EF4-FFF2-40B4-BE49-F238E27FC236}">
                <a16:creationId xmlns:a16="http://schemas.microsoft.com/office/drawing/2014/main" id="{E35D7AF7-2A15-47A3-8643-96CA0E806B4B}"/>
              </a:ext>
            </a:extLst>
          </p:cNvPr>
          <p:cNvPicPr>
            <a:picLocks noChangeAspect="1"/>
          </p:cNvPicPr>
          <p:nvPr/>
        </p:nvPicPr>
        <p:blipFill>
          <a:blip r:embed="rId2"/>
          <a:stretch>
            <a:fillRect/>
          </a:stretch>
        </p:blipFill>
        <p:spPr>
          <a:xfrm>
            <a:off x="503998" y="1264791"/>
            <a:ext cx="8595941" cy="4358886"/>
          </a:xfrm>
          <a:prstGeom prst="rect">
            <a:avLst/>
          </a:prstGeom>
          <a:effectLst>
            <a:outerShdw blurRad="50800" dist="50800" dir="2700000" algn="tl" rotWithShape="0">
              <a:prstClr val="black">
                <a:alpha val="40000"/>
              </a:prstClr>
            </a:outerShdw>
          </a:effectLst>
        </p:spPr>
      </p:pic>
      <p:pic>
        <p:nvPicPr>
          <p:cNvPr id="19" name="Picture 18">
            <a:extLst>
              <a:ext uri="{FF2B5EF4-FFF2-40B4-BE49-F238E27FC236}">
                <a16:creationId xmlns:a16="http://schemas.microsoft.com/office/drawing/2014/main" id="{479DFAF5-A183-42CD-B030-5E5234BAF511}"/>
              </a:ext>
            </a:extLst>
          </p:cNvPr>
          <p:cNvPicPr>
            <a:picLocks noChangeAspect="1"/>
          </p:cNvPicPr>
          <p:nvPr/>
        </p:nvPicPr>
        <p:blipFill>
          <a:blip r:embed="rId3"/>
          <a:stretch>
            <a:fillRect/>
          </a:stretch>
        </p:blipFill>
        <p:spPr>
          <a:xfrm>
            <a:off x="3380641" y="2281554"/>
            <a:ext cx="8361728" cy="1203316"/>
          </a:xfrm>
          <a:prstGeom prst="rect">
            <a:avLst/>
          </a:prstGeom>
          <a:effectLst>
            <a:outerShdw blurRad="50800" dist="50800" dir="2700000" algn="tl" rotWithShape="0">
              <a:prstClr val="black">
                <a:alpha val="40000"/>
              </a:prstClr>
            </a:outerShdw>
          </a:effectLst>
        </p:spPr>
      </p:pic>
      <p:pic>
        <p:nvPicPr>
          <p:cNvPr id="3" name="Picture 2">
            <a:extLst>
              <a:ext uri="{FF2B5EF4-FFF2-40B4-BE49-F238E27FC236}">
                <a16:creationId xmlns:a16="http://schemas.microsoft.com/office/drawing/2014/main" id="{CB1AD254-BBB5-4C8A-9606-23A3B4EC4A20}"/>
              </a:ext>
            </a:extLst>
          </p:cNvPr>
          <p:cNvPicPr>
            <a:picLocks noChangeAspect="1"/>
          </p:cNvPicPr>
          <p:nvPr/>
        </p:nvPicPr>
        <p:blipFill>
          <a:blip r:embed="rId4"/>
          <a:stretch>
            <a:fillRect/>
          </a:stretch>
        </p:blipFill>
        <p:spPr>
          <a:xfrm>
            <a:off x="3380641" y="3604615"/>
            <a:ext cx="6129576" cy="1581618"/>
          </a:xfrm>
          <a:prstGeom prst="rect">
            <a:avLst/>
          </a:prstGeom>
          <a:effectLst>
            <a:outerShdw blurRad="50800" dist="50800" dir="2700000" algn="tl" rotWithShape="0">
              <a:prstClr val="black">
                <a:alpha val="40000"/>
              </a:prstClr>
            </a:outerShdw>
          </a:effectLst>
        </p:spPr>
      </p:pic>
      <p:pic>
        <p:nvPicPr>
          <p:cNvPr id="22" name="Picture 21">
            <a:extLst>
              <a:ext uri="{FF2B5EF4-FFF2-40B4-BE49-F238E27FC236}">
                <a16:creationId xmlns:a16="http://schemas.microsoft.com/office/drawing/2014/main" id="{D0234B80-F597-4F62-96F9-DBFA9937A551}"/>
              </a:ext>
            </a:extLst>
          </p:cNvPr>
          <p:cNvPicPr>
            <a:picLocks noChangeAspect="1"/>
          </p:cNvPicPr>
          <p:nvPr/>
        </p:nvPicPr>
        <p:blipFill>
          <a:blip r:embed="rId5"/>
          <a:stretch>
            <a:fillRect/>
          </a:stretch>
        </p:blipFill>
        <p:spPr>
          <a:xfrm>
            <a:off x="6097239" y="4856011"/>
            <a:ext cx="6005389" cy="1474396"/>
          </a:xfrm>
          <a:prstGeom prst="rect">
            <a:avLst/>
          </a:prstGeom>
          <a:effectLst>
            <a:outerShdw blurRad="50800" dist="50800" dir="2700000" algn="tl" rotWithShape="0">
              <a:prstClr val="black">
                <a:alpha val="40000"/>
              </a:prstClr>
            </a:outerShdw>
          </a:effectLst>
        </p:spPr>
      </p:pic>
      <p:sp>
        <p:nvSpPr>
          <p:cNvPr id="8" name="TextBox 7">
            <a:extLst>
              <a:ext uri="{FF2B5EF4-FFF2-40B4-BE49-F238E27FC236}">
                <a16:creationId xmlns:a16="http://schemas.microsoft.com/office/drawing/2014/main" id="{996ABB4A-9B88-48EC-9352-3AB4930CC9F2}"/>
              </a:ext>
            </a:extLst>
          </p:cNvPr>
          <p:cNvSpPr txBox="1"/>
          <p:nvPr/>
        </p:nvSpPr>
        <p:spPr>
          <a:xfrm>
            <a:off x="4104740" y="2281554"/>
            <a:ext cx="166992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solidFill>
                  <a:schemeClr val="accent4"/>
                </a:solidFill>
                <a:ea typeface="Arial Unicode MS" pitchFamily="34" charset="-128"/>
                <a:cs typeface="Arial Unicode MS" pitchFamily="34" charset="-128"/>
              </a:rPr>
              <a:t>Columns Overview</a:t>
            </a:r>
          </a:p>
        </p:txBody>
      </p:sp>
      <p:sp>
        <p:nvSpPr>
          <p:cNvPr id="9" name="TextBox 8">
            <a:extLst>
              <a:ext uri="{FF2B5EF4-FFF2-40B4-BE49-F238E27FC236}">
                <a16:creationId xmlns:a16="http://schemas.microsoft.com/office/drawing/2014/main" id="{CC08B67D-922B-497F-8F4B-526CAF3F0AD2}"/>
              </a:ext>
            </a:extLst>
          </p:cNvPr>
          <p:cNvSpPr txBox="1"/>
          <p:nvPr/>
        </p:nvSpPr>
        <p:spPr>
          <a:xfrm>
            <a:off x="4104740" y="3876707"/>
            <a:ext cx="166992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solidFill>
                  <a:schemeClr val="accent4"/>
                </a:solidFill>
                <a:ea typeface="Arial Unicode MS" pitchFamily="34" charset="-128"/>
                <a:cs typeface="Arial Unicode MS" pitchFamily="34" charset="-128"/>
              </a:rPr>
              <a:t>Lineage Overview</a:t>
            </a:r>
          </a:p>
        </p:txBody>
      </p:sp>
      <p:sp>
        <p:nvSpPr>
          <p:cNvPr id="10" name="TextBox 9">
            <a:extLst>
              <a:ext uri="{FF2B5EF4-FFF2-40B4-BE49-F238E27FC236}">
                <a16:creationId xmlns:a16="http://schemas.microsoft.com/office/drawing/2014/main" id="{35C48285-8388-45C1-8377-7FB38B5246B7}"/>
              </a:ext>
            </a:extLst>
          </p:cNvPr>
          <p:cNvSpPr txBox="1"/>
          <p:nvPr/>
        </p:nvSpPr>
        <p:spPr>
          <a:xfrm>
            <a:off x="7097995" y="4970789"/>
            <a:ext cx="166992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solidFill>
                  <a:schemeClr val="accent4"/>
                </a:solidFill>
                <a:ea typeface="Arial Unicode MS" pitchFamily="34" charset="-128"/>
                <a:cs typeface="Arial Unicode MS" pitchFamily="34" charset="-128"/>
              </a:rPr>
              <a:t>Reviews Overview</a:t>
            </a:r>
          </a:p>
        </p:txBody>
      </p:sp>
      <p:pic>
        <p:nvPicPr>
          <p:cNvPr id="11" name="Picture 10">
            <a:extLst>
              <a:ext uri="{FF2B5EF4-FFF2-40B4-BE49-F238E27FC236}">
                <a16:creationId xmlns:a16="http://schemas.microsoft.com/office/drawing/2014/main" id="{F66FFCF6-5250-40EF-9EA7-81F581A33B04}"/>
              </a:ext>
            </a:extLst>
          </p:cNvPr>
          <p:cNvPicPr>
            <a:picLocks noChangeAspect="1"/>
          </p:cNvPicPr>
          <p:nvPr/>
        </p:nvPicPr>
        <p:blipFill>
          <a:blip r:embed="rId6"/>
          <a:stretch>
            <a:fillRect/>
          </a:stretch>
        </p:blipFill>
        <p:spPr>
          <a:xfrm>
            <a:off x="10444162" y="203835"/>
            <a:ext cx="1114425" cy="983316"/>
          </a:xfrm>
          <a:prstGeom prst="rect">
            <a:avLst/>
          </a:prstGeom>
        </p:spPr>
      </p:pic>
    </p:spTree>
    <p:extLst>
      <p:ext uri="{BB962C8B-B14F-4D97-AF65-F5344CB8AC3E}">
        <p14:creationId xmlns:p14="http://schemas.microsoft.com/office/powerpoint/2010/main" val="280987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bwMode="gray"/>
        <p:txBody>
          <a:bodyPr>
            <a:normAutofit/>
          </a:bodyPr>
          <a:lstStyle/>
          <a:p>
            <a:r>
              <a:rPr lang="en-US" sz="2200" b="1" dirty="0"/>
              <a:t>SAP Data Intelligence Overview</a:t>
            </a:r>
          </a:p>
          <a:p>
            <a:pPr marL="0" lvl="1" indent="0">
              <a:buNone/>
            </a:pPr>
            <a:r>
              <a:rPr lang="en-US" sz="2200" dirty="0"/>
              <a:t>Core capabilities of SAP Data Intelligence</a:t>
            </a:r>
          </a:p>
          <a:p>
            <a:pPr lvl="1"/>
            <a:r>
              <a:rPr lang="en-US" dirty="0"/>
              <a:t>Data Integration</a:t>
            </a:r>
          </a:p>
          <a:p>
            <a:pPr lvl="1"/>
            <a:r>
              <a:rPr lang="en-US" dirty="0"/>
              <a:t>Data Processing</a:t>
            </a:r>
          </a:p>
          <a:p>
            <a:pPr lvl="1"/>
            <a:r>
              <a:rPr lang="en-US" dirty="0"/>
              <a:t>Data Catalog</a:t>
            </a:r>
          </a:p>
          <a:p>
            <a:pPr marL="0" lvl="1" indent="0">
              <a:buNone/>
            </a:pPr>
            <a:r>
              <a:rPr lang="en-US" sz="2200" dirty="0"/>
              <a:t>Key value-add scenarios for SAP customers</a:t>
            </a:r>
          </a:p>
          <a:p>
            <a:pPr lvl="1"/>
            <a:r>
              <a:rPr lang="en-US" dirty="0"/>
              <a:t>SAP integration</a:t>
            </a:r>
          </a:p>
          <a:p>
            <a:pPr lvl="1"/>
            <a:r>
              <a:rPr lang="en-US" dirty="0"/>
              <a:t>Data Management for SAP BTP</a:t>
            </a:r>
          </a:p>
          <a:p>
            <a:pPr lvl="1"/>
            <a:r>
              <a:rPr lang="en-US" dirty="0"/>
              <a:t>Hybrid Data Management</a:t>
            </a:r>
            <a:endParaRPr lang="en-US" sz="2100" dirty="0"/>
          </a:p>
          <a:p>
            <a:pPr marL="0" lvl="1" indent="0">
              <a:buNone/>
            </a:pPr>
            <a:r>
              <a:rPr lang="en-US" sz="2200" dirty="0"/>
              <a:t>Deployment &amp; Connectivity</a:t>
            </a:r>
          </a:p>
          <a:p>
            <a:pPr marL="0" lvl="1" indent="0">
              <a:buNone/>
            </a:pPr>
            <a:r>
              <a:rPr lang="en-US" sz="2200" dirty="0"/>
              <a:t>Reference customers</a:t>
            </a:r>
          </a:p>
          <a:p>
            <a:pPr marL="0" lvl="1" indent="0">
              <a:buNone/>
            </a:pPr>
            <a:r>
              <a:rPr lang="en-US" sz="2200" dirty="0"/>
              <a:t>Wrap up</a:t>
            </a:r>
          </a:p>
        </p:txBody>
      </p:sp>
      <p:sp>
        <p:nvSpPr>
          <p:cNvPr id="2" name="Agenda"/>
          <p:cNvSpPr>
            <a:spLocks noGrp="1"/>
          </p:cNvSpPr>
          <p:nvPr>
            <p:ph type="title"/>
          </p:nvPr>
        </p:nvSpPr>
        <p:spPr bwMode="gray"/>
        <p:txBody>
          <a:bodyPr/>
          <a:lstStyle/>
          <a:p>
            <a:r>
              <a:rPr lang="en-US" dirty="0"/>
              <a:t>Agenda</a:t>
            </a:r>
          </a:p>
        </p:txBody>
      </p:sp>
      <p:sp>
        <p:nvSpPr>
          <p:cNvPr id="4" name="Rectangle: Rounded Corners 3">
            <a:extLst>
              <a:ext uri="{FF2B5EF4-FFF2-40B4-BE49-F238E27FC236}">
                <a16:creationId xmlns:a16="http://schemas.microsoft.com/office/drawing/2014/main" id="{871C4B9D-ADFA-4311-89F0-C3CB0C30BFA9}"/>
              </a:ext>
            </a:extLst>
          </p:cNvPr>
          <p:cNvSpPr/>
          <p:nvPr/>
        </p:nvSpPr>
        <p:spPr bwMode="gray">
          <a:xfrm>
            <a:off x="450597" y="1604632"/>
            <a:ext cx="4336556" cy="369333"/>
          </a:xfrm>
          <a:prstGeom prst="roundRect">
            <a:avLst/>
          </a:prstGeom>
          <a:noFill/>
          <a:ln w="25400" algn="ctr">
            <a:solidFill>
              <a:srgbClr val="00B0F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98508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9221-7B61-4F02-AB0D-3E4333C084D0}"/>
              </a:ext>
            </a:extLst>
          </p:cNvPr>
          <p:cNvSpPr>
            <a:spLocks noGrp="1"/>
          </p:cNvSpPr>
          <p:nvPr>
            <p:ph type="title"/>
          </p:nvPr>
        </p:nvSpPr>
        <p:spPr>
          <a:xfrm>
            <a:off x="504001" y="504000"/>
            <a:ext cx="11186476" cy="369332"/>
          </a:xfrm>
        </p:spPr>
        <p:txBody>
          <a:bodyPr/>
          <a:lstStyle/>
          <a:p>
            <a:r>
              <a:rPr lang="en-US" dirty="0"/>
              <a:t>Create and manage </a:t>
            </a:r>
            <a:r>
              <a:rPr lang="en-US" dirty="0">
                <a:solidFill>
                  <a:schemeClr val="accent1"/>
                </a:solidFill>
              </a:rPr>
              <a:t>Data Quality Rules</a:t>
            </a:r>
            <a:endParaRPr lang="en-US" dirty="0"/>
          </a:p>
        </p:txBody>
      </p:sp>
      <p:pic>
        <p:nvPicPr>
          <p:cNvPr id="27" name="Picture 26">
            <a:extLst>
              <a:ext uri="{FF2B5EF4-FFF2-40B4-BE49-F238E27FC236}">
                <a16:creationId xmlns:a16="http://schemas.microsoft.com/office/drawing/2014/main" id="{2AF51A23-627F-4EAC-848E-C191B6A96BF6}"/>
              </a:ext>
            </a:extLst>
          </p:cNvPr>
          <p:cNvPicPr>
            <a:picLocks noChangeAspect="1"/>
          </p:cNvPicPr>
          <p:nvPr/>
        </p:nvPicPr>
        <p:blipFill>
          <a:blip r:embed="rId2"/>
          <a:stretch>
            <a:fillRect/>
          </a:stretch>
        </p:blipFill>
        <p:spPr>
          <a:xfrm>
            <a:off x="504000" y="1179777"/>
            <a:ext cx="8600450" cy="4395684"/>
          </a:xfrm>
          <a:prstGeom prst="rect">
            <a:avLst/>
          </a:prstGeom>
          <a:effectLst>
            <a:outerShdw blurRad="50800" dist="50800" dir="2700000" algn="tl" rotWithShape="0">
              <a:prstClr val="black">
                <a:alpha val="40000"/>
              </a:prstClr>
            </a:outerShdw>
          </a:effectLst>
        </p:spPr>
      </p:pic>
      <p:pic>
        <p:nvPicPr>
          <p:cNvPr id="4" name="Picture 3">
            <a:extLst>
              <a:ext uri="{FF2B5EF4-FFF2-40B4-BE49-F238E27FC236}">
                <a16:creationId xmlns:a16="http://schemas.microsoft.com/office/drawing/2014/main" id="{748DF1F5-5D97-4B44-8B73-58845C314812}"/>
              </a:ext>
            </a:extLst>
          </p:cNvPr>
          <p:cNvPicPr>
            <a:picLocks noChangeAspect="1"/>
          </p:cNvPicPr>
          <p:nvPr/>
        </p:nvPicPr>
        <p:blipFill>
          <a:blip r:embed="rId3"/>
          <a:stretch>
            <a:fillRect/>
          </a:stretch>
        </p:blipFill>
        <p:spPr>
          <a:xfrm>
            <a:off x="7561506" y="1712192"/>
            <a:ext cx="1155456" cy="723900"/>
          </a:xfrm>
          <a:prstGeom prst="rect">
            <a:avLst/>
          </a:prstGeom>
        </p:spPr>
      </p:pic>
      <p:grpSp>
        <p:nvGrpSpPr>
          <p:cNvPr id="28" name="Group 27">
            <a:extLst>
              <a:ext uri="{FF2B5EF4-FFF2-40B4-BE49-F238E27FC236}">
                <a16:creationId xmlns:a16="http://schemas.microsoft.com/office/drawing/2014/main" id="{B4534140-F1DC-4C89-9231-3A654F56008E}"/>
              </a:ext>
            </a:extLst>
          </p:cNvPr>
          <p:cNvGrpSpPr/>
          <p:nvPr/>
        </p:nvGrpSpPr>
        <p:grpSpPr>
          <a:xfrm>
            <a:off x="8736533" y="1334430"/>
            <a:ext cx="3346485" cy="954567"/>
            <a:chOff x="8736533" y="1420158"/>
            <a:chExt cx="3346485" cy="954567"/>
          </a:xfrm>
        </p:grpSpPr>
        <p:grpSp>
          <p:nvGrpSpPr>
            <p:cNvPr id="11" name="Group 10">
              <a:extLst>
                <a:ext uri="{FF2B5EF4-FFF2-40B4-BE49-F238E27FC236}">
                  <a16:creationId xmlns:a16="http://schemas.microsoft.com/office/drawing/2014/main" id="{D6B4861F-7F33-4854-896A-22928BA7E3F3}"/>
                </a:ext>
              </a:extLst>
            </p:cNvPr>
            <p:cNvGrpSpPr/>
            <p:nvPr/>
          </p:nvGrpSpPr>
          <p:grpSpPr>
            <a:xfrm>
              <a:off x="9241828" y="1420158"/>
              <a:ext cx="2841190" cy="954567"/>
              <a:chOff x="1295232" y="3356911"/>
              <a:chExt cx="8257275" cy="2774233"/>
            </a:xfrm>
          </p:grpSpPr>
          <p:pic>
            <p:nvPicPr>
              <p:cNvPr id="6" name="Picture 5">
                <a:extLst>
                  <a:ext uri="{FF2B5EF4-FFF2-40B4-BE49-F238E27FC236}">
                    <a16:creationId xmlns:a16="http://schemas.microsoft.com/office/drawing/2014/main" id="{5575FE3C-637F-40A6-A2C7-3881619137C0}"/>
                  </a:ext>
                </a:extLst>
              </p:cNvPr>
              <p:cNvPicPr>
                <a:picLocks noChangeAspect="1"/>
              </p:cNvPicPr>
              <p:nvPr/>
            </p:nvPicPr>
            <p:blipFill>
              <a:blip r:embed="rId4"/>
              <a:stretch>
                <a:fillRect/>
              </a:stretch>
            </p:blipFill>
            <p:spPr>
              <a:xfrm>
                <a:off x="1295232" y="3356911"/>
                <a:ext cx="6524625" cy="2762250"/>
              </a:xfrm>
              <a:prstGeom prst="rect">
                <a:avLst/>
              </a:prstGeom>
              <a:effectLst>
                <a:outerShdw blurRad="50800" dist="50800" dir="2700000" algn="tl" rotWithShape="0">
                  <a:prstClr val="black">
                    <a:alpha val="40000"/>
                  </a:prstClr>
                </a:outerShdw>
              </a:effectLst>
            </p:spPr>
          </p:pic>
          <p:pic>
            <p:nvPicPr>
              <p:cNvPr id="9" name="Picture 8">
                <a:extLst>
                  <a:ext uri="{FF2B5EF4-FFF2-40B4-BE49-F238E27FC236}">
                    <a16:creationId xmlns:a16="http://schemas.microsoft.com/office/drawing/2014/main" id="{AEAC39EF-EA0B-4AD0-B484-ADF82B9F1951}"/>
                  </a:ext>
                </a:extLst>
              </p:cNvPr>
              <p:cNvPicPr>
                <a:picLocks noChangeAspect="1"/>
              </p:cNvPicPr>
              <p:nvPr/>
            </p:nvPicPr>
            <p:blipFill>
              <a:blip r:embed="rId5"/>
              <a:stretch>
                <a:fillRect/>
              </a:stretch>
            </p:blipFill>
            <p:spPr>
              <a:xfrm>
                <a:off x="7733232" y="3368894"/>
                <a:ext cx="1819275" cy="2762250"/>
              </a:xfrm>
              <a:prstGeom prst="rect">
                <a:avLst/>
              </a:prstGeom>
              <a:effectLst>
                <a:outerShdw blurRad="50800" dist="50800" dir="2700000" algn="tl" rotWithShape="0">
                  <a:prstClr val="black">
                    <a:alpha val="40000"/>
                  </a:prstClr>
                </a:outerShdw>
              </a:effectLst>
            </p:spPr>
          </p:pic>
        </p:grpSp>
        <p:sp>
          <p:nvSpPr>
            <p:cNvPr id="32" name="Rectangle 31">
              <a:extLst>
                <a:ext uri="{FF2B5EF4-FFF2-40B4-BE49-F238E27FC236}">
                  <a16:creationId xmlns:a16="http://schemas.microsoft.com/office/drawing/2014/main" id="{80AB5CDC-18FF-4BEB-8FC9-BA73F8DF5BF0}"/>
                </a:ext>
              </a:extLst>
            </p:cNvPr>
            <p:cNvSpPr/>
            <p:nvPr/>
          </p:nvSpPr>
          <p:spPr bwMode="gray">
            <a:xfrm>
              <a:off x="8736533" y="1797920"/>
              <a:ext cx="255612" cy="199044"/>
            </a:xfrm>
            <a:prstGeom prst="rect">
              <a:avLst/>
            </a:prstGeom>
            <a:noFill/>
            <a:ln w="127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34" name="Straight Connector 33">
              <a:extLst>
                <a:ext uri="{FF2B5EF4-FFF2-40B4-BE49-F238E27FC236}">
                  <a16:creationId xmlns:a16="http://schemas.microsoft.com/office/drawing/2014/main" id="{7727195A-A6D6-418E-A2CB-D40F1924E83F}"/>
                </a:ext>
              </a:extLst>
            </p:cNvPr>
            <p:cNvCxnSpPr>
              <a:cxnSpLocks/>
              <a:stCxn id="32" idx="3"/>
              <a:endCxn id="6" idx="1"/>
            </p:cNvCxnSpPr>
            <p:nvPr/>
          </p:nvCxnSpPr>
          <p:spPr>
            <a:xfrm flipV="1">
              <a:off x="8992145" y="1895380"/>
              <a:ext cx="249683" cy="2062"/>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5EF3B4B-835B-4D1F-B667-3961073A40DD}"/>
              </a:ext>
            </a:extLst>
          </p:cNvPr>
          <p:cNvGrpSpPr/>
          <p:nvPr/>
        </p:nvGrpSpPr>
        <p:grpSpPr>
          <a:xfrm>
            <a:off x="3874788" y="1722814"/>
            <a:ext cx="7612054" cy="5028147"/>
            <a:chOff x="3874788" y="1808542"/>
            <a:chExt cx="7612054" cy="5028147"/>
          </a:xfrm>
        </p:grpSpPr>
        <p:grpSp>
          <p:nvGrpSpPr>
            <p:cNvPr id="24" name="Group 23">
              <a:extLst>
                <a:ext uri="{FF2B5EF4-FFF2-40B4-BE49-F238E27FC236}">
                  <a16:creationId xmlns:a16="http://schemas.microsoft.com/office/drawing/2014/main" id="{F1306D23-B1F9-4F08-8171-1BD12F64D82B}"/>
                </a:ext>
              </a:extLst>
            </p:cNvPr>
            <p:cNvGrpSpPr/>
            <p:nvPr/>
          </p:nvGrpSpPr>
          <p:grpSpPr>
            <a:xfrm>
              <a:off x="3874788" y="2609016"/>
              <a:ext cx="7612054" cy="4227673"/>
              <a:chOff x="3874788" y="2609016"/>
              <a:chExt cx="7612054" cy="4227673"/>
            </a:xfrm>
          </p:grpSpPr>
          <p:pic>
            <p:nvPicPr>
              <p:cNvPr id="13" name="Picture 12">
                <a:extLst>
                  <a:ext uri="{FF2B5EF4-FFF2-40B4-BE49-F238E27FC236}">
                    <a16:creationId xmlns:a16="http://schemas.microsoft.com/office/drawing/2014/main" id="{008B8ED6-0106-4644-9B78-F8A4EC9142AE}"/>
                  </a:ext>
                </a:extLst>
              </p:cNvPr>
              <p:cNvPicPr>
                <a:picLocks noChangeAspect="1"/>
              </p:cNvPicPr>
              <p:nvPr/>
            </p:nvPicPr>
            <p:blipFill>
              <a:blip r:embed="rId6"/>
              <a:stretch>
                <a:fillRect/>
              </a:stretch>
            </p:blipFill>
            <p:spPr>
              <a:xfrm>
                <a:off x="3874788" y="2994981"/>
                <a:ext cx="7612054" cy="3841708"/>
              </a:xfrm>
              <a:prstGeom prst="rect">
                <a:avLst/>
              </a:prstGeom>
              <a:effectLst>
                <a:outerShdw blurRad="50800" dist="50800" dir="2700000" algn="tl" rotWithShape="0">
                  <a:prstClr val="black">
                    <a:alpha val="40000"/>
                  </a:prstClr>
                </a:outerShdw>
              </a:effectLst>
            </p:spPr>
          </p:pic>
          <p:grpSp>
            <p:nvGrpSpPr>
              <p:cNvPr id="20" name="Group 19">
                <a:extLst>
                  <a:ext uri="{FF2B5EF4-FFF2-40B4-BE49-F238E27FC236}">
                    <a16:creationId xmlns:a16="http://schemas.microsoft.com/office/drawing/2014/main" id="{206551A9-71AA-480B-B7FF-021AAA3A31AA}"/>
                  </a:ext>
                </a:extLst>
              </p:cNvPr>
              <p:cNvGrpSpPr/>
              <p:nvPr/>
            </p:nvGrpSpPr>
            <p:grpSpPr>
              <a:xfrm>
                <a:off x="7680815" y="2609016"/>
                <a:ext cx="1423635" cy="385965"/>
                <a:chOff x="8161307" y="2585667"/>
                <a:chExt cx="1423635" cy="385965"/>
              </a:xfrm>
            </p:grpSpPr>
            <p:sp>
              <p:nvSpPr>
                <p:cNvPr id="36" name="Rectangle 35">
                  <a:extLst>
                    <a:ext uri="{FF2B5EF4-FFF2-40B4-BE49-F238E27FC236}">
                      <a16:creationId xmlns:a16="http://schemas.microsoft.com/office/drawing/2014/main" id="{66A8ECA8-0DD3-4F68-AB84-6C6CE0F5254D}"/>
                    </a:ext>
                  </a:extLst>
                </p:cNvPr>
                <p:cNvSpPr/>
                <p:nvPr/>
              </p:nvSpPr>
              <p:spPr bwMode="gray">
                <a:xfrm>
                  <a:off x="9341866" y="2585667"/>
                  <a:ext cx="243076" cy="199044"/>
                </a:xfrm>
                <a:prstGeom prst="rect">
                  <a:avLst/>
                </a:prstGeom>
                <a:noFill/>
                <a:ln w="127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37" name="Straight Connector 36">
                  <a:extLst>
                    <a:ext uri="{FF2B5EF4-FFF2-40B4-BE49-F238E27FC236}">
                      <a16:creationId xmlns:a16="http://schemas.microsoft.com/office/drawing/2014/main" id="{26F9227A-715C-4AE7-AA61-1B2E8DAFAD74}"/>
                    </a:ext>
                  </a:extLst>
                </p:cNvPr>
                <p:cNvCxnSpPr>
                  <a:cxnSpLocks/>
                  <a:stCxn id="36" idx="1"/>
                  <a:endCxn id="13" idx="0"/>
                </p:cNvCxnSpPr>
                <p:nvPr/>
              </p:nvCxnSpPr>
              <p:spPr>
                <a:xfrm flipH="1">
                  <a:off x="8161307" y="2685189"/>
                  <a:ext cx="1180559" cy="286443"/>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49" name="Rectangle 48">
              <a:extLst>
                <a:ext uri="{FF2B5EF4-FFF2-40B4-BE49-F238E27FC236}">
                  <a16:creationId xmlns:a16="http://schemas.microsoft.com/office/drawing/2014/main" id="{88A8BC9A-C328-4527-9DDD-83C50BCE8653}"/>
                </a:ext>
              </a:extLst>
            </p:cNvPr>
            <p:cNvSpPr/>
            <p:nvPr/>
          </p:nvSpPr>
          <p:spPr bwMode="gray">
            <a:xfrm>
              <a:off x="7567638" y="1808542"/>
              <a:ext cx="661962" cy="188422"/>
            </a:xfrm>
            <a:prstGeom prst="rect">
              <a:avLst/>
            </a:prstGeom>
            <a:noFill/>
            <a:ln w="127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52" name="Straight Connector 51">
              <a:extLst>
                <a:ext uri="{FF2B5EF4-FFF2-40B4-BE49-F238E27FC236}">
                  <a16:creationId xmlns:a16="http://schemas.microsoft.com/office/drawing/2014/main" id="{CF4FA0F7-A0AE-4BB5-9D10-52C8D9B489DB}"/>
                </a:ext>
              </a:extLst>
            </p:cNvPr>
            <p:cNvCxnSpPr>
              <a:cxnSpLocks/>
              <a:stCxn id="49" idx="2"/>
              <a:endCxn id="13" idx="0"/>
            </p:cNvCxnSpPr>
            <p:nvPr/>
          </p:nvCxnSpPr>
          <p:spPr>
            <a:xfrm flipH="1">
              <a:off x="7680815" y="1996964"/>
              <a:ext cx="217804" cy="998017"/>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C781E3D3-04BB-4397-B700-C169292A45B0}"/>
              </a:ext>
            </a:extLst>
          </p:cNvPr>
          <p:cNvPicPr>
            <a:picLocks noChangeAspect="1"/>
          </p:cNvPicPr>
          <p:nvPr/>
        </p:nvPicPr>
        <p:blipFill>
          <a:blip r:embed="rId7"/>
          <a:srcRect/>
          <a:stretch/>
        </p:blipFill>
        <p:spPr>
          <a:xfrm>
            <a:off x="10444162" y="203835"/>
            <a:ext cx="1114425" cy="983315"/>
          </a:xfrm>
          <a:prstGeom prst="rect">
            <a:avLst/>
          </a:prstGeom>
        </p:spPr>
      </p:pic>
    </p:spTree>
    <p:extLst>
      <p:ext uri="{BB962C8B-B14F-4D97-AF65-F5344CB8AC3E}">
        <p14:creationId xmlns:p14="http://schemas.microsoft.com/office/powerpoint/2010/main" val="872460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BC47BE-124F-433C-ACF7-DF68539B11FD}"/>
              </a:ext>
            </a:extLst>
          </p:cNvPr>
          <p:cNvSpPr>
            <a:spLocks noGrp="1"/>
          </p:cNvSpPr>
          <p:nvPr>
            <p:ph type="title"/>
          </p:nvPr>
        </p:nvSpPr>
        <p:spPr>
          <a:xfrm>
            <a:off x="504001" y="504000"/>
            <a:ext cx="11186476" cy="369332"/>
          </a:xfrm>
        </p:spPr>
        <p:txBody>
          <a:bodyPr/>
          <a:lstStyle/>
          <a:p>
            <a:r>
              <a:rPr lang="en-US" dirty="0"/>
              <a:t>Visualize data quality in easy-to-consume </a:t>
            </a:r>
            <a:r>
              <a:rPr lang="en-US" dirty="0">
                <a:solidFill>
                  <a:schemeClr val="accent1"/>
                </a:solidFill>
              </a:rPr>
              <a:t>dashboards</a:t>
            </a:r>
            <a:endParaRPr lang="en-US" dirty="0"/>
          </a:p>
        </p:txBody>
      </p:sp>
      <p:pic>
        <p:nvPicPr>
          <p:cNvPr id="9" name="Picture 8">
            <a:extLst>
              <a:ext uri="{FF2B5EF4-FFF2-40B4-BE49-F238E27FC236}">
                <a16:creationId xmlns:a16="http://schemas.microsoft.com/office/drawing/2014/main" id="{F269FD7A-4BD1-410C-9DB8-554091902A37}"/>
              </a:ext>
            </a:extLst>
          </p:cNvPr>
          <p:cNvPicPr>
            <a:picLocks noChangeAspect="1"/>
          </p:cNvPicPr>
          <p:nvPr/>
        </p:nvPicPr>
        <p:blipFill>
          <a:blip r:embed="rId2"/>
          <a:stretch>
            <a:fillRect/>
          </a:stretch>
        </p:blipFill>
        <p:spPr>
          <a:xfrm>
            <a:off x="504001" y="1034115"/>
            <a:ext cx="7776305" cy="3916504"/>
          </a:xfrm>
          <a:prstGeom prst="rect">
            <a:avLst/>
          </a:prstGeom>
          <a:effectLst>
            <a:outerShdw blurRad="50800" dist="50800" dir="2700000" algn="tl" rotWithShape="0">
              <a:prstClr val="black">
                <a:alpha val="40000"/>
              </a:prstClr>
            </a:outerShdw>
          </a:effectLst>
        </p:spPr>
      </p:pic>
      <p:pic>
        <p:nvPicPr>
          <p:cNvPr id="12" name="Picture 11">
            <a:extLst>
              <a:ext uri="{FF2B5EF4-FFF2-40B4-BE49-F238E27FC236}">
                <a16:creationId xmlns:a16="http://schemas.microsoft.com/office/drawing/2014/main" id="{D6961E19-18B0-4198-AB67-188AB16B3BFE}"/>
              </a:ext>
            </a:extLst>
          </p:cNvPr>
          <p:cNvPicPr>
            <a:picLocks noChangeAspect="1"/>
          </p:cNvPicPr>
          <p:nvPr/>
        </p:nvPicPr>
        <p:blipFill rotWithShape="1">
          <a:blip r:embed="rId3"/>
          <a:srcRect t="5514"/>
          <a:stretch/>
        </p:blipFill>
        <p:spPr>
          <a:xfrm>
            <a:off x="3882675" y="2033826"/>
            <a:ext cx="7639944" cy="4564856"/>
          </a:xfrm>
          <a:prstGeom prst="rect">
            <a:avLst/>
          </a:prstGeom>
          <a:effectLst>
            <a:outerShdw blurRad="50800" dist="50800" dir="2700000" algn="tl" rotWithShape="0">
              <a:prstClr val="black">
                <a:alpha val="40000"/>
              </a:prstClr>
            </a:outerShdw>
          </a:effectLst>
        </p:spPr>
      </p:pic>
      <p:pic>
        <p:nvPicPr>
          <p:cNvPr id="15" name="Picture 14">
            <a:extLst>
              <a:ext uri="{FF2B5EF4-FFF2-40B4-BE49-F238E27FC236}">
                <a16:creationId xmlns:a16="http://schemas.microsoft.com/office/drawing/2014/main" id="{32410654-0622-4FFB-B4D0-85CBFEF57520}"/>
              </a:ext>
            </a:extLst>
          </p:cNvPr>
          <p:cNvPicPr>
            <a:picLocks noChangeAspect="1"/>
          </p:cNvPicPr>
          <p:nvPr/>
        </p:nvPicPr>
        <p:blipFill>
          <a:blip r:embed="rId4"/>
          <a:srcRect/>
          <a:stretch/>
        </p:blipFill>
        <p:spPr>
          <a:xfrm>
            <a:off x="10444162" y="203835"/>
            <a:ext cx="1114425" cy="983315"/>
          </a:xfrm>
          <a:prstGeom prst="rect">
            <a:avLst/>
          </a:prstGeom>
        </p:spPr>
      </p:pic>
    </p:spTree>
    <p:extLst>
      <p:ext uri="{BB962C8B-B14F-4D97-AF65-F5344CB8AC3E}">
        <p14:creationId xmlns:p14="http://schemas.microsoft.com/office/powerpoint/2010/main" val="3188873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BBCDB5-08BA-49A8-9B65-94960DB21AFB}"/>
              </a:ext>
            </a:extLst>
          </p:cNvPr>
          <p:cNvPicPr>
            <a:picLocks noChangeAspect="1"/>
          </p:cNvPicPr>
          <p:nvPr/>
        </p:nvPicPr>
        <p:blipFill>
          <a:blip r:embed="rId2"/>
          <a:stretch>
            <a:fillRect/>
          </a:stretch>
        </p:blipFill>
        <p:spPr>
          <a:xfrm>
            <a:off x="511497" y="1259838"/>
            <a:ext cx="10088438" cy="5094162"/>
          </a:xfrm>
          <a:prstGeom prst="rect">
            <a:avLst/>
          </a:prstGeom>
          <a:effectLst>
            <a:outerShdw blurRad="50800" dist="50800" dir="2700000" algn="tl" rotWithShape="0">
              <a:prstClr val="black">
                <a:alpha val="40000"/>
              </a:prstClr>
            </a:outerShdw>
          </a:effectLst>
        </p:spPr>
      </p:pic>
      <p:sp>
        <p:nvSpPr>
          <p:cNvPr id="2" name="Title 1">
            <a:extLst>
              <a:ext uri="{FF2B5EF4-FFF2-40B4-BE49-F238E27FC236}">
                <a16:creationId xmlns:a16="http://schemas.microsoft.com/office/drawing/2014/main" id="{E5A05058-E110-4816-960F-064570EE5253}"/>
              </a:ext>
            </a:extLst>
          </p:cNvPr>
          <p:cNvSpPr>
            <a:spLocks noGrp="1"/>
          </p:cNvSpPr>
          <p:nvPr>
            <p:ph type="title"/>
          </p:nvPr>
        </p:nvSpPr>
        <p:spPr>
          <a:xfrm>
            <a:off x="504001" y="504000"/>
            <a:ext cx="11186476" cy="369332"/>
          </a:xfrm>
        </p:spPr>
        <p:txBody>
          <a:bodyPr/>
          <a:lstStyle/>
          <a:p>
            <a:r>
              <a:rPr lang="en-US" dirty="0"/>
              <a:t>Prepare and cleanse data via </a:t>
            </a:r>
            <a:r>
              <a:rPr lang="en-US" dirty="0">
                <a:solidFill>
                  <a:schemeClr val="accent1"/>
                </a:solidFill>
              </a:rPr>
              <a:t>self-service data preparation</a:t>
            </a:r>
            <a:endParaRPr lang="en-US" sz="1800" dirty="0">
              <a:solidFill>
                <a:schemeClr val="accent1"/>
              </a:solidFill>
            </a:endParaRPr>
          </a:p>
        </p:txBody>
      </p:sp>
      <p:sp>
        <p:nvSpPr>
          <p:cNvPr id="6" name="Rectangle 5">
            <a:extLst>
              <a:ext uri="{FF2B5EF4-FFF2-40B4-BE49-F238E27FC236}">
                <a16:creationId xmlns:a16="http://schemas.microsoft.com/office/drawing/2014/main" id="{E21540B8-94DD-440D-AF51-6457C9B13794}"/>
              </a:ext>
            </a:extLst>
          </p:cNvPr>
          <p:cNvSpPr/>
          <p:nvPr/>
        </p:nvSpPr>
        <p:spPr bwMode="gray">
          <a:xfrm flipH="1">
            <a:off x="785561" y="3088917"/>
            <a:ext cx="519288" cy="140451"/>
          </a:xfrm>
          <a:prstGeom prst="rect">
            <a:avLst/>
          </a:prstGeom>
          <a:noFill/>
          <a:ln w="6350" algn="ctr">
            <a:solidFill>
              <a:schemeClr val="accent5"/>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7" name="Straight Connector 6">
            <a:extLst>
              <a:ext uri="{FF2B5EF4-FFF2-40B4-BE49-F238E27FC236}">
                <a16:creationId xmlns:a16="http://schemas.microsoft.com/office/drawing/2014/main" id="{534FAF11-DA6A-40F5-8073-8D50C1D467C3}"/>
              </a:ext>
            </a:extLst>
          </p:cNvPr>
          <p:cNvCxnSpPr>
            <a:cxnSpLocks/>
            <a:stCxn id="6" idx="2"/>
          </p:cNvCxnSpPr>
          <p:nvPr/>
        </p:nvCxnSpPr>
        <p:spPr>
          <a:xfrm>
            <a:off x="1045205" y="3229368"/>
            <a:ext cx="1803502" cy="1720702"/>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FEDDECE-8C5E-4CFA-8CE5-965825972C1D}"/>
              </a:ext>
            </a:extLst>
          </p:cNvPr>
          <p:cNvPicPr>
            <a:picLocks noChangeAspect="1"/>
          </p:cNvPicPr>
          <p:nvPr/>
        </p:nvPicPr>
        <p:blipFill>
          <a:blip r:embed="rId3"/>
          <a:stretch>
            <a:fillRect/>
          </a:stretch>
        </p:blipFill>
        <p:spPr>
          <a:xfrm>
            <a:off x="2751992" y="3246952"/>
            <a:ext cx="6383216" cy="3216555"/>
          </a:xfrm>
          <a:prstGeom prst="rect">
            <a:avLst/>
          </a:prstGeom>
          <a:effectLst>
            <a:outerShdw blurRad="50800" dist="50800" dir="2700000" algn="tl" rotWithShape="0">
              <a:prstClr val="black">
                <a:alpha val="40000"/>
              </a:prstClr>
            </a:outerShdw>
          </a:effectLst>
        </p:spPr>
      </p:pic>
      <p:pic>
        <p:nvPicPr>
          <p:cNvPr id="9" name="Picture 8">
            <a:extLst>
              <a:ext uri="{FF2B5EF4-FFF2-40B4-BE49-F238E27FC236}">
                <a16:creationId xmlns:a16="http://schemas.microsoft.com/office/drawing/2014/main" id="{CD1F9F79-E134-4D6F-8B29-0729F79AFF67}"/>
              </a:ext>
            </a:extLst>
          </p:cNvPr>
          <p:cNvPicPr>
            <a:picLocks noChangeAspect="1"/>
          </p:cNvPicPr>
          <p:nvPr/>
        </p:nvPicPr>
        <p:blipFill>
          <a:blip r:embed="rId4"/>
          <a:srcRect/>
          <a:stretch/>
        </p:blipFill>
        <p:spPr>
          <a:xfrm>
            <a:off x="10445423" y="203835"/>
            <a:ext cx="1111902" cy="983315"/>
          </a:xfrm>
          <a:prstGeom prst="rect">
            <a:avLst/>
          </a:prstGeom>
        </p:spPr>
      </p:pic>
    </p:spTree>
    <p:extLst>
      <p:ext uri="{BB962C8B-B14F-4D97-AF65-F5344CB8AC3E}">
        <p14:creationId xmlns:p14="http://schemas.microsoft.com/office/powerpoint/2010/main" val="903864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bwMode="gray"/>
        <p:txBody>
          <a:bodyPr>
            <a:normAutofit/>
          </a:bodyPr>
          <a:lstStyle/>
          <a:p>
            <a:r>
              <a:rPr lang="en-US" sz="2200" dirty="0"/>
              <a:t>SAP Data Intelligence Overview</a:t>
            </a:r>
          </a:p>
          <a:p>
            <a:pPr marL="0" lvl="1" indent="0">
              <a:buNone/>
            </a:pPr>
            <a:r>
              <a:rPr lang="en-US" sz="2200" dirty="0"/>
              <a:t>Core capabilities of SAP Data Intelligence</a:t>
            </a:r>
          </a:p>
          <a:p>
            <a:pPr lvl="1"/>
            <a:r>
              <a:rPr lang="en-US" dirty="0"/>
              <a:t>Data Integration</a:t>
            </a:r>
          </a:p>
          <a:p>
            <a:pPr lvl="1"/>
            <a:r>
              <a:rPr lang="en-US" dirty="0"/>
              <a:t>Data Processing</a:t>
            </a:r>
          </a:p>
          <a:p>
            <a:pPr lvl="1"/>
            <a:r>
              <a:rPr lang="en-US" dirty="0"/>
              <a:t>Data Catalog</a:t>
            </a:r>
          </a:p>
          <a:p>
            <a:pPr marL="0" lvl="1" indent="0">
              <a:buNone/>
            </a:pPr>
            <a:r>
              <a:rPr lang="en-US" sz="2200" b="1" dirty="0"/>
              <a:t>Key value-add scenarios for SAP customers</a:t>
            </a:r>
          </a:p>
          <a:p>
            <a:pPr lvl="1"/>
            <a:r>
              <a:rPr lang="en-US" dirty="0"/>
              <a:t>SAP integration</a:t>
            </a:r>
          </a:p>
          <a:p>
            <a:pPr lvl="1"/>
            <a:r>
              <a:rPr lang="en-US" dirty="0"/>
              <a:t>Data Management for SAP BTP</a:t>
            </a:r>
          </a:p>
          <a:p>
            <a:pPr lvl="1"/>
            <a:r>
              <a:rPr lang="en-US" dirty="0"/>
              <a:t>Hybrid Data Management</a:t>
            </a:r>
            <a:endParaRPr lang="en-US" sz="2100" dirty="0"/>
          </a:p>
          <a:p>
            <a:pPr marL="0" lvl="1" indent="0">
              <a:buNone/>
            </a:pPr>
            <a:r>
              <a:rPr lang="en-US" sz="2200" dirty="0"/>
              <a:t>Deployment &amp; Connectivity</a:t>
            </a:r>
          </a:p>
          <a:p>
            <a:pPr marL="0" lvl="1" indent="0">
              <a:buNone/>
            </a:pPr>
            <a:r>
              <a:rPr lang="en-US" sz="2200" dirty="0"/>
              <a:t>Reference customers</a:t>
            </a:r>
          </a:p>
          <a:p>
            <a:pPr marL="0" lvl="1" indent="0">
              <a:buNone/>
            </a:pPr>
            <a:r>
              <a:rPr lang="en-US" sz="2200" dirty="0"/>
              <a:t>Wrap up</a:t>
            </a:r>
          </a:p>
        </p:txBody>
      </p:sp>
      <p:sp>
        <p:nvSpPr>
          <p:cNvPr id="2" name="Agenda"/>
          <p:cNvSpPr>
            <a:spLocks noGrp="1"/>
          </p:cNvSpPr>
          <p:nvPr>
            <p:ph type="title"/>
          </p:nvPr>
        </p:nvSpPr>
        <p:spPr bwMode="gray"/>
        <p:txBody>
          <a:bodyPr/>
          <a:lstStyle/>
          <a:p>
            <a:r>
              <a:rPr lang="en-US" dirty="0"/>
              <a:t>Agenda</a:t>
            </a:r>
          </a:p>
        </p:txBody>
      </p:sp>
      <p:sp>
        <p:nvSpPr>
          <p:cNvPr id="4" name="Rectangle: Rounded Corners 3">
            <a:extLst>
              <a:ext uri="{FF2B5EF4-FFF2-40B4-BE49-F238E27FC236}">
                <a16:creationId xmlns:a16="http://schemas.microsoft.com/office/drawing/2014/main" id="{871C4B9D-ADFA-4311-89F0-C3CB0C30BFA9}"/>
              </a:ext>
            </a:extLst>
          </p:cNvPr>
          <p:cNvSpPr/>
          <p:nvPr/>
        </p:nvSpPr>
        <p:spPr bwMode="gray">
          <a:xfrm>
            <a:off x="450598" y="3479529"/>
            <a:ext cx="5956178" cy="369332"/>
          </a:xfrm>
          <a:prstGeom prst="roundRect">
            <a:avLst/>
          </a:prstGeom>
          <a:noFill/>
          <a:ln w="25400" algn="ctr">
            <a:solidFill>
              <a:srgbClr val="00B0F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712847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31C212-2F94-4DA5-8C51-6739050A6357}"/>
              </a:ext>
            </a:extLst>
          </p:cNvPr>
          <p:cNvSpPr>
            <a:spLocks noGrp="1"/>
          </p:cNvSpPr>
          <p:nvPr>
            <p:ph type="ctrTitle"/>
          </p:nvPr>
        </p:nvSpPr>
        <p:spPr>
          <a:xfrm>
            <a:off x="503999" y="1375046"/>
            <a:ext cx="11592925" cy="677108"/>
          </a:xfrm>
        </p:spPr>
        <p:txBody>
          <a:bodyPr/>
          <a:lstStyle/>
          <a:p>
            <a:r>
              <a:rPr lang="en-GB" dirty="0"/>
              <a:t>SAP Data Intelligence – </a:t>
            </a:r>
            <a:r>
              <a:rPr lang="en-US" dirty="0"/>
              <a:t>Key value-add scenarios for SAP customers</a:t>
            </a:r>
            <a:endParaRPr lang="en-GB" dirty="0"/>
          </a:p>
        </p:txBody>
      </p:sp>
      <p:pic>
        <p:nvPicPr>
          <p:cNvPr id="6" name="Picture Placeholder 4">
            <a:extLst>
              <a:ext uri="{FF2B5EF4-FFF2-40B4-BE49-F238E27FC236}">
                <a16:creationId xmlns:a16="http://schemas.microsoft.com/office/drawing/2014/main" id="{E23AC63C-0175-42F0-9483-1F1758B1F15A}"/>
              </a:ext>
            </a:extLst>
          </p:cNvPr>
          <p:cNvPicPr>
            <a:picLocks noGrp="1" noChangeAspect="1"/>
          </p:cNvPicPr>
          <p:nvPr>
            <p:ph type="pic" sz="quarter" idx="12"/>
          </p:nvPr>
        </p:nvPicPr>
        <p:blipFill>
          <a:blip r:embed="rId2"/>
          <a:srcRect t="28902" b="28902"/>
          <a:stretch>
            <a:fillRect/>
          </a:stretch>
        </p:blipFill>
        <p:spPr>
          <a:xfrm>
            <a:off x="0" y="3427413"/>
            <a:ext cx="12195175" cy="3430587"/>
          </a:xfrm>
        </p:spPr>
      </p:pic>
    </p:spTree>
    <p:extLst>
      <p:ext uri="{BB962C8B-B14F-4D97-AF65-F5344CB8AC3E}">
        <p14:creationId xmlns:p14="http://schemas.microsoft.com/office/powerpoint/2010/main" val="2913738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2">
            <a:extLst>
              <a:ext uri="{FF2B5EF4-FFF2-40B4-BE49-F238E27FC236}">
                <a16:creationId xmlns:a16="http://schemas.microsoft.com/office/drawing/2014/main" id="{0E74C01B-F53F-4A46-9D1A-6EED2F1E2A5C}"/>
              </a:ext>
            </a:extLst>
          </p:cNvPr>
          <p:cNvSpPr>
            <a:spLocks noGrp="1"/>
          </p:cNvSpPr>
          <p:nvPr>
            <p:ph type="title"/>
          </p:nvPr>
        </p:nvSpPr>
        <p:spPr>
          <a:xfrm>
            <a:off x="504001" y="504000"/>
            <a:ext cx="10840274" cy="369332"/>
          </a:xfrm>
        </p:spPr>
        <p:txBody>
          <a:bodyPr/>
          <a:lstStyle/>
          <a:p>
            <a:r>
              <a:rPr lang="en-US" dirty="0"/>
              <a:t>SAP Data Intelligence – </a:t>
            </a:r>
            <a:r>
              <a:rPr lang="en-US" dirty="0">
                <a:solidFill>
                  <a:schemeClr val="accent1"/>
                </a:solidFill>
              </a:rPr>
              <a:t>Key value-add scenarios for SAP customers</a:t>
            </a:r>
            <a:endParaRPr lang="en-US" sz="1800" dirty="0">
              <a:solidFill>
                <a:schemeClr val="accent1"/>
              </a:solidFill>
            </a:endParaRPr>
          </a:p>
        </p:txBody>
      </p:sp>
      <p:grpSp>
        <p:nvGrpSpPr>
          <p:cNvPr id="4" name="Group 3">
            <a:extLst>
              <a:ext uri="{FF2B5EF4-FFF2-40B4-BE49-F238E27FC236}">
                <a16:creationId xmlns:a16="http://schemas.microsoft.com/office/drawing/2014/main" id="{AFFF1B30-E318-4AF8-A62A-33D0B2F602C0}"/>
              </a:ext>
            </a:extLst>
          </p:cNvPr>
          <p:cNvGrpSpPr/>
          <p:nvPr/>
        </p:nvGrpSpPr>
        <p:grpSpPr>
          <a:xfrm>
            <a:off x="7385634" y="2035101"/>
            <a:ext cx="3313692" cy="3313692"/>
            <a:chOff x="7385634" y="2035101"/>
            <a:chExt cx="3313692" cy="3313692"/>
          </a:xfrm>
        </p:grpSpPr>
        <p:sp>
          <p:nvSpPr>
            <p:cNvPr id="230" name="Oval 229">
              <a:extLst>
                <a:ext uri="{FF2B5EF4-FFF2-40B4-BE49-F238E27FC236}">
                  <a16:creationId xmlns:a16="http://schemas.microsoft.com/office/drawing/2014/main" id="{4FEA1806-5149-7C4D-A0BA-74D8E2E64A6B}"/>
                </a:ext>
              </a:extLst>
            </p:cNvPr>
            <p:cNvSpPr/>
            <p:nvPr/>
          </p:nvSpPr>
          <p:spPr bwMode="gray">
            <a:xfrm>
              <a:off x="7385634"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3" name="Oval 232">
              <a:extLst>
                <a:ext uri="{FF2B5EF4-FFF2-40B4-BE49-F238E27FC236}">
                  <a16:creationId xmlns:a16="http://schemas.microsoft.com/office/drawing/2014/main" id="{9FE60D7A-CC3C-F043-A634-E7870FA09229}"/>
                </a:ext>
              </a:extLst>
            </p:cNvPr>
            <p:cNvSpPr/>
            <p:nvPr/>
          </p:nvSpPr>
          <p:spPr bwMode="gray">
            <a:xfrm>
              <a:off x="7478065"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43" name="Rectangle 242">
              <a:extLst>
                <a:ext uri="{FF2B5EF4-FFF2-40B4-BE49-F238E27FC236}">
                  <a16:creationId xmlns:a16="http://schemas.microsoft.com/office/drawing/2014/main" id="{598D45BE-092F-EA41-8F70-81E238EFBDE4}"/>
                </a:ext>
              </a:extLst>
            </p:cNvPr>
            <p:cNvSpPr/>
            <p:nvPr/>
          </p:nvSpPr>
          <p:spPr>
            <a:xfrm>
              <a:off x="7485691" y="3400812"/>
              <a:ext cx="3113580" cy="757130"/>
            </a:xfrm>
            <a:prstGeom prst="rect">
              <a:avLst/>
            </a:prstGeom>
          </p:spPr>
          <p:txBody>
            <a:bodyPr wrap="square">
              <a:spAutoFit/>
            </a:bodyPr>
            <a:lstStyle/>
            <a:p>
              <a:pPr lvl="0" algn="ctr">
                <a:lnSpc>
                  <a:spcPct val="90000"/>
                </a:lnSpc>
                <a:defRPr/>
              </a:pPr>
              <a:r>
                <a:rPr lang="en-US" sz="2400" b="1" dirty="0">
                  <a:solidFill>
                    <a:srgbClr val="000000"/>
                  </a:solidFill>
                </a:rPr>
                <a:t>Hybrid Data Management</a:t>
              </a:r>
            </a:p>
          </p:txBody>
        </p:sp>
        <p:sp>
          <p:nvSpPr>
            <p:cNvPr id="244" name="Round Same Side Corner Rectangle 243">
              <a:extLst>
                <a:ext uri="{FF2B5EF4-FFF2-40B4-BE49-F238E27FC236}">
                  <a16:creationId xmlns:a16="http://schemas.microsoft.com/office/drawing/2014/main" id="{CA133E51-BE6F-FC48-81EE-C785276B8C87}"/>
                </a:ext>
              </a:extLst>
            </p:cNvPr>
            <p:cNvSpPr/>
            <p:nvPr/>
          </p:nvSpPr>
          <p:spPr bwMode="gray">
            <a:xfrm>
              <a:off x="7744006" y="4131889"/>
              <a:ext cx="2586944" cy="504977"/>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lvl="0" algn="ctr">
                <a:buClr>
                  <a:srgbClr val="F0AB00"/>
                </a:buClr>
                <a:defRPr/>
              </a:pPr>
              <a:r>
                <a:rPr lang="en-US" sz="1500" b="1" dirty="0">
                  <a:solidFill>
                    <a:srgbClr val="F0AB00"/>
                  </a:solidFill>
                  <a:ea typeface="+mn-lt"/>
                  <a:cs typeface="Calibri" panose="020F0502020204030204"/>
                </a:rPr>
                <a:t>Reuse all existing SAP tools </a:t>
              </a:r>
              <a:r>
                <a:rPr lang="en-US" sz="1500" b="1" dirty="0">
                  <a:solidFill>
                    <a:srgbClr val="999999"/>
                  </a:solidFill>
                  <a:ea typeface="+mn-lt"/>
                  <a:cs typeface="Calibri" panose="020F0502020204030204"/>
                </a:rPr>
                <a:t>and manage the end-to-end landscape</a:t>
              </a:r>
              <a:endParaRPr lang="en-US" sz="1500" b="1" dirty="0">
                <a:solidFill>
                  <a:srgbClr val="F0AB00"/>
                </a:solidFill>
                <a:ea typeface="+mn-lt"/>
                <a:cs typeface="Calibri" panose="020F0502020204030204"/>
              </a:endParaRPr>
            </a:p>
          </p:txBody>
        </p:sp>
        <p:pic>
          <p:nvPicPr>
            <p:cNvPr id="245" name="Picture 244">
              <a:extLst>
                <a:ext uri="{FF2B5EF4-FFF2-40B4-BE49-F238E27FC236}">
                  <a16:creationId xmlns:a16="http://schemas.microsoft.com/office/drawing/2014/main" id="{228C11CC-3794-9D49-863B-1CEEE85FEEB3}"/>
                </a:ext>
              </a:extLst>
            </p:cNvPr>
            <p:cNvPicPr>
              <a:picLocks noChangeAspect="1"/>
            </p:cNvPicPr>
            <p:nvPr/>
          </p:nvPicPr>
          <p:blipFill>
            <a:blip r:embed="rId3"/>
            <a:srcRect/>
            <a:stretch/>
          </p:blipFill>
          <p:spPr>
            <a:xfrm>
              <a:off x="8543723" y="2382522"/>
              <a:ext cx="1092582" cy="1092583"/>
            </a:xfrm>
            <a:prstGeom prst="rect">
              <a:avLst/>
            </a:prstGeom>
          </p:spPr>
        </p:pic>
      </p:grpSp>
      <p:sp>
        <p:nvSpPr>
          <p:cNvPr id="123" name="TextBox 122">
            <a:extLst>
              <a:ext uri="{FF2B5EF4-FFF2-40B4-BE49-F238E27FC236}">
                <a16:creationId xmlns:a16="http://schemas.microsoft.com/office/drawing/2014/main" id="{36EAF150-A76E-4D9C-B661-A5421C508F16}"/>
              </a:ext>
            </a:extLst>
          </p:cNvPr>
          <p:cNvSpPr txBox="1"/>
          <p:nvPr/>
        </p:nvSpPr>
        <p:spPr>
          <a:xfrm>
            <a:off x="4667189" y="1305635"/>
            <a:ext cx="3905249" cy="492443"/>
          </a:xfrm>
          <a:prstGeom prst="rect">
            <a:avLst/>
          </a:prstGeom>
          <a:noFill/>
        </p:spPr>
        <p:txBody>
          <a:bodyPr wrap="square" rtlCol="0">
            <a:spAutoFit/>
          </a:bodyPr>
          <a:lstStyle/>
          <a:p>
            <a:pPr defTabSz="457200">
              <a:defRPr/>
            </a:pPr>
            <a:r>
              <a:rPr lang="en-US" sz="2600" b="1" dirty="0">
                <a:solidFill>
                  <a:schemeClr val="accent1"/>
                </a:solidFill>
                <a:latin typeface="Arial" panose="020B0604020202020204" pitchFamily="34" charset="0"/>
                <a:cs typeface="Arial" panose="020B0604020202020204" pitchFamily="34" charset="0"/>
              </a:rPr>
              <a:t>SAP Data Intelligence</a:t>
            </a:r>
          </a:p>
        </p:txBody>
      </p:sp>
      <p:grpSp>
        <p:nvGrpSpPr>
          <p:cNvPr id="3" name="Group 2">
            <a:extLst>
              <a:ext uri="{FF2B5EF4-FFF2-40B4-BE49-F238E27FC236}">
                <a16:creationId xmlns:a16="http://schemas.microsoft.com/office/drawing/2014/main" id="{FDB0C72D-809A-4C16-A464-A680BA961AE5}"/>
              </a:ext>
            </a:extLst>
          </p:cNvPr>
          <p:cNvGrpSpPr/>
          <p:nvPr/>
        </p:nvGrpSpPr>
        <p:grpSpPr>
          <a:xfrm>
            <a:off x="4423763" y="2035101"/>
            <a:ext cx="3313692" cy="3313692"/>
            <a:chOff x="4423763" y="2035101"/>
            <a:chExt cx="3313692" cy="3313692"/>
          </a:xfrm>
        </p:grpSpPr>
        <p:sp>
          <p:nvSpPr>
            <p:cNvPr id="229" name="Oval 228">
              <a:extLst>
                <a:ext uri="{FF2B5EF4-FFF2-40B4-BE49-F238E27FC236}">
                  <a16:creationId xmlns:a16="http://schemas.microsoft.com/office/drawing/2014/main" id="{A3F82B7C-ABBC-E045-B4CE-64CF4887BC4E}"/>
                </a:ext>
              </a:extLst>
            </p:cNvPr>
            <p:cNvSpPr/>
            <p:nvPr/>
          </p:nvSpPr>
          <p:spPr bwMode="gray">
            <a:xfrm>
              <a:off x="4423763"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2" name="Oval 231">
              <a:extLst>
                <a:ext uri="{FF2B5EF4-FFF2-40B4-BE49-F238E27FC236}">
                  <a16:creationId xmlns:a16="http://schemas.microsoft.com/office/drawing/2014/main" id="{E6B0BCCE-F3D6-AE4E-8EEC-BDC62BCB3378}"/>
                </a:ext>
              </a:extLst>
            </p:cNvPr>
            <p:cNvSpPr/>
            <p:nvPr/>
          </p:nvSpPr>
          <p:spPr bwMode="gray">
            <a:xfrm>
              <a:off x="4516194"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9" name="Rectangle 238">
              <a:extLst>
                <a:ext uri="{FF2B5EF4-FFF2-40B4-BE49-F238E27FC236}">
                  <a16:creationId xmlns:a16="http://schemas.microsoft.com/office/drawing/2014/main" id="{6982C3E4-165A-5B46-B6FF-CB44F0B1552B}"/>
                </a:ext>
              </a:extLst>
            </p:cNvPr>
            <p:cNvSpPr/>
            <p:nvPr/>
          </p:nvSpPr>
          <p:spPr>
            <a:xfrm>
              <a:off x="4522745" y="3396349"/>
              <a:ext cx="3115730" cy="757130"/>
            </a:xfrm>
            <a:prstGeom prst="rect">
              <a:avLst/>
            </a:prstGeom>
          </p:spPr>
          <p:txBody>
            <a:bodyPr wrap="square">
              <a:spAutoFit/>
            </a:bodyPr>
            <a:lstStyle/>
            <a:p>
              <a:pPr lvl="0" algn="ctr">
                <a:lnSpc>
                  <a:spcPct val="90000"/>
                </a:lnSpc>
                <a:defRPr/>
              </a:pPr>
              <a:r>
                <a:rPr lang="en-US" sz="2400" b="1" dirty="0">
                  <a:solidFill>
                    <a:srgbClr val="000000"/>
                  </a:solidFill>
                </a:rPr>
                <a:t>Data Management for SAP BTP</a:t>
              </a:r>
            </a:p>
          </p:txBody>
        </p:sp>
        <p:sp>
          <p:nvSpPr>
            <p:cNvPr id="240" name="Round Same Side Corner Rectangle 239">
              <a:extLst>
                <a:ext uri="{FF2B5EF4-FFF2-40B4-BE49-F238E27FC236}">
                  <a16:creationId xmlns:a16="http://schemas.microsoft.com/office/drawing/2014/main" id="{F45CACAC-0CBE-8345-A294-E528948F87F0}"/>
                </a:ext>
              </a:extLst>
            </p:cNvPr>
            <p:cNvSpPr/>
            <p:nvPr/>
          </p:nvSpPr>
          <p:spPr bwMode="gray">
            <a:xfrm>
              <a:off x="4834253" y="4061668"/>
              <a:ext cx="2537625" cy="498592"/>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lang="en-US" sz="1500" b="1" dirty="0">
                  <a:solidFill>
                    <a:srgbClr val="F0AB00"/>
                  </a:solidFill>
                  <a:ea typeface="+mn-lt"/>
                  <a:cs typeface="Calibri" panose="020F0502020204030204"/>
                </a:rPr>
                <a:t>Single coherent </a:t>
              </a:r>
              <a:r>
                <a:rPr lang="en-US" sz="1500" b="1" dirty="0">
                  <a:solidFill>
                    <a:srgbClr val="999999"/>
                  </a:solidFill>
                  <a:ea typeface="+mn-lt"/>
                  <a:cs typeface="Calibri" panose="020F0502020204030204"/>
                </a:rPr>
                <a:t>cloud data management solution for the </a:t>
              </a:r>
              <a:r>
                <a:rPr lang="en-US" sz="1500" b="1" dirty="0">
                  <a:solidFill>
                    <a:srgbClr val="F0AB00"/>
                  </a:solidFill>
                  <a:ea typeface="+mn-lt"/>
                  <a:cs typeface="Calibri" panose="020F0502020204030204"/>
                </a:rPr>
                <a:t>SAP BTP</a:t>
              </a:r>
            </a:p>
          </p:txBody>
        </p:sp>
        <p:pic>
          <p:nvPicPr>
            <p:cNvPr id="241" name="Picture 240">
              <a:extLst>
                <a:ext uri="{FF2B5EF4-FFF2-40B4-BE49-F238E27FC236}">
                  <a16:creationId xmlns:a16="http://schemas.microsoft.com/office/drawing/2014/main" id="{DA82E4CF-9FD6-AE43-BFB1-969DBD2B2683}"/>
                </a:ext>
              </a:extLst>
            </p:cNvPr>
            <p:cNvPicPr>
              <a:picLocks noChangeAspect="1"/>
            </p:cNvPicPr>
            <p:nvPr/>
          </p:nvPicPr>
          <p:blipFill>
            <a:blip r:embed="rId4"/>
            <a:srcRect/>
            <a:stretch/>
          </p:blipFill>
          <p:spPr>
            <a:xfrm>
              <a:off x="5442915" y="2258621"/>
              <a:ext cx="1275388" cy="1275388"/>
            </a:xfrm>
            <a:prstGeom prst="rect">
              <a:avLst/>
            </a:prstGeom>
          </p:spPr>
        </p:pic>
      </p:grpSp>
      <p:sp>
        <p:nvSpPr>
          <p:cNvPr id="23" name="Rectangle 22">
            <a:extLst>
              <a:ext uri="{FF2B5EF4-FFF2-40B4-BE49-F238E27FC236}">
                <a16:creationId xmlns:a16="http://schemas.microsoft.com/office/drawing/2014/main" id="{E009BCB3-EB6B-4C1A-8459-530E3DE13171}"/>
              </a:ext>
            </a:extLst>
          </p:cNvPr>
          <p:cNvSpPr/>
          <p:nvPr/>
        </p:nvSpPr>
        <p:spPr bwMode="gray">
          <a:xfrm>
            <a:off x="0" y="1870703"/>
            <a:ext cx="12195175" cy="3754287"/>
          </a:xfrm>
          <a:prstGeom prst="rect">
            <a:avLst/>
          </a:prstGeom>
          <a:solidFill>
            <a:schemeClr val="bg1">
              <a:alpha val="8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2" name="Group 1">
            <a:extLst>
              <a:ext uri="{FF2B5EF4-FFF2-40B4-BE49-F238E27FC236}">
                <a16:creationId xmlns:a16="http://schemas.microsoft.com/office/drawing/2014/main" id="{45575D61-186F-485F-9BB9-D056ACBBB6B6}"/>
              </a:ext>
            </a:extLst>
          </p:cNvPr>
          <p:cNvGrpSpPr/>
          <p:nvPr/>
        </p:nvGrpSpPr>
        <p:grpSpPr>
          <a:xfrm>
            <a:off x="1478447" y="1233010"/>
            <a:ext cx="3313692" cy="4115783"/>
            <a:chOff x="1478447" y="1233010"/>
            <a:chExt cx="3313692" cy="4115783"/>
          </a:xfrm>
        </p:grpSpPr>
        <p:sp>
          <p:nvSpPr>
            <p:cNvPr id="228" name="Oval 227">
              <a:extLst>
                <a:ext uri="{FF2B5EF4-FFF2-40B4-BE49-F238E27FC236}">
                  <a16:creationId xmlns:a16="http://schemas.microsoft.com/office/drawing/2014/main" id="{90E255EC-DF24-AD45-A998-5A98BA07BB6E}"/>
                </a:ext>
              </a:extLst>
            </p:cNvPr>
            <p:cNvSpPr/>
            <p:nvPr/>
          </p:nvSpPr>
          <p:spPr bwMode="gray">
            <a:xfrm>
              <a:off x="1478447"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1" name="Oval 230">
              <a:extLst>
                <a:ext uri="{FF2B5EF4-FFF2-40B4-BE49-F238E27FC236}">
                  <a16:creationId xmlns:a16="http://schemas.microsoft.com/office/drawing/2014/main" id="{E13A595B-B85F-1C4A-BBBB-5242810126DE}"/>
                </a:ext>
              </a:extLst>
            </p:cNvPr>
            <p:cNvSpPr/>
            <p:nvPr/>
          </p:nvSpPr>
          <p:spPr bwMode="gray">
            <a:xfrm>
              <a:off x="1570878"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5" name="Rectangle 234">
              <a:extLst>
                <a:ext uri="{FF2B5EF4-FFF2-40B4-BE49-F238E27FC236}">
                  <a16:creationId xmlns:a16="http://schemas.microsoft.com/office/drawing/2014/main" id="{C121E66A-5719-524B-835D-37B0400E81E1}"/>
                </a:ext>
              </a:extLst>
            </p:cNvPr>
            <p:cNvSpPr/>
            <p:nvPr/>
          </p:nvSpPr>
          <p:spPr>
            <a:xfrm>
              <a:off x="1570879" y="3382237"/>
              <a:ext cx="3128828" cy="424732"/>
            </a:xfrm>
            <a:prstGeom prst="rect">
              <a:avLst/>
            </a:prstGeom>
          </p:spPr>
          <p:txBody>
            <a:bodyPr wrap="square">
              <a:spAutoFit/>
            </a:bodyPr>
            <a:lstStyle/>
            <a:p>
              <a:pPr marL="0" marR="0" lvl="0" indent="0" algn="ctr" defTabSz="1088776"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SAP Integration</a:t>
              </a:r>
            </a:p>
          </p:txBody>
        </p:sp>
        <p:sp>
          <p:nvSpPr>
            <p:cNvPr id="236" name="Round Same Side Corner Rectangle 235">
              <a:extLst>
                <a:ext uri="{FF2B5EF4-FFF2-40B4-BE49-F238E27FC236}">
                  <a16:creationId xmlns:a16="http://schemas.microsoft.com/office/drawing/2014/main" id="{2F4DCBBF-CDC3-D841-BC0A-92E123B430D6}"/>
                </a:ext>
              </a:extLst>
            </p:cNvPr>
            <p:cNvSpPr/>
            <p:nvPr/>
          </p:nvSpPr>
          <p:spPr bwMode="gray">
            <a:xfrm>
              <a:off x="1849937" y="4074591"/>
              <a:ext cx="2551914" cy="557924"/>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algn="ctr" fontAlgn="base">
                <a:spcBef>
                  <a:spcPct val="50000"/>
                </a:spcBef>
                <a:spcAft>
                  <a:spcPct val="0"/>
                </a:spcAft>
                <a:buClr>
                  <a:srgbClr val="F0AB00"/>
                </a:buClr>
                <a:buSzPct val="80000"/>
                <a:defRPr/>
              </a:pPr>
              <a:r>
                <a:rPr lang="en-US" sz="1500" b="1" dirty="0">
                  <a:solidFill>
                    <a:srgbClr val="999999"/>
                  </a:solidFill>
                  <a:ea typeface="+mn-lt"/>
                  <a:cs typeface="Calibri" panose="020F0502020204030204"/>
                </a:rPr>
                <a:t>Connect </a:t>
              </a:r>
              <a:r>
                <a:rPr lang="en-US" sz="1500" b="1" dirty="0">
                  <a:solidFill>
                    <a:srgbClr val="F0AB00"/>
                  </a:solidFill>
                  <a:ea typeface="+mn-lt"/>
                  <a:cs typeface="Calibri" panose="020F0502020204030204"/>
                </a:rPr>
                <a:t>SAP applications </a:t>
              </a:r>
              <a:r>
                <a:rPr lang="en-US" sz="1500" b="1" dirty="0">
                  <a:solidFill>
                    <a:srgbClr val="999999"/>
                  </a:solidFill>
                  <a:ea typeface="+mn-lt"/>
                  <a:cs typeface="Calibri" panose="020F0502020204030204"/>
                </a:rPr>
                <a:t>at the </a:t>
              </a:r>
              <a:r>
                <a:rPr lang="en-US" sz="1500" b="1" dirty="0">
                  <a:solidFill>
                    <a:srgbClr val="F0AB00"/>
                  </a:solidFill>
                  <a:ea typeface="+mn-lt"/>
                  <a:cs typeface="Calibri" panose="020F0502020204030204"/>
                </a:rPr>
                <a:t>ABAP layer</a:t>
              </a:r>
              <a:r>
                <a:rPr lang="en-US" sz="1500" b="1" dirty="0">
                  <a:solidFill>
                    <a:srgbClr val="999999"/>
                  </a:solidFill>
                  <a:ea typeface="+mn-lt"/>
                  <a:cs typeface="Calibri" panose="020F0502020204030204"/>
                </a:rPr>
                <a:t>, and reuse </a:t>
              </a:r>
              <a:r>
                <a:rPr lang="en-US" sz="1500" b="1" dirty="0">
                  <a:solidFill>
                    <a:srgbClr val="F0AB00"/>
                  </a:solidFill>
                  <a:ea typeface="+mn-lt"/>
                  <a:cs typeface="Calibri" panose="020F0502020204030204"/>
                </a:rPr>
                <a:t>data semantics</a:t>
              </a:r>
              <a:r>
                <a:rPr lang="en-US" sz="1500" b="1" dirty="0">
                  <a:solidFill>
                    <a:schemeClr val="tx2"/>
                  </a:solidFill>
                  <a:ea typeface="+mn-lt"/>
                  <a:cs typeface="Calibri" panose="020F0502020204030204"/>
                </a:rPr>
                <a:t> for all analytics</a:t>
              </a:r>
            </a:p>
          </p:txBody>
        </p:sp>
        <p:pic>
          <p:nvPicPr>
            <p:cNvPr id="237" name="Picture 236">
              <a:extLst>
                <a:ext uri="{FF2B5EF4-FFF2-40B4-BE49-F238E27FC236}">
                  <a16:creationId xmlns:a16="http://schemas.microsoft.com/office/drawing/2014/main" id="{109BEC0E-E370-2143-9DCF-0FE5F8EA1626}"/>
                </a:ext>
              </a:extLst>
            </p:cNvPr>
            <p:cNvPicPr>
              <a:picLocks noChangeAspect="1"/>
            </p:cNvPicPr>
            <p:nvPr/>
          </p:nvPicPr>
          <p:blipFill>
            <a:blip r:embed="rId5"/>
            <a:srcRect/>
            <a:stretch/>
          </p:blipFill>
          <p:spPr>
            <a:xfrm>
              <a:off x="2577637" y="2304794"/>
              <a:ext cx="1115311" cy="1115311"/>
            </a:xfrm>
            <a:prstGeom prst="rect">
              <a:avLst/>
            </a:prstGeom>
          </p:spPr>
        </p:pic>
        <p:pic>
          <p:nvPicPr>
            <p:cNvPr id="124" name="Picture 123">
              <a:extLst>
                <a:ext uri="{FF2B5EF4-FFF2-40B4-BE49-F238E27FC236}">
                  <a16:creationId xmlns:a16="http://schemas.microsoft.com/office/drawing/2014/main" id="{F5C60E16-A858-404B-A3E0-5B409B0E54F7}"/>
                </a:ext>
              </a:extLst>
            </p:cNvPr>
            <p:cNvPicPr>
              <a:picLocks noChangeAspect="1"/>
            </p:cNvPicPr>
            <p:nvPr/>
          </p:nvPicPr>
          <p:blipFill>
            <a:blip r:embed="rId6"/>
            <a:stretch>
              <a:fillRect/>
            </a:stretch>
          </p:blipFill>
          <p:spPr>
            <a:xfrm>
              <a:off x="4003972" y="1233010"/>
              <a:ext cx="692760" cy="637693"/>
            </a:xfrm>
            <a:prstGeom prst="rect">
              <a:avLst/>
            </a:prstGeom>
          </p:spPr>
        </p:pic>
      </p:grpSp>
    </p:spTree>
    <p:extLst>
      <p:ext uri="{BB962C8B-B14F-4D97-AF65-F5344CB8AC3E}">
        <p14:creationId xmlns:p14="http://schemas.microsoft.com/office/powerpoint/2010/main" val="156459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5971AA14-427D-4DA1-AADD-7E638D244681}"/>
              </a:ext>
            </a:extLst>
          </p:cNvPr>
          <p:cNvSpPr/>
          <p:nvPr/>
        </p:nvSpPr>
        <p:spPr bwMode="gray">
          <a:xfrm>
            <a:off x="4003424" y="2995174"/>
            <a:ext cx="2326054" cy="2435819"/>
          </a:xfrm>
          <a:prstGeom prst="roundRect">
            <a:avLst>
              <a:gd name="adj" fmla="val 0"/>
            </a:avLst>
          </a:prstGeom>
          <a:no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7" name="Rectangle: Rounded Corners 46">
            <a:extLst>
              <a:ext uri="{FF2B5EF4-FFF2-40B4-BE49-F238E27FC236}">
                <a16:creationId xmlns:a16="http://schemas.microsoft.com/office/drawing/2014/main" id="{6AD259AF-7B42-438D-A5DE-80E7439632D6}"/>
              </a:ext>
            </a:extLst>
          </p:cNvPr>
          <p:cNvSpPr/>
          <p:nvPr/>
        </p:nvSpPr>
        <p:spPr bwMode="gray">
          <a:xfrm>
            <a:off x="554802" y="5026607"/>
            <a:ext cx="2171286" cy="389510"/>
          </a:xfrm>
          <a:prstGeom prst="roundRect">
            <a:avLst>
              <a:gd name="adj" fmla="val 0"/>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6" name="Rectangle: Rounded Corners 45">
            <a:extLst>
              <a:ext uri="{FF2B5EF4-FFF2-40B4-BE49-F238E27FC236}">
                <a16:creationId xmlns:a16="http://schemas.microsoft.com/office/drawing/2014/main" id="{C694634F-42F0-4439-A5DF-9C14BE3A2C4B}"/>
              </a:ext>
            </a:extLst>
          </p:cNvPr>
          <p:cNvSpPr/>
          <p:nvPr/>
        </p:nvSpPr>
        <p:spPr bwMode="gray">
          <a:xfrm>
            <a:off x="554802" y="4363022"/>
            <a:ext cx="2163666" cy="423428"/>
          </a:xfrm>
          <a:prstGeom prst="roundRect">
            <a:avLst>
              <a:gd name="adj" fmla="val 0"/>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5" name="Rectangle: Rounded Corners 44">
            <a:extLst>
              <a:ext uri="{FF2B5EF4-FFF2-40B4-BE49-F238E27FC236}">
                <a16:creationId xmlns:a16="http://schemas.microsoft.com/office/drawing/2014/main" id="{8EA94CD2-2BC6-416C-BCBA-DA2C1C1D3BBE}"/>
              </a:ext>
            </a:extLst>
          </p:cNvPr>
          <p:cNvSpPr/>
          <p:nvPr/>
        </p:nvSpPr>
        <p:spPr bwMode="gray">
          <a:xfrm>
            <a:off x="554801" y="3699437"/>
            <a:ext cx="2170280" cy="423428"/>
          </a:xfrm>
          <a:prstGeom prst="roundRect">
            <a:avLst>
              <a:gd name="adj" fmla="val 0"/>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4" name="Rectangle: Rounded Corners 33">
            <a:extLst>
              <a:ext uri="{FF2B5EF4-FFF2-40B4-BE49-F238E27FC236}">
                <a16:creationId xmlns:a16="http://schemas.microsoft.com/office/drawing/2014/main" id="{11A4D8DC-8CE2-46D4-90DA-5641355ABEBC}"/>
              </a:ext>
            </a:extLst>
          </p:cNvPr>
          <p:cNvSpPr/>
          <p:nvPr/>
        </p:nvSpPr>
        <p:spPr bwMode="gray">
          <a:xfrm>
            <a:off x="554802" y="3015374"/>
            <a:ext cx="2163666" cy="393954"/>
          </a:xfrm>
          <a:prstGeom prst="roundRect">
            <a:avLst>
              <a:gd name="adj" fmla="val 0"/>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AB970536-D6D2-47EB-8984-2746E6C2D32F}"/>
              </a:ext>
            </a:extLst>
          </p:cNvPr>
          <p:cNvSpPr>
            <a:spLocks noGrp="1"/>
          </p:cNvSpPr>
          <p:nvPr>
            <p:ph type="title"/>
          </p:nvPr>
        </p:nvSpPr>
        <p:spPr>
          <a:xfrm>
            <a:off x="504001" y="504000"/>
            <a:ext cx="11633922" cy="707886"/>
          </a:xfrm>
        </p:spPr>
        <p:txBody>
          <a:bodyPr/>
          <a:lstStyle/>
          <a:p>
            <a:r>
              <a:rPr lang="en-US" dirty="0"/>
              <a:t>SAP Data Intelligence – Data Integration for SAP applications</a:t>
            </a:r>
            <a:br>
              <a:rPr lang="en-US" dirty="0"/>
            </a:br>
            <a:r>
              <a:rPr lang="en-US" sz="2200" dirty="0">
                <a:solidFill>
                  <a:schemeClr val="accent1"/>
                </a:solidFill>
              </a:rPr>
              <a:t>Unified model to interact with SAP S/4HANA and SAP Business Suite software</a:t>
            </a:r>
          </a:p>
        </p:txBody>
      </p:sp>
      <p:sp>
        <p:nvSpPr>
          <p:cNvPr id="6" name="TextBox 15">
            <a:extLst>
              <a:ext uri="{FF2B5EF4-FFF2-40B4-BE49-F238E27FC236}">
                <a16:creationId xmlns:a16="http://schemas.microsoft.com/office/drawing/2014/main" id="{56E52712-4781-48E7-A08E-A5284BDB805A}"/>
              </a:ext>
            </a:extLst>
          </p:cNvPr>
          <p:cNvSpPr txBox="1"/>
          <p:nvPr/>
        </p:nvSpPr>
        <p:spPr>
          <a:xfrm>
            <a:off x="1008728" y="5146693"/>
            <a:ext cx="1599494" cy="184666"/>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SAP Business Suite</a:t>
            </a:r>
          </a:p>
        </p:txBody>
      </p:sp>
      <p:sp>
        <p:nvSpPr>
          <p:cNvPr id="25" name="Rectangle 24">
            <a:extLst>
              <a:ext uri="{FF2B5EF4-FFF2-40B4-BE49-F238E27FC236}">
                <a16:creationId xmlns:a16="http://schemas.microsoft.com/office/drawing/2014/main" id="{D9A1BDAD-2E3E-4D91-9BFB-7048067832B9}"/>
              </a:ext>
            </a:extLst>
          </p:cNvPr>
          <p:cNvSpPr/>
          <p:nvPr/>
        </p:nvSpPr>
        <p:spPr>
          <a:xfrm>
            <a:off x="501650" y="1636638"/>
            <a:ext cx="10454268" cy="707886"/>
          </a:xfrm>
          <a:prstGeom prst="rect">
            <a:avLst/>
          </a:prstGeom>
        </p:spPr>
        <p:txBody>
          <a:bodyPr wrap="square">
            <a:spAutoFit/>
          </a:bodyPr>
          <a:lstStyle/>
          <a:p>
            <a:pPr algn="ctr"/>
            <a:r>
              <a:rPr lang="en-US" sz="2000" b="1" dirty="0">
                <a:solidFill>
                  <a:schemeClr val="accent3"/>
                </a:solidFill>
              </a:rPr>
              <a:t>One model to consolidate all interaction scenarios between SAP Data Intelligence and ABAP-based SAP software, directional and bidirectional</a:t>
            </a:r>
          </a:p>
        </p:txBody>
      </p:sp>
      <p:pic>
        <p:nvPicPr>
          <p:cNvPr id="32" name="Grafik 3" descr="Ein Bild, das Objekt enthält.&#10;&#10;Mit hoher Zuverlässigkeit generierte Beschreibung">
            <a:extLst>
              <a:ext uri="{FF2B5EF4-FFF2-40B4-BE49-F238E27FC236}">
                <a16:creationId xmlns:a16="http://schemas.microsoft.com/office/drawing/2014/main" id="{5BFC6ED7-CCEA-44EF-B87E-E76342C4732D}"/>
              </a:ext>
            </a:extLst>
          </p:cNvPr>
          <p:cNvPicPr>
            <a:picLocks noChangeAspect="1"/>
          </p:cNvPicPr>
          <p:nvPr/>
        </p:nvPicPr>
        <p:blipFill>
          <a:blip r:embed="rId3"/>
          <a:stretch>
            <a:fillRect/>
          </a:stretch>
        </p:blipFill>
        <p:spPr>
          <a:xfrm>
            <a:off x="7357547" y="3303757"/>
            <a:ext cx="605324" cy="605324"/>
          </a:xfrm>
          <a:prstGeom prst="rect">
            <a:avLst/>
          </a:prstGeom>
        </p:spPr>
      </p:pic>
      <p:sp>
        <p:nvSpPr>
          <p:cNvPr id="33" name="Textfeld 4">
            <a:extLst>
              <a:ext uri="{FF2B5EF4-FFF2-40B4-BE49-F238E27FC236}">
                <a16:creationId xmlns:a16="http://schemas.microsoft.com/office/drawing/2014/main" id="{0A4EC200-E7F6-47FB-B612-4B8BCCC5783D}"/>
              </a:ext>
            </a:extLst>
          </p:cNvPr>
          <p:cNvSpPr txBox="1"/>
          <p:nvPr/>
        </p:nvSpPr>
        <p:spPr>
          <a:xfrm>
            <a:off x="8060490" y="3339231"/>
            <a:ext cx="2656854" cy="615553"/>
          </a:xfrm>
          <a:prstGeom prst="rect">
            <a:avLst/>
          </a:prstGeom>
          <a:noFill/>
        </p:spPr>
        <p:txBody>
          <a:bodyPr wrap="square" lIns="0" tIns="0" rIns="0" bIns="0" rtlCol="0">
            <a:spAutoFit/>
          </a:bodyPr>
          <a:lstStyle/>
          <a:p>
            <a:r>
              <a:rPr lang="en-US" sz="1300" dirty="0"/>
              <a:t>Provide </a:t>
            </a:r>
            <a:r>
              <a:rPr lang="en-US" sz="1400" b="1" dirty="0">
                <a:solidFill>
                  <a:srgbClr val="B1B152"/>
                </a:solidFill>
              </a:rPr>
              <a:t>ABAP metadata </a:t>
            </a:r>
            <a:r>
              <a:rPr lang="en-US" sz="1300" dirty="0"/>
              <a:t>to the metadata explorer of SAP Data Intelligence.</a:t>
            </a:r>
          </a:p>
        </p:txBody>
      </p:sp>
      <p:pic>
        <p:nvPicPr>
          <p:cNvPr id="37" name="Grafik 7">
            <a:extLst>
              <a:ext uri="{FF2B5EF4-FFF2-40B4-BE49-F238E27FC236}">
                <a16:creationId xmlns:a16="http://schemas.microsoft.com/office/drawing/2014/main" id="{9889F29C-DD3E-4096-8BD5-BE3B55A7A2E3}"/>
              </a:ext>
            </a:extLst>
          </p:cNvPr>
          <p:cNvPicPr>
            <a:picLocks noChangeAspect="1"/>
          </p:cNvPicPr>
          <p:nvPr/>
        </p:nvPicPr>
        <p:blipFill>
          <a:blip r:embed="rId4"/>
          <a:stretch>
            <a:fillRect/>
          </a:stretch>
        </p:blipFill>
        <p:spPr>
          <a:xfrm>
            <a:off x="7354139" y="4038589"/>
            <a:ext cx="608732" cy="608732"/>
          </a:xfrm>
          <a:prstGeom prst="rect">
            <a:avLst/>
          </a:prstGeom>
        </p:spPr>
      </p:pic>
      <p:sp>
        <p:nvSpPr>
          <p:cNvPr id="38" name="Textfeld 8">
            <a:extLst>
              <a:ext uri="{FF2B5EF4-FFF2-40B4-BE49-F238E27FC236}">
                <a16:creationId xmlns:a16="http://schemas.microsoft.com/office/drawing/2014/main" id="{71956A36-806A-4BB2-8679-38ADE8A0900B}"/>
              </a:ext>
            </a:extLst>
          </p:cNvPr>
          <p:cNvSpPr txBox="1"/>
          <p:nvPr/>
        </p:nvSpPr>
        <p:spPr>
          <a:xfrm>
            <a:off x="8060490" y="4178309"/>
            <a:ext cx="3038187" cy="630942"/>
          </a:xfrm>
          <a:prstGeom prst="rect">
            <a:avLst/>
          </a:prstGeom>
          <a:noFill/>
        </p:spPr>
        <p:txBody>
          <a:bodyPr wrap="square" lIns="0" tIns="0" rIns="0" bIns="0" rtlCol="0">
            <a:spAutoFit/>
          </a:bodyPr>
          <a:lstStyle/>
          <a:p>
            <a:r>
              <a:rPr lang="en-US" sz="1400" b="1" dirty="0">
                <a:solidFill>
                  <a:srgbClr val="65AA90"/>
                </a:solidFill>
              </a:rPr>
              <a:t>ABAP functional execution </a:t>
            </a:r>
            <a:r>
              <a:rPr lang="en-US" sz="1300" dirty="0"/>
              <a:t>is triggerable as an operator of SAP Data Intelligence.</a:t>
            </a:r>
          </a:p>
        </p:txBody>
      </p:sp>
      <p:pic>
        <p:nvPicPr>
          <p:cNvPr id="39" name="Grafik 5">
            <a:extLst>
              <a:ext uri="{FF2B5EF4-FFF2-40B4-BE49-F238E27FC236}">
                <a16:creationId xmlns:a16="http://schemas.microsoft.com/office/drawing/2014/main" id="{1E4395FC-0753-4E88-85E8-DCB3803C8703}"/>
              </a:ext>
            </a:extLst>
          </p:cNvPr>
          <p:cNvPicPr>
            <a:picLocks noChangeAspect="1"/>
          </p:cNvPicPr>
          <p:nvPr/>
        </p:nvPicPr>
        <p:blipFill>
          <a:blip r:embed="rId5"/>
          <a:stretch>
            <a:fillRect/>
          </a:stretch>
        </p:blipFill>
        <p:spPr>
          <a:xfrm>
            <a:off x="7390319" y="4848416"/>
            <a:ext cx="590388" cy="590388"/>
          </a:xfrm>
          <a:prstGeom prst="rect">
            <a:avLst/>
          </a:prstGeom>
        </p:spPr>
      </p:pic>
      <p:sp>
        <p:nvSpPr>
          <p:cNvPr id="40" name="Textfeld 6">
            <a:extLst>
              <a:ext uri="{FF2B5EF4-FFF2-40B4-BE49-F238E27FC236}">
                <a16:creationId xmlns:a16="http://schemas.microsoft.com/office/drawing/2014/main" id="{443DE414-4161-4D47-A478-35559DD5FBFF}"/>
              </a:ext>
            </a:extLst>
          </p:cNvPr>
          <p:cNvSpPr txBox="1"/>
          <p:nvPr/>
        </p:nvSpPr>
        <p:spPr>
          <a:xfrm>
            <a:off x="8060490" y="5000620"/>
            <a:ext cx="2751569" cy="415498"/>
          </a:xfrm>
          <a:prstGeom prst="rect">
            <a:avLst/>
          </a:prstGeom>
          <a:noFill/>
        </p:spPr>
        <p:txBody>
          <a:bodyPr wrap="square" lIns="0" tIns="0" rIns="0" bIns="0" rtlCol="0">
            <a:spAutoFit/>
          </a:bodyPr>
          <a:lstStyle/>
          <a:p>
            <a:r>
              <a:rPr lang="en-US" sz="1400" b="1" dirty="0">
                <a:solidFill>
                  <a:srgbClr val="00A1E4"/>
                </a:solidFill>
              </a:rPr>
              <a:t>ABAP data provisioning</a:t>
            </a:r>
            <a:r>
              <a:rPr lang="en-US" sz="1300" b="1" dirty="0"/>
              <a:t> </a:t>
            </a:r>
            <a:r>
              <a:rPr lang="en-US" sz="1300" dirty="0"/>
              <a:t>transfers data into SAP Data Intelligence.</a:t>
            </a:r>
          </a:p>
        </p:txBody>
      </p:sp>
      <p:sp>
        <p:nvSpPr>
          <p:cNvPr id="41" name="TextBox 40">
            <a:extLst>
              <a:ext uri="{FF2B5EF4-FFF2-40B4-BE49-F238E27FC236}">
                <a16:creationId xmlns:a16="http://schemas.microsoft.com/office/drawing/2014/main" id="{2FC0736C-8997-4B06-AA33-D459A4808E2A}"/>
              </a:ext>
            </a:extLst>
          </p:cNvPr>
          <p:cNvSpPr txBox="1"/>
          <p:nvPr/>
        </p:nvSpPr>
        <p:spPr>
          <a:xfrm>
            <a:off x="7354139" y="2839480"/>
            <a:ext cx="3371913"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ea typeface="Arial Unicode MS" pitchFamily="34" charset="-128"/>
                <a:cs typeface="Arial Unicode MS" pitchFamily="34" charset="-128"/>
              </a:rPr>
              <a:t>Capabilities</a:t>
            </a:r>
          </a:p>
        </p:txBody>
      </p:sp>
      <p:sp>
        <p:nvSpPr>
          <p:cNvPr id="44" name="TextBox 43">
            <a:extLst>
              <a:ext uri="{FF2B5EF4-FFF2-40B4-BE49-F238E27FC236}">
                <a16:creationId xmlns:a16="http://schemas.microsoft.com/office/drawing/2014/main" id="{E6BAD257-8B9C-40A1-B9D5-8C5E23D103DF}"/>
              </a:ext>
            </a:extLst>
          </p:cNvPr>
          <p:cNvSpPr txBox="1"/>
          <p:nvPr/>
        </p:nvSpPr>
        <p:spPr>
          <a:xfrm>
            <a:off x="501650" y="6028330"/>
            <a:ext cx="5094139" cy="33855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700" kern="0" dirty="0">
                <a:ea typeface="Arial Unicode MS" pitchFamily="34" charset="-128"/>
                <a:cs typeface="Arial Unicode MS" pitchFamily="34" charset="-128"/>
              </a:rPr>
              <a:t>Integration requires a certain system level, planned for SAP S/4HANA 1909, SAP S/4HANA Cloud 1908, and SAP NetWeaver 7.00 with DMIS 2011/2018 Q4/2019 version, or higher. Certain functionality can be made available for </a:t>
            </a:r>
            <a:r>
              <a:rPr lang="en-US" sz="800" dirty="0"/>
              <a:t>SAP Data Intelligence </a:t>
            </a:r>
            <a:r>
              <a:rPr lang="en-US" sz="700" kern="0" dirty="0">
                <a:ea typeface="Arial Unicode MS" pitchFamily="34" charset="-128"/>
                <a:cs typeface="Arial Unicode MS" pitchFamily="34" charset="-128"/>
              </a:rPr>
              <a:t>for certain release levels. </a:t>
            </a:r>
          </a:p>
        </p:txBody>
      </p:sp>
      <p:sp>
        <p:nvSpPr>
          <p:cNvPr id="35" name="TextBox 25">
            <a:extLst>
              <a:ext uri="{FF2B5EF4-FFF2-40B4-BE49-F238E27FC236}">
                <a16:creationId xmlns:a16="http://schemas.microsoft.com/office/drawing/2014/main" id="{1501C9C5-9E89-4123-962D-0665CBB6BC16}"/>
              </a:ext>
            </a:extLst>
          </p:cNvPr>
          <p:cNvSpPr txBox="1"/>
          <p:nvPr/>
        </p:nvSpPr>
        <p:spPr>
          <a:xfrm>
            <a:off x="4487488" y="4898374"/>
            <a:ext cx="1479092" cy="492443"/>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b="1" kern="0" dirty="0">
                <a:ea typeface="Arial Unicode MS" pitchFamily="34" charset="-128"/>
                <a:cs typeface="Arial Unicode MS" pitchFamily="34" charset="-128"/>
              </a:rPr>
              <a:t>SAP Data Intelligence</a:t>
            </a:r>
          </a:p>
        </p:txBody>
      </p:sp>
      <p:sp>
        <p:nvSpPr>
          <p:cNvPr id="36" name="TextBox 15">
            <a:extLst>
              <a:ext uri="{FF2B5EF4-FFF2-40B4-BE49-F238E27FC236}">
                <a16:creationId xmlns:a16="http://schemas.microsoft.com/office/drawing/2014/main" id="{AE1341C6-9C55-4050-9698-F11B4D0EDC02}"/>
              </a:ext>
            </a:extLst>
          </p:cNvPr>
          <p:cNvSpPr txBox="1"/>
          <p:nvPr/>
        </p:nvSpPr>
        <p:spPr>
          <a:xfrm>
            <a:off x="554801" y="4478743"/>
            <a:ext cx="2053420" cy="184666"/>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SAP Business Warehouse</a:t>
            </a:r>
          </a:p>
        </p:txBody>
      </p:sp>
      <p:cxnSp>
        <p:nvCxnSpPr>
          <p:cNvPr id="50" name="Gerader Verbinder 40">
            <a:extLst>
              <a:ext uri="{FF2B5EF4-FFF2-40B4-BE49-F238E27FC236}">
                <a16:creationId xmlns:a16="http://schemas.microsoft.com/office/drawing/2014/main" id="{11D49C54-BC83-460E-AA47-594DE0B6933E}"/>
              </a:ext>
            </a:extLst>
          </p:cNvPr>
          <p:cNvCxnSpPr>
            <a:cxnSpLocks/>
          </p:cNvCxnSpPr>
          <p:nvPr/>
        </p:nvCxnSpPr>
        <p:spPr>
          <a:xfrm flipH="1">
            <a:off x="2684536" y="3215583"/>
            <a:ext cx="1318890" cy="0"/>
          </a:xfrm>
          <a:prstGeom prst="line">
            <a:avLst/>
          </a:prstGeom>
          <a:ln w="25400">
            <a:solidFill>
              <a:schemeClr val="bg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Gerader Verbinder 40">
            <a:extLst>
              <a:ext uri="{FF2B5EF4-FFF2-40B4-BE49-F238E27FC236}">
                <a16:creationId xmlns:a16="http://schemas.microsoft.com/office/drawing/2014/main" id="{0950F972-942D-4ACF-85B5-56D7B841D3A0}"/>
              </a:ext>
            </a:extLst>
          </p:cNvPr>
          <p:cNvCxnSpPr>
            <a:cxnSpLocks/>
          </p:cNvCxnSpPr>
          <p:nvPr/>
        </p:nvCxnSpPr>
        <p:spPr>
          <a:xfrm flipH="1">
            <a:off x="2692810" y="3917501"/>
            <a:ext cx="1310615" cy="0"/>
          </a:xfrm>
          <a:prstGeom prst="line">
            <a:avLst/>
          </a:prstGeom>
          <a:ln w="25400">
            <a:solidFill>
              <a:schemeClr val="bg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Gerader Verbinder 40">
            <a:extLst>
              <a:ext uri="{FF2B5EF4-FFF2-40B4-BE49-F238E27FC236}">
                <a16:creationId xmlns:a16="http://schemas.microsoft.com/office/drawing/2014/main" id="{7F476B76-CFA7-4DEF-85FC-0E55483912BB}"/>
              </a:ext>
            </a:extLst>
          </p:cNvPr>
          <p:cNvCxnSpPr>
            <a:cxnSpLocks/>
          </p:cNvCxnSpPr>
          <p:nvPr/>
        </p:nvCxnSpPr>
        <p:spPr>
          <a:xfrm flipH="1">
            <a:off x="2684536" y="4571076"/>
            <a:ext cx="1318889" cy="0"/>
          </a:xfrm>
          <a:prstGeom prst="line">
            <a:avLst/>
          </a:prstGeom>
          <a:ln w="25400">
            <a:solidFill>
              <a:schemeClr val="bg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Gerader Verbinder 40">
            <a:extLst>
              <a:ext uri="{FF2B5EF4-FFF2-40B4-BE49-F238E27FC236}">
                <a16:creationId xmlns:a16="http://schemas.microsoft.com/office/drawing/2014/main" id="{986DF03B-1A33-472C-A8AC-A4EC2D1E1575}"/>
              </a:ext>
            </a:extLst>
          </p:cNvPr>
          <p:cNvCxnSpPr>
            <a:cxnSpLocks/>
          </p:cNvCxnSpPr>
          <p:nvPr/>
        </p:nvCxnSpPr>
        <p:spPr>
          <a:xfrm flipH="1">
            <a:off x="2692810" y="5238998"/>
            <a:ext cx="1310616" cy="0"/>
          </a:xfrm>
          <a:prstGeom prst="line">
            <a:avLst/>
          </a:prstGeom>
          <a:ln w="25400">
            <a:solidFill>
              <a:schemeClr val="bg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3C7588A-0F92-46AC-A3EE-4EE9D3405719}"/>
              </a:ext>
            </a:extLst>
          </p:cNvPr>
          <p:cNvSpPr txBox="1"/>
          <p:nvPr/>
        </p:nvSpPr>
        <p:spPr>
          <a:xfrm>
            <a:off x="1014794" y="3128477"/>
            <a:ext cx="1593428" cy="184666"/>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SAP S/4HANA</a:t>
            </a:r>
          </a:p>
        </p:txBody>
      </p:sp>
      <p:sp>
        <p:nvSpPr>
          <p:cNvPr id="55" name="TextBox 54">
            <a:extLst>
              <a:ext uri="{FF2B5EF4-FFF2-40B4-BE49-F238E27FC236}">
                <a16:creationId xmlns:a16="http://schemas.microsoft.com/office/drawing/2014/main" id="{DF78C9A5-332B-4F13-A878-8DE8337B46FC}"/>
              </a:ext>
            </a:extLst>
          </p:cNvPr>
          <p:cNvSpPr txBox="1"/>
          <p:nvPr/>
        </p:nvSpPr>
        <p:spPr>
          <a:xfrm>
            <a:off x="919092" y="3840440"/>
            <a:ext cx="1697247" cy="184666"/>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SAP S/4HANA Cloud</a:t>
            </a:r>
          </a:p>
        </p:txBody>
      </p:sp>
      <p:pic>
        <p:nvPicPr>
          <p:cNvPr id="43" name="Picture 42">
            <a:extLst>
              <a:ext uri="{FF2B5EF4-FFF2-40B4-BE49-F238E27FC236}">
                <a16:creationId xmlns:a16="http://schemas.microsoft.com/office/drawing/2014/main" id="{D25C09EB-289B-4400-A409-7C984ED19BF9}"/>
              </a:ext>
            </a:extLst>
          </p:cNvPr>
          <p:cNvPicPr>
            <a:picLocks noChangeAspect="1"/>
          </p:cNvPicPr>
          <p:nvPr/>
        </p:nvPicPr>
        <p:blipFill>
          <a:blip r:embed="rId6"/>
          <a:stretch>
            <a:fillRect/>
          </a:stretch>
        </p:blipFill>
        <p:spPr>
          <a:xfrm>
            <a:off x="4166230" y="3005846"/>
            <a:ext cx="2027565" cy="2021934"/>
          </a:xfrm>
          <a:prstGeom prst="rect">
            <a:avLst/>
          </a:prstGeom>
        </p:spPr>
      </p:pic>
    </p:spTree>
    <p:extLst>
      <p:ext uri="{BB962C8B-B14F-4D97-AF65-F5344CB8AC3E}">
        <p14:creationId xmlns:p14="http://schemas.microsoft.com/office/powerpoint/2010/main" val="224811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63B425C5-B811-4576-A647-79B44881802E}"/>
              </a:ext>
            </a:extLst>
          </p:cNvPr>
          <p:cNvSpPr/>
          <p:nvPr/>
        </p:nvSpPr>
        <p:spPr bwMode="gray">
          <a:xfrm>
            <a:off x="5647787" y="1873526"/>
            <a:ext cx="6015059" cy="3566131"/>
          </a:xfrm>
          <a:prstGeom prst="roundRect">
            <a:avLst>
              <a:gd name="adj" fmla="val 0"/>
            </a:avLst>
          </a:prstGeom>
          <a:no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9" name="Rectangle: Rounded Corners 38">
            <a:extLst>
              <a:ext uri="{FF2B5EF4-FFF2-40B4-BE49-F238E27FC236}">
                <a16:creationId xmlns:a16="http://schemas.microsoft.com/office/drawing/2014/main" id="{9B7713BB-5E36-48B3-87C6-1F675DB09FF8}"/>
              </a:ext>
            </a:extLst>
          </p:cNvPr>
          <p:cNvSpPr/>
          <p:nvPr/>
        </p:nvSpPr>
        <p:spPr bwMode="gray">
          <a:xfrm>
            <a:off x="7498080" y="2321637"/>
            <a:ext cx="4063314" cy="2443150"/>
          </a:xfrm>
          <a:prstGeom prst="roundRect">
            <a:avLst>
              <a:gd name="adj" fmla="val 0"/>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3" name="Rectangle: Rounded Corners 32">
            <a:extLst>
              <a:ext uri="{FF2B5EF4-FFF2-40B4-BE49-F238E27FC236}">
                <a16:creationId xmlns:a16="http://schemas.microsoft.com/office/drawing/2014/main" id="{579F8F05-E52D-406F-B716-DF85F6B51F06}"/>
              </a:ext>
            </a:extLst>
          </p:cNvPr>
          <p:cNvSpPr/>
          <p:nvPr/>
        </p:nvSpPr>
        <p:spPr bwMode="gray">
          <a:xfrm>
            <a:off x="834366" y="1840425"/>
            <a:ext cx="3154528" cy="3600399"/>
          </a:xfrm>
          <a:prstGeom prst="roundRect">
            <a:avLst>
              <a:gd name="adj" fmla="val 0"/>
            </a:avLst>
          </a:prstGeom>
          <a:no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5" name="Rectangle: Rounded Corners 34">
            <a:extLst>
              <a:ext uri="{FF2B5EF4-FFF2-40B4-BE49-F238E27FC236}">
                <a16:creationId xmlns:a16="http://schemas.microsoft.com/office/drawing/2014/main" id="{D008D559-7CD7-46A1-BBA1-7CDC542536C5}"/>
              </a:ext>
            </a:extLst>
          </p:cNvPr>
          <p:cNvSpPr/>
          <p:nvPr/>
        </p:nvSpPr>
        <p:spPr bwMode="gray">
          <a:xfrm>
            <a:off x="1081835" y="3102768"/>
            <a:ext cx="2621775" cy="1605483"/>
          </a:xfrm>
          <a:prstGeom prst="roundRect">
            <a:avLst>
              <a:gd name="adj" fmla="val 0"/>
            </a:avLst>
          </a:prstGeom>
          <a:solidFill>
            <a:schemeClr val="bg1"/>
          </a:solidFill>
          <a:ln w="25400" algn="ctr">
            <a:solidFill>
              <a:schemeClr val="accent3">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B8DE9241-1452-4242-8C0B-DD45C3662473}"/>
              </a:ext>
            </a:extLst>
          </p:cNvPr>
          <p:cNvSpPr>
            <a:spLocks noGrp="1"/>
          </p:cNvSpPr>
          <p:nvPr>
            <p:ph type="title"/>
          </p:nvPr>
        </p:nvSpPr>
        <p:spPr>
          <a:xfrm>
            <a:off x="504001" y="504000"/>
            <a:ext cx="11186476" cy="707886"/>
          </a:xfrm>
        </p:spPr>
        <p:txBody>
          <a:bodyPr/>
          <a:lstStyle/>
          <a:p>
            <a:r>
              <a:rPr lang="en-US" dirty="0"/>
              <a:t>SAP ABAP integration</a:t>
            </a:r>
            <a:br>
              <a:rPr lang="en-US" dirty="0"/>
            </a:br>
            <a:r>
              <a:rPr lang="en-US" sz="2200" dirty="0">
                <a:solidFill>
                  <a:schemeClr val="accent1"/>
                </a:solidFill>
              </a:rPr>
              <a:t>Technical concept: Repository</a:t>
            </a:r>
          </a:p>
        </p:txBody>
      </p:sp>
      <p:sp>
        <p:nvSpPr>
          <p:cNvPr id="16" name="TextBox 25">
            <a:extLst>
              <a:ext uri="{FF2B5EF4-FFF2-40B4-BE49-F238E27FC236}">
                <a16:creationId xmlns:a16="http://schemas.microsoft.com/office/drawing/2014/main" id="{BA1BFD0E-EBEB-48C7-95D7-2A0569D514EE}"/>
              </a:ext>
            </a:extLst>
          </p:cNvPr>
          <p:cNvSpPr txBox="1"/>
          <p:nvPr/>
        </p:nvSpPr>
        <p:spPr>
          <a:xfrm>
            <a:off x="6278066" y="5159068"/>
            <a:ext cx="4123448" cy="215444"/>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pPr algn="l"/>
            <a:r>
              <a:rPr lang="en-US" dirty="0"/>
              <a:t>SAP Data Intelligence</a:t>
            </a:r>
          </a:p>
        </p:txBody>
      </p:sp>
      <p:pic>
        <p:nvPicPr>
          <p:cNvPr id="18" name="Picture 17">
            <a:extLst>
              <a:ext uri="{FF2B5EF4-FFF2-40B4-BE49-F238E27FC236}">
                <a16:creationId xmlns:a16="http://schemas.microsoft.com/office/drawing/2014/main" id="{A9312E8B-17A5-4AAB-BA2D-4256AAF936F7}"/>
              </a:ext>
            </a:extLst>
          </p:cNvPr>
          <p:cNvPicPr>
            <a:picLocks noChangeAspect="1"/>
          </p:cNvPicPr>
          <p:nvPr/>
        </p:nvPicPr>
        <p:blipFill>
          <a:blip r:embed="rId2"/>
          <a:stretch>
            <a:fillRect/>
          </a:stretch>
        </p:blipFill>
        <p:spPr>
          <a:xfrm>
            <a:off x="5683939" y="4883478"/>
            <a:ext cx="557728" cy="556179"/>
          </a:xfrm>
          <a:prstGeom prst="rect">
            <a:avLst/>
          </a:prstGeom>
        </p:spPr>
      </p:pic>
      <p:sp>
        <p:nvSpPr>
          <p:cNvPr id="34" name="TextBox 25">
            <a:extLst>
              <a:ext uri="{FF2B5EF4-FFF2-40B4-BE49-F238E27FC236}">
                <a16:creationId xmlns:a16="http://schemas.microsoft.com/office/drawing/2014/main" id="{8E5F7C96-E3D2-46E4-AD33-6CFDF9E31DFB}"/>
              </a:ext>
            </a:extLst>
          </p:cNvPr>
          <p:cNvSpPr txBox="1"/>
          <p:nvPr/>
        </p:nvSpPr>
        <p:spPr>
          <a:xfrm>
            <a:off x="10323396" y="1984423"/>
            <a:ext cx="1513941" cy="184666"/>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r>
              <a:rPr lang="de-DE" sz="1200" dirty="0"/>
              <a:t>Modeler</a:t>
            </a:r>
            <a:endParaRPr lang="en-US" sz="1200" dirty="0"/>
          </a:p>
        </p:txBody>
      </p:sp>
      <p:sp>
        <p:nvSpPr>
          <p:cNvPr id="4" name="TextBox 3">
            <a:extLst>
              <a:ext uri="{FF2B5EF4-FFF2-40B4-BE49-F238E27FC236}">
                <a16:creationId xmlns:a16="http://schemas.microsoft.com/office/drawing/2014/main" id="{47EE8994-B3FE-4289-B568-1FB7010CFA67}"/>
              </a:ext>
            </a:extLst>
          </p:cNvPr>
          <p:cNvSpPr txBox="1"/>
          <p:nvPr/>
        </p:nvSpPr>
        <p:spPr>
          <a:xfrm>
            <a:off x="1081835" y="5085043"/>
            <a:ext cx="2459513"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ea typeface="Arial Unicode MS" pitchFamily="34" charset="-128"/>
                <a:cs typeface="Arial Unicode MS" pitchFamily="34" charset="-128"/>
              </a:rPr>
              <a:t>ABAP-based system</a:t>
            </a:r>
          </a:p>
        </p:txBody>
      </p:sp>
      <p:grpSp>
        <p:nvGrpSpPr>
          <p:cNvPr id="7" name="Group 6">
            <a:extLst>
              <a:ext uri="{FF2B5EF4-FFF2-40B4-BE49-F238E27FC236}">
                <a16:creationId xmlns:a16="http://schemas.microsoft.com/office/drawing/2014/main" id="{B3E2AC1D-CA4D-4C8A-B9F3-FC6FEFA4C3C1}"/>
              </a:ext>
            </a:extLst>
          </p:cNvPr>
          <p:cNvGrpSpPr/>
          <p:nvPr/>
        </p:nvGrpSpPr>
        <p:grpSpPr>
          <a:xfrm>
            <a:off x="1118637" y="3144736"/>
            <a:ext cx="2620603" cy="1500157"/>
            <a:chOff x="1118637" y="3144736"/>
            <a:chExt cx="2620603" cy="1500157"/>
          </a:xfrm>
        </p:grpSpPr>
        <p:sp>
          <p:nvSpPr>
            <p:cNvPr id="32" name="Rectangle 31">
              <a:extLst>
                <a:ext uri="{FF2B5EF4-FFF2-40B4-BE49-F238E27FC236}">
                  <a16:creationId xmlns:a16="http://schemas.microsoft.com/office/drawing/2014/main" id="{49A7E686-DB2F-4897-BB3C-A3D53A5E8A7B}"/>
                </a:ext>
              </a:extLst>
            </p:cNvPr>
            <p:cNvSpPr/>
            <p:nvPr/>
          </p:nvSpPr>
          <p:spPr>
            <a:xfrm>
              <a:off x="1132817" y="3144736"/>
              <a:ext cx="1808957" cy="276999"/>
            </a:xfrm>
            <a:prstGeom prst="rect">
              <a:avLst/>
            </a:prstGeom>
          </p:spPr>
          <p:txBody>
            <a:bodyPr wrap="none">
              <a:spAutoFit/>
            </a:bodyPr>
            <a:lstStyle/>
            <a:p>
              <a:r>
                <a:rPr lang="en-US" sz="1200" b="1" dirty="0"/>
                <a:t>ABAP pipeline engine</a:t>
              </a:r>
            </a:p>
          </p:txBody>
        </p:sp>
        <p:sp>
          <p:nvSpPr>
            <p:cNvPr id="9" name="Rectangle 8">
              <a:extLst>
                <a:ext uri="{FF2B5EF4-FFF2-40B4-BE49-F238E27FC236}">
                  <a16:creationId xmlns:a16="http://schemas.microsoft.com/office/drawing/2014/main" id="{298EE3D5-1483-4453-99FD-ED8809DF1687}"/>
                </a:ext>
              </a:extLst>
            </p:cNvPr>
            <p:cNvSpPr/>
            <p:nvPr/>
          </p:nvSpPr>
          <p:spPr>
            <a:xfrm>
              <a:off x="1570056" y="3789002"/>
              <a:ext cx="2169184" cy="577081"/>
            </a:xfrm>
            <a:prstGeom prst="rect">
              <a:avLst/>
            </a:prstGeom>
          </p:spPr>
          <p:txBody>
            <a:bodyPr wrap="none">
              <a:spAutoFit/>
            </a:bodyPr>
            <a:lstStyle/>
            <a:p>
              <a:r>
                <a:rPr lang="en-US" sz="1050" b="1" dirty="0"/>
                <a:t>Repository</a:t>
              </a:r>
              <a:r>
                <a:rPr lang="en-US" sz="1050" dirty="0"/>
                <a:t> with ABAP operators</a:t>
              </a:r>
            </a:p>
            <a:p>
              <a:pPr marL="171450" indent="-171450">
                <a:buClr>
                  <a:schemeClr val="accent1"/>
                </a:buClr>
                <a:buFont typeface="Wingdings" pitchFamily="2" charset="2"/>
                <a:buChar char="§"/>
              </a:pPr>
              <a:r>
                <a:rPr lang="en-US" sz="1050" dirty="0"/>
                <a:t>Predelivered in SAP software</a:t>
              </a:r>
            </a:p>
            <a:p>
              <a:pPr marL="171450" indent="-171450">
                <a:buClr>
                  <a:schemeClr val="accent1"/>
                </a:buClr>
                <a:buFont typeface="Wingdings" pitchFamily="2" charset="2"/>
                <a:buChar char="§"/>
              </a:pPr>
              <a:r>
                <a:rPr lang="en-US" sz="1050" dirty="0"/>
                <a:t>Custom operators</a:t>
              </a:r>
            </a:p>
          </p:txBody>
        </p:sp>
        <p:pic>
          <p:nvPicPr>
            <p:cNvPr id="26" name="Grafik 14">
              <a:extLst>
                <a:ext uri="{FF2B5EF4-FFF2-40B4-BE49-F238E27FC236}">
                  <a16:creationId xmlns:a16="http://schemas.microsoft.com/office/drawing/2014/main" id="{62BEF281-CC6C-4467-A470-2DC009C86812}"/>
                </a:ext>
              </a:extLst>
            </p:cNvPr>
            <p:cNvPicPr>
              <a:picLocks noChangeAspect="1"/>
            </p:cNvPicPr>
            <p:nvPr/>
          </p:nvPicPr>
          <p:blipFill>
            <a:blip r:embed="rId3"/>
            <a:srcRect/>
            <a:stretch/>
          </p:blipFill>
          <p:spPr>
            <a:xfrm>
              <a:off x="1118637" y="3992777"/>
              <a:ext cx="256078" cy="256078"/>
            </a:xfrm>
            <a:prstGeom prst="rect">
              <a:avLst/>
            </a:prstGeom>
          </p:spPr>
        </p:pic>
        <p:pic>
          <p:nvPicPr>
            <p:cNvPr id="36" name="Grafik 14">
              <a:extLst>
                <a:ext uri="{FF2B5EF4-FFF2-40B4-BE49-F238E27FC236}">
                  <a16:creationId xmlns:a16="http://schemas.microsoft.com/office/drawing/2014/main" id="{768A4B1A-8DA9-4CC6-B9AE-BEEDB532B738}"/>
                </a:ext>
              </a:extLst>
            </p:cNvPr>
            <p:cNvPicPr>
              <a:picLocks noChangeAspect="1"/>
            </p:cNvPicPr>
            <p:nvPr/>
          </p:nvPicPr>
          <p:blipFill>
            <a:blip r:embed="rId4"/>
            <a:srcRect/>
            <a:stretch/>
          </p:blipFill>
          <p:spPr>
            <a:xfrm>
              <a:off x="1118637" y="4388815"/>
              <a:ext cx="256078" cy="256078"/>
            </a:xfrm>
            <a:prstGeom prst="rect">
              <a:avLst/>
            </a:prstGeom>
          </p:spPr>
        </p:pic>
        <p:pic>
          <p:nvPicPr>
            <p:cNvPr id="40" name="Picture 39">
              <a:extLst>
                <a:ext uri="{FF2B5EF4-FFF2-40B4-BE49-F238E27FC236}">
                  <a16:creationId xmlns:a16="http://schemas.microsoft.com/office/drawing/2014/main" id="{80626EAF-F6C8-4FD4-8216-CAA21A835350}"/>
                </a:ext>
              </a:extLst>
            </p:cNvPr>
            <p:cNvPicPr>
              <a:picLocks noChangeAspect="1"/>
            </p:cNvPicPr>
            <p:nvPr/>
          </p:nvPicPr>
          <p:blipFill>
            <a:blip r:embed="rId5"/>
            <a:srcRect/>
            <a:stretch/>
          </p:blipFill>
          <p:spPr>
            <a:xfrm>
              <a:off x="1118637" y="3596739"/>
              <a:ext cx="256078" cy="256078"/>
            </a:xfrm>
            <a:prstGeom prst="rect">
              <a:avLst/>
            </a:prstGeom>
          </p:spPr>
        </p:pic>
      </p:grpSp>
      <p:sp>
        <p:nvSpPr>
          <p:cNvPr id="42" name="Rectangle: Rounded Corners 41">
            <a:extLst>
              <a:ext uri="{FF2B5EF4-FFF2-40B4-BE49-F238E27FC236}">
                <a16:creationId xmlns:a16="http://schemas.microsoft.com/office/drawing/2014/main" id="{BF6855D0-6B9C-452A-8CFC-983DA93549B9}"/>
              </a:ext>
            </a:extLst>
          </p:cNvPr>
          <p:cNvSpPr/>
          <p:nvPr/>
        </p:nvSpPr>
        <p:spPr bwMode="gray">
          <a:xfrm>
            <a:off x="7610759" y="2562621"/>
            <a:ext cx="1768747" cy="1828035"/>
          </a:xfrm>
          <a:prstGeom prst="roundRect">
            <a:avLst>
              <a:gd name="adj" fmla="val 8496"/>
            </a:avLst>
          </a:prstGeom>
          <a:noFill/>
          <a:ln w="25400" algn="ctr">
            <a:noFill/>
            <a:miter lim="800000"/>
            <a:headEnd/>
            <a:tailEnd/>
          </a:ln>
          <a:effectLst>
            <a:glow rad="63500">
              <a:schemeClr val="accent3">
                <a:lumMod val="60000"/>
                <a:lumOff val="40000"/>
                <a:alpha val="40000"/>
              </a:schemeClr>
            </a:glo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grpSp>
        <p:nvGrpSpPr>
          <p:cNvPr id="2" name="Group 1">
            <a:extLst>
              <a:ext uri="{FF2B5EF4-FFF2-40B4-BE49-F238E27FC236}">
                <a16:creationId xmlns:a16="http://schemas.microsoft.com/office/drawing/2014/main" id="{AB765595-AFC6-4771-AF02-9FE95347103B}"/>
              </a:ext>
            </a:extLst>
          </p:cNvPr>
          <p:cNvGrpSpPr/>
          <p:nvPr/>
        </p:nvGrpSpPr>
        <p:grpSpPr>
          <a:xfrm>
            <a:off x="3805062" y="2562621"/>
            <a:ext cx="7668020" cy="1828035"/>
            <a:chOff x="3805062" y="2562621"/>
            <a:chExt cx="7668020" cy="1828035"/>
          </a:xfrm>
        </p:grpSpPr>
        <p:cxnSp>
          <p:nvCxnSpPr>
            <p:cNvPr id="23" name="Straight Arrow Connector 22">
              <a:extLst>
                <a:ext uri="{FF2B5EF4-FFF2-40B4-BE49-F238E27FC236}">
                  <a16:creationId xmlns:a16="http://schemas.microsoft.com/office/drawing/2014/main" id="{88044399-5036-4023-8DF1-7A928A7D3F1F}"/>
                </a:ext>
              </a:extLst>
            </p:cNvPr>
            <p:cNvCxnSpPr>
              <a:cxnSpLocks/>
            </p:cNvCxnSpPr>
            <p:nvPr/>
          </p:nvCxnSpPr>
          <p:spPr>
            <a:xfrm flipV="1">
              <a:off x="3805062" y="4019911"/>
              <a:ext cx="3693018" cy="11417"/>
            </a:xfrm>
            <a:prstGeom prst="straightConnector1">
              <a:avLst/>
            </a:prstGeom>
            <a:ln w="25400">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EF99015-6152-42E3-9633-6B4909D73BD6}"/>
                </a:ext>
              </a:extLst>
            </p:cNvPr>
            <p:cNvSpPr txBox="1"/>
            <p:nvPr/>
          </p:nvSpPr>
          <p:spPr>
            <a:xfrm>
              <a:off x="9695848" y="3727999"/>
              <a:ext cx="1693950" cy="50783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100" b="1" kern="0" dirty="0">
                  <a:ea typeface="Arial Unicode MS" pitchFamily="34" charset="-128"/>
                  <a:cs typeface="Arial Unicode MS" pitchFamily="34" charset="-128"/>
                </a:rPr>
                <a:t>“Shells” that point to the original implementation in the connected system</a:t>
              </a:r>
            </a:p>
          </p:txBody>
        </p:sp>
        <p:sp>
          <p:nvSpPr>
            <p:cNvPr id="25" name="Rectangle: Rounded Corners 24">
              <a:extLst>
                <a:ext uri="{FF2B5EF4-FFF2-40B4-BE49-F238E27FC236}">
                  <a16:creationId xmlns:a16="http://schemas.microsoft.com/office/drawing/2014/main" id="{1AD86C41-AF20-4832-9B58-AC07081EC59A}"/>
                </a:ext>
              </a:extLst>
            </p:cNvPr>
            <p:cNvSpPr/>
            <p:nvPr/>
          </p:nvSpPr>
          <p:spPr bwMode="gray">
            <a:xfrm>
              <a:off x="5930868" y="3693201"/>
              <a:ext cx="1084532" cy="650653"/>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7" name="Rectangle 26">
              <a:extLst>
                <a:ext uri="{FF2B5EF4-FFF2-40B4-BE49-F238E27FC236}">
                  <a16:creationId xmlns:a16="http://schemas.microsoft.com/office/drawing/2014/main" id="{0202F38C-73C8-4D39-89BC-3F5E72D87419}"/>
                </a:ext>
              </a:extLst>
            </p:cNvPr>
            <p:cNvSpPr/>
            <p:nvPr/>
          </p:nvSpPr>
          <p:spPr bwMode="gray">
            <a:xfrm>
              <a:off x="5878443" y="3715069"/>
              <a:ext cx="1086231" cy="651014"/>
            </a:xfrm>
            <a:prstGeom prst="rect">
              <a:avLst/>
            </a:prstGeom>
            <a:noFill/>
            <a:ln w="127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dirty="0">
                  <a:ea typeface="Arial Unicode MS" pitchFamily="34" charset="-128"/>
                  <a:cs typeface="Arial Unicode MS" pitchFamily="34" charset="-128"/>
                </a:rPr>
                <a:t>ABAP connection via RFC</a:t>
              </a:r>
            </a:p>
          </p:txBody>
        </p:sp>
        <p:sp>
          <p:nvSpPr>
            <p:cNvPr id="28" name="Rectangle: Rounded Corners 27">
              <a:extLst>
                <a:ext uri="{FF2B5EF4-FFF2-40B4-BE49-F238E27FC236}">
                  <a16:creationId xmlns:a16="http://schemas.microsoft.com/office/drawing/2014/main" id="{CF561F23-6788-46F3-AF3D-B7901862FCB6}"/>
                </a:ext>
              </a:extLst>
            </p:cNvPr>
            <p:cNvSpPr/>
            <p:nvPr/>
          </p:nvSpPr>
          <p:spPr bwMode="gray">
            <a:xfrm>
              <a:off x="9582572" y="2567876"/>
              <a:ext cx="1890510" cy="842686"/>
            </a:xfrm>
            <a:prstGeom prst="roundRect">
              <a:avLst>
                <a:gd name="adj" fmla="val 0"/>
              </a:avLst>
            </a:prstGeom>
            <a:solidFill>
              <a:schemeClr val="bg1"/>
            </a:solidFill>
            <a:ln w="25400" algn="ctr">
              <a:solidFill>
                <a:schemeClr val="tx1"/>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9" name="Rectangle 28">
              <a:extLst>
                <a:ext uri="{FF2B5EF4-FFF2-40B4-BE49-F238E27FC236}">
                  <a16:creationId xmlns:a16="http://schemas.microsoft.com/office/drawing/2014/main" id="{66D017E0-8206-47BE-9A53-41252763D444}"/>
                </a:ext>
              </a:extLst>
            </p:cNvPr>
            <p:cNvSpPr/>
            <p:nvPr/>
          </p:nvSpPr>
          <p:spPr>
            <a:xfrm>
              <a:off x="9621736" y="2603456"/>
              <a:ext cx="1842174" cy="738664"/>
            </a:xfrm>
            <a:prstGeom prst="rect">
              <a:avLst/>
            </a:prstGeom>
            <a:ln w="0">
              <a:noFill/>
            </a:ln>
            <a:effectLst>
              <a:glow rad="63500">
                <a:schemeClr val="accent5">
                  <a:satMod val="175000"/>
                  <a:alpha val="40000"/>
                </a:schemeClr>
              </a:glow>
            </a:effectLst>
          </p:spPr>
          <p:txBody>
            <a:bodyPr wrap="square">
              <a:spAutoFit/>
            </a:bodyPr>
            <a:lstStyle/>
            <a:p>
              <a:r>
                <a:rPr lang="en-US" sz="1050" b="1" dirty="0"/>
                <a:t>ABAP operators</a:t>
              </a:r>
              <a:endParaRPr lang="en-US" sz="1050" dirty="0"/>
            </a:p>
            <a:p>
              <a:pPr marL="171450" indent="-171450">
                <a:buClr>
                  <a:schemeClr val="accent1"/>
                </a:buClr>
                <a:buFont typeface="Wingdings" pitchFamily="2" charset="2"/>
                <a:buChar char="§"/>
              </a:pPr>
              <a:r>
                <a:rPr lang="en-US" sz="1050" dirty="0"/>
                <a:t>Predelivered operators in SAP software</a:t>
              </a:r>
            </a:p>
            <a:p>
              <a:pPr marL="171450" indent="-171450">
                <a:buClr>
                  <a:schemeClr val="accent1"/>
                </a:buClr>
                <a:buFont typeface="Wingdings" pitchFamily="2" charset="2"/>
                <a:buChar char="§"/>
              </a:pPr>
              <a:r>
                <a:rPr lang="en-US" sz="1050" dirty="0"/>
                <a:t>Custom operators</a:t>
              </a:r>
            </a:p>
          </p:txBody>
        </p:sp>
        <p:sp>
          <p:nvSpPr>
            <p:cNvPr id="30" name="Rectangle: Rounded Corners 29">
              <a:extLst>
                <a:ext uri="{FF2B5EF4-FFF2-40B4-BE49-F238E27FC236}">
                  <a16:creationId xmlns:a16="http://schemas.microsoft.com/office/drawing/2014/main" id="{BEAF6401-84FB-4680-81DC-3631C0AC25AB}"/>
                </a:ext>
              </a:extLst>
            </p:cNvPr>
            <p:cNvSpPr/>
            <p:nvPr/>
          </p:nvSpPr>
          <p:spPr bwMode="gray">
            <a:xfrm>
              <a:off x="7610759" y="2562621"/>
              <a:ext cx="1768747" cy="1828035"/>
            </a:xfrm>
            <a:prstGeom prst="roundRect">
              <a:avLst>
                <a:gd name="adj" fmla="val 8496"/>
              </a:avLst>
            </a:prstGeom>
            <a:noFill/>
            <a:ln w="25400" algn="ctr">
              <a:noFill/>
              <a:miter lim="800000"/>
              <a:headEnd/>
              <a:tailEnd/>
            </a:ln>
            <a:effectLst>
              <a:glow rad="63500">
                <a:schemeClr val="accent3">
                  <a:lumMod val="60000"/>
                  <a:lumOff val="40000"/>
                  <a:alpha val="40000"/>
                </a:schemeClr>
              </a:glo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31" name="Picture 30">
              <a:extLst>
                <a:ext uri="{FF2B5EF4-FFF2-40B4-BE49-F238E27FC236}">
                  <a16:creationId xmlns:a16="http://schemas.microsoft.com/office/drawing/2014/main" id="{82725DE8-2F83-46A4-A327-DF7BEBAEA66B}"/>
                </a:ext>
              </a:extLst>
            </p:cNvPr>
            <p:cNvPicPr>
              <a:picLocks noChangeAspect="1"/>
            </p:cNvPicPr>
            <p:nvPr/>
          </p:nvPicPr>
          <p:blipFill>
            <a:blip r:embed="rId6"/>
            <a:stretch>
              <a:fillRect/>
            </a:stretch>
          </p:blipFill>
          <p:spPr>
            <a:xfrm>
              <a:off x="7685556" y="2603456"/>
              <a:ext cx="1693950" cy="1759644"/>
            </a:xfrm>
            <a:prstGeom prst="rect">
              <a:avLst/>
            </a:prstGeom>
            <a:ln w="25400">
              <a:noFill/>
            </a:ln>
            <a:effectLst/>
          </p:spPr>
        </p:pic>
      </p:grpSp>
      <p:grpSp>
        <p:nvGrpSpPr>
          <p:cNvPr id="6" name="Group 5">
            <a:extLst>
              <a:ext uri="{FF2B5EF4-FFF2-40B4-BE49-F238E27FC236}">
                <a16:creationId xmlns:a16="http://schemas.microsoft.com/office/drawing/2014/main" id="{17AC84B1-54A0-4F49-82DD-2F637E165B4B}"/>
              </a:ext>
            </a:extLst>
          </p:cNvPr>
          <p:cNvGrpSpPr/>
          <p:nvPr/>
        </p:nvGrpSpPr>
        <p:grpSpPr>
          <a:xfrm>
            <a:off x="2311592" y="2556703"/>
            <a:ext cx="9161490" cy="3786500"/>
            <a:chOff x="2311592" y="2556703"/>
            <a:chExt cx="9161490" cy="3786500"/>
          </a:xfrm>
        </p:grpSpPr>
        <p:sp>
          <p:nvSpPr>
            <p:cNvPr id="44" name="Right Brace 43">
              <a:extLst>
                <a:ext uri="{FF2B5EF4-FFF2-40B4-BE49-F238E27FC236}">
                  <a16:creationId xmlns:a16="http://schemas.microsoft.com/office/drawing/2014/main" id="{61180818-B97E-4397-BA31-1319FF26D453}"/>
                </a:ext>
              </a:extLst>
            </p:cNvPr>
            <p:cNvSpPr/>
            <p:nvPr/>
          </p:nvSpPr>
          <p:spPr>
            <a:xfrm rot="5400000">
              <a:off x="5271770" y="2695773"/>
              <a:ext cx="347472" cy="6267828"/>
            </a:xfrm>
            <a:prstGeom prst="rightBrace">
              <a:avLst/>
            </a:prstGeom>
            <a:ln w="25400">
              <a:solidFill>
                <a:schemeClr val="accent3">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TextBox 44">
              <a:extLst>
                <a:ext uri="{FF2B5EF4-FFF2-40B4-BE49-F238E27FC236}">
                  <a16:creationId xmlns:a16="http://schemas.microsoft.com/office/drawing/2014/main" id="{909B8BE7-4695-4087-BFBE-79E39356A355}"/>
                </a:ext>
              </a:extLst>
            </p:cNvPr>
            <p:cNvSpPr txBox="1"/>
            <p:nvPr/>
          </p:nvSpPr>
          <p:spPr>
            <a:xfrm>
              <a:off x="3136646" y="6066204"/>
              <a:ext cx="4617720" cy="276999"/>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dirty="0">
                  <a:solidFill>
                    <a:schemeClr val="accent3">
                      <a:lumMod val="60000"/>
                      <a:lumOff val="40000"/>
                    </a:schemeClr>
                  </a:solidFill>
                  <a:ea typeface="Arial Unicode MS" pitchFamily="34" charset="-128"/>
                  <a:cs typeface="Arial Unicode MS" pitchFamily="34" charset="-128"/>
                </a:rPr>
                <a:t>ABAP integration</a:t>
              </a:r>
            </a:p>
          </p:txBody>
        </p:sp>
        <p:sp>
          <p:nvSpPr>
            <p:cNvPr id="5" name="Rectangle 4">
              <a:extLst>
                <a:ext uri="{FF2B5EF4-FFF2-40B4-BE49-F238E27FC236}">
                  <a16:creationId xmlns:a16="http://schemas.microsoft.com/office/drawing/2014/main" id="{F262BD97-CC74-41BE-8C1A-8D02A9C946A3}"/>
                </a:ext>
              </a:extLst>
            </p:cNvPr>
            <p:cNvSpPr/>
            <p:nvPr/>
          </p:nvSpPr>
          <p:spPr bwMode="gray">
            <a:xfrm>
              <a:off x="7685556" y="2603455"/>
              <a:ext cx="1768747" cy="1785359"/>
            </a:xfrm>
            <a:prstGeom prst="rect">
              <a:avLst/>
            </a:prstGeom>
            <a:noFill/>
            <a:ln w="25400" algn="ctr">
              <a:solidFill>
                <a:schemeClr val="accent3">
                  <a:lumMod val="60000"/>
                  <a:lumOff val="40000"/>
                </a:schemeClr>
              </a:solidFill>
              <a:miter lim="800000"/>
              <a:headEnd/>
              <a:tailEnd/>
            </a:ln>
            <a:effectLst>
              <a:glow rad="63500">
                <a:schemeClr val="accent3">
                  <a:satMod val="175000"/>
                  <a:alpha val="40000"/>
                </a:schemeClr>
              </a:glo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46" name="Rectangle 45">
              <a:extLst>
                <a:ext uri="{FF2B5EF4-FFF2-40B4-BE49-F238E27FC236}">
                  <a16:creationId xmlns:a16="http://schemas.microsoft.com/office/drawing/2014/main" id="{3D709312-C076-4CBC-BF3B-032F5E077A69}"/>
                </a:ext>
              </a:extLst>
            </p:cNvPr>
            <p:cNvSpPr/>
            <p:nvPr/>
          </p:nvSpPr>
          <p:spPr bwMode="gray">
            <a:xfrm>
              <a:off x="9582572" y="2556703"/>
              <a:ext cx="1890510" cy="872298"/>
            </a:xfrm>
            <a:prstGeom prst="rect">
              <a:avLst/>
            </a:prstGeom>
            <a:noFill/>
            <a:ln w="25400" algn="ctr">
              <a:solidFill>
                <a:schemeClr val="accent3">
                  <a:lumMod val="60000"/>
                  <a:lumOff val="40000"/>
                </a:schemeClr>
              </a:solidFill>
              <a:miter lim="800000"/>
              <a:headEnd/>
              <a:tailEnd/>
            </a:ln>
            <a:effectLst>
              <a:glow rad="63500">
                <a:schemeClr val="accent3">
                  <a:satMod val="175000"/>
                  <a:alpha val="40000"/>
                </a:schemeClr>
              </a:glo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174638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579F8F05-E52D-406F-B716-DF85F6B51F06}"/>
              </a:ext>
            </a:extLst>
          </p:cNvPr>
          <p:cNvSpPr/>
          <p:nvPr/>
        </p:nvSpPr>
        <p:spPr bwMode="gray">
          <a:xfrm>
            <a:off x="834366" y="1840425"/>
            <a:ext cx="3154528" cy="3600399"/>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Rectangle: Rounded Corners 20">
            <a:extLst>
              <a:ext uri="{FF2B5EF4-FFF2-40B4-BE49-F238E27FC236}">
                <a16:creationId xmlns:a16="http://schemas.microsoft.com/office/drawing/2014/main" id="{C2345792-B37F-4E56-BF8D-CA9265D14F90}"/>
              </a:ext>
            </a:extLst>
          </p:cNvPr>
          <p:cNvSpPr/>
          <p:nvPr/>
        </p:nvSpPr>
        <p:spPr bwMode="gray">
          <a:xfrm>
            <a:off x="1081835" y="3102768"/>
            <a:ext cx="2621775" cy="1605483"/>
          </a:xfrm>
          <a:prstGeom prst="roundRect">
            <a:avLst>
              <a:gd name="adj" fmla="val 0"/>
            </a:avLst>
          </a:prstGeom>
          <a:solidFill>
            <a:schemeClr val="bg1"/>
          </a:solidFill>
          <a:ln w="25400" algn="ctr">
            <a:solidFill>
              <a:schemeClr val="accent3">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7" name="Rectangle: Rounded Corners 36">
            <a:extLst>
              <a:ext uri="{FF2B5EF4-FFF2-40B4-BE49-F238E27FC236}">
                <a16:creationId xmlns:a16="http://schemas.microsoft.com/office/drawing/2014/main" id="{63B425C5-B811-4576-A647-79B44881802E}"/>
              </a:ext>
            </a:extLst>
          </p:cNvPr>
          <p:cNvSpPr/>
          <p:nvPr/>
        </p:nvSpPr>
        <p:spPr bwMode="gray">
          <a:xfrm>
            <a:off x="5647787" y="1873526"/>
            <a:ext cx="6015059" cy="3566131"/>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9" name="Rectangle: Rounded Corners 38">
            <a:extLst>
              <a:ext uri="{FF2B5EF4-FFF2-40B4-BE49-F238E27FC236}">
                <a16:creationId xmlns:a16="http://schemas.microsoft.com/office/drawing/2014/main" id="{9B7713BB-5E36-48B3-87C6-1F675DB09FF8}"/>
              </a:ext>
            </a:extLst>
          </p:cNvPr>
          <p:cNvSpPr/>
          <p:nvPr/>
        </p:nvSpPr>
        <p:spPr bwMode="gray">
          <a:xfrm>
            <a:off x="7498080" y="2321637"/>
            <a:ext cx="4063314" cy="2443150"/>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B8DE9241-1452-4242-8C0B-DD45C3662473}"/>
              </a:ext>
            </a:extLst>
          </p:cNvPr>
          <p:cNvSpPr>
            <a:spLocks noGrp="1"/>
          </p:cNvSpPr>
          <p:nvPr>
            <p:ph type="title"/>
          </p:nvPr>
        </p:nvSpPr>
        <p:spPr>
          <a:xfrm>
            <a:off x="504001" y="504000"/>
            <a:ext cx="11186476" cy="707886"/>
          </a:xfrm>
        </p:spPr>
        <p:txBody>
          <a:bodyPr/>
          <a:lstStyle/>
          <a:p>
            <a:r>
              <a:rPr lang="en-US" dirty="0"/>
              <a:t>SAP ABAP integration</a:t>
            </a:r>
            <a:br>
              <a:rPr lang="en-US" dirty="0"/>
            </a:br>
            <a:r>
              <a:rPr lang="en-US" sz="2200" dirty="0">
                <a:solidFill>
                  <a:schemeClr val="accent1"/>
                </a:solidFill>
              </a:rPr>
              <a:t>Technical concept: Repository</a:t>
            </a:r>
          </a:p>
        </p:txBody>
      </p:sp>
      <p:cxnSp>
        <p:nvCxnSpPr>
          <p:cNvPr id="13" name="Straight Arrow Connector 12">
            <a:extLst>
              <a:ext uri="{FF2B5EF4-FFF2-40B4-BE49-F238E27FC236}">
                <a16:creationId xmlns:a16="http://schemas.microsoft.com/office/drawing/2014/main" id="{534C5CCC-FA59-46EB-ABE3-C800208C61BB}"/>
              </a:ext>
            </a:extLst>
          </p:cNvPr>
          <p:cNvCxnSpPr>
            <a:cxnSpLocks/>
          </p:cNvCxnSpPr>
          <p:nvPr/>
        </p:nvCxnSpPr>
        <p:spPr>
          <a:xfrm flipV="1">
            <a:off x="3805062" y="4019911"/>
            <a:ext cx="3693018" cy="11417"/>
          </a:xfrm>
          <a:prstGeom prst="straightConnector1">
            <a:avLst/>
          </a:prstGeom>
          <a:ln w="25400">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9A7E686-DB2F-4897-BB3C-A3D53A5E8A7B}"/>
              </a:ext>
            </a:extLst>
          </p:cNvPr>
          <p:cNvSpPr/>
          <p:nvPr/>
        </p:nvSpPr>
        <p:spPr>
          <a:xfrm>
            <a:off x="1863538" y="3144537"/>
            <a:ext cx="1783309" cy="276999"/>
          </a:xfrm>
          <a:prstGeom prst="rect">
            <a:avLst/>
          </a:prstGeom>
        </p:spPr>
        <p:txBody>
          <a:bodyPr wrap="none">
            <a:spAutoFit/>
          </a:bodyPr>
          <a:lstStyle/>
          <a:p>
            <a:r>
              <a:rPr lang="en-US" sz="1200" b="1" dirty="0"/>
              <a:t>ABAP pipeline engine</a:t>
            </a:r>
          </a:p>
        </p:txBody>
      </p:sp>
      <p:sp>
        <p:nvSpPr>
          <p:cNvPr id="34" name="TextBox 25">
            <a:extLst>
              <a:ext uri="{FF2B5EF4-FFF2-40B4-BE49-F238E27FC236}">
                <a16:creationId xmlns:a16="http://schemas.microsoft.com/office/drawing/2014/main" id="{8E5F7C96-E3D2-46E4-AD33-6CFDF9E31DFB}"/>
              </a:ext>
            </a:extLst>
          </p:cNvPr>
          <p:cNvSpPr txBox="1"/>
          <p:nvPr/>
        </p:nvSpPr>
        <p:spPr>
          <a:xfrm>
            <a:off x="10323396" y="1984423"/>
            <a:ext cx="1513941" cy="184666"/>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r>
              <a:rPr lang="de-DE" sz="1200" dirty="0"/>
              <a:t>Modeler</a:t>
            </a:r>
            <a:endParaRPr lang="en-US" sz="1200" dirty="0"/>
          </a:p>
        </p:txBody>
      </p:sp>
      <p:sp>
        <p:nvSpPr>
          <p:cNvPr id="4" name="TextBox 3">
            <a:extLst>
              <a:ext uri="{FF2B5EF4-FFF2-40B4-BE49-F238E27FC236}">
                <a16:creationId xmlns:a16="http://schemas.microsoft.com/office/drawing/2014/main" id="{47EE8994-B3FE-4289-B568-1FB7010CFA67}"/>
              </a:ext>
            </a:extLst>
          </p:cNvPr>
          <p:cNvSpPr txBox="1"/>
          <p:nvPr/>
        </p:nvSpPr>
        <p:spPr>
          <a:xfrm>
            <a:off x="1081835" y="5085043"/>
            <a:ext cx="2459513"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ea typeface="Arial Unicode MS" pitchFamily="34" charset="-128"/>
                <a:cs typeface="Arial Unicode MS" pitchFamily="34" charset="-128"/>
              </a:rPr>
              <a:t>ABAP-based system</a:t>
            </a:r>
          </a:p>
        </p:txBody>
      </p:sp>
      <p:sp>
        <p:nvSpPr>
          <p:cNvPr id="38" name="Rectangle: Rounded Corners 37">
            <a:extLst>
              <a:ext uri="{FF2B5EF4-FFF2-40B4-BE49-F238E27FC236}">
                <a16:creationId xmlns:a16="http://schemas.microsoft.com/office/drawing/2014/main" id="{05AFB958-B446-48C6-BAD8-2BDD2E14BE3C}"/>
              </a:ext>
            </a:extLst>
          </p:cNvPr>
          <p:cNvSpPr/>
          <p:nvPr/>
        </p:nvSpPr>
        <p:spPr bwMode="gray">
          <a:xfrm>
            <a:off x="5930868" y="3693201"/>
            <a:ext cx="1084532" cy="650653"/>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5" name="Rectangle 24">
            <a:extLst>
              <a:ext uri="{FF2B5EF4-FFF2-40B4-BE49-F238E27FC236}">
                <a16:creationId xmlns:a16="http://schemas.microsoft.com/office/drawing/2014/main" id="{31FBC48E-2C07-49B6-82CA-55BA819399FC}"/>
              </a:ext>
            </a:extLst>
          </p:cNvPr>
          <p:cNvSpPr/>
          <p:nvPr/>
        </p:nvSpPr>
        <p:spPr bwMode="gray">
          <a:xfrm>
            <a:off x="5878443" y="3715069"/>
            <a:ext cx="1086231" cy="651014"/>
          </a:xfrm>
          <a:prstGeom prst="rect">
            <a:avLst/>
          </a:prstGeom>
          <a:noFill/>
          <a:ln w="127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dirty="0">
                <a:ea typeface="Arial Unicode MS" pitchFamily="34" charset="-128"/>
                <a:cs typeface="Arial Unicode MS" pitchFamily="34" charset="-128"/>
              </a:rPr>
              <a:t>ABAP connection via RFC</a:t>
            </a:r>
          </a:p>
        </p:txBody>
      </p:sp>
      <p:sp>
        <p:nvSpPr>
          <p:cNvPr id="42" name="Rectangle: Rounded Corners 41">
            <a:extLst>
              <a:ext uri="{FF2B5EF4-FFF2-40B4-BE49-F238E27FC236}">
                <a16:creationId xmlns:a16="http://schemas.microsoft.com/office/drawing/2014/main" id="{BF6855D0-6B9C-452A-8CFC-983DA93549B9}"/>
              </a:ext>
            </a:extLst>
          </p:cNvPr>
          <p:cNvSpPr/>
          <p:nvPr/>
        </p:nvSpPr>
        <p:spPr bwMode="gray">
          <a:xfrm>
            <a:off x="7610759" y="2562621"/>
            <a:ext cx="1768747" cy="1828035"/>
          </a:xfrm>
          <a:prstGeom prst="roundRect">
            <a:avLst>
              <a:gd name="adj" fmla="val 8496"/>
            </a:avLst>
          </a:prstGeom>
          <a:noFill/>
          <a:ln w="25400" algn="ctr">
            <a:noFill/>
            <a:miter lim="800000"/>
            <a:headEnd/>
            <a:tailEnd/>
          </a:ln>
          <a:effectLst>
            <a:glow rad="63500">
              <a:schemeClr val="accent3">
                <a:lumMod val="60000"/>
                <a:lumOff val="40000"/>
                <a:alpha val="40000"/>
              </a:schemeClr>
            </a:glo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44" name="Picture 43">
            <a:extLst>
              <a:ext uri="{FF2B5EF4-FFF2-40B4-BE49-F238E27FC236}">
                <a16:creationId xmlns:a16="http://schemas.microsoft.com/office/drawing/2014/main" id="{5B97EA78-2974-4538-B3CA-71C2A8BDB69B}"/>
              </a:ext>
            </a:extLst>
          </p:cNvPr>
          <p:cNvPicPr>
            <a:picLocks noChangeAspect="1"/>
          </p:cNvPicPr>
          <p:nvPr/>
        </p:nvPicPr>
        <p:blipFill rotWithShape="1">
          <a:blip r:embed="rId2"/>
          <a:srcRect l="-11" t="3500" r="10" b="2354"/>
          <a:stretch/>
        </p:blipFill>
        <p:spPr>
          <a:xfrm>
            <a:off x="7754366" y="3467786"/>
            <a:ext cx="3595655" cy="971364"/>
          </a:xfrm>
          <a:prstGeom prst="rect">
            <a:avLst/>
          </a:prstGeom>
        </p:spPr>
      </p:pic>
      <p:sp>
        <p:nvSpPr>
          <p:cNvPr id="45" name="Rectangle: Rounded Corners 44">
            <a:extLst>
              <a:ext uri="{FF2B5EF4-FFF2-40B4-BE49-F238E27FC236}">
                <a16:creationId xmlns:a16="http://schemas.microsoft.com/office/drawing/2014/main" id="{8064BFD0-78F8-4457-8C54-0890DF81B4D8}"/>
              </a:ext>
            </a:extLst>
          </p:cNvPr>
          <p:cNvSpPr/>
          <p:nvPr/>
        </p:nvSpPr>
        <p:spPr bwMode="gray">
          <a:xfrm>
            <a:off x="7757721" y="3467785"/>
            <a:ext cx="2404342" cy="971365"/>
          </a:xfrm>
          <a:prstGeom prst="roundRect">
            <a:avLst>
              <a:gd name="adj" fmla="val 8496"/>
            </a:avLst>
          </a:prstGeom>
          <a:solidFill>
            <a:schemeClr val="bg1"/>
          </a:solidFill>
          <a:ln w="25400" algn="ctr">
            <a:no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46" name="Picture 45">
            <a:extLst>
              <a:ext uri="{FF2B5EF4-FFF2-40B4-BE49-F238E27FC236}">
                <a16:creationId xmlns:a16="http://schemas.microsoft.com/office/drawing/2014/main" id="{7117371D-542A-41D0-9477-5D478DCE578F}"/>
              </a:ext>
            </a:extLst>
          </p:cNvPr>
          <p:cNvPicPr>
            <a:picLocks noChangeAspect="1"/>
          </p:cNvPicPr>
          <p:nvPr/>
        </p:nvPicPr>
        <p:blipFill rotWithShape="1">
          <a:blip r:embed="rId2"/>
          <a:srcRect t="4871" r="35470"/>
          <a:stretch/>
        </p:blipFill>
        <p:spPr>
          <a:xfrm>
            <a:off x="7951809" y="3504406"/>
            <a:ext cx="2184854" cy="924221"/>
          </a:xfrm>
          <a:prstGeom prst="rect">
            <a:avLst/>
          </a:prstGeom>
        </p:spPr>
      </p:pic>
      <p:cxnSp>
        <p:nvCxnSpPr>
          <p:cNvPr id="6" name="Straight Connector 5">
            <a:extLst>
              <a:ext uri="{FF2B5EF4-FFF2-40B4-BE49-F238E27FC236}">
                <a16:creationId xmlns:a16="http://schemas.microsoft.com/office/drawing/2014/main" id="{637AF899-769B-4837-B56F-B632C30EA6BA}"/>
              </a:ext>
            </a:extLst>
          </p:cNvPr>
          <p:cNvCxnSpPr>
            <a:cxnSpLocks/>
          </p:cNvCxnSpPr>
          <p:nvPr/>
        </p:nvCxnSpPr>
        <p:spPr>
          <a:xfrm>
            <a:off x="10134318" y="3974918"/>
            <a:ext cx="101125" cy="2234"/>
          </a:xfrm>
          <a:prstGeom prst="line">
            <a:avLst/>
          </a:prstGeom>
          <a:ln w="6350">
            <a:solidFill>
              <a:srgbClr val="93B9C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32AE981-FE95-4C46-9A6E-73FF7AE55782}"/>
              </a:ext>
            </a:extLst>
          </p:cNvPr>
          <p:cNvSpPr txBox="1"/>
          <p:nvPr/>
        </p:nvSpPr>
        <p:spPr>
          <a:xfrm>
            <a:off x="8808434" y="3214997"/>
            <a:ext cx="1513941" cy="184666"/>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r>
              <a:rPr lang="de-DE" sz="1200" dirty="0"/>
              <a:t>Pipeline</a:t>
            </a:r>
            <a:endParaRPr lang="en-US" sz="1200" dirty="0"/>
          </a:p>
        </p:txBody>
      </p:sp>
      <p:sp>
        <p:nvSpPr>
          <p:cNvPr id="23" name="TextBox 25">
            <a:extLst>
              <a:ext uri="{FF2B5EF4-FFF2-40B4-BE49-F238E27FC236}">
                <a16:creationId xmlns:a16="http://schemas.microsoft.com/office/drawing/2014/main" id="{FC719B93-FDB2-3E4C-99AB-02C0F9B9BA40}"/>
              </a:ext>
            </a:extLst>
          </p:cNvPr>
          <p:cNvSpPr txBox="1"/>
          <p:nvPr/>
        </p:nvSpPr>
        <p:spPr>
          <a:xfrm>
            <a:off x="6278066" y="5162473"/>
            <a:ext cx="4123448" cy="215444"/>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pPr algn="l"/>
            <a:r>
              <a:rPr lang="de-DE" dirty="0"/>
              <a:t>SAP Data Intelligence</a:t>
            </a:r>
            <a:endParaRPr lang="en-US" dirty="0"/>
          </a:p>
        </p:txBody>
      </p:sp>
      <p:pic>
        <p:nvPicPr>
          <p:cNvPr id="24" name="Picture 17">
            <a:extLst>
              <a:ext uri="{FF2B5EF4-FFF2-40B4-BE49-F238E27FC236}">
                <a16:creationId xmlns:a16="http://schemas.microsoft.com/office/drawing/2014/main" id="{5B1DF31D-D9C1-624D-9701-AB5A73A6E67E}"/>
              </a:ext>
            </a:extLst>
          </p:cNvPr>
          <p:cNvPicPr>
            <a:picLocks noChangeAspect="1"/>
          </p:cNvPicPr>
          <p:nvPr/>
        </p:nvPicPr>
        <p:blipFill>
          <a:blip r:embed="rId3"/>
          <a:stretch>
            <a:fillRect/>
          </a:stretch>
        </p:blipFill>
        <p:spPr>
          <a:xfrm>
            <a:off x="5683939" y="4886883"/>
            <a:ext cx="557728" cy="556179"/>
          </a:xfrm>
          <a:prstGeom prst="rect">
            <a:avLst/>
          </a:prstGeom>
        </p:spPr>
      </p:pic>
      <p:grpSp>
        <p:nvGrpSpPr>
          <p:cNvPr id="2" name="Group 1">
            <a:extLst>
              <a:ext uri="{FF2B5EF4-FFF2-40B4-BE49-F238E27FC236}">
                <a16:creationId xmlns:a16="http://schemas.microsoft.com/office/drawing/2014/main" id="{EB446BF6-0EE6-4D78-ACB8-DB581A4112C5}"/>
              </a:ext>
            </a:extLst>
          </p:cNvPr>
          <p:cNvGrpSpPr/>
          <p:nvPr/>
        </p:nvGrpSpPr>
        <p:grpSpPr>
          <a:xfrm>
            <a:off x="1119618" y="2081662"/>
            <a:ext cx="2351536" cy="2497831"/>
            <a:chOff x="1119618" y="2081662"/>
            <a:chExt cx="2351536" cy="2497831"/>
          </a:xfrm>
        </p:grpSpPr>
        <p:sp>
          <p:nvSpPr>
            <p:cNvPr id="28" name="TextBox 27">
              <a:extLst>
                <a:ext uri="{FF2B5EF4-FFF2-40B4-BE49-F238E27FC236}">
                  <a16:creationId xmlns:a16="http://schemas.microsoft.com/office/drawing/2014/main" id="{4D501F1A-E737-446A-B1EC-EA45B8A6AB22}"/>
                </a:ext>
              </a:extLst>
            </p:cNvPr>
            <p:cNvSpPr txBox="1"/>
            <p:nvPr/>
          </p:nvSpPr>
          <p:spPr>
            <a:xfrm>
              <a:off x="1119618" y="2714579"/>
              <a:ext cx="1148366" cy="18466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Read from CDS</a:t>
              </a:r>
            </a:p>
          </p:txBody>
        </p:sp>
        <p:pic>
          <p:nvPicPr>
            <p:cNvPr id="29" name="Picture 28">
              <a:extLst>
                <a:ext uri="{FF2B5EF4-FFF2-40B4-BE49-F238E27FC236}">
                  <a16:creationId xmlns:a16="http://schemas.microsoft.com/office/drawing/2014/main" id="{C877C253-D81C-4F0D-9C6C-A4DD6A627EF9}"/>
                </a:ext>
              </a:extLst>
            </p:cNvPr>
            <p:cNvPicPr>
              <a:picLocks noChangeAspect="1"/>
            </p:cNvPicPr>
            <p:nvPr/>
          </p:nvPicPr>
          <p:blipFill rotWithShape="1">
            <a:blip r:embed="rId2"/>
            <a:srcRect r="35502"/>
            <a:stretch/>
          </p:blipFill>
          <p:spPr>
            <a:xfrm>
              <a:off x="1152029" y="3547726"/>
              <a:ext cx="2319125" cy="1031767"/>
            </a:xfrm>
            <a:prstGeom prst="rect">
              <a:avLst/>
            </a:prstGeom>
          </p:spPr>
        </p:pic>
        <p:pic>
          <p:nvPicPr>
            <p:cNvPr id="30" name="Grafik 14">
              <a:extLst>
                <a:ext uri="{FF2B5EF4-FFF2-40B4-BE49-F238E27FC236}">
                  <a16:creationId xmlns:a16="http://schemas.microsoft.com/office/drawing/2014/main" id="{56C8DB05-8349-4310-ABF7-697ECD7FA5FA}"/>
                </a:ext>
              </a:extLst>
            </p:cNvPr>
            <p:cNvPicPr>
              <a:picLocks noChangeAspect="1"/>
            </p:cNvPicPr>
            <p:nvPr/>
          </p:nvPicPr>
          <p:blipFill>
            <a:blip r:embed="rId4"/>
            <a:srcRect/>
            <a:stretch/>
          </p:blipFill>
          <p:spPr>
            <a:xfrm>
              <a:off x="1399813" y="2081662"/>
              <a:ext cx="587975" cy="587975"/>
            </a:xfrm>
            <a:prstGeom prst="rect">
              <a:avLst/>
            </a:prstGeom>
          </p:spPr>
        </p:pic>
        <p:cxnSp>
          <p:nvCxnSpPr>
            <p:cNvPr id="31" name="Straight Arrow Connector 30">
              <a:extLst>
                <a:ext uri="{FF2B5EF4-FFF2-40B4-BE49-F238E27FC236}">
                  <a16:creationId xmlns:a16="http://schemas.microsoft.com/office/drawing/2014/main" id="{AF198FA5-006B-4C93-8D78-4FD72F39A080}"/>
                </a:ext>
              </a:extLst>
            </p:cNvPr>
            <p:cNvCxnSpPr>
              <a:cxnSpLocks/>
            </p:cNvCxnSpPr>
            <p:nvPr/>
          </p:nvCxnSpPr>
          <p:spPr>
            <a:xfrm>
              <a:off x="1677072" y="2917838"/>
              <a:ext cx="0" cy="614741"/>
            </a:xfrm>
            <a:prstGeom prst="straightConnector1">
              <a:avLst/>
            </a:prstGeom>
            <a:ln w="25400">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FA4C829E-42B5-4ECE-AB57-D63874E2FDBA}"/>
              </a:ext>
            </a:extLst>
          </p:cNvPr>
          <p:cNvGrpSpPr/>
          <p:nvPr/>
        </p:nvGrpSpPr>
        <p:grpSpPr>
          <a:xfrm>
            <a:off x="1066635" y="3098407"/>
            <a:ext cx="9168808" cy="3244796"/>
            <a:chOff x="1066635" y="3098407"/>
            <a:chExt cx="9168808" cy="3244796"/>
          </a:xfrm>
        </p:grpSpPr>
        <p:sp>
          <p:nvSpPr>
            <p:cNvPr id="36" name="TextBox 35">
              <a:extLst>
                <a:ext uri="{FF2B5EF4-FFF2-40B4-BE49-F238E27FC236}">
                  <a16:creationId xmlns:a16="http://schemas.microsoft.com/office/drawing/2014/main" id="{8B653000-D936-4A72-9E55-3590CF0993EF}"/>
                </a:ext>
              </a:extLst>
            </p:cNvPr>
            <p:cNvSpPr txBox="1"/>
            <p:nvPr/>
          </p:nvSpPr>
          <p:spPr>
            <a:xfrm>
              <a:off x="3136646" y="6066204"/>
              <a:ext cx="4617720" cy="276999"/>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dirty="0">
                  <a:solidFill>
                    <a:schemeClr val="accent3">
                      <a:lumMod val="60000"/>
                      <a:lumOff val="40000"/>
                    </a:schemeClr>
                  </a:solidFill>
                  <a:ea typeface="Arial Unicode MS" pitchFamily="34" charset="-128"/>
                  <a:cs typeface="Arial Unicode MS" pitchFamily="34" charset="-128"/>
                </a:rPr>
                <a:t>ABAP integration</a:t>
              </a:r>
            </a:p>
          </p:txBody>
        </p:sp>
        <p:sp>
          <p:nvSpPr>
            <p:cNvPr id="40" name="Right Brace 39">
              <a:extLst>
                <a:ext uri="{FF2B5EF4-FFF2-40B4-BE49-F238E27FC236}">
                  <a16:creationId xmlns:a16="http://schemas.microsoft.com/office/drawing/2014/main" id="{EB0CE0CA-6506-4475-8556-D4C01B9653F9}"/>
                </a:ext>
              </a:extLst>
            </p:cNvPr>
            <p:cNvSpPr/>
            <p:nvPr/>
          </p:nvSpPr>
          <p:spPr>
            <a:xfrm rot="5400000">
              <a:off x="5271770" y="2695773"/>
              <a:ext cx="347472" cy="6267828"/>
            </a:xfrm>
            <a:prstGeom prst="rightBrace">
              <a:avLst/>
            </a:prstGeom>
            <a:ln w="25400">
              <a:solidFill>
                <a:schemeClr val="accent3">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ECE9937-AEA2-4315-A710-34702B3D531C}"/>
                </a:ext>
              </a:extLst>
            </p:cNvPr>
            <p:cNvSpPr/>
            <p:nvPr/>
          </p:nvSpPr>
          <p:spPr bwMode="gray">
            <a:xfrm>
              <a:off x="1066635" y="3098407"/>
              <a:ext cx="2650115" cy="1605484"/>
            </a:xfrm>
            <a:prstGeom prst="rect">
              <a:avLst/>
            </a:prstGeom>
            <a:noFill/>
            <a:ln w="25400" algn="ctr">
              <a:solidFill>
                <a:schemeClr val="accent3">
                  <a:lumMod val="60000"/>
                  <a:lumOff val="40000"/>
                </a:schemeClr>
              </a:solidFill>
              <a:miter lim="800000"/>
              <a:headEnd/>
              <a:tailEnd/>
            </a:ln>
            <a:effectLst>
              <a:glow rad="63500">
                <a:schemeClr val="accent3">
                  <a:satMod val="175000"/>
                  <a:alpha val="40000"/>
                </a:schemeClr>
              </a:glo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43" name="Rectangle 42">
              <a:extLst>
                <a:ext uri="{FF2B5EF4-FFF2-40B4-BE49-F238E27FC236}">
                  <a16:creationId xmlns:a16="http://schemas.microsoft.com/office/drawing/2014/main" id="{F796E0F5-8F6B-4E7B-A5A6-1B8CD7299687}"/>
                </a:ext>
              </a:extLst>
            </p:cNvPr>
            <p:cNvSpPr/>
            <p:nvPr/>
          </p:nvSpPr>
          <p:spPr bwMode="gray">
            <a:xfrm>
              <a:off x="8014637" y="3537344"/>
              <a:ext cx="2220806" cy="872298"/>
            </a:xfrm>
            <a:prstGeom prst="rect">
              <a:avLst/>
            </a:prstGeom>
            <a:noFill/>
            <a:ln w="25400" algn="ctr">
              <a:solidFill>
                <a:schemeClr val="accent3">
                  <a:lumMod val="60000"/>
                  <a:lumOff val="40000"/>
                </a:schemeClr>
              </a:solidFill>
              <a:miter lim="800000"/>
              <a:headEnd/>
              <a:tailEnd/>
            </a:ln>
            <a:effectLst>
              <a:glow rad="63500">
                <a:schemeClr val="accent3">
                  <a:satMod val="175000"/>
                  <a:alpha val="40000"/>
                </a:schemeClr>
              </a:glo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27676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0DF18E9B-74C5-4790-BCC8-82590F9DF508}"/>
              </a:ext>
            </a:extLst>
          </p:cNvPr>
          <p:cNvSpPr/>
          <p:nvPr/>
        </p:nvSpPr>
        <p:spPr bwMode="gray">
          <a:xfrm>
            <a:off x="6294421" y="1619250"/>
            <a:ext cx="4950725" cy="4451940"/>
          </a:xfrm>
          <a:prstGeom prst="roundRect">
            <a:avLst>
              <a:gd name="adj" fmla="val 0"/>
            </a:avLst>
          </a:prstGeom>
          <a:solidFill>
            <a:schemeClr val="bg1"/>
          </a:solidFill>
          <a:ln w="952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28" name="Rectangle: Rounded Corners 27">
            <a:extLst>
              <a:ext uri="{FF2B5EF4-FFF2-40B4-BE49-F238E27FC236}">
                <a16:creationId xmlns:a16="http://schemas.microsoft.com/office/drawing/2014/main" id="{D069D267-2D8A-45DC-BC99-2743595DD0CB}"/>
              </a:ext>
            </a:extLst>
          </p:cNvPr>
          <p:cNvSpPr/>
          <p:nvPr/>
        </p:nvSpPr>
        <p:spPr bwMode="gray">
          <a:xfrm>
            <a:off x="501651" y="1619250"/>
            <a:ext cx="5024254" cy="4451940"/>
          </a:xfrm>
          <a:prstGeom prst="roundRect">
            <a:avLst>
              <a:gd name="adj" fmla="val 0"/>
            </a:avLst>
          </a:prstGeom>
          <a:solidFill>
            <a:schemeClr val="bg1"/>
          </a:solidFill>
          <a:ln w="952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B8DE9241-1452-4242-8C0B-DD45C3662473}"/>
              </a:ext>
            </a:extLst>
          </p:cNvPr>
          <p:cNvSpPr>
            <a:spLocks noGrp="1"/>
          </p:cNvSpPr>
          <p:nvPr>
            <p:ph type="title"/>
          </p:nvPr>
        </p:nvSpPr>
        <p:spPr>
          <a:xfrm>
            <a:off x="504001" y="504000"/>
            <a:ext cx="11186476" cy="707886"/>
          </a:xfrm>
        </p:spPr>
        <p:txBody>
          <a:bodyPr/>
          <a:lstStyle/>
          <a:p>
            <a:r>
              <a:rPr lang="en-US" dirty="0"/>
              <a:t>SAP ABAP integration</a:t>
            </a:r>
            <a:br>
              <a:rPr lang="en-US" dirty="0"/>
            </a:br>
            <a:r>
              <a:rPr lang="en-US" sz="2200" dirty="0">
                <a:solidFill>
                  <a:schemeClr val="accent1"/>
                </a:solidFill>
              </a:rPr>
              <a:t>Technical concept: Delivery and releases</a:t>
            </a:r>
          </a:p>
        </p:txBody>
      </p:sp>
      <p:sp>
        <p:nvSpPr>
          <p:cNvPr id="4" name="TextBox 3">
            <a:extLst>
              <a:ext uri="{FF2B5EF4-FFF2-40B4-BE49-F238E27FC236}">
                <a16:creationId xmlns:a16="http://schemas.microsoft.com/office/drawing/2014/main" id="{47EE8994-B3FE-4289-B568-1FB7010CFA67}"/>
              </a:ext>
            </a:extLst>
          </p:cNvPr>
          <p:cNvSpPr txBox="1"/>
          <p:nvPr/>
        </p:nvSpPr>
        <p:spPr>
          <a:xfrm>
            <a:off x="690709" y="5722528"/>
            <a:ext cx="3643252"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ea typeface="Arial Unicode MS" pitchFamily="34" charset="-128"/>
                <a:cs typeface="Arial Unicode MS" pitchFamily="34" charset="-128"/>
              </a:rPr>
              <a:t>ABAP-based SAP software</a:t>
            </a:r>
          </a:p>
        </p:txBody>
      </p:sp>
      <p:sp>
        <p:nvSpPr>
          <p:cNvPr id="35" name="TextBox 34">
            <a:extLst>
              <a:ext uri="{FF2B5EF4-FFF2-40B4-BE49-F238E27FC236}">
                <a16:creationId xmlns:a16="http://schemas.microsoft.com/office/drawing/2014/main" id="{74401639-9548-4921-AD0E-66660567F786}"/>
              </a:ext>
            </a:extLst>
          </p:cNvPr>
          <p:cNvSpPr txBox="1"/>
          <p:nvPr/>
        </p:nvSpPr>
        <p:spPr>
          <a:xfrm>
            <a:off x="1648408" y="1879598"/>
            <a:ext cx="2502678" cy="754053"/>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400" b="1" kern="0" dirty="0">
                <a:ea typeface="Arial Unicode MS"/>
                <a:cs typeface="Arial Unicode MS"/>
              </a:rPr>
              <a:t>SAP S/4HANA 1909 </a:t>
            </a:r>
            <a:br>
              <a:rPr lang="en-US" sz="1400" b="1" kern="0" dirty="0">
                <a:ea typeface="Arial Unicode MS" pitchFamily="34" charset="-128"/>
                <a:cs typeface="Arial Unicode MS" pitchFamily="34" charset="-128"/>
              </a:rPr>
            </a:br>
            <a:r>
              <a:rPr lang="en-US" sz="1400" b="1" kern="0" dirty="0">
                <a:ea typeface="Arial Unicode MS"/>
                <a:cs typeface="Arial Unicode MS"/>
              </a:rPr>
              <a:t>SAP S/4HANA Cloud </a:t>
            </a:r>
          </a:p>
          <a:p>
            <a:pPr fontAlgn="base">
              <a:spcBef>
                <a:spcPct val="50000"/>
              </a:spcBef>
              <a:spcAft>
                <a:spcPct val="0"/>
              </a:spcAft>
              <a:buClr>
                <a:srgbClr val="F0AB00"/>
              </a:buClr>
              <a:buSzPct val="80000"/>
            </a:pPr>
            <a:endParaRPr lang="en-US" sz="1400" b="1" kern="0" dirty="0">
              <a:ea typeface="Arial Unicode MS" pitchFamily="34" charset="-128"/>
              <a:cs typeface="Arial Unicode MS" pitchFamily="34" charset="-128"/>
            </a:endParaRPr>
          </a:p>
        </p:txBody>
      </p:sp>
      <p:sp>
        <p:nvSpPr>
          <p:cNvPr id="68" name="TextBox 25">
            <a:extLst>
              <a:ext uri="{FF2B5EF4-FFF2-40B4-BE49-F238E27FC236}">
                <a16:creationId xmlns:a16="http://schemas.microsoft.com/office/drawing/2014/main" id="{34FE8F7D-A1C5-4352-8BCE-8CAF6E64ACF7}"/>
              </a:ext>
            </a:extLst>
          </p:cNvPr>
          <p:cNvSpPr txBox="1"/>
          <p:nvPr/>
        </p:nvSpPr>
        <p:spPr>
          <a:xfrm>
            <a:off x="7907384" y="3703880"/>
            <a:ext cx="3279899" cy="276999"/>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pPr algn="l"/>
            <a:r>
              <a:rPr lang="en-US" sz="1800" dirty="0"/>
              <a:t>SAP Data Intelligence</a:t>
            </a:r>
          </a:p>
        </p:txBody>
      </p:sp>
      <p:pic>
        <p:nvPicPr>
          <p:cNvPr id="69" name="Picture 68">
            <a:extLst>
              <a:ext uri="{FF2B5EF4-FFF2-40B4-BE49-F238E27FC236}">
                <a16:creationId xmlns:a16="http://schemas.microsoft.com/office/drawing/2014/main" id="{B275AA43-CF0F-4D1B-8A38-D3F27148A65E}"/>
              </a:ext>
            </a:extLst>
          </p:cNvPr>
          <p:cNvPicPr>
            <a:picLocks noChangeAspect="1"/>
          </p:cNvPicPr>
          <p:nvPr/>
        </p:nvPicPr>
        <p:blipFill>
          <a:blip r:embed="rId3"/>
          <a:stretch>
            <a:fillRect/>
          </a:stretch>
        </p:blipFill>
        <p:spPr>
          <a:xfrm>
            <a:off x="6318034" y="3068846"/>
            <a:ext cx="1531488" cy="1527234"/>
          </a:xfrm>
          <a:prstGeom prst="rect">
            <a:avLst/>
          </a:prstGeom>
        </p:spPr>
      </p:pic>
      <p:sp>
        <p:nvSpPr>
          <p:cNvPr id="8" name="Rectangle 7">
            <a:extLst>
              <a:ext uri="{FF2B5EF4-FFF2-40B4-BE49-F238E27FC236}">
                <a16:creationId xmlns:a16="http://schemas.microsoft.com/office/drawing/2014/main" id="{18B951CC-14E4-41FD-BB25-F9AF94B26043}"/>
              </a:ext>
            </a:extLst>
          </p:cNvPr>
          <p:cNvSpPr/>
          <p:nvPr/>
        </p:nvSpPr>
        <p:spPr>
          <a:xfrm>
            <a:off x="1583258" y="2384681"/>
            <a:ext cx="3358856" cy="307777"/>
          </a:xfrm>
          <a:prstGeom prst="rect">
            <a:avLst/>
          </a:prstGeom>
        </p:spPr>
        <p:txBody>
          <a:bodyPr wrap="square">
            <a:spAutoFit/>
          </a:bodyPr>
          <a:lstStyle/>
          <a:p>
            <a:r>
              <a:rPr lang="en-US" sz="1400" b="1" dirty="0">
                <a:sym typeface="Wingdings" panose="05000000000000000000" pitchFamily="2" charset="2"/>
              </a:rPr>
              <a:t> </a:t>
            </a:r>
            <a:r>
              <a:rPr lang="en-US" sz="1400" b="1" dirty="0"/>
              <a:t>ABAP pipeline engine </a:t>
            </a:r>
            <a:r>
              <a:rPr lang="en-US" sz="1400" dirty="0"/>
              <a:t>is included.</a:t>
            </a:r>
          </a:p>
        </p:txBody>
      </p:sp>
      <p:sp>
        <p:nvSpPr>
          <p:cNvPr id="11" name="Rectangle 10">
            <a:extLst>
              <a:ext uri="{FF2B5EF4-FFF2-40B4-BE49-F238E27FC236}">
                <a16:creationId xmlns:a16="http://schemas.microsoft.com/office/drawing/2014/main" id="{8982F2C9-972C-4995-8917-9CAAFEAF2C2F}"/>
              </a:ext>
            </a:extLst>
          </p:cNvPr>
          <p:cNvSpPr/>
          <p:nvPr/>
        </p:nvSpPr>
        <p:spPr>
          <a:xfrm>
            <a:off x="1490970" y="3343077"/>
            <a:ext cx="3995004" cy="307777"/>
          </a:xfrm>
          <a:prstGeom prst="rect">
            <a:avLst/>
          </a:prstGeom>
        </p:spPr>
        <p:txBody>
          <a:bodyPr wrap="none">
            <a:spAutoFit/>
          </a:bodyPr>
          <a:lstStyle/>
          <a:p>
            <a:r>
              <a:rPr lang="en-US" sz="1400" b="1" kern="0" dirty="0">
                <a:ea typeface="Arial Unicode MS" pitchFamily="34" charset="-128"/>
                <a:cs typeface="Arial Unicode MS" pitchFamily="34" charset="-128"/>
              </a:rPr>
              <a:t>SAP Business Suite (≥ SAP NetWeaver 7.0)</a:t>
            </a:r>
          </a:p>
        </p:txBody>
      </p:sp>
      <p:sp>
        <p:nvSpPr>
          <p:cNvPr id="79" name="Rectangle 78">
            <a:extLst>
              <a:ext uri="{FF2B5EF4-FFF2-40B4-BE49-F238E27FC236}">
                <a16:creationId xmlns:a16="http://schemas.microsoft.com/office/drawing/2014/main" id="{53C67BF4-1382-44DA-973E-E8350CD291E3}"/>
              </a:ext>
            </a:extLst>
          </p:cNvPr>
          <p:cNvSpPr/>
          <p:nvPr/>
        </p:nvSpPr>
        <p:spPr>
          <a:xfrm>
            <a:off x="1535885" y="3673102"/>
            <a:ext cx="3961143" cy="307777"/>
          </a:xfrm>
          <a:prstGeom prst="rect">
            <a:avLst/>
          </a:prstGeom>
        </p:spPr>
        <p:txBody>
          <a:bodyPr wrap="square">
            <a:spAutoFit/>
          </a:bodyPr>
          <a:lstStyle/>
          <a:p>
            <a:r>
              <a:rPr lang="en-US" sz="1400" b="1" dirty="0">
                <a:sym typeface="Wingdings" panose="05000000000000000000" pitchFamily="2" charset="2"/>
              </a:rPr>
              <a:t> </a:t>
            </a:r>
            <a:r>
              <a:rPr lang="en-US" sz="1400" b="1" dirty="0"/>
              <a:t>ABAP pipeline engine </a:t>
            </a:r>
            <a:r>
              <a:rPr lang="en-US" sz="1400" dirty="0"/>
              <a:t>comes with </a:t>
            </a:r>
            <a:r>
              <a:rPr lang="en-US" sz="1400" b="1" dirty="0"/>
              <a:t>DMIS.</a:t>
            </a:r>
          </a:p>
        </p:txBody>
      </p:sp>
      <p:cxnSp>
        <p:nvCxnSpPr>
          <p:cNvPr id="80" name="Straight Arrow Connector 79">
            <a:extLst>
              <a:ext uri="{FF2B5EF4-FFF2-40B4-BE49-F238E27FC236}">
                <a16:creationId xmlns:a16="http://schemas.microsoft.com/office/drawing/2014/main" id="{441A870D-C5EE-4E63-B1A1-CABC2BD10B4E}"/>
              </a:ext>
            </a:extLst>
          </p:cNvPr>
          <p:cNvCxnSpPr>
            <a:cxnSpLocks/>
            <a:stCxn id="28" idx="3"/>
            <a:endCxn id="29" idx="1"/>
          </p:cNvCxnSpPr>
          <p:nvPr/>
        </p:nvCxnSpPr>
        <p:spPr>
          <a:xfrm>
            <a:off x="5525905" y="3845220"/>
            <a:ext cx="768516" cy="0"/>
          </a:xfrm>
          <a:prstGeom prst="straightConnector1">
            <a:avLst/>
          </a:prstGeom>
          <a:ln w="25400">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43C4D89-5DF9-4BCD-B0AA-A6F85E5AF9BA}"/>
              </a:ext>
            </a:extLst>
          </p:cNvPr>
          <p:cNvSpPr/>
          <p:nvPr/>
        </p:nvSpPr>
        <p:spPr>
          <a:xfrm>
            <a:off x="1835258" y="2685800"/>
            <a:ext cx="3412615" cy="738664"/>
          </a:xfrm>
          <a:prstGeom prst="rect">
            <a:avLst/>
          </a:prstGeom>
        </p:spPr>
        <p:txBody>
          <a:bodyPr wrap="square">
            <a:spAutoFit/>
          </a:bodyPr>
          <a:lstStyle/>
          <a:p>
            <a:r>
              <a:rPr lang="en-US" sz="1400" dirty="0">
                <a:solidFill>
                  <a:schemeClr val="accent5">
                    <a:lumMod val="60000"/>
                    <a:lumOff val="40000"/>
                  </a:schemeClr>
                </a:solidFill>
              </a:rPr>
              <a:t>For all versions below 1909 and 2002, respectively, no (direct) support is possible.</a:t>
            </a:r>
          </a:p>
        </p:txBody>
      </p:sp>
      <p:pic>
        <p:nvPicPr>
          <p:cNvPr id="86" name="Graphic 85" descr="Close">
            <a:extLst>
              <a:ext uri="{FF2B5EF4-FFF2-40B4-BE49-F238E27FC236}">
                <a16:creationId xmlns:a16="http://schemas.microsoft.com/office/drawing/2014/main" id="{4CDFB298-81D0-4095-891D-67603680F7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3258" y="3980879"/>
            <a:ext cx="252000" cy="252000"/>
          </a:xfrm>
          <a:prstGeom prst="rect">
            <a:avLst/>
          </a:prstGeom>
        </p:spPr>
      </p:pic>
      <p:sp>
        <p:nvSpPr>
          <p:cNvPr id="87" name="Rectangle 86">
            <a:extLst>
              <a:ext uri="{FF2B5EF4-FFF2-40B4-BE49-F238E27FC236}">
                <a16:creationId xmlns:a16="http://schemas.microsoft.com/office/drawing/2014/main" id="{89D76A37-D9C8-4921-BB14-C7506B402A40}"/>
              </a:ext>
            </a:extLst>
          </p:cNvPr>
          <p:cNvSpPr/>
          <p:nvPr/>
        </p:nvSpPr>
        <p:spPr>
          <a:xfrm>
            <a:off x="1755640" y="3955063"/>
            <a:ext cx="3492233" cy="523220"/>
          </a:xfrm>
          <a:prstGeom prst="rect">
            <a:avLst/>
          </a:prstGeom>
        </p:spPr>
        <p:txBody>
          <a:bodyPr wrap="square">
            <a:spAutoFit/>
          </a:bodyPr>
          <a:lstStyle/>
          <a:p>
            <a:r>
              <a:rPr lang="en-US" sz="1400" dirty="0">
                <a:solidFill>
                  <a:schemeClr val="accent5">
                    <a:lumMod val="60000"/>
                    <a:lumOff val="40000"/>
                  </a:schemeClr>
                </a:solidFill>
              </a:rPr>
              <a:t>For all versions below release 7.0, no </a:t>
            </a:r>
            <a:r>
              <a:rPr lang="en-US" sz="1400" b="1" dirty="0">
                <a:solidFill>
                  <a:schemeClr val="accent5">
                    <a:lumMod val="60000"/>
                    <a:lumOff val="40000"/>
                  </a:schemeClr>
                </a:solidFill>
              </a:rPr>
              <a:t>direct</a:t>
            </a:r>
            <a:r>
              <a:rPr lang="en-US" sz="1400" dirty="0">
                <a:solidFill>
                  <a:schemeClr val="accent5">
                    <a:lumMod val="60000"/>
                    <a:lumOff val="40000"/>
                  </a:schemeClr>
                </a:solidFill>
              </a:rPr>
              <a:t> support is possible.</a:t>
            </a:r>
          </a:p>
        </p:txBody>
      </p:sp>
      <p:pic>
        <p:nvPicPr>
          <p:cNvPr id="24" name="Graphic 23" descr="Close">
            <a:extLst>
              <a:ext uri="{FF2B5EF4-FFF2-40B4-BE49-F238E27FC236}">
                <a16:creationId xmlns:a16="http://schemas.microsoft.com/office/drawing/2014/main" id="{BF0A0253-A552-4BC7-896B-E96B217438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9640" y="2702984"/>
            <a:ext cx="252000" cy="252000"/>
          </a:xfrm>
          <a:prstGeom prst="rect">
            <a:avLst/>
          </a:prstGeom>
        </p:spPr>
      </p:pic>
      <p:sp>
        <p:nvSpPr>
          <p:cNvPr id="25" name="Rectangle 24">
            <a:extLst>
              <a:ext uri="{FF2B5EF4-FFF2-40B4-BE49-F238E27FC236}">
                <a16:creationId xmlns:a16="http://schemas.microsoft.com/office/drawing/2014/main" id="{F6093601-B37F-4709-812E-534C08B8415E}"/>
              </a:ext>
            </a:extLst>
          </p:cNvPr>
          <p:cNvSpPr/>
          <p:nvPr/>
        </p:nvSpPr>
        <p:spPr>
          <a:xfrm>
            <a:off x="1500220" y="4697118"/>
            <a:ext cx="3616696" cy="523220"/>
          </a:xfrm>
          <a:prstGeom prst="rect">
            <a:avLst/>
          </a:prstGeom>
        </p:spPr>
        <p:txBody>
          <a:bodyPr wrap="none">
            <a:spAutoFit/>
          </a:bodyPr>
          <a:lstStyle/>
          <a:p>
            <a:r>
              <a:rPr lang="en-US" sz="1400" b="1" kern="0" dirty="0">
                <a:ea typeface="Arial Unicode MS" pitchFamily="34" charset="-128"/>
                <a:cs typeface="Arial Unicode MS" pitchFamily="34" charset="-128"/>
              </a:rPr>
              <a:t>SAP Business Warehouse (≥ 7.30 SP14 )</a:t>
            </a:r>
          </a:p>
          <a:p>
            <a:r>
              <a:rPr lang="en-US" sz="1400" b="1" kern="0" dirty="0">
                <a:ea typeface="Arial Unicode MS" pitchFamily="34" charset="-128"/>
                <a:cs typeface="Arial Unicode MS" pitchFamily="34" charset="-128"/>
              </a:rPr>
              <a:t>SAP BW/4HANA*</a:t>
            </a:r>
          </a:p>
        </p:txBody>
      </p:sp>
      <p:sp>
        <p:nvSpPr>
          <p:cNvPr id="26" name="Rectangle 25">
            <a:extLst>
              <a:ext uri="{FF2B5EF4-FFF2-40B4-BE49-F238E27FC236}">
                <a16:creationId xmlns:a16="http://schemas.microsoft.com/office/drawing/2014/main" id="{E9B6D7DC-E004-469D-861B-C1D129180FC8}"/>
              </a:ext>
            </a:extLst>
          </p:cNvPr>
          <p:cNvSpPr/>
          <p:nvPr/>
        </p:nvSpPr>
        <p:spPr>
          <a:xfrm>
            <a:off x="1535886" y="5192728"/>
            <a:ext cx="3791022" cy="307777"/>
          </a:xfrm>
          <a:prstGeom prst="rect">
            <a:avLst/>
          </a:prstGeom>
        </p:spPr>
        <p:txBody>
          <a:bodyPr wrap="square">
            <a:spAutoFit/>
          </a:bodyPr>
          <a:lstStyle/>
          <a:p>
            <a:pPr marL="285750" indent="-285750">
              <a:buFont typeface="Wingdings" panose="05000000000000000000" pitchFamily="2" charset="2"/>
              <a:buChar char="à"/>
            </a:pPr>
            <a:r>
              <a:rPr lang="en-US" sz="1400" b="1" dirty="0"/>
              <a:t>ABAP pipeline engine </a:t>
            </a:r>
            <a:r>
              <a:rPr lang="en-US" sz="1400" dirty="0"/>
              <a:t>comes with </a:t>
            </a:r>
            <a:r>
              <a:rPr lang="en-US" sz="1400" b="1" dirty="0"/>
              <a:t>DMIS.</a:t>
            </a:r>
          </a:p>
        </p:txBody>
      </p:sp>
      <p:sp>
        <p:nvSpPr>
          <p:cNvPr id="13" name="TextBox 12">
            <a:extLst>
              <a:ext uri="{FF2B5EF4-FFF2-40B4-BE49-F238E27FC236}">
                <a16:creationId xmlns:a16="http://schemas.microsoft.com/office/drawing/2014/main" id="{7805F4E5-CD32-4C7C-B99F-AB3854016D27}"/>
              </a:ext>
            </a:extLst>
          </p:cNvPr>
          <p:cNvSpPr txBox="1"/>
          <p:nvPr/>
        </p:nvSpPr>
        <p:spPr>
          <a:xfrm>
            <a:off x="503238" y="6214206"/>
            <a:ext cx="10838588" cy="153888"/>
          </a:xfrm>
          <a:prstGeom prst="rect">
            <a:avLst/>
          </a:prstGeom>
          <a:noFill/>
        </p:spPr>
        <p:txBody>
          <a:bodyPr wrap="square" lIns="0" tIns="0" rIns="0" bIns="0" rtlCol="0">
            <a:spAutoFit/>
          </a:bodyPr>
          <a:lstStyle/>
          <a:p>
            <a:pPr fontAlgn="base">
              <a:spcAft>
                <a:spcPct val="0"/>
              </a:spcAft>
              <a:buClr>
                <a:srgbClr val="F0AB00"/>
              </a:buClr>
              <a:buSzPct val="80000"/>
            </a:pPr>
            <a:r>
              <a:rPr lang="en-US" sz="1000" kern="0" dirty="0">
                <a:ea typeface="Arial Unicode MS" pitchFamily="34" charset="-128"/>
                <a:cs typeface="Arial Unicode MS" pitchFamily="34" charset="-128"/>
              </a:rPr>
              <a:t>* For SAP BW/4HANA, DMIS is already installed. If the DMIS release is below DMIS2011 SP17, you need to upgrade the functionality (ideally to the latest service package). </a:t>
            </a:r>
            <a:endParaRPr lang="en-US" sz="1800" kern="0" dirty="0">
              <a:ea typeface="Arial Unicode MS" pitchFamily="34" charset="-128"/>
              <a:cs typeface="Arial Unicode MS" pitchFamily="34" charset="-128"/>
            </a:endParaRPr>
          </a:p>
        </p:txBody>
      </p:sp>
      <p:sp>
        <p:nvSpPr>
          <p:cNvPr id="15" name="Rectangle 14">
            <a:extLst>
              <a:ext uri="{FF2B5EF4-FFF2-40B4-BE49-F238E27FC236}">
                <a16:creationId xmlns:a16="http://schemas.microsoft.com/office/drawing/2014/main" id="{16EF7CF0-2D4F-4043-9455-C10D73AAAFE0}"/>
              </a:ext>
            </a:extLst>
          </p:cNvPr>
          <p:cNvSpPr/>
          <p:nvPr/>
        </p:nvSpPr>
        <p:spPr>
          <a:xfrm>
            <a:off x="6885219" y="1019013"/>
            <a:ext cx="3613682" cy="400110"/>
          </a:xfrm>
          <a:prstGeom prst="rect">
            <a:avLst/>
          </a:prstGeom>
        </p:spPr>
        <p:txBody>
          <a:bodyPr wrap="none">
            <a:spAutoFit/>
          </a:bodyPr>
          <a:lstStyle/>
          <a:p>
            <a:pPr lvl="0" defTabSz="914400" eaLnBrk="0" fontAlgn="base" hangingPunct="0">
              <a:spcBef>
                <a:spcPct val="0"/>
              </a:spcBef>
              <a:spcAft>
                <a:spcPct val="0"/>
              </a:spcAft>
            </a:pPr>
            <a:r>
              <a:rPr lang="en-US" altLang="de-DE" sz="2000" dirty="0">
                <a:solidFill>
                  <a:srgbClr val="00679E"/>
                </a:solidFill>
                <a:latin typeface="Arial" panose="020B0604020202020204" pitchFamily="34" charset="0"/>
                <a:cs typeface="Arial" panose="020B0604020202020204" pitchFamily="34" charset="0"/>
                <a:hlinkClick r:id="rId6" tooltip="ABAP Integration Central Note"/>
              </a:rPr>
              <a:t>ABAP integration central note</a:t>
            </a:r>
            <a:r>
              <a:rPr lang="en-US" altLang="de-DE" sz="2000" dirty="0">
                <a:solidFill>
                  <a:srgbClr val="33333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846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p:cNvSpPr>
            <a:spLocks noGrp="1"/>
          </p:cNvSpPr>
          <p:nvPr>
            <p:ph type="ctrTitle"/>
          </p:nvPr>
        </p:nvSpPr>
        <p:spPr bwMode="gray"/>
        <p:txBody>
          <a:bodyPr/>
          <a:lstStyle/>
          <a:p>
            <a:r>
              <a:rPr lang="en-US" dirty="0"/>
              <a:t>SAP Data Intelligence Overview</a:t>
            </a:r>
            <a:endParaRPr lang="en-US" dirty="0">
              <a:solidFill>
                <a:schemeClr val="accent1"/>
              </a:solidFill>
            </a:endParaRPr>
          </a:p>
        </p:txBody>
      </p:sp>
      <p:pic>
        <p:nvPicPr>
          <p:cNvPr id="4" name="Picture Placeholder 4">
            <a:extLst>
              <a:ext uri="{FF2B5EF4-FFF2-40B4-BE49-F238E27FC236}">
                <a16:creationId xmlns:a16="http://schemas.microsoft.com/office/drawing/2014/main" id="{9139BD31-9DDC-4256-B7DA-AFD0F01520A2}"/>
              </a:ext>
            </a:extLst>
          </p:cNvPr>
          <p:cNvPicPr>
            <a:picLocks noGrp="1" noChangeAspect="1"/>
          </p:cNvPicPr>
          <p:nvPr>
            <p:ph type="pic" sz="quarter" idx="12"/>
          </p:nvPr>
        </p:nvPicPr>
        <p:blipFill>
          <a:blip r:embed="rId3"/>
          <a:srcRect t="28902" b="28902"/>
          <a:stretch>
            <a:fillRect/>
          </a:stretch>
        </p:blipFill>
        <p:spPr>
          <a:xfrm>
            <a:off x="0" y="3427413"/>
            <a:ext cx="12195175" cy="3430587"/>
          </a:xfrm>
        </p:spPr>
      </p:pic>
    </p:spTree>
    <p:extLst>
      <p:ext uri="{BB962C8B-B14F-4D97-AF65-F5344CB8AC3E}">
        <p14:creationId xmlns:p14="http://schemas.microsoft.com/office/powerpoint/2010/main" val="3530422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970536-D6D2-47EB-8984-2746E6C2D32F}"/>
              </a:ext>
            </a:extLst>
          </p:cNvPr>
          <p:cNvSpPr>
            <a:spLocks noGrp="1"/>
          </p:cNvSpPr>
          <p:nvPr>
            <p:ph type="title"/>
          </p:nvPr>
        </p:nvSpPr>
        <p:spPr>
          <a:xfrm>
            <a:off x="504001" y="504000"/>
            <a:ext cx="11496270" cy="369332"/>
          </a:xfrm>
        </p:spPr>
        <p:txBody>
          <a:bodyPr/>
          <a:lstStyle/>
          <a:p>
            <a:r>
              <a:rPr lang="en-US" dirty="0"/>
              <a:t>SAP Data Intelligence – Out-of-the box operators for </a:t>
            </a:r>
            <a:r>
              <a:rPr lang="en-US" dirty="0">
                <a:solidFill>
                  <a:schemeClr val="accent1"/>
                </a:solidFill>
              </a:rPr>
              <a:t>SAP ABAP integration</a:t>
            </a:r>
          </a:p>
        </p:txBody>
      </p:sp>
      <p:sp>
        <p:nvSpPr>
          <p:cNvPr id="46" name="Rectangle 45">
            <a:extLst>
              <a:ext uri="{FF2B5EF4-FFF2-40B4-BE49-F238E27FC236}">
                <a16:creationId xmlns:a16="http://schemas.microsoft.com/office/drawing/2014/main" id="{33E77D2A-99AD-4358-9884-605DF934BB86}"/>
              </a:ext>
            </a:extLst>
          </p:cNvPr>
          <p:cNvSpPr/>
          <p:nvPr/>
        </p:nvSpPr>
        <p:spPr>
          <a:xfrm>
            <a:off x="2792230" y="3295230"/>
            <a:ext cx="8021261" cy="523220"/>
          </a:xfrm>
          <a:prstGeom prst="rect">
            <a:avLst/>
          </a:prstGeom>
        </p:spPr>
        <p:txBody>
          <a:bodyPr wrap="square">
            <a:spAutoFit/>
          </a:bodyPr>
          <a:lstStyle/>
          <a:p>
            <a:r>
              <a:rPr lang="en-US" sz="1400" dirty="0"/>
              <a:t>Operator to communicate with SAP Landscape Transformation Replication Server; </a:t>
            </a:r>
          </a:p>
          <a:p>
            <a:r>
              <a:rPr lang="en-US" sz="1400" dirty="0"/>
              <a:t>leverage existing replication scenarios to bring data into SAP Data Intelligence pipelines</a:t>
            </a:r>
          </a:p>
        </p:txBody>
      </p:sp>
      <p:sp>
        <p:nvSpPr>
          <p:cNvPr id="47" name="Rectangle 46">
            <a:extLst>
              <a:ext uri="{FF2B5EF4-FFF2-40B4-BE49-F238E27FC236}">
                <a16:creationId xmlns:a16="http://schemas.microsoft.com/office/drawing/2014/main" id="{B1328501-FB2B-4F22-AC64-871208FE1E2B}"/>
              </a:ext>
            </a:extLst>
          </p:cNvPr>
          <p:cNvSpPr/>
          <p:nvPr/>
        </p:nvSpPr>
        <p:spPr>
          <a:xfrm>
            <a:off x="2823848" y="4979840"/>
            <a:ext cx="7991049" cy="523220"/>
          </a:xfrm>
          <a:prstGeom prst="rect">
            <a:avLst/>
          </a:prstGeom>
        </p:spPr>
        <p:txBody>
          <a:bodyPr wrap="square">
            <a:spAutoFit/>
          </a:bodyPr>
          <a:lstStyle/>
          <a:p>
            <a:r>
              <a:rPr lang="en-US" sz="1400" dirty="0"/>
              <a:t>Operator to implement your ABAP custom code that will be executed as part of a pipeline in the connected ABAP system – for example, to call a function module</a:t>
            </a:r>
          </a:p>
        </p:txBody>
      </p:sp>
      <p:pic>
        <p:nvPicPr>
          <p:cNvPr id="48" name="Grafik 12">
            <a:extLst>
              <a:ext uri="{FF2B5EF4-FFF2-40B4-BE49-F238E27FC236}">
                <a16:creationId xmlns:a16="http://schemas.microsoft.com/office/drawing/2014/main" id="{A3AE859E-F007-4A57-A2EE-8D11156F2E86}"/>
              </a:ext>
            </a:extLst>
          </p:cNvPr>
          <p:cNvPicPr>
            <a:picLocks noChangeAspect="1"/>
          </p:cNvPicPr>
          <p:nvPr/>
        </p:nvPicPr>
        <p:blipFill>
          <a:blip r:embed="rId3"/>
          <a:stretch>
            <a:fillRect/>
          </a:stretch>
        </p:blipFill>
        <p:spPr>
          <a:xfrm>
            <a:off x="458747" y="3357582"/>
            <a:ext cx="528685" cy="528685"/>
          </a:xfrm>
          <a:prstGeom prst="rect">
            <a:avLst/>
          </a:prstGeom>
        </p:spPr>
      </p:pic>
      <p:sp>
        <p:nvSpPr>
          <p:cNvPr id="49" name="Textfeld 13">
            <a:extLst>
              <a:ext uri="{FF2B5EF4-FFF2-40B4-BE49-F238E27FC236}">
                <a16:creationId xmlns:a16="http://schemas.microsoft.com/office/drawing/2014/main" id="{F461B7F2-57C9-4F48-B8B3-A70879E27DE2}"/>
              </a:ext>
            </a:extLst>
          </p:cNvPr>
          <p:cNvSpPr txBox="1"/>
          <p:nvPr/>
        </p:nvSpPr>
        <p:spPr>
          <a:xfrm>
            <a:off x="1201211" y="3341396"/>
            <a:ext cx="1360438" cy="43088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dirty="0">
                <a:solidFill>
                  <a:srgbClr val="65AA90"/>
                </a:solidFill>
              </a:rPr>
              <a:t>SLT connector operator</a:t>
            </a:r>
            <a:endParaRPr lang="en-US" sz="1400" b="1" kern="0" dirty="0">
              <a:ea typeface="Arial Unicode MS" pitchFamily="34" charset="-128"/>
              <a:cs typeface="Arial Unicode MS" pitchFamily="34" charset="-128"/>
            </a:endParaRPr>
          </a:p>
        </p:txBody>
      </p:sp>
      <p:pic>
        <p:nvPicPr>
          <p:cNvPr id="52" name="Grafik 3">
            <a:extLst>
              <a:ext uri="{FF2B5EF4-FFF2-40B4-BE49-F238E27FC236}">
                <a16:creationId xmlns:a16="http://schemas.microsoft.com/office/drawing/2014/main" id="{DE9EF526-9A21-434C-85B8-0D3FB3892D63}"/>
              </a:ext>
            </a:extLst>
          </p:cNvPr>
          <p:cNvPicPr>
            <a:picLocks noChangeAspect="1"/>
          </p:cNvPicPr>
          <p:nvPr/>
        </p:nvPicPr>
        <p:blipFill>
          <a:blip r:embed="rId4"/>
          <a:stretch>
            <a:fillRect/>
          </a:stretch>
        </p:blipFill>
        <p:spPr>
          <a:xfrm>
            <a:off x="494864" y="4979840"/>
            <a:ext cx="498363" cy="498363"/>
          </a:xfrm>
          <a:prstGeom prst="rect">
            <a:avLst/>
          </a:prstGeom>
        </p:spPr>
      </p:pic>
      <p:sp>
        <p:nvSpPr>
          <p:cNvPr id="53" name="Textfeld 16">
            <a:extLst>
              <a:ext uri="{FF2B5EF4-FFF2-40B4-BE49-F238E27FC236}">
                <a16:creationId xmlns:a16="http://schemas.microsoft.com/office/drawing/2014/main" id="{A3EBC273-ED6D-4AB4-8154-EEDB37AC5023}"/>
              </a:ext>
            </a:extLst>
          </p:cNvPr>
          <p:cNvSpPr txBox="1"/>
          <p:nvPr/>
        </p:nvSpPr>
        <p:spPr>
          <a:xfrm>
            <a:off x="1201211" y="5026006"/>
            <a:ext cx="1476761" cy="43088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dirty="0">
                <a:solidFill>
                  <a:srgbClr val="B1B152"/>
                </a:solidFill>
              </a:rPr>
              <a:t>Custom ABAP operator</a:t>
            </a:r>
            <a:endParaRPr lang="en-US" sz="1400" b="1" kern="0" dirty="0">
              <a:ea typeface="Arial Unicode MS" pitchFamily="34" charset="-128"/>
              <a:cs typeface="Arial Unicode MS" pitchFamily="34" charset="-128"/>
            </a:endParaRPr>
          </a:p>
        </p:txBody>
      </p:sp>
      <p:sp>
        <p:nvSpPr>
          <p:cNvPr id="54" name="Rectangle 53">
            <a:extLst>
              <a:ext uri="{FF2B5EF4-FFF2-40B4-BE49-F238E27FC236}">
                <a16:creationId xmlns:a16="http://schemas.microsoft.com/office/drawing/2014/main" id="{97B8139A-6CE8-4600-A039-EFBAC648BD62}"/>
              </a:ext>
            </a:extLst>
          </p:cNvPr>
          <p:cNvSpPr/>
          <p:nvPr/>
        </p:nvSpPr>
        <p:spPr>
          <a:xfrm>
            <a:off x="424206" y="1801807"/>
            <a:ext cx="10579099" cy="415498"/>
          </a:xfrm>
          <a:prstGeom prst="rect">
            <a:avLst/>
          </a:prstGeom>
        </p:spPr>
        <p:txBody>
          <a:bodyPr wrap="square">
            <a:spAutoFit/>
          </a:bodyPr>
          <a:lstStyle/>
          <a:p>
            <a:r>
              <a:rPr lang="en-US" sz="2000" b="1" dirty="0">
                <a:solidFill>
                  <a:schemeClr val="accent3"/>
                </a:solidFill>
              </a:rPr>
              <a:t>Predefined ABAP operators to consume and interact</a:t>
            </a:r>
          </a:p>
        </p:txBody>
      </p:sp>
      <p:sp>
        <p:nvSpPr>
          <p:cNvPr id="18" name="Rectangle 17">
            <a:extLst>
              <a:ext uri="{FF2B5EF4-FFF2-40B4-BE49-F238E27FC236}">
                <a16:creationId xmlns:a16="http://schemas.microsoft.com/office/drawing/2014/main" id="{017F1DEF-44BF-4B22-82C8-9BA6C2DEF18B}"/>
              </a:ext>
            </a:extLst>
          </p:cNvPr>
          <p:cNvSpPr/>
          <p:nvPr/>
        </p:nvSpPr>
        <p:spPr>
          <a:xfrm>
            <a:off x="2808862" y="2596165"/>
            <a:ext cx="7991051" cy="307777"/>
          </a:xfrm>
          <a:prstGeom prst="rect">
            <a:avLst/>
          </a:prstGeom>
        </p:spPr>
        <p:txBody>
          <a:bodyPr wrap="square">
            <a:spAutoFit/>
          </a:bodyPr>
          <a:lstStyle/>
          <a:p>
            <a:pPr algn="just"/>
            <a:r>
              <a:rPr lang="en-US" sz="1400" dirty="0"/>
              <a:t>Operator that supports initial load and delta replication of CDS views. </a:t>
            </a:r>
          </a:p>
        </p:txBody>
      </p:sp>
      <p:pic>
        <p:nvPicPr>
          <p:cNvPr id="19" name="Grafik 14">
            <a:extLst>
              <a:ext uri="{FF2B5EF4-FFF2-40B4-BE49-F238E27FC236}">
                <a16:creationId xmlns:a16="http://schemas.microsoft.com/office/drawing/2014/main" id="{8300F912-F3DD-4225-8FBD-998AD484C5DD}"/>
              </a:ext>
            </a:extLst>
          </p:cNvPr>
          <p:cNvPicPr>
            <a:picLocks noChangeAspect="1"/>
          </p:cNvPicPr>
          <p:nvPr/>
        </p:nvPicPr>
        <p:blipFill>
          <a:blip r:embed="rId5"/>
          <a:stretch>
            <a:fillRect/>
          </a:stretch>
        </p:blipFill>
        <p:spPr>
          <a:xfrm>
            <a:off x="508193" y="2610618"/>
            <a:ext cx="439213" cy="439213"/>
          </a:xfrm>
          <a:prstGeom prst="rect">
            <a:avLst/>
          </a:prstGeom>
        </p:spPr>
      </p:pic>
      <p:sp>
        <p:nvSpPr>
          <p:cNvPr id="20" name="Textfeld 15">
            <a:extLst>
              <a:ext uri="{FF2B5EF4-FFF2-40B4-BE49-F238E27FC236}">
                <a16:creationId xmlns:a16="http://schemas.microsoft.com/office/drawing/2014/main" id="{9F15A63B-6770-4354-A3D3-E47D12FABA43}"/>
              </a:ext>
            </a:extLst>
          </p:cNvPr>
          <p:cNvSpPr txBox="1"/>
          <p:nvPr/>
        </p:nvSpPr>
        <p:spPr>
          <a:xfrm>
            <a:off x="1201211" y="2582791"/>
            <a:ext cx="1360438" cy="43088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dirty="0">
                <a:solidFill>
                  <a:schemeClr val="accent1"/>
                </a:solidFill>
              </a:rPr>
              <a:t>ABAP CDS view reader</a:t>
            </a:r>
            <a:endParaRPr lang="en-US" sz="1400" b="1" kern="0" dirty="0">
              <a:ea typeface="Arial Unicode MS" pitchFamily="34" charset="-128"/>
              <a:cs typeface="Arial Unicode MS" pitchFamily="34" charset="-128"/>
            </a:endParaRPr>
          </a:p>
        </p:txBody>
      </p:sp>
      <p:sp>
        <p:nvSpPr>
          <p:cNvPr id="21" name="TextBox 20">
            <a:extLst>
              <a:ext uri="{FF2B5EF4-FFF2-40B4-BE49-F238E27FC236}">
                <a16:creationId xmlns:a16="http://schemas.microsoft.com/office/drawing/2014/main" id="{2AE272C3-C987-4585-90FD-08A8751C9B3E}"/>
              </a:ext>
            </a:extLst>
          </p:cNvPr>
          <p:cNvSpPr txBox="1"/>
          <p:nvPr/>
        </p:nvSpPr>
        <p:spPr>
          <a:xfrm>
            <a:off x="504001" y="6123507"/>
            <a:ext cx="7282539" cy="23083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700" kern="0" dirty="0">
                <a:ea typeface="Arial Unicode MS" pitchFamily="34" charset="-128"/>
                <a:cs typeface="Arial Unicode MS" pitchFamily="34" charset="-128"/>
              </a:rPr>
              <a:t>Integration requires a certain system level, planned for SAP S/4HANA 1909, SAP S/4HANA Cloud 1908, and SAP NetWeaver 7.00 with DMIS 2011/2018 Q4/2019 version, or higher. Certain functionality can be made available for </a:t>
            </a:r>
            <a:r>
              <a:rPr lang="en-US" sz="800" dirty="0"/>
              <a:t>SAP Data Intelligence </a:t>
            </a:r>
            <a:r>
              <a:rPr lang="en-US" sz="700" kern="0" dirty="0">
                <a:ea typeface="Arial Unicode MS" pitchFamily="34" charset="-128"/>
                <a:cs typeface="Arial Unicode MS" pitchFamily="34" charset="-128"/>
              </a:rPr>
              <a:t>for certain release levels. </a:t>
            </a:r>
          </a:p>
        </p:txBody>
      </p:sp>
      <p:sp>
        <p:nvSpPr>
          <p:cNvPr id="23" name="Rectangle 22">
            <a:extLst>
              <a:ext uri="{FF2B5EF4-FFF2-40B4-BE49-F238E27FC236}">
                <a16:creationId xmlns:a16="http://schemas.microsoft.com/office/drawing/2014/main" id="{BBD286F2-4C11-49E9-ADA4-EAE0839C72F5}"/>
              </a:ext>
            </a:extLst>
          </p:cNvPr>
          <p:cNvSpPr/>
          <p:nvPr/>
        </p:nvSpPr>
        <p:spPr>
          <a:xfrm>
            <a:off x="2792230" y="4124721"/>
            <a:ext cx="8021261" cy="523220"/>
          </a:xfrm>
          <a:prstGeom prst="rect">
            <a:avLst/>
          </a:prstGeom>
        </p:spPr>
        <p:txBody>
          <a:bodyPr wrap="square">
            <a:spAutoFit/>
          </a:bodyPr>
          <a:lstStyle/>
          <a:p>
            <a:r>
              <a:rPr lang="en-US" sz="1400" dirty="0"/>
              <a:t>Operator that can read from operational data provisioning out of SAP Business Warehouse or </a:t>
            </a:r>
            <a:br>
              <a:rPr lang="en-US" sz="1400" dirty="0"/>
            </a:br>
            <a:r>
              <a:rPr lang="en-US" sz="1400" dirty="0"/>
              <a:t>SAP BW/4HANA into SAP Data Intelligence</a:t>
            </a:r>
          </a:p>
        </p:txBody>
      </p:sp>
      <p:sp>
        <p:nvSpPr>
          <p:cNvPr id="24" name="Textfeld 13">
            <a:extLst>
              <a:ext uri="{FF2B5EF4-FFF2-40B4-BE49-F238E27FC236}">
                <a16:creationId xmlns:a16="http://schemas.microsoft.com/office/drawing/2014/main" id="{5AEAFF81-1C40-4524-8256-4B43525A1187}"/>
              </a:ext>
            </a:extLst>
          </p:cNvPr>
          <p:cNvSpPr txBox="1"/>
          <p:nvPr/>
        </p:nvSpPr>
        <p:spPr>
          <a:xfrm>
            <a:off x="1201211" y="4304115"/>
            <a:ext cx="1172569"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dirty="0">
                <a:solidFill>
                  <a:schemeClr val="accent1">
                    <a:lumMod val="50000"/>
                  </a:schemeClr>
                </a:solidFill>
              </a:rPr>
              <a:t>ODP reader</a:t>
            </a:r>
            <a:endParaRPr lang="en-US" sz="1400" b="1" kern="0" dirty="0">
              <a:solidFill>
                <a:schemeClr val="accent1">
                  <a:lumMod val="50000"/>
                </a:schemeClr>
              </a:solidFil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85178771-6671-41C9-B023-9DC4B3DE08C2}"/>
              </a:ext>
            </a:extLst>
          </p:cNvPr>
          <p:cNvPicPr>
            <a:picLocks noChangeAspect="1"/>
          </p:cNvPicPr>
          <p:nvPr/>
        </p:nvPicPr>
        <p:blipFill>
          <a:blip r:embed="rId6"/>
          <a:stretch>
            <a:fillRect/>
          </a:stretch>
        </p:blipFill>
        <p:spPr>
          <a:xfrm>
            <a:off x="424206" y="4138369"/>
            <a:ext cx="597766" cy="597766"/>
          </a:xfrm>
          <a:prstGeom prst="rect">
            <a:avLst/>
          </a:prstGeom>
        </p:spPr>
      </p:pic>
    </p:spTree>
    <p:extLst>
      <p:ext uri="{BB962C8B-B14F-4D97-AF65-F5344CB8AC3E}">
        <p14:creationId xmlns:p14="http://schemas.microsoft.com/office/powerpoint/2010/main" val="164152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7AEA2-C24B-42AA-BFFA-F6134CF6BAD4}"/>
              </a:ext>
            </a:extLst>
          </p:cNvPr>
          <p:cNvSpPr>
            <a:spLocks noGrp="1"/>
          </p:cNvSpPr>
          <p:nvPr>
            <p:ph type="title"/>
          </p:nvPr>
        </p:nvSpPr>
        <p:spPr>
          <a:xfrm>
            <a:off x="504001" y="504000"/>
            <a:ext cx="11186476" cy="369332"/>
          </a:xfrm>
        </p:spPr>
        <p:txBody>
          <a:bodyPr/>
          <a:lstStyle/>
          <a:p>
            <a:r>
              <a:rPr lang="en-US" kern="0" dirty="0">
                <a:ea typeface="Arial Unicode MS" pitchFamily="34" charset="-128"/>
                <a:cs typeface="Arial Unicode MS" pitchFamily="34" charset="-128"/>
              </a:rPr>
              <a:t>SAP ABAP Integration</a:t>
            </a:r>
            <a:r>
              <a:rPr lang="en-US" dirty="0"/>
              <a:t> – </a:t>
            </a:r>
            <a:r>
              <a:rPr lang="en-US" dirty="0">
                <a:solidFill>
                  <a:schemeClr val="accent1"/>
                </a:solidFill>
              </a:rPr>
              <a:t>ABAP CDS Reader</a:t>
            </a:r>
            <a:endParaRPr lang="en-US" sz="2200" dirty="0">
              <a:solidFill>
                <a:schemeClr val="accent1"/>
              </a:solidFill>
            </a:endParaRPr>
          </a:p>
        </p:txBody>
      </p:sp>
      <p:sp>
        <p:nvSpPr>
          <p:cNvPr id="39" name="Rectangle: Rounded Corners 38">
            <a:extLst>
              <a:ext uri="{FF2B5EF4-FFF2-40B4-BE49-F238E27FC236}">
                <a16:creationId xmlns:a16="http://schemas.microsoft.com/office/drawing/2014/main" id="{A7A2EAB4-1938-4C6A-95DA-A823082396E2}"/>
              </a:ext>
            </a:extLst>
          </p:cNvPr>
          <p:cNvSpPr/>
          <p:nvPr/>
        </p:nvSpPr>
        <p:spPr bwMode="gray">
          <a:xfrm>
            <a:off x="514192" y="2777660"/>
            <a:ext cx="5277960" cy="3347322"/>
          </a:xfrm>
          <a:prstGeom prst="roundRect">
            <a:avLst>
              <a:gd name="adj" fmla="val 0"/>
            </a:avLst>
          </a:prstGeom>
          <a:solidFill>
            <a:schemeClr val="bg1"/>
          </a:solidFill>
          <a:ln w="952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0" name="Rectangle: Rounded Corners 39">
            <a:extLst>
              <a:ext uri="{FF2B5EF4-FFF2-40B4-BE49-F238E27FC236}">
                <a16:creationId xmlns:a16="http://schemas.microsoft.com/office/drawing/2014/main" id="{65FC74E6-55D9-4B47-A691-6B04E8139E20}"/>
              </a:ext>
            </a:extLst>
          </p:cNvPr>
          <p:cNvSpPr/>
          <p:nvPr/>
        </p:nvSpPr>
        <p:spPr bwMode="gray">
          <a:xfrm>
            <a:off x="800100" y="2860816"/>
            <a:ext cx="2254250" cy="740462"/>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1" name="Rectangle: Rounded Corners 40">
            <a:extLst>
              <a:ext uri="{FF2B5EF4-FFF2-40B4-BE49-F238E27FC236}">
                <a16:creationId xmlns:a16="http://schemas.microsoft.com/office/drawing/2014/main" id="{0E35FE60-CC69-44F1-BC62-0153F4FC8C8D}"/>
              </a:ext>
            </a:extLst>
          </p:cNvPr>
          <p:cNvSpPr/>
          <p:nvPr/>
        </p:nvSpPr>
        <p:spPr bwMode="gray">
          <a:xfrm>
            <a:off x="800100" y="3729374"/>
            <a:ext cx="2264441" cy="626931"/>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2" name="Rectangle: Rounded Corners 41">
            <a:extLst>
              <a:ext uri="{FF2B5EF4-FFF2-40B4-BE49-F238E27FC236}">
                <a16:creationId xmlns:a16="http://schemas.microsoft.com/office/drawing/2014/main" id="{4C4C9964-5F8A-49DE-8140-49CDF324C3AD}"/>
              </a:ext>
            </a:extLst>
          </p:cNvPr>
          <p:cNvSpPr/>
          <p:nvPr/>
        </p:nvSpPr>
        <p:spPr bwMode="gray">
          <a:xfrm>
            <a:off x="800100" y="4805566"/>
            <a:ext cx="2552700" cy="747509"/>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3" name="Rectangle: Rounded Corners 42">
            <a:extLst>
              <a:ext uri="{FF2B5EF4-FFF2-40B4-BE49-F238E27FC236}">
                <a16:creationId xmlns:a16="http://schemas.microsoft.com/office/drawing/2014/main" id="{D96475FD-220F-4BCD-B1C0-FC7D6905F970}"/>
              </a:ext>
            </a:extLst>
          </p:cNvPr>
          <p:cNvSpPr/>
          <p:nvPr/>
        </p:nvSpPr>
        <p:spPr bwMode="gray">
          <a:xfrm>
            <a:off x="3680581" y="3851921"/>
            <a:ext cx="2028825" cy="747509"/>
          </a:xfrm>
          <a:prstGeom prst="roundRect">
            <a:avLst>
              <a:gd name="adj" fmla="val 0"/>
            </a:avLst>
          </a:prstGeom>
          <a:solidFill>
            <a:schemeClr val="bg1"/>
          </a:solidFill>
          <a:ln w="25400" algn="ctr">
            <a:solidFill>
              <a:schemeClr val="accent3">
                <a:lumMod val="5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4" name="Rectangle: Rounded Corners 43">
            <a:extLst>
              <a:ext uri="{FF2B5EF4-FFF2-40B4-BE49-F238E27FC236}">
                <a16:creationId xmlns:a16="http://schemas.microsoft.com/office/drawing/2014/main" id="{8D59024B-12B7-4B83-88F1-5BD268B59873}"/>
              </a:ext>
            </a:extLst>
          </p:cNvPr>
          <p:cNvSpPr/>
          <p:nvPr/>
        </p:nvSpPr>
        <p:spPr bwMode="gray">
          <a:xfrm>
            <a:off x="6624622" y="2728397"/>
            <a:ext cx="5056361" cy="2778713"/>
          </a:xfrm>
          <a:prstGeom prst="roundRect">
            <a:avLst>
              <a:gd name="adj" fmla="val 0"/>
            </a:avLst>
          </a:prstGeom>
          <a:solidFill>
            <a:schemeClr val="bg1"/>
          </a:solidFill>
          <a:ln w="952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pic>
        <p:nvPicPr>
          <p:cNvPr id="45" name="Picture 44">
            <a:extLst>
              <a:ext uri="{FF2B5EF4-FFF2-40B4-BE49-F238E27FC236}">
                <a16:creationId xmlns:a16="http://schemas.microsoft.com/office/drawing/2014/main" id="{4EE16E71-878C-4572-9514-AEAF59D48A95}"/>
              </a:ext>
            </a:extLst>
          </p:cNvPr>
          <p:cNvPicPr>
            <a:picLocks noChangeAspect="1"/>
          </p:cNvPicPr>
          <p:nvPr/>
        </p:nvPicPr>
        <p:blipFill>
          <a:blip r:embed="rId2"/>
          <a:stretch>
            <a:fillRect/>
          </a:stretch>
        </p:blipFill>
        <p:spPr>
          <a:xfrm>
            <a:off x="7141392" y="3685621"/>
            <a:ext cx="3263309" cy="936401"/>
          </a:xfrm>
          <a:prstGeom prst="rect">
            <a:avLst/>
          </a:prstGeom>
        </p:spPr>
      </p:pic>
      <p:sp>
        <p:nvSpPr>
          <p:cNvPr id="5" name="Arrow: Left-Right 4">
            <a:extLst>
              <a:ext uri="{FF2B5EF4-FFF2-40B4-BE49-F238E27FC236}">
                <a16:creationId xmlns:a16="http://schemas.microsoft.com/office/drawing/2014/main" id="{EC5BBC19-B3C8-4138-B849-2EC8EDAD08A6}"/>
              </a:ext>
            </a:extLst>
          </p:cNvPr>
          <p:cNvSpPr/>
          <p:nvPr/>
        </p:nvSpPr>
        <p:spPr bwMode="gray">
          <a:xfrm>
            <a:off x="5822050" y="4183006"/>
            <a:ext cx="749808" cy="106685"/>
          </a:xfrm>
          <a:prstGeom prst="leftRightArrow">
            <a:avLst/>
          </a:prstGeom>
          <a:solidFill>
            <a:schemeClr val="tx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7" name="TextBox 46">
            <a:extLst>
              <a:ext uri="{FF2B5EF4-FFF2-40B4-BE49-F238E27FC236}">
                <a16:creationId xmlns:a16="http://schemas.microsoft.com/office/drawing/2014/main" id="{787CC240-923D-4527-B33F-B5AC88256F72}"/>
              </a:ext>
            </a:extLst>
          </p:cNvPr>
          <p:cNvSpPr txBox="1"/>
          <p:nvPr/>
        </p:nvSpPr>
        <p:spPr>
          <a:xfrm>
            <a:off x="5785133" y="4467241"/>
            <a:ext cx="817639" cy="623248"/>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900" kern="0" dirty="0">
                <a:ea typeface="Arial Unicode MS" pitchFamily="34" charset="-128"/>
                <a:cs typeface="Arial Unicode MS" pitchFamily="34" charset="-128"/>
              </a:rPr>
              <a:t>Initial load and</a:t>
            </a:r>
          </a:p>
          <a:p>
            <a:pPr algn="ctr" fontAlgn="base">
              <a:spcBef>
                <a:spcPct val="50000"/>
              </a:spcBef>
              <a:spcAft>
                <a:spcPct val="0"/>
              </a:spcAft>
              <a:buClr>
                <a:srgbClr val="F0AB00"/>
              </a:buClr>
              <a:buSzPct val="80000"/>
            </a:pPr>
            <a:r>
              <a:rPr lang="en-US" sz="900" kern="0" dirty="0">
                <a:ea typeface="Arial Unicode MS" pitchFamily="34" charset="-128"/>
                <a:cs typeface="Arial Unicode MS" pitchFamily="34" charset="-128"/>
              </a:rPr>
              <a:t>inserts, updates, deletes</a:t>
            </a:r>
          </a:p>
        </p:txBody>
      </p:sp>
      <p:sp>
        <p:nvSpPr>
          <p:cNvPr id="50" name="TextBox 25">
            <a:extLst>
              <a:ext uri="{FF2B5EF4-FFF2-40B4-BE49-F238E27FC236}">
                <a16:creationId xmlns:a16="http://schemas.microsoft.com/office/drawing/2014/main" id="{D9D9BE4B-B43D-4A24-8AAD-530B5AE26BB8}"/>
              </a:ext>
            </a:extLst>
          </p:cNvPr>
          <p:cNvSpPr txBox="1"/>
          <p:nvPr/>
        </p:nvSpPr>
        <p:spPr>
          <a:xfrm>
            <a:off x="7015765" y="5187738"/>
            <a:ext cx="1945373" cy="218407"/>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pPr algn="l"/>
            <a:r>
              <a:rPr lang="en-US" dirty="0"/>
              <a:t>SAP Data Intelligence</a:t>
            </a:r>
          </a:p>
        </p:txBody>
      </p:sp>
      <p:sp>
        <p:nvSpPr>
          <p:cNvPr id="51" name="TextBox 50">
            <a:extLst>
              <a:ext uri="{FF2B5EF4-FFF2-40B4-BE49-F238E27FC236}">
                <a16:creationId xmlns:a16="http://schemas.microsoft.com/office/drawing/2014/main" id="{FD1F4029-9ABB-4A40-910E-305C3AE8CE1B}"/>
              </a:ext>
            </a:extLst>
          </p:cNvPr>
          <p:cNvSpPr txBox="1"/>
          <p:nvPr/>
        </p:nvSpPr>
        <p:spPr>
          <a:xfrm>
            <a:off x="3784164" y="5560322"/>
            <a:ext cx="1925241" cy="43088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SAP S/4HANA 1909 SAP S/4HANA Cloud</a:t>
            </a:r>
          </a:p>
        </p:txBody>
      </p:sp>
      <p:grpSp>
        <p:nvGrpSpPr>
          <p:cNvPr id="52" name="Group 51">
            <a:extLst>
              <a:ext uri="{FF2B5EF4-FFF2-40B4-BE49-F238E27FC236}">
                <a16:creationId xmlns:a16="http://schemas.microsoft.com/office/drawing/2014/main" id="{4B04832B-FA0E-45D1-8D1B-C3BC0ACDFCFB}"/>
              </a:ext>
            </a:extLst>
          </p:cNvPr>
          <p:cNvGrpSpPr/>
          <p:nvPr/>
        </p:nvGrpSpPr>
        <p:grpSpPr>
          <a:xfrm>
            <a:off x="1055342" y="2981220"/>
            <a:ext cx="354464" cy="499653"/>
            <a:chOff x="865700" y="2653427"/>
            <a:chExt cx="441598" cy="622478"/>
          </a:xfrm>
        </p:grpSpPr>
        <p:sp>
          <p:nvSpPr>
            <p:cNvPr id="53" name="Rechteck 4">
              <a:extLst>
                <a:ext uri="{FF2B5EF4-FFF2-40B4-BE49-F238E27FC236}">
                  <a16:creationId xmlns:a16="http://schemas.microsoft.com/office/drawing/2014/main" id="{A6C0D591-D046-440F-AF0C-D0E43B86C9DB}"/>
                </a:ext>
              </a:extLst>
            </p:cNvPr>
            <p:cNvSpPr/>
            <p:nvPr/>
          </p:nvSpPr>
          <p:spPr bwMode="gray">
            <a:xfrm rot="2652917">
              <a:off x="872708" y="2843905"/>
              <a:ext cx="432000" cy="432000"/>
            </a:xfrm>
            <a:custGeom>
              <a:avLst/>
              <a:gdLst>
                <a:gd name="connsiteX0" fmla="*/ 0 w 2362369"/>
                <a:gd name="connsiteY0" fmla="*/ 0 h 2511332"/>
                <a:gd name="connsiteX1" fmla="*/ 2362369 w 2362369"/>
                <a:gd name="connsiteY1" fmla="*/ 0 h 2511332"/>
                <a:gd name="connsiteX2" fmla="*/ 2362369 w 2362369"/>
                <a:gd name="connsiteY2" fmla="*/ 2511332 h 2511332"/>
                <a:gd name="connsiteX3" fmla="*/ 0 w 2362369"/>
                <a:gd name="connsiteY3" fmla="*/ 2511332 h 2511332"/>
                <a:gd name="connsiteX4" fmla="*/ 0 w 2362369"/>
                <a:gd name="connsiteY4" fmla="*/ 0 h 2511332"/>
                <a:gd name="connsiteX0" fmla="*/ 0 w 3653188"/>
                <a:gd name="connsiteY0" fmla="*/ 1131900 h 3643232"/>
                <a:gd name="connsiteX1" fmla="*/ 3653188 w 3653188"/>
                <a:gd name="connsiteY1" fmla="*/ 0 h 3643232"/>
                <a:gd name="connsiteX2" fmla="*/ 2362369 w 3653188"/>
                <a:gd name="connsiteY2" fmla="*/ 3643232 h 3643232"/>
                <a:gd name="connsiteX3" fmla="*/ 0 w 3653188"/>
                <a:gd name="connsiteY3" fmla="*/ 3643232 h 3643232"/>
                <a:gd name="connsiteX4" fmla="*/ 0 w 3653188"/>
                <a:gd name="connsiteY4" fmla="*/ 1131900 h 3643232"/>
                <a:gd name="connsiteX0" fmla="*/ 1209882 w 4863070"/>
                <a:gd name="connsiteY0" fmla="*/ 1131900 h 4767260"/>
                <a:gd name="connsiteX1" fmla="*/ 4863070 w 4863070"/>
                <a:gd name="connsiteY1" fmla="*/ 0 h 4767260"/>
                <a:gd name="connsiteX2" fmla="*/ 3572251 w 4863070"/>
                <a:gd name="connsiteY2" fmla="*/ 3643232 h 4767260"/>
                <a:gd name="connsiteX3" fmla="*/ 0 w 4863070"/>
                <a:gd name="connsiteY3" fmla="*/ 4767260 h 4767260"/>
                <a:gd name="connsiteX4" fmla="*/ 1209882 w 4863070"/>
                <a:gd name="connsiteY4" fmla="*/ 1131900 h 4767260"/>
                <a:gd name="connsiteX0" fmla="*/ 1236451 w 4863070"/>
                <a:gd name="connsiteY0" fmla="*/ 1159207 h 4767260"/>
                <a:gd name="connsiteX1" fmla="*/ 4863070 w 4863070"/>
                <a:gd name="connsiteY1" fmla="*/ 0 h 4767260"/>
                <a:gd name="connsiteX2" fmla="*/ 3572251 w 4863070"/>
                <a:gd name="connsiteY2" fmla="*/ 3643232 h 4767260"/>
                <a:gd name="connsiteX3" fmla="*/ 0 w 4863070"/>
                <a:gd name="connsiteY3" fmla="*/ 4767260 h 4767260"/>
                <a:gd name="connsiteX4" fmla="*/ 1236451 w 4863070"/>
                <a:gd name="connsiteY4" fmla="*/ 1159207 h 476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070" h="4767260">
                  <a:moveTo>
                    <a:pt x="1236451" y="1159207"/>
                  </a:moveTo>
                  <a:lnTo>
                    <a:pt x="4863070" y="0"/>
                  </a:lnTo>
                  <a:lnTo>
                    <a:pt x="3572251" y="3643232"/>
                  </a:lnTo>
                  <a:lnTo>
                    <a:pt x="0" y="4767260"/>
                  </a:lnTo>
                  <a:lnTo>
                    <a:pt x="1236451" y="1159207"/>
                  </a:lnTo>
                  <a:close/>
                </a:path>
              </a:pathLst>
            </a:custGeom>
            <a:solidFill>
              <a:srgbClr val="008FD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54" name="Rechteck 4">
              <a:extLst>
                <a:ext uri="{FF2B5EF4-FFF2-40B4-BE49-F238E27FC236}">
                  <a16:creationId xmlns:a16="http://schemas.microsoft.com/office/drawing/2014/main" id="{0E85FFDA-59B2-4C4B-B9E7-3B22FFC11578}"/>
                </a:ext>
              </a:extLst>
            </p:cNvPr>
            <p:cNvSpPr/>
            <p:nvPr/>
          </p:nvSpPr>
          <p:spPr bwMode="gray">
            <a:xfrm rot="2652917">
              <a:off x="875298" y="2793132"/>
              <a:ext cx="432000" cy="432000"/>
            </a:xfrm>
            <a:custGeom>
              <a:avLst/>
              <a:gdLst>
                <a:gd name="connsiteX0" fmla="*/ 0 w 2362369"/>
                <a:gd name="connsiteY0" fmla="*/ 0 h 2511332"/>
                <a:gd name="connsiteX1" fmla="*/ 2362369 w 2362369"/>
                <a:gd name="connsiteY1" fmla="*/ 0 h 2511332"/>
                <a:gd name="connsiteX2" fmla="*/ 2362369 w 2362369"/>
                <a:gd name="connsiteY2" fmla="*/ 2511332 h 2511332"/>
                <a:gd name="connsiteX3" fmla="*/ 0 w 2362369"/>
                <a:gd name="connsiteY3" fmla="*/ 2511332 h 2511332"/>
                <a:gd name="connsiteX4" fmla="*/ 0 w 2362369"/>
                <a:gd name="connsiteY4" fmla="*/ 0 h 2511332"/>
                <a:gd name="connsiteX0" fmla="*/ 0 w 3653188"/>
                <a:gd name="connsiteY0" fmla="*/ 1131900 h 3643232"/>
                <a:gd name="connsiteX1" fmla="*/ 3653188 w 3653188"/>
                <a:gd name="connsiteY1" fmla="*/ 0 h 3643232"/>
                <a:gd name="connsiteX2" fmla="*/ 2362369 w 3653188"/>
                <a:gd name="connsiteY2" fmla="*/ 3643232 h 3643232"/>
                <a:gd name="connsiteX3" fmla="*/ 0 w 3653188"/>
                <a:gd name="connsiteY3" fmla="*/ 3643232 h 3643232"/>
                <a:gd name="connsiteX4" fmla="*/ 0 w 3653188"/>
                <a:gd name="connsiteY4" fmla="*/ 1131900 h 3643232"/>
                <a:gd name="connsiteX0" fmla="*/ 1209882 w 4863070"/>
                <a:gd name="connsiteY0" fmla="*/ 1131900 h 4767260"/>
                <a:gd name="connsiteX1" fmla="*/ 4863070 w 4863070"/>
                <a:gd name="connsiteY1" fmla="*/ 0 h 4767260"/>
                <a:gd name="connsiteX2" fmla="*/ 3572251 w 4863070"/>
                <a:gd name="connsiteY2" fmla="*/ 3643232 h 4767260"/>
                <a:gd name="connsiteX3" fmla="*/ 0 w 4863070"/>
                <a:gd name="connsiteY3" fmla="*/ 4767260 h 4767260"/>
                <a:gd name="connsiteX4" fmla="*/ 1209882 w 4863070"/>
                <a:gd name="connsiteY4" fmla="*/ 1131900 h 4767260"/>
                <a:gd name="connsiteX0" fmla="*/ 1236451 w 4863070"/>
                <a:gd name="connsiteY0" fmla="*/ 1159207 h 4767260"/>
                <a:gd name="connsiteX1" fmla="*/ 4863070 w 4863070"/>
                <a:gd name="connsiteY1" fmla="*/ 0 h 4767260"/>
                <a:gd name="connsiteX2" fmla="*/ 3572251 w 4863070"/>
                <a:gd name="connsiteY2" fmla="*/ 3643232 h 4767260"/>
                <a:gd name="connsiteX3" fmla="*/ 0 w 4863070"/>
                <a:gd name="connsiteY3" fmla="*/ 4767260 h 4767260"/>
                <a:gd name="connsiteX4" fmla="*/ 1236451 w 4863070"/>
                <a:gd name="connsiteY4" fmla="*/ 1159207 h 476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070" h="4767260">
                  <a:moveTo>
                    <a:pt x="1236451" y="1159207"/>
                  </a:moveTo>
                  <a:lnTo>
                    <a:pt x="4863070" y="0"/>
                  </a:lnTo>
                  <a:lnTo>
                    <a:pt x="3572251" y="3643232"/>
                  </a:lnTo>
                  <a:lnTo>
                    <a:pt x="0" y="4767260"/>
                  </a:lnTo>
                  <a:lnTo>
                    <a:pt x="1236451" y="1159207"/>
                  </a:lnTo>
                  <a:close/>
                </a:path>
              </a:pathLst>
            </a:custGeom>
            <a:solidFill>
              <a:srgbClr val="609A7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55" name="Rechteck 4">
              <a:extLst>
                <a:ext uri="{FF2B5EF4-FFF2-40B4-BE49-F238E27FC236}">
                  <a16:creationId xmlns:a16="http://schemas.microsoft.com/office/drawing/2014/main" id="{0840B542-B470-4B79-8D3E-A487645FB90A}"/>
                </a:ext>
              </a:extLst>
            </p:cNvPr>
            <p:cNvSpPr/>
            <p:nvPr/>
          </p:nvSpPr>
          <p:spPr bwMode="gray">
            <a:xfrm rot="2652917">
              <a:off x="867800" y="2729172"/>
              <a:ext cx="432000" cy="432000"/>
            </a:xfrm>
            <a:custGeom>
              <a:avLst/>
              <a:gdLst>
                <a:gd name="connsiteX0" fmla="*/ 0 w 2362369"/>
                <a:gd name="connsiteY0" fmla="*/ 0 h 2511332"/>
                <a:gd name="connsiteX1" fmla="*/ 2362369 w 2362369"/>
                <a:gd name="connsiteY1" fmla="*/ 0 h 2511332"/>
                <a:gd name="connsiteX2" fmla="*/ 2362369 w 2362369"/>
                <a:gd name="connsiteY2" fmla="*/ 2511332 h 2511332"/>
                <a:gd name="connsiteX3" fmla="*/ 0 w 2362369"/>
                <a:gd name="connsiteY3" fmla="*/ 2511332 h 2511332"/>
                <a:gd name="connsiteX4" fmla="*/ 0 w 2362369"/>
                <a:gd name="connsiteY4" fmla="*/ 0 h 2511332"/>
                <a:gd name="connsiteX0" fmla="*/ 0 w 3653188"/>
                <a:gd name="connsiteY0" fmla="*/ 1131900 h 3643232"/>
                <a:gd name="connsiteX1" fmla="*/ 3653188 w 3653188"/>
                <a:gd name="connsiteY1" fmla="*/ 0 h 3643232"/>
                <a:gd name="connsiteX2" fmla="*/ 2362369 w 3653188"/>
                <a:gd name="connsiteY2" fmla="*/ 3643232 h 3643232"/>
                <a:gd name="connsiteX3" fmla="*/ 0 w 3653188"/>
                <a:gd name="connsiteY3" fmla="*/ 3643232 h 3643232"/>
                <a:gd name="connsiteX4" fmla="*/ 0 w 3653188"/>
                <a:gd name="connsiteY4" fmla="*/ 1131900 h 3643232"/>
                <a:gd name="connsiteX0" fmla="*/ 1209882 w 4863070"/>
                <a:gd name="connsiteY0" fmla="*/ 1131900 h 4767260"/>
                <a:gd name="connsiteX1" fmla="*/ 4863070 w 4863070"/>
                <a:gd name="connsiteY1" fmla="*/ 0 h 4767260"/>
                <a:gd name="connsiteX2" fmla="*/ 3572251 w 4863070"/>
                <a:gd name="connsiteY2" fmla="*/ 3643232 h 4767260"/>
                <a:gd name="connsiteX3" fmla="*/ 0 w 4863070"/>
                <a:gd name="connsiteY3" fmla="*/ 4767260 h 4767260"/>
                <a:gd name="connsiteX4" fmla="*/ 1209882 w 4863070"/>
                <a:gd name="connsiteY4" fmla="*/ 1131900 h 4767260"/>
                <a:gd name="connsiteX0" fmla="*/ 1236451 w 4863070"/>
                <a:gd name="connsiteY0" fmla="*/ 1159207 h 4767260"/>
                <a:gd name="connsiteX1" fmla="*/ 4863070 w 4863070"/>
                <a:gd name="connsiteY1" fmla="*/ 0 h 4767260"/>
                <a:gd name="connsiteX2" fmla="*/ 3572251 w 4863070"/>
                <a:gd name="connsiteY2" fmla="*/ 3643232 h 4767260"/>
                <a:gd name="connsiteX3" fmla="*/ 0 w 4863070"/>
                <a:gd name="connsiteY3" fmla="*/ 4767260 h 4767260"/>
                <a:gd name="connsiteX4" fmla="*/ 1236451 w 4863070"/>
                <a:gd name="connsiteY4" fmla="*/ 1159207 h 476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070" h="4767260">
                  <a:moveTo>
                    <a:pt x="1236451" y="1159207"/>
                  </a:moveTo>
                  <a:lnTo>
                    <a:pt x="4863070" y="0"/>
                  </a:lnTo>
                  <a:lnTo>
                    <a:pt x="3572251" y="3643232"/>
                  </a:lnTo>
                  <a:lnTo>
                    <a:pt x="0" y="4767260"/>
                  </a:lnTo>
                  <a:lnTo>
                    <a:pt x="1236451" y="1159207"/>
                  </a:lnTo>
                  <a:close/>
                </a:path>
              </a:pathLst>
            </a:custGeom>
            <a:solidFill>
              <a:srgbClr val="A8A340"/>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56" name="Rechteck 4">
              <a:extLst>
                <a:ext uri="{FF2B5EF4-FFF2-40B4-BE49-F238E27FC236}">
                  <a16:creationId xmlns:a16="http://schemas.microsoft.com/office/drawing/2014/main" id="{5C11EC09-E14D-47BA-8225-249D07A37751}"/>
                </a:ext>
              </a:extLst>
            </p:cNvPr>
            <p:cNvSpPr/>
            <p:nvPr/>
          </p:nvSpPr>
          <p:spPr bwMode="gray">
            <a:xfrm rot="2652917">
              <a:off x="865700" y="2653427"/>
              <a:ext cx="432000" cy="432000"/>
            </a:xfrm>
            <a:custGeom>
              <a:avLst/>
              <a:gdLst>
                <a:gd name="connsiteX0" fmla="*/ 0 w 2362369"/>
                <a:gd name="connsiteY0" fmla="*/ 0 h 2511332"/>
                <a:gd name="connsiteX1" fmla="*/ 2362369 w 2362369"/>
                <a:gd name="connsiteY1" fmla="*/ 0 h 2511332"/>
                <a:gd name="connsiteX2" fmla="*/ 2362369 w 2362369"/>
                <a:gd name="connsiteY2" fmla="*/ 2511332 h 2511332"/>
                <a:gd name="connsiteX3" fmla="*/ 0 w 2362369"/>
                <a:gd name="connsiteY3" fmla="*/ 2511332 h 2511332"/>
                <a:gd name="connsiteX4" fmla="*/ 0 w 2362369"/>
                <a:gd name="connsiteY4" fmla="*/ 0 h 2511332"/>
                <a:gd name="connsiteX0" fmla="*/ 0 w 3653188"/>
                <a:gd name="connsiteY0" fmla="*/ 1131900 h 3643232"/>
                <a:gd name="connsiteX1" fmla="*/ 3653188 w 3653188"/>
                <a:gd name="connsiteY1" fmla="*/ 0 h 3643232"/>
                <a:gd name="connsiteX2" fmla="*/ 2362369 w 3653188"/>
                <a:gd name="connsiteY2" fmla="*/ 3643232 h 3643232"/>
                <a:gd name="connsiteX3" fmla="*/ 0 w 3653188"/>
                <a:gd name="connsiteY3" fmla="*/ 3643232 h 3643232"/>
                <a:gd name="connsiteX4" fmla="*/ 0 w 3653188"/>
                <a:gd name="connsiteY4" fmla="*/ 1131900 h 3643232"/>
                <a:gd name="connsiteX0" fmla="*/ 1209882 w 4863070"/>
                <a:gd name="connsiteY0" fmla="*/ 1131900 h 4767260"/>
                <a:gd name="connsiteX1" fmla="*/ 4863070 w 4863070"/>
                <a:gd name="connsiteY1" fmla="*/ 0 h 4767260"/>
                <a:gd name="connsiteX2" fmla="*/ 3572251 w 4863070"/>
                <a:gd name="connsiteY2" fmla="*/ 3643232 h 4767260"/>
                <a:gd name="connsiteX3" fmla="*/ 0 w 4863070"/>
                <a:gd name="connsiteY3" fmla="*/ 4767260 h 4767260"/>
                <a:gd name="connsiteX4" fmla="*/ 1209882 w 4863070"/>
                <a:gd name="connsiteY4" fmla="*/ 1131900 h 4767260"/>
                <a:gd name="connsiteX0" fmla="*/ 1236451 w 4863070"/>
                <a:gd name="connsiteY0" fmla="*/ 1159207 h 4767260"/>
                <a:gd name="connsiteX1" fmla="*/ 4863070 w 4863070"/>
                <a:gd name="connsiteY1" fmla="*/ 0 h 4767260"/>
                <a:gd name="connsiteX2" fmla="*/ 3572251 w 4863070"/>
                <a:gd name="connsiteY2" fmla="*/ 3643232 h 4767260"/>
                <a:gd name="connsiteX3" fmla="*/ 0 w 4863070"/>
                <a:gd name="connsiteY3" fmla="*/ 4767260 h 4767260"/>
                <a:gd name="connsiteX4" fmla="*/ 1236451 w 4863070"/>
                <a:gd name="connsiteY4" fmla="*/ 1159207 h 476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070" h="4767260">
                  <a:moveTo>
                    <a:pt x="1236451" y="1159207"/>
                  </a:moveTo>
                  <a:lnTo>
                    <a:pt x="4863070" y="0"/>
                  </a:lnTo>
                  <a:lnTo>
                    <a:pt x="3572251" y="3643232"/>
                  </a:lnTo>
                  <a:lnTo>
                    <a:pt x="0" y="4767260"/>
                  </a:lnTo>
                  <a:lnTo>
                    <a:pt x="1236451" y="1159207"/>
                  </a:lnTo>
                  <a:close/>
                </a:path>
              </a:pathLst>
            </a:custGeom>
            <a:solidFill>
              <a:srgbClr val="F0AB00"/>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grpSp>
      <p:sp>
        <p:nvSpPr>
          <p:cNvPr id="57" name="Textfeld 37">
            <a:extLst>
              <a:ext uri="{FF2B5EF4-FFF2-40B4-BE49-F238E27FC236}">
                <a16:creationId xmlns:a16="http://schemas.microsoft.com/office/drawing/2014/main" id="{191C1047-32A1-4C9F-A960-E462595E6C05}"/>
              </a:ext>
            </a:extLst>
          </p:cNvPr>
          <p:cNvSpPr txBox="1"/>
          <p:nvPr/>
        </p:nvSpPr>
        <p:spPr>
          <a:xfrm>
            <a:off x="1606452" y="3146408"/>
            <a:ext cx="1458089"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100" kern="0" dirty="0">
                <a:ea typeface="Arial Unicode MS" pitchFamily="34" charset="-128"/>
                <a:cs typeface="Arial Unicode MS" pitchFamily="34" charset="-128"/>
              </a:rPr>
              <a:t>ABAP CDS layer</a:t>
            </a:r>
          </a:p>
        </p:txBody>
      </p:sp>
      <p:sp>
        <p:nvSpPr>
          <p:cNvPr id="46" name="Arrow: Down 45">
            <a:extLst>
              <a:ext uri="{FF2B5EF4-FFF2-40B4-BE49-F238E27FC236}">
                <a16:creationId xmlns:a16="http://schemas.microsoft.com/office/drawing/2014/main" id="{92F11237-01A7-459A-B767-E18E51EDF9FB}"/>
              </a:ext>
            </a:extLst>
          </p:cNvPr>
          <p:cNvSpPr/>
          <p:nvPr/>
        </p:nvSpPr>
        <p:spPr bwMode="gray">
          <a:xfrm>
            <a:off x="1951334" y="4451321"/>
            <a:ext cx="144988" cy="259229"/>
          </a:xfrm>
          <a:prstGeom prst="downArrow">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grpSp>
        <p:nvGrpSpPr>
          <p:cNvPr id="59" name="Group 58">
            <a:extLst>
              <a:ext uri="{FF2B5EF4-FFF2-40B4-BE49-F238E27FC236}">
                <a16:creationId xmlns:a16="http://schemas.microsoft.com/office/drawing/2014/main" id="{638CFA83-474B-4234-9835-E24FB591DE44}"/>
              </a:ext>
            </a:extLst>
          </p:cNvPr>
          <p:cNvGrpSpPr/>
          <p:nvPr/>
        </p:nvGrpSpPr>
        <p:grpSpPr>
          <a:xfrm>
            <a:off x="3219944" y="3055177"/>
            <a:ext cx="449235" cy="2282350"/>
            <a:chOff x="3162794" y="3055177"/>
            <a:chExt cx="449235" cy="2282350"/>
          </a:xfrm>
          <a:solidFill>
            <a:schemeClr val="bg1"/>
          </a:solidFill>
        </p:grpSpPr>
        <p:sp>
          <p:nvSpPr>
            <p:cNvPr id="60" name="Arrow: Down 59">
              <a:extLst>
                <a:ext uri="{FF2B5EF4-FFF2-40B4-BE49-F238E27FC236}">
                  <a16:creationId xmlns:a16="http://schemas.microsoft.com/office/drawing/2014/main" id="{C1E929F6-7D62-4C93-B39D-9FA67A2EC6A9}"/>
                </a:ext>
              </a:extLst>
            </p:cNvPr>
            <p:cNvSpPr/>
            <p:nvPr/>
          </p:nvSpPr>
          <p:spPr bwMode="gray">
            <a:xfrm rot="16200000">
              <a:off x="3409921" y="4065428"/>
              <a:ext cx="144988" cy="259229"/>
            </a:xfrm>
            <a:prstGeom prst="downArrow">
              <a:avLst/>
            </a:prstGeom>
            <a:grp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grpSp>
          <p:nvGrpSpPr>
            <p:cNvPr id="58" name="Group 57">
              <a:extLst>
                <a:ext uri="{FF2B5EF4-FFF2-40B4-BE49-F238E27FC236}">
                  <a16:creationId xmlns:a16="http://schemas.microsoft.com/office/drawing/2014/main" id="{D5211CAA-62A1-4C88-8DFE-C516CF6CE199}"/>
                </a:ext>
              </a:extLst>
            </p:cNvPr>
            <p:cNvGrpSpPr/>
            <p:nvPr/>
          </p:nvGrpSpPr>
          <p:grpSpPr>
            <a:xfrm>
              <a:off x="3162799" y="3055177"/>
              <a:ext cx="261439" cy="1142485"/>
              <a:chOff x="3162799" y="3055177"/>
              <a:chExt cx="261439" cy="1142485"/>
            </a:xfrm>
            <a:grpFill/>
          </p:grpSpPr>
          <p:sp>
            <p:nvSpPr>
              <p:cNvPr id="49" name="Rectangle 48">
                <a:extLst>
                  <a:ext uri="{FF2B5EF4-FFF2-40B4-BE49-F238E27FC236}">
                    <a16:creationId xmlns:a16="http://schemas.microsoft.com/office/drawing/2014/main" id="{C07604CC-1C09-462A-A392-3AF6AEF59450}"/>
                  </a:ext>
                </a:extLst>
              </p:cNvPr>
              <p:cNvSpPr/>
              <p:nvPr/>
            </p:nvSpPr>
            <p:spPr bwMode="gray">
              <a:xfrm>
                <a:off x="3352614" y="3093377"/>
                <a:ext cx="71624" cy="1104285"/>
              </a:xfrm>
              <a:prstGeom prst="rect">
                <a:avLst/>
              </a:prstGeom>
              <a:grp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62" name="Arrow: Down 61">
                <a:extLst>
                  <a:ext uri="{FF2B5EF4-FFF2-40B4-BE49-F238E27FC236}">
                    <a16:creationId xmlns:a16="http://schemas.microsoft.com/office/drawing/2014/main" id="{4946DAAD-6091-4CFA-A0EE-D3F3A712493D}"/>
                  </a:ext>
                </a:extLst>
              </p:cNvPr>
              <p:cNvSpPr/>
              <p:nvPr/>
            </p:nvSpPr>
            <p:spPr bwMode="gray">
              <a:xfrm rot="5400000">
                <a:off x="3219920" y="2998056"/>
                <a:ext cx="144988" cy="259229"/>
              </a:xfrm>
              <a:prstGeom prst="downArrow">
                <a:avLst/>
              </a:prstGeom>
              <a:grp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grpSp>
        <p:grpSp>
          <p:nvGrpSpPr>
            <p:cNvPr id="64" name="Group 63">
              <a:extLst>
                <a:ext uri="{FF2B5EF4-FFF2-40B4-BE49-F238E27FC236}">
                  <a16:creationId xmlns:a16="http://schemas.microsoft.com/office/drawing/2014/main" id="{A12DAFF6-F18F-4A69-8487-B7B541C00B7C}"/>
                </a:ext>
              </a:extLst>
            </p:cNvPr>
            <p:cNvGrpSpPr/>
            <p:nvPr/>
          </p:nvGrpSpPr>
          <p:grpSpPr>
            <a:xfrm flipV="1">
              <a:off x="3162794" y="4195042"/>
              <a:ext cx="261439" cy="1142485"/>
              <a:chOff x="3162799" y="3055177"/>
              <a:chExt cx="261439" cy="1142485"/>
            </a:xfrm>
            <a:grpFill/>
          </p:grpSpPr>
          <p:sp>
            <p:nvSpPr>
              <p:cNvPr id="65" name="Rectangle 64">
                <a:extLst>
                  <a:ext uri="{FF2B5EF4-FFF2-40B4-BE49-F238E27FC236}">
                    <a16:creationId xmlns:a16="http://schemas.microsoft.com/office/drawing/2014/main" id="{B0400D30-C6E7-403F-9A55-708FE81CDFE5}"/>
                  </a:ext>
                </a:extLst>
              </p:cNvPr>
              <p:cNvSpPr/>
              <p:nvPr/>
            </p:nvSpPr>
            <p:spPr bwMode="gray">
              <a:xfrm>
                <a:off x="3352614" y="3093377"/>
                <a:ext cx="71624" cy="1104285"/>
              </a:xfrm>
              <a:prstGeom prst="rect">
                <a:avLst/>
              </a:prstGeom>
              <a:grp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66" name="Arrow: Down 65">
                <a:extLst>
                  <a:ext uri="{FF2B5EF4-FFF2-40B4-BE49-F238E27FC236}">
                    <a16:creationId xmlns:a16="http://schemas.microsoft.com/office/drawing/2014/main" id="{EC226635-DEBF-4A36-8698-687544EB43D8}"/>
                  </a:ext>
                </a:extLst>
              </p:cNvPr>
              <p:cNvSpPr/>
              <p:nvPr/>
            </p:nvSpPr>
            <p:spPr bwMode="gray">
              <a:xfrm rot="5400000">
                <a:off x="3219920" y="2998056"/>
                <a:ext cx="144988" cy="259229"/>
              </a:xfrm>
              <a:prstGeom prst="downArrow">
                <a:avLst/>
              </a:prstGeom>
              <a:solidFill>
                <a:schemeClr val="tx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grpSp>
      </p:grpSp>
      <p:pic>
        <p:nvPicPr>
          <p:cNvPr id="68" name="Picture 67">
            <a:extLst>
              <a:ext uri="{FF2B5EF4-FFF2-40B4-BE49-F238E27FC236}">
                <a16:creationId xmlns:a16="http://schemas.microsoft.com/office/drawing/2014/main" id="{D4CC3A55-FEFC-4901-AE00-CB95A523447B}"/>
              </a:ext>
            </a:extLst>
          </p:cNvPr>
          <p:cNvPicPr>
            <a:picLocks noChangeAspect="1"/>
          </p:cNvPicPr>
          <p:nvPr/>
        </p:nvPicPr>
        <p:blipFill>
          <a:blip r:embed="rId3"/>
          <a:srcRect/>
          <a:stretch/>
        </p:blipFill>
        <p:spPr>
          <a:xfrm>
            <a:off x="1349728" y="3796663"/>
            <a:ext cx="322591" cy="322591"/>
          </a:xfrm>
          <a:prstGeom prst="rect">
            <a:avLst/>
          </a:prstGeom>
        </p:spPr>
      </p:pic>
      <p:pic>
        <p:nvPicPr>
          <p:cNvPr id="69" name="Picture 68">
            <a:extLst>
              <a:ext uri="{FF2B5EF4-FFF2-40B4-BE49-F238E27FC236}">
                <a16:creationId xmlns:a16="http://schemas.microsoft.com/office/drawing/2014/main" id="{9F7C6661-FA6A-4FAE-ACA7-155603752078}"/>
              </a:ext>
            </a:extLst>
          </p:cNvPr>
          <p:cNvPicPr>
            <a:picLocks noChangeAspect="1"/>
          </p:cNvPicPr>
          <p:nvPr/>
        </p:nvPicPr>
        <p:blipFill>
          <a:blip r:embed="rId3"/>
          <a:srcRect/>
          <a:stretch/>
        </p:blipFill>
        <p:spPr>
          <a:xfrm>
            <a:off x="1791957" y="3795163"/>
            <a:ext cx="322591" cy="322591"/>
          </a:xfrm>
          <a:prstGeom prst="rect">
            <a:avLst/>
          </a:prstGeom>
        </p:spPr>
      </p:pic>
      <p:pic>
        <p:nvPicPr>
          <p:cNvPr id="70" name="Picture 69">
            <a:extLst>
              <a:ext uri="{FF2B5EF4-FFF2-40B4-BE49-F238E27FC236}">
                <a16:creationId xmlns:a16="http://schemas.microsoft.com/office/drawing/2014/main" id="{B6F80B63-5FA6-4AB6-8553-4185158B235D}"/>
              </a:ext>
            </a:extLst>
          </p:cNvPr>
          <p:cNvPicPr>
            <a:picLocks noChangeAspect="1"/>
          </p:cNvPicPr>
          <p:nvPr/>
        </p:nvPicPr>
        <p:blipFill>
          <a:blip r:embed="rId3"/>
          <a:srcRect/>
          <a:stretch/>
        </p:blipFill>
        <p:spPr>
          <a:xfrm>
            <a:off x="2251638" y="3801776"/>
            <a:ext cx="322591" cy="322591"/>
          </a:xfrm>
          <a:prstGeom prst="rect">
            <a:avLst/>
          </a:prstGeom>
        </p:spPr>
      </p:pic>
      <p:sp>
        <p:nvSpPr>
          <p:cNvPr id="71" name="Textfeld 37">
            <a:extLst>
              <a:ext uri="{FF2B5EF4-FFF2-40B4-BE49-F238E27FC236}">
                <a16:creationId xmlns:a16="http://schemas.microsoft.com/office/drawing/2014/main" id="{30157315-7558-4894-B69B-58BD89F3D931}"/>
              </a:ext>
            </a:extLst>
          </p:cNvPr>
          <p:cNvSpPr txBox="1"/>
          <p:nvPr/>
        </p:nvSpPr>
        <p:spPr>
          <a:xfrm>
            <a:off x="1416575" y="4167824"/>
            <a:ext cx="1141156"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100" kern="0" dirty="0">
                <a:ea typeface="Arial Unicode MS" pitchFamily="34" charset="-128"/>
                <a:cs typeface="Arial Unicode MS" pitchFamily="34" charset="-128"/>
              </a:rPr>
              <a:t>Application table</a:t>
            </a:r>
          </a:p>
        </p:txBody>
      </p:sp>
      <p:sp>
        <p:nvSpPr>
          <p:cNvPr id="72" name="Textfeld 37">
            <a:extLst>
              <a:ext uri="{FF2B5EF4-FFF2-40B4-BE49-F238E27FC236}">
                <a16:creationId xmlns:a16="http://schemas.microsoft.com/office/drawing/2014/main" id="{0BCF52F1-6BBD-4136-9990-AF0BCA1F8524}"/>
              </a:ext>
            </a:extLst>
          </p:cNvPr>
          <p:cNvSpPr txBox="1"/>
          <p:nvPr/>
        </p:nvSpPr>
        <p:spPr>
          <a:xfrm>
            <a:off x="4118282" y="4056764"/>
            <a:ext cx="1141156" cy="36933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ABAP pipeline engine</a:t>
            </a:r>
          </a:p>
        </p:txBody>
      </p:sp>
      <p:sp>
        <p:nvSpPr>
          <p:cNvPr id="73" name="Textfeld 37">
            <a:extLst>
              <a:ext uri="{FF2B5EF4-FFF2-40B4-BE49-F238E27FC236}">
                <a16:creationId xmlns:a16="http://schemas.microsoft.com/office/drawing/2014/main" id="{EB2FF058-45D3-456E-AD0A-0637BBFEF43C}"/>
              </a:ext>
            </a:extLst>
          </p:cNvPr>
          <p:cNvSpPr txBox="1"/>
          <p:nvPr/>
        </p:nvSpPr>
        <p:spPr>
          <a:xfrm>
            <a:off x="2142512" y="5346482"/>
            <a:ext cx="1141156"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CDC engine</a:t>
            </a:r>
          </a:p>
        </p:txBody>
      </p:sp>
      <p:grpSp>
        <p:nvGrpSpPr>
          <p:cNvPr id="63" name="Group 62">
            <a:extLst>
              <a:ext uri="{FF2B5EF4-FFF2-40B4-BE49-F238E27FC236}">
                <a16:creationId xmlns:a16="http://schemas.microsoft.com/office/drawing/2014/main" id="{3A6FE6D5-145B-4243-A1DC-8400AAE28893}"/>
              </a:ext>
            </a:extLst>
          </p:cNvPr>
          <p:cNvGrpSpPr/>
          <p:nvPr/>
        </p:nvGrpSpPr>
        <p:grpSpPr>
          <a:xfrm>
            <a:off x="908865" y="4942802"/>
            <a:ext cx="1097258" cy="349021"/>
            <a:chOff x="916194" y="5101096"/>
            <a:chExt cx="646466" cy="205631"/>
          </a:xfrm>
        </p:grpSpPr>
        <p:sp>
          <p:nvSpPr>
            <p:cNvPr id="76" name="Rectangle 75">
              <a:extLst>
                <a:ext uri="{FF2B5EF4-FFF2-40B4-BE49-F238E27FC236}">
                  <a16:creationId xmlns:a16="http://schemas.microsoft.com/office/drawing/2014/main" id="{D91EB8E3-4042-4D37-82FF-B00C3921BD39}"/>
                </a:ext>
              </a:extLst>
            </p:cNvPr>
            <p:cNvSpPr/>
            <p:nvPr/>
          </p:nvSpPr>
          <p:spPr bwMode="gray">
            <a:xfrm>
              <a:off x="916194" y="5101096"/>
              <a:ext cx="571408" cy="127407"/>
            </a:xfrm>
            <a:prstGeom prst="rect">
              <a:avLst/>
            </a:prstGeom>
            <a:solidFill>
              <a:srgbClr val="609A7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75" name="Rectangle 74">
              <a:extLst>
                <a:ext uri="{FF2B5EF4-FFF2-40B4-BE49-F238E27FC236}">
                  <a16:creationId xmlns:a16="http://schemas.microsoft.com/office/drawing/2014/main" id="{3862D205-E110-42F1-A8B9-5810EA36583A}"/>
                </a:ext>
              </a:extLst>
            </p:cNvPr>
            <p:cNvSpPr/>
            <p:nvPr/>
          </p:nvSpPr>
          <p:spPr bwMode="gray">
            <a:xfrm>
              <a:off x="950960" y="5145502"/>
              <a:ext cx="571408" cy="127407"/>
            </a:xfrm>
            <a:prstGeom prst="rect">
              <a:avLst/>
            </a:prstGeom>
            <a:solidFill>
              <a:srgbClr val="A8A340"/>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61" name="Rectangle 60">
              <a:extLst>
                <a:ext uri="{FF2B5EF4-FFF2-40B4-BE49-F238E27FC236}">
                  <a16:creationId xmlns:a16="http://schemas.microsoft.com/office/drawing/2014/main" id="{084F27D9-4455-40DF-B081-BFC201BD11CF}"/>
                </a:ext>
              </a:extLst>
            </p:cNvPr>
            <p:cNvSpPr/>
            <p:nvPr/>
          </p:nvSpPr>
          <p:spPr bwMode="gray">
            <a:xfrm>
              <a:off x="991252" y="5179320"/>
              <a:ext cx="571408" cy="127407"/>
            </a:xfrm>
            <a:prstGeom prst="rect">
              <a:avLst/>
            </a:prstGeom>
            <a:solidFill>
              <a:srgbClr val="F0AB00"/>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dirty="0">
                  <a:ln>
                    <a:noFill/>
                  </a:ln>
                  <a:effectLst/>
                  <a:uLnTx/>
                  <a:uFillTx/>
                  <a:ea typeface="Arial Unicode MS" pitchFamily="34" charset="-128"/>
                  <a:cs typeface="Arial Unicode MS" pitchFamily="34" charset="-128"/>
                </a:rPr>
                <a:t>DB triggers</a:t>
              </a:r>
            </a:p>
          </p:txBody>
        </p:sp>
      </p:grpSp>
      <p:sp>
        <p:nvSpPr>
          <p:cNvPr id="83" name="Rectangle 82">
            <a:extLst>
              <a:ext uri="{FF2B5EF4-FFF2-40B4-BE49-F238E27FC236}">
                <a16:creationId xmlns:a16="http://schemas.microsoft.com/office/drawing/2014/main" id="{00A78A01-FE41-4418-9FC7-055EF8E0DE26}"/>
              </a:ext>
            </a:extLst>
          </p:cNvPr>
          <p:cNvSpPr/>
          <p:nvPr/>
        </p:nvSpPr>
        <p:spPr bwMode="gray">
          <a:xfrm>
            <a:off x="2402569" y="4931171"/>
            <a:ext cx="784088" cy="287761"/>
          </a:xfrm>
          <a:prstGeom prst="rect">
            <a:avLst/>
          </a:prstGeom>
          <a:solidFill>
            <a:srgbClr val="A8A340"/>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700" b="0" i="0" u="none" strike="noStrike" kern="0" cap="none" spc="0" normalizeH="0" baseline="0" dirty="0">
              <a:ln>
                <a:noFill/>
              </a:ln>
              <a:effectLst/>
              <a:uLnTx/>
              <a:uFillTx/>
              <a:ea typeface="Arial Unicode MS" pitchFamily="34" charset="-128"/>
              <a:cs typeface="Arial Unicode MS" pitchFamily="34" charset="-128"/>
            </a:endParaRPr>
          </a:p>
        </p:txBody>
      </p:sp>
      <p:sp>
        <p:nvSpPr>
          <p:cNvPr id="80" name="Rectangle 79">
            <a:extLst>
              <a:ext uri="{FF2B5EF4-FFF2-40B4-BE49-F238E27FC236}">
                <a16:creationId xmlns:a16="http://schemas.microsoft.com/office/drawing/2014/main" id="{93D436C8-4FA6-4C11-8E9C-01A6C889731C}"/>
              </a:ext>
            </a:extLst>
          </p:cNvPr>
          <p:cNvSpPr/>
          <p:nvPr/>
        </p:nvSpPr>
        <p:spPr bwMode="gray">
          <a:xfrm>
            <a:off x="2357424" y="4988687"/>
            <a:ext cx="784088" cy="287761"/>
          </a:xfrm>
          <a:prstGeom prst="rect">
            <a:avLst/>
          </a:prstGeom>
          <a:solidFill>
            <a:srgbClr val="F0AB00"/>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00" b="0" i="0" u="none" strike="noStrike" kern="0" cap="none" spc="0" normalizeH="0" baseline="0" dirty="0">
                <a:ln>
                  <a:noFill/>
                </a:ln>
                <a:effectLst/>
                <a:uLnTx/>
                <a:uFillTx/>
                <a:ea typeface="Arial Unicode MS" pitchFamily="34" charset="-128"/>
                <a:cs typeface="Arial Unicode MS" pitchFamily="34" charset="-128"/>
              </a:rPr>
              <a:t>DB triggers</a:t>
            </a:r>
          </a:p>
        </p:txBody>
      </p:sp>
      <p:cxnSp>
        <p:nvCxnSpPr>
          <p:cNvPr id="74" name="Straight Connector 73">
            <a:extLst>
              <a:ext uri="{FF2B5EF4-FFF2-40B4-BE49-F238E27FC236}">
                <a16:creationId xmlns:a16="http://schemas.microsoft.com/office/drawing/2014/main" id="{230EB438-982E-4652-A993-AA0AC66DE726}"/>
              </a:ext>
            </a:extLst>
          </p:cNvPr>
          <p:cNvCxnSpPr/>
          <p:nvPr/>
        </p:nvCxnSpPr>
        <p:spPr>
          <a:xfrm>
            <a:off x="2432374" y="4989876"/>
            <a:ext cx="0" cy="287062"/>
          </a:xfrm>
          <a:prstGeom prst="line">
            <a:avLst/>
          </a:prstGeom>
          <a:ln w="158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CC4AC37E-18F2-4597-A284-E9ECF5C09E37}"/>
              </a:ext>
            </a:extLst>
          </p:cNvPr>
          <p:cNvSpPr/>
          <p:nvPr/>
        </p:nvSpPr>
        <p:spPr>
          <a:xfrm>
            <a:off x="1932930" y="1481871"/>
            <a:ext cx="8720017" cy="646331"/>
          </a:xfrm>
          <a:prstGeom prst="rect">
            <a:avLst/>
          </a:prstGeom>
        </p:spPr>
        <p:txBody>
          <a:bodyPr wrap="square">
            <a:spAutoFit/>
          </a:bodyPr>
          <a:lstStyle/>
          <a:p>
            <a:pPr algn="ctr"/>
            <a:r>
              <a:rPr lang="en-US" sz="1800" b="1" dirty="0"/>
              <a:t>ABAP</a:t>
            </a:r>
            <a:r>
              <a:rPr lang="en-US" sz="1800" dirty="0"/>
              <a:t> </a:t>
            </a:r>
            <a:r>
              <a:rPr lang="en-US" sz="1800" b="1" dirty="0"/>
              <a:t>CDS</a:t>
            </a:r>
            <a:r>
              <a:rPr lang="en-US" sz="1800" dirty="0"/>
              <a:t> is the semantically rich data model in SAP S/4HANA and allows the consistent representation of a business object such as a business partner.</a:t>
            </a:r>
          </a:p>
        </p:txBody>
      </p:sp>
      <p:sp>
        <p:nvSpPr>
          <p:cNvPr id="77" name="Rectangle 76">
            <a:extLst>
              <a:ext uri="{FF2B5EF4-FFF2-40B4-BE49-F238E27FC236}">
                <a16:creationId xmlns:a16="http://schemas.microsoft.com/office/drawing/2014/main" id="{4BEE63EB-B377-4B7B-8EE5-FEF69BB6B579}"/>
              </a:ext>
            </a:extLst>
          </p:cNvPr>
          <p:cNvSpPr/>
          <p:nvPr/>
        </p:nvSpPr>
        <p:spPr>
          <a:xfrm>
            <a:off x="6563936" y="5598481"/>
            <a:ext cx="5205373" cy="830997"/>
          </a:xfrm>
          <a:prstGeom prst="rect">
            <a:avLst/>
          </a:prstGeom>
        </p:spPr>
        <p:txBody>
          <a:bodyPr wrap="square">
            <a:spAutoFit/>
          </a:bodyPr>
          <a:lstStyle/>
          <a:p>
            <a:r>
              <a:rPr lang="en-US" sz="1600" dirty="0"/>
              <a:t>The </a:t>
            </a:r>
            <a:r>
              <a:rPr lang="en-US" sz="1600" b="1" dirty="0"/>
              <a:t>ABAP CDS reader </a:t>
            </a:r>
            <a:r>
              <a:rPr lang="en-US" sz="1600" dirty="0"/>
              <a:t>operator</a:t>
            </a:r>
            <a:r>
              <a:rPr lang="en-US" sz="1600" b="1" dirty="0"/>
              <a:t> </a:t>
            </a:r>
            <a:r>
              <a:rPr lang="en-US" sz="1600" dirty="0"/>
              <a:t>allows the replication of ABAP CDS views from SAP and from customers in initial load and delta mode.</a:t>
            </a:r>
          </a:p>
        </p:txBody>
      </p:sp>
      <p:pic>
        <p:nvPicPr>
          <p:cNvPr id="48" name="Picture 2">
            <a:extLst>
              <a:ext uri="{FF2B5EF4-FFF2-40B4-BE49-F238E27FC236}">
                <a16:creationId xmlns:a16="http://schemas.microsoft.com/office/drawing/2014/main" id="{DAC60CEF-CA3C-4C7C-9C8A-8FA6EA8D1E14}"/>
              </a:ext>
            </a:extLst>
          </p:cNvPr>
          <p:cNvPicPr>
            <a:picLocks noChangeAspect="1" noChangeArrowheads="1"/>
          </p:cNvPicPr>
          <p:nvPr/>
        </p:nvPicPr>
        <p:blipFill>
          <a:blip r:embed="rId4"/>
          <a:srcRect/>
          <a:stretch/>
        </p:blipFill>
        <p:spPr bwMode="auto">
          <a:xfrm>
            <a:off x="10154199" y="2983136"/>
            <a:ext cx="923860" cy="52198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a:extLst>
              <a:ext uri="{FF2B5EF4-FFF2-40B4-BE49-F238E27FC236}">
                <a16:creationId xmlns:a16="http://schemas.microsoft.com/office/drawing/2014/main" id="{11FC1849-C45F-4A72-BED8-D08C53BEA4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1471" y="4403044"/>
            <a:ext cx="501094" cy="37582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a:extLst>
              <a:ext uri="{FF2B5EF4-FFF2-40B4-BE49-F238E27FC236}">
                <a16:creationId xmlns:a16="http://schemas.microsoft.com/office/drawing/2014/main" id="{077AEBEA-BA3B-4164-B9C5-BD61720BA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1471" y="3726456"/>
            <a:ext cx="501094" cy="36190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a:extLst>
              <a:ext uri="{FF2B5EF4-FFF2-40B4-BE49-F238E27FC236}">
                <a16:creationId xmlns:a16="http://schemas.microsoft.com/office/drawing/2014/main" id="{9445C8EF-B9C7-4123-813C-1D7916F9048A}"/>
              </a:ext>
            </a:extLst>
          </p:cNvPr>
          <p:cNvPicPr>
            <a:picLocks noChangeAspect="1" noChangeArrowheads="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360128" y="4849582"/>
            <a:ext cx="512003" cy="512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951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62B9F5-33F8-4C02-8396-82F15D106F81}"/>
              </a:ext>
            </a:extLst>
          </p:cNvPr>
          <p:cNvSpPr>
            <a:spLocks noGrp="1"/>
          </p:cNvSpPr>
          <p:nvPr>
            <p:ph type="title"/>
          </p:nvPr>
        </p:nvSpPr>
        <p:spPr>
          <a:xfrm>
            <a:off x="504001" y="504000"/>
            <a:ext cx="11186476" cy="707886"/>
          </a:xfrm>
        </p:spPr>
        <p:txBody>
          <a:bodyPr/>
          <a:lstStyle/>
          <a:p>
            <a:r>
              <a:rPr lang="en-US" kern="0" dirty="0">
                <a:ea typeface="Arial Unicode MS" pitchFamily="34" charset="-128"/>
                <a:cs typeface="Arial Unicode MS" pitchFamily="34" charset="-128"/>
              </a:rPr>
              <a:t>SAP ABAP Integration – </a:t>
            </a:r>
            <a:r>
              <a:rPr lang="en-US" dirty="0">
                <a:solidFill>
                  <a:schemeClr val="accent1"/>
                </a:solidFill>
              </a:rPr>
              <a:t>SLT Connector</a:t>
            </a:r>
            <a:br>
              <a:rPr lang="en-US" dirty="0">
                <a:solidFill>
                  <a:schemeClr val="accent1"/>
                </a:solidFill>
              </a:rPr>
            </a:br>
            <a:r>
              <a:rPr lang="en-US" sz="2200" dirty="0">
                <a:solidFill>
                  <a:schemeClr val="accent1"/>
                </a:solidFill>
              </a:rPr>
              <a:t>Data provisioning for SAP S/4HANA and SAP Business Suite</a:t>
            </a:r>
          </a:p>
        </p:txBody>
      </p:sp>
      <p:sp>
        <p:nvSpPr>
          <p:cNvPr id="9" name="Rectangle 8">
            <a:extLst>
              <a:ext uri="{FF2B5EF4-FFF2-40B4-BE49-F238E27FC236}">
                <a16:creationId xmlns:a16="http://schemas.microsoft.com/office/drawing/2014/main" id="{387C218B-2D5C-4024-AD95-BEC26A672D01}"/>
              </a:ext>
            </a:extLst>
          </p:cNvPr>
          <p:cNvSpPr/>
          <p:nvPr/>
        </p:nvSpPr>
        <p:spPr>
          <a:xfrm>
            <a:off x="504001" y="1613586"/>
            <a:ext cx="10659715" cy="1200329"/>
          </a:xfrm>
          <a:prstGeom prst="rect">
            <a:avLst/>
          </a:prstGeom>
          <a:ln>
            <a:noFill/>
          </a:ln>
        </p:spPr>
        <p:txBody>
          <a:bodyPr wrap="square" lIns="0">
            <a:spAutoFit/>
          </a:bodyPr>
          <a:lstStyle/>
          <a:p>
            <a:r>
              <a:rPr lang="en-US" sz="1800" dirty="0"/>
              <a:t>The </a:t>
            </a:r>
            <a:r>
              <a:rPr lang="en-US" sz="1800" b="1" dirty="0">
                <a:solidFill>
                  <a:srgbClr val="65AA90"/>
                </a:solidFill>
              </a:rPr>
              <a:t>SLT connector </a:t>
            </a:r>
            <a:r>
              <a:rPr lang="en-US" sz="1800" dirty="0"/>
              <a:t>operator</a:t>
            </a:r>
            <a:r>
              <a:rPr lang="en-US" sz="1800" b="1" dirty="0">
                <a:solidFill>
                  <a:srgbClr val="65AA90"/>
                </a:solidFill>
              </a:rPr>
              <a:t> </a:t>
            </a:r>
            <a:r>
              <a:rPr lang="en-US" sz="1800" dirty="0"/>
              <a:t>establishes a communication to the remote ABAP system and consumes data (initial load and delta) via SAP Landscape Transformation Replication Server. This allows the consumption of business data directly within a data hub pipeline to leverage a tight integration between business data and Big Data.</a:t>
            </a:r>
            <a:endParaRPr lang="en-US" sz="1800" dirty="0">
              <a:solidFill>
                <a:srgbClr val="FF0000"/>
              </a:solidFill>
            </a:endParaRPr>
          </a:p>
        </p:txBody>
      </p:sp>
      <p:sp>
        <p:nvSpPr>
          <p:cNvPr id="41" name="Rectangle 40">
            <a:extLst>
              <a:ext uri="{FF2B5EF4-FFF2-40B4-BE49-F238E27FC236}">
                <a16:creationId xmlns:a16="http://schemas.microsoft.com/office/drawing/2014/main" id="{662E40C5-C71D-40A1-8DB4-63C23E1A219E}"/>
              </a:ext>
            </a:extLst>
          </p:cNvPr>
          <p:cNvSpPr/>
          <p:nvPr/>
        </p:nvSpPr>
        <p:spPr bwMode="gray">
          <a:xfrm>
            <a:off x="946457" y="3206728"/>
            <a:ext cx="4667457" cy="2517791"/>
          </a:xfrm>
          <a:prstGeom prst="rect">
            <a:avLst/>
          </a:prstGeom>
          <a:noFill/>
          <a:ln w="127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2" name="Rectangle 41">
            <a:extLst>
              <a:ext uri="{FF2B5EF4-FFF2-40B4-BE49-F238E27FC236}">
                <a16:creationId xmlns:a16="http://schemas.microsoft.com/office/drawing/2014/main" id="{D61E26A4-0B37-4E12-AF82-BEDC4C6B2758}"/>
              </a:ext>
            </a:extLst>
          </p:cNvPr>
          <p:cNvSpPr/>
          <p:nvPr/>
        </p:nvSpPr>
        <p:spPr bwMode="gray">
          <a:xfrm>
            <a:off x="6413166" y="3209088"/>
            <a:ext cx="5075928" cy="2517790"/>
          </a:xfrm>
          <a:prstGeom prst="rect">
            <a:avLst/>
          </a:prstGeom>
          <a:noFill/>
          <a:ln w="127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58" name="TextBox 25">
            <a:extLst>
              <a:ext uri="{FF2B5EF4-FFF2-40B4-BE49-F238E27FC236}">
                <a16:creationId xmlns:a16="http://schemas.microsoft.com/office/drawing/2014/main" id="{73017EFE-9820-4654-9D12-D193D4D5E02E}"/>
              </a:ext>
            </a:extLst>
          </p:cNvPr>
          <p:cNvSpPr txBox="1"/>
          <p:nvPr/>
        </p:nvSpPr>
        <p:spPr>
          <a:xfrm>
            <a:off x="6917277" y="5432631"/>
            <a:ext cx="4382730" cy="215444"/>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pPr algn="l"/>
            <a:r>
              <a:rPr lang="de-DE" dirty="0"/>
              <a:t> SAP Data Intelligence</a:t>
            </a:r>
            <a:endParaRPr lang="en-US" dirty="0"/>
          </a:p>
        </p:txBody>
      </p:sp>
      <p:pic>
        <p:nvPicPr>
          <p:cNvPr id="34" name="Picture 33">
            <a:extLst>
              <a:ext uri="{FF2B5EF4-FFF2-40B4-BE49-F238E27FC236}">
                <a16:creationId xmlns:a16="http://schemas.microsoft.com/office/drawing/2014/main" id="{5160AD95-7D2E-40C5-9C6C-9BA752AEC53D}"/>
              </a:ext>
            </a:extLst>
          </p:cNvPr>
          <p:cNvPicPr>
            <a:picLocks noChangeAspect="1"/>
          </p:cNvPicPr>
          <p:nvPr/>
        </p:nvPicPr>
        <p:blipFill>
          <a:blip r:embed="rId3"/>
          <a:stretch>
            <a:fillRect/>
          </a:stretch>
        </p:blipFill>
        <p:spPr>
          <a:xfrm>
            <a:off x="6429512" y="5191776"/>
            <a:ext cx="557728" cy="556179"/>
          </a:xfrm>
          <a:prstGeom prst="rect">
            <a:avLst/>
          </a:prstGeom>
        </p:spPr>
      </p:pic>
      <p:pic>
        <p:nvPicPr>
          <p:cNvPr id="39" name="Picture 38">
            <a:extLst>
              <a:ext uri="{FF2B5EF4-FFF2-40B4-BE49-F238E27FC236}">
                <a16:creationId xmlns:a16="http://schemas.microsoft.com/office/drawing/2014/main" id="{33D68E33-992D-4A21-B5F2-70B97CECA2E1}"/>
              </a:ext>
            </a:extLst>
          </p:cNvPr>
          <p:cNvPicPr>
            <a:picLocks noChangeAspect="1"/>
          </p:cNvPicPr>
          <p:nvPr/>
        </p:nvPicPr>
        <p:blipFill>
          <a:blip r:embed="rId4"/>
          <a:stretch>
            <a:fillRect/>
          </a:stretch>
        </p:blipFill>
        <p:spPr>
          <a:xfrm>
            <a:off x="6637118" y="3758473"/>
            <a:ext cx="3835779" cy="802658"/>
          </a:xfrm>
          <a:prstGeom prst="rect">
            <a:avLst/>
          </a:prstGeom>
        </p:spPr>
      </p:pic>
      <p:sp>
        <p:nvSpPr>
          <p:cNvPr id="21" name="TextBox 20">
            <a:extLst>
              <a:ext uri="{FF2B5EF4-FFF2-40B4-BE49-F238E27FC236}">
                <a16:creationId xmlns:a16="http://schemas.microsoft.com/office/drawing/2014/main" id="{3681F262-A552-4880-B938-2C57DEA5490B}"/>
              </a:ext>
            </a:extLst>
          </p:cNvPr>
          <p:cNvSpPr txBox="1"/>
          <p:nvPr/>
        </p:nvSpPr>
        <p:spPr>
          <a:xfrm>
            <a:off x="1429278" y="5293631"/>
            <a:ext cx="2802748" cy="430887"/>
          </a:xfrm>
          <a:prstGeom prst="rect">
            <a:avLst/>
          </a:prstGeom>
          <a:noFill/>
        </p:spPr>
        <p:txBody>
          <a:bodyPr wrap="square" lIns="0" tIns="0" rIns="0" bIns="0" rtlCol="0">
            <a:spAutoFit/>
          </a:bodyPr>
          <a:lstStyle/>
          <a:p>
            <a:pPr fontAlgn="base">
              <a:spcAft>
                <a:spcPct val="0"/>
              </a:spcAft>
              <a:buClr>
                <a:srgbClr val="F0AB00"/>
              </a:buClr>
              <a:buSzPct val="80000"/>
            </a:pPr>
            <a:r>
              <a:rPr lang="en-US" sz="1400" b="1" kern="0" dirty="0">
                <a:ea typeface="Arial Unicode MS" pitchFamily="34" charset="-128"/>
                <a:cs typeface="Arial Unicode MS" pitchFamily="34" charset="-128"/>
              </a:rPr>
              <a:t>SAP S/4HANA 1909 </a:t>
            </a:r>
          </a:p>
          <a:p>
            <a:pPr fontAlgn="base">
              <a:spcAft>
                <a:spcPct val="0"/>
              </a:spcAft>
              <a:buClr>
                <a:srgbClr val="F0AB00"/>
              </a:buClr>
              <a:buSzPct val="80000"/>
            </a:pPr>
            <a:r>
              <a:rPr lang="en-US" sz="1400" b="1" kern="0" dirty="0">
                <a:ea typeface="Arial Unicode MS" pitchFamily="34" charset="-128"/>
                <a:cs typeface="Arial Unicode MS" pitchFamily="34" charset="-128"/>
              </a:rPr>
              <a:t>SAP Business Suite </a:t>
            </a:r>
            <a:endParaRPr lang="en-US" sz="1400" kern="0" dirty="0">
              <a:ea typeface="Arial Unicode MS" pitchFamily="34" charset="-128"/>
              <a:cs typeface="Arial Unicode MS" pitchFamily="34" charset="-128"/>
            </a:endParaRPr>
          </a:p>
        </p:txBody>
      </p:sp>
      <p:cxnSp>
        <p:nvCxnSpPr>
          <p:cNvPr id="26" name="Elbow Connector 196">
            <a:extLst>
              <a:ext uri="{FF2B5EF4-FFF2-40B4-BE49-F238E27FC236}">
                <a16:creationId xmlns:a16="http://schemas.microsoft.com/office/drawing/2014/main" id="{50FF511E-D66F-4E75-BC15-44FABE810571}"/>
              </a:ext>
            </a:extLst>
          </p:cNvPr>
          <p:cNvCxnSpPr>
            <a:cxnSpLocks/>
            <a:stCxn id="50" idx="2"/>
            <a:endCxn id="27" idx="1"/>
          </p:cNvCxnSpPr>
          <p:nvPr/>
        </p:nvCxnSpPr>
        <p:spPr bwMode="gray">
          <a:xfrm rot="16200000" flipH="1">
            <a:off x="1638072" y="4596238"/>
            <a:ext cx="219801" cy="183987"/>
          </a:xfrm>
          <a:prstGeom prst="bentConnector2">
            <a:avLst/>
          </a:prstGeom>
          <a:ln w="12700">
            <a:solidFill>
              <a:schemeClr val="bg2"/>
            </a:solidFill>
            <a:tailEnd type="triangle"/>
          </a:ln>
        </p:spPr>
        <p:style>
          <a:lnRef idx="1">
            <a:schemeClr val="accent4"/>
          </a:lnRef>
          <a:fillRef idx="0">
            <a:schemeClr val="accent4"/>
          </a:fillRef>
          <a:effectRef idx="0">
            <a:schemeClr val="accent4"/>
          </a:effectRef>
          <a:fontRef idx="minor">
            <a:schemeClr val="tx1"/>
          </a:fontRef>
        </p:style>
      </p:cxnSp>
      <p:sp>
        <p:nvSpPr>
          <p:cNvPr id="27" name="Rounded Rectangle 195">
            <a:extLst>
              <a:ext uri="{FF2B5EF4-FFF2-40B4-BE49-F238E27FC236}">
                <a16:creationId xmlns:a16="http://schemas.microsoft.com/office/drawing/2014/main" id="{6FA4B7DE-FD20-414F-B736-168B84A50BB4}"/>
              </a:ext>
            </a:extLst>
          </p:cNvPr>
          <p:cNvSpPr/>
          <p:nvPr/>
        </p:nvSpPr>
        <p:spPr bwMode="gray">
          <a:xfrm>
            <a:off x="1839966" y="4668070"/>
            <a:ext cx="809307" cy="260126"/>
          </a:xfrm>
          <a:prstGeom prst="rect">
            <a:avLst/>
          </a:prstGeom>
          <a:solidFill>
            <a:schemeClr val="accent2">
              <a:lumMod val="75000"/>
            </a:schemeClr>
          </a:solidFill>
          <a:ln w="12700">
            <a:solidFill>
              <a:schemeClr val="bg1"/>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107138" tIns="85710" rIns="107138" bIns="85710" rtlCol="0" anchor="ctr"/>
          <a:lstStyle/>
          <a:p>
            <a:pPr algn="ctr" fontAlgn="base">
              <a:spcBef>
                <a:spcPct val="50000"/>
              </a:spcBef>
              <a:spcAft>
                <a:spcPct val="0"/>
              </a:spcAft>
              <a:buClr>
                <a:srgbClr val="F0AB00"/>
              </a:buClr>
              <a:buSzPct val="80000"/>
            </a:pPr>
            <a:endParaRPr lang="en-US" sz="1000" kern="0" dirty="0">
              <a:solidFill>
                <a:schemeClr val="bg1"/>
              </a:solidFill>
              <a:ea typeface="Arial Unicode MS" pitchFamily="34" charset="-128"/>
              <a:cs typeface="Arial Unicode MS" pitchFamily="34" charset="-128"/>
            </a:endParaRPr>
          </a:p>
        </p:txBody>
      </p:sp>
      <p:grpSp>
        <p:nvGrpSpPr>
          <p:cNvPr id="28" name="Group 27">
            <a:extLst>
              <a:ext uri="{FF2B5EF4-FFF2-40B4-BE49-F238E27FC236}">
                <a16:creationId xmlns:a16="http://schemas.microsoft.com/office/drawing/2014/main" id="{F9F30477-5F30-49CB-8AF2-6652A85760A1}"/>
              </a:ext>
            </a:extLst>
          </p:cNvPr>
          <p:cNvGrpSpPr>
            <a:grpSpLocks/>
          </p:cNvGrpSpPr>
          <p:nvPr/>
        </p:nvGrpSpPr>
        <p:grpSpPr bwMode="gray">
          <a:xfrm>
            <a:off x="2749431" y="4089488"/>
            <a:ext cx="833049" cy="482495"/>
            <a:chOff x="1655478" y="4498848"/>
            <a:chExt cx="957498" cy="794568"/>
          </a:xfrm>
        </p:grpSpPr>
        <p:sp>
          <p:nvSpPr>
            <p:cNvPr id="29" name="Rectangle 28">
              <a:extLst>
                <a:ext uri="{FF2B5EF4-FFF2-40B4-BE49-F238E27FC236}">
                  <a16:creationId xmlns:a16="http://schemas.microsoft.com/office/drawing/2014/main" id="{31F4285F-4D17-4867-9FA4-19DF8DC34BF5}"/>
                </a:ext>
              </a:extLst>
            </p:cNvPr>
            <p:cNvSpPr/>
            <p:nvPr/>
          </p:nvSpPr>
          <p:spPr bwMode="gray">
            <a:xfrm>
              <a:off x="1712850" y="4498848"/>
              <a:ext cx="900126" cy="720504"/>
            </a:xfrm>
            <a:prstGeom prst="rect">
              <a:avLst/>
            </a:prstGeom>
            <a:ln w="9525">
              <a:headEnd/>
              <a:tailEnd/>
            </a:ln>
          </p:spPr>
          <p:style>
            <a:lnRef idx="2">
              <a:schemeClr val="dk1"/>
            </a:lnRef>
            <a:fillRef idx="1">
              <a:schemeClr val="lt1"/>
            </a:fillRef>
            <a:effectRef idx="0">
              <a:schemeClr val="dk1"/>
            </a:effectRef>
            <a:fontRef idx="minor">
              <a:schemeClr val="dk1"/>
            </a:fontRef>
          </p:style>
          <p:txBody>
            <a:bodyPr lIns="89979" tIns="71983" rIns="89979" bIns="71983" anchor="ctr"/>
            <a:lstStyle/>
            <a:p>
              <a:pPr algn="ctr">
                <a:spcBef>
                  <a:spcPct val="50000"/>
                </a:spcBef>
                <a:buClr>
                  <a:srgbClr val="F0AB00"/>
                </a:buClr>
                <a:buSzPct val="80000"/>
                <a:defRPr/>
              </a:pPr>
              <a:endParaRPr lang="en-US" kern="0" dirty="0">
                <a:ea typeface="Arial Unicode MS" pitchFamily="34" charset="-128"/>
                <a:cs typeface="Arial Unicode MS" pitchFamily="34" charset="-128"/>
              </a:endParaRPr>
            </a:p>
          </p:txBody>
        </p:sp>
        <p:sp>
          <p:nvSpPr>
            <p:cNvPr id="30" name="Flowchart: Internal Storage 29">
              <a:extLst>
                <a:ext uri="{FF2B5EF4-FFF2-40B4-BE49-F238E27FC236}">
                  <a16:creationId xmlns:a16="http://schemas.microsoft.com/office/drawing/2014/main" id="{881FA995-E5A4-46B4-B38B-BBA123241C90}"/>
                </a:ext>
              </a:extLst>
            </p:cNvPr>
            <p:cNvSpPr/>
            <p:nvPr/>
          </p:nvSpPr>
          <p:spPr bwMode="gray">
            <a:xfrm>
              <a:off x="1655478" y="4572911"/>
              <a:ext cx="900127" cy="720505"/>
            </a:xfrm>
            <a:prstGeom prst="flowChartInternalStorage">
              <a:avLst/>
            </a:prstGeom>
            <a:ln w="9525">
              <a:headEnd/>
              <a:tailEnd/>
            </a:ln>
          </p:spPr>
          <p:style>
            <a:lnRef idx="2">
              <a:schemeClr val="dk1"/>
            </a:lnRef>
            <a:fillRef idx="1">
              <a:schemeClr val="lt1"/>
            </a:fillRef>
            <a:effectRef idx="0">
              <a:schemeClr val="dk1"/>
            </a:effectRef>
            <a:fontRef idx="minor">
              <a:schemeClr val="dk1"/>
            </a:fontRef>
          </p:style>
          <p:txBody>
            <a:bodyPr lIns="89979" tIns="71983" rIns="89979" bIns="71983" anchor="ctr"/>
            <a:lstStyle/>
            <a:p>
              <a:pPr algn="ctr">
                <a:spcBef>
                  <a:spcPct val="50000"/>
                </a:spcBef>
                <a:buClr>
                  <a:srgbClr val="F0AB00"/>
                </a:buClr>
                <a:buSzPct val="80000"/>
                <a:defRPr/>
              </a:pPr>
              <a:endParaRPr lang="en-US" kern="0" dirty="0">
                <a:ea typeface="Arial Unicode MS" pitchFamily="34" charset="-128"/>
                <a:cs typeface="Arial Unicode MS" pitchFamily="34" charset="-128"/>
              </a:endParaRPr>
            </a:p>
          </p:txBody>
        </p:sp>
      </p:grpSp>
      <p:sp>
        <p:nvSpPr>
          <p:cNvPr id="31" name="Rounded Rectangle 195">
            <a:extLst>
              <a:ext uri="{FF2B5EF4-FFF2-40B4-BE49-F238E27FC236}">
                <a16:creationId xmlns:a16="http://schemas.microsoft.com/office/drawing/2014/main" id="{530D60DB-F2DA-4E9A-84AB-2734036BFBA2}"/>
              </a:ext>
            </a:extLst>
          </p:cNvPr>
          <p:cNvSpPr/>
          <p:nvPr/>
        </p:nvSpPr>
        <p:spPr bwMode="gray">
          <a:xfrm>
            <a:off x="1910514" y="4715530"/>
            <a:ext cx="809307" cy="260126"/>
          </a:xfrm>
          <a:prstGeom prst="rect">
            <a:avLst/>
          </a:prstGeom>
          <a:solidFill>
            <a:schemeClr val="accent2">
              <a:lumMod val="75000"/>
            </a:schemeClr>
          </a:solidFill>
          <a:ln w="12700">
            <a:solidFill>
              <a:schemeClr val="bg1"/>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107138" tIns="85710" rIns="107138" bIns="85710" rtlCol="0" anchor="ctr"/>
          <a:lstStyle/>
          <a:p>
            <a:pPr algn="ctr" fontAlgn="base">
              <a:spcBef>
                <a:spcPct val="50000"/>
              </a:spcBef>
              <a:spcAft>
                <a:spcPct val="0"/>
              </a:spcAft>
              <a:buClr>
                <a:srgbClr val="F0AB00"/>
              </a:buClr>
              <a:buSzPct val="80000"/>
            </a:pPr>
            <a:endParaRPr lang="en-US" sz="1000" kern="0" dirty="0">
              <a:solidFill>
                <a:schemeClr val="bg1"/>
              </a:solidFill>
              <a:ea typeface="Arial Unicode MS" pitchFamily="34" charset="-128"/>
              <a:cs typeface="Arial Unicode MS" pitchFamily="34" charset="-128"/>
            </a:endParaRPr>
          </a:p>
        </p:txBody>
      </p:sp>
      <p:sp>
        <p:nvSpPr>
          <p:cNvPr id="32" name="Rounded Rectangle 197">
            <a:extLst>
              <a:ext uri="{FF2B5EF4-FFF2-40B4-BE49-F238E27FC236}">
                <a16:creationId xmlns:a16="http://schemas.microsoft.com/office/drawing/2014/main" id="{902E4D42-B8FD-4041-86BA-159EA5748233}"/>
              </a:ext>
            </a:extLst>
          </p:cNvPr>
          <p:cNvSpPr/>
          <p:nvPr/>
        </p:nvSpPr>
        <p:spPr bwMode="gray">
          <a:xfrm>
            <a:off x="1984002" y="4770267"/>
            <a:ext cx="839462" cy="260126"/>
          </a:xfrm>
          <a:prstGeom prst="rect">
            <a:avLst/>
          </a:prstGeom>
          <a:solidFill>
            <a:schemeClr val="accent2">
              <a:lumMod val="75000"/>
            </a:schemeClr>
          </a:solidFill>
          <a:ln w="12700">
            <a:solidFill>
              <a:schemeClr val="bg1"/>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107138" tIns="85710" rIns="107138" bIns="85710" rtlCol="0" anchor="ctr"/>
          <a:lstStyle/>
          <a:p>
            <a:pPr algn="ctr" fontAlgn="base">
              <a:spcBef>
                <a:spcPct val="50000"/>
              </a:spcBef>
              <a:spcAft>
                <a:spcPct val="0"/>
              </a:spcAft>
              <a:buClr>
                <a:srgbClr val="F0AB00"/>
              </a:buClr>
              <a:buSzPct val="80000"/>
            </a:pPr>
            <a:r>
              <a:rPr lang="en-US" sz="900" kern="0" dirty="0">
                <a:solidFill>
                  <a:schemeClr val="bg1"/>
                </a:solidFill>
                <a:ea typeface="Arial Unicode MS" pitchFamily="34" charset="-128"/>
                <a:cs typeface="Arial Unicode MS" pitchFamily="34" charset="-128"/>
              </a:rPr>
              <a:t>DB triggers</a:t>
            </a:r>
          </a:p>
        </p:txBody>
      </p:sp>
      <p:sp>
        <p:nvSpPr>
          <p:cNvPr id="40" name="TextBox 39">
            <a:extLst>
              <a:ext uri="{FF2B5EF4-FFF2-40B4-BE49-F238E27FC236}">
                <a16:creationId xmlns:a16="http://schemas.microsoft.com/office/drawing/2014/main" id="{87D0B497-1357-474C-B7F8-B96EBEB58865}"/>
              </a:ext>
            </a:extLst>
          </p:cNvPr>
          <p:cNvSpPr txBox="1"/>
          <p:nvPr/>
        </p:nvSpPr>
        <p:spPr bwMode="gray">
          <a:xfrm>
            <a:off x="2927007" y="4254577"/>
            <a:ext cx="519713" cy="246221"/>
          </a:xfrm>
          <a:prstGeom prst="rect">
            <a:avLst/>
          </a:prstGeom>
          <a:noFill/>
        </p:spPr>
        <p:txBody>
          <a:bodyPr wrap="square" lIns="0" tIns="0" rIns="0" bIns="0">
            <a:spAutoFit/>
          </a:bodyPr>
          <a:lstStyle/>
          <a:p>
            <a:pPr algn="ctr">
              <a:buClr>
                <a:srgbClr val="F0AB00"/>
              </a:buClr>
              <a:buSzPct val="80000"/>
              <a:defRPr/>
            </a:pPr>
            <a:r>
              <a:rPr lang="en-US" sz="800" kern="0" dirty="0">
                <a:ea typeface="Arial Unicode MS" pitchFamily="34" charset="-128"/>
                <a:cs typeface="Arial Unicode MS" pitchFamily="34" charset="-128"/>
              </a:rPr>
              <a:t>Logging</a:t>
            </a:r>
          </a:p>
          <a:p>
            <a:pPr algn="ctr">
              <a:buClr>
                <a:srgbClr val="F0AB00"/>
              </a:buClr>
              <a:buSzPct val="80000"/>
              <a:defRPr/>
            </a:pPr>
            <a:r>
              <a:rPr lang="en-US" sz="800" kern="0" dirty="0">
                <a:ea typeface="Arial Unicode MS" pitchFamily="34" charset="-128"/>
                <a:cs typeface="Arial Unicode MS" pitchFamily="34" charset="-128"/>
              </a:rPr>
              <a:t>tables</a:t>
            </a:r>
          </a:p>
        </p:txBody>
      </p:sp>
      <p:sp>
        <p:nvSpPr>
          <p:cNvPr id="43" name="TextBox 42">
            <a:extLst>
              <a:ext uri="{FF2B5EF4-FFF2-40B4-BE49-F238E27FC236}">
                <a16:creationId xmlns:a16="http://schemas.microsoft.com/office/drawing/2014/main" id="{74D65944-906B-40B6-838D-755831C3C1CA}"/>
              </a:ext>
            </a:extLst>
          </p:cNvPr>
          <p:cNvSpPr txBox="1"/>
          <p:nvPr/>
        </p:nvSpPr>
        <p:spPr bwMode="gray">
          <a:xfrm>
            <a:off x="1896881" y="4224310"/>
            <a:ext cx="622911" cy="246221"/>
          </a:xfrm>
          <a:prstGeom prst="rect">
            <a:avLst/>
          </a:prstGeom>
          <a:noFill/>
        </p:spPr>
        <p:txBody>
          <a:bodyPr wrap="square" lIns="0" tIns="0" rIns="0" bIns="0">
            <a:spAutoFit/>
          </a:bodyPr>
          <a:lstStyle/>
          <a:p>
            <a:pPr>
              <a:buClr>
                <a:srgbClr val="F0AB00"/>
              </a:buClr>
              <a:buSzPct val="80000"/>
              <a:defRPr/>
            </a:pPr>
            <a:r>
              <a:rPr lang="en-US" sz="800" kern="0" dirty="0">
                <a:ea typeface="Arial Unicode MS" pitchFamily="34" charset="-128"/>
                <a:cs typeface="Arial Unicode MS" pitchFamily="34" charset="-128"/>
              </a:rPr>
              <a:t>Application tables</a:t>
            </a:r>
          </a:p>
        </p:txBody>
      </p:sp>
      <p:cxnSp>
        <p:nvCxnSpPr>
          <p:cNvPr id="46" name="Elbow Connector 196">
            <a:extLst>
              <a:ext uri="{FF2B5EF4-FFF2-40B4-BE49-F238E27FC236}">
                <a16:creationId xmlns:a16="http://schemas.microsoft.com/office/drawing/2014/main" id="{D1B20542-B38D-4110-8853-F1B9040D6BD1}"/>
              </a:ext>
            </a:extLst>
          </p:cNvPr>
          <p:cNvCxnSpPr>
            <a:cxnSpLocks/>
            <a:stCxn id="32" idx="3"/>
          </p:cNvCxnSpPr>
          <p:nvPr/>
        </p:nvCxnSpPr>
        <p:spPr bwMode="gray">
          <a:xfrm flipV="1">
            <a:off x="2823464" y="4571983"/>
            <a:ext cx="317535" cy="328347"/>
          </a:xfrm>
          <a:prstGeom prst="bentConnector2">
            <a:avLst/>
          </a:prstGeom>
          <a:ln w="12700">
            <a:solidFill>
              <a:schemeClr val="bg2"/>
            </a:solidFill>
            <a:tailEnd type="triangle"/>
          </a:ln>
        </p:spPr>
        <p:style>
          <a:lnRef idx="1">
            <a:schemeClr val="accent4"/>
          </a:lnRef>
          <a:fillRef idx="0">
            <a:schemeClr val="accent4"/>
          </a:fillRef>
          <a:effectRef idx="0">
            <a:schemeClr val="accent4"/>
          </a:effectRef>
          <a:fontRef idx="minor">
            <a:schemeClr val="tx1"/>
          </a:fontRef>
        </p:style>
      </p:cxnSp>
      <p:sp>
        <p:nvSpPr>
          <p:cNvPr id="47" name="AutoShape 33">
            <a:extLst>
              <a:ext uri="{FF2B5EF4-FFF2-40B4-BE49-F238E27FC236}">
                <a16:creationId xmlns:a16="http://schemas.microsoft.com/office/drawing/2014/main" id="{D02C6B83-5546-49DF-8675-3365D1CE05C9}"/>
              </a:ext>
            </a:extLst>
          </p:cNvPr>
          <p:cNvSpPr>
            <a:spLocks noChangeArrowheads="1"/>
          </p:cNvSpPr>
          <p:nvPr/>
        </p:nvSpPr>
        <p:spPr bwMode="gray">
          <a:xfrm>
            <a:off x="1046376" y="3322865"/>
            <a:ext cx="4407468" cy="618347"/>
          </a:xfrm>
          <a:prstGeom prst="roundRect">
            <a:avLst>
              <a:gd name="adj" fmla="val 0"/>
            </a:avLst>
          </a:prstGeom>
          <a:noFill/>
          <a:ln w="12700">
            <a:solidFill>
              <a:schemeClr val="accent3"/>
            </a:solidFill>
            <a:headEnd/>
            <a:tailEnd/>
          </a:ln>
        </p:spPr>
        <p:style>
          <a:lnRef idx="2">
            <a:schemeClr val="accent2"/>
          </a:lnRef>
          <a:fillRef idx="1">
            <a:schemeClr val="lt1"/>
          </a:fillRef>
          <a:effectRef idx="0">
            <a:schemeClr val="accent2"/>
          </a:effectRef>
          <a:fontRef idx="minor">
            <a:schemeClr val="dk1"/>
          </a:fontRef>
        </p:style>
        <p:txBody>
          <a:bodyPr wrap="none" lIns="71983" tIns="0" rIns="0" bIns="0" anchor="t"/>
          <a:lstStyle/>
          <a:p>
            <a:pPr algn="ctr">
              <a:spcBef>
                <a:spcPct val="75000"/>
              </a:spcBef>
              <a:buClr>
                <a:srgbClr val="777777"/>
              </a:buClr>
              <a:buFont typeface="Wingdings" pitchFamily="2" charset="2"/>
              <a:buNone/>
            </a:pPr>
            <a:endParaRPr lang="en-US" sz="1400" b="1" dirty="0">
              <a:solidFill>
                <a:srgbClr val="FFFFFF"/>
              </a:solidFill>
              <a:ea typeface="Arial Unicode MS" pitchFamily="34" charset="-128"/>
              <a:cs typeface="Arial Unicode MS" pitchFamily="34" charset="-128"/>
            </a:endParaRPr>
          </a:p>
        </p:txBody>
      </p:sp>
      <p:sp>
        <p:nvSpPr>
          <p:cNvPr id="48" name="Rounded Rectangle 14">
            <a:extLst>
              <a:ext uri="{FF2B5EF4-FFF2-40B4-BE49-F238E27FC236}">
                <a16:creationId xmlns:a16="http://schemas.microsoft.com/office/drawing/2014/main" id="{96E50084-F4FA-4B1A-A43D-6B534DA7A7EA}"/>
              </a:ext>
            </a:extLst>
          </p:cNvPr>
          <p:cNvSpPr/>
          <p:nvPr/>
        </p:nvSpPr>
        <p:spPr bwMode="gray">
          <a:xfrm>
            <a:off x="1506830" y="3485468"/>
            <a:ext cx="1832767" cy="282128"/>
          </a:xfrm>
          <a:prstGeom prst="roundRect">
            <a:avLst>
              <a:gd name="adj" fmla="val 0"/>
            </a:avLst>
          </a:prstGeom>
          <a:solidFill>
            <a:schemeClr val="accent3">
              <a:lumMod val="50000"/>
            </a:schemeClr>
          </a:solidFill>
          <a:ln w="1270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r>
              <a:rPr lang="en-US" sz="1100" kern="0" dirty="0">
                <a:solidFill>
                  <a:schemeClr val="bg1"/>
                </a:solidFill>
                <a:ea typeface="Arial Unicode MS" pitchFamily="34" charset="-128"/>
                <a:cs typeface="Arial Unicode MS" pitchFamily="34" charset="-128"/>
              </a:rPr>
              <a:t>Read engine</a:t>
            </a:r>
          </a:p>
        </p:txBody>
      </p:sp>
      <p:sp>
        <p:nvSpPr>
          <p:cNvPr id="49" name="Rounded Rectangle 14">
            <a:extLst>
              <a:ext uri="{FF2B5EF4-FFF2-40B4-BE49-F238E27FC236}">
                <a16:creationId xmlns:a16="http://schemas.microsoft.com/office/drawing/2014/main" id="{C492CDE1-E67E-450F-BC3C-48A8CE62F886}"/>
              </a:ext>
            </a:extLst>
          </p:cNvPr>
          <p:cNvSpPr/>
          <p:nvPr/>
        </p:nvSpPr>
        <p:spPr bwMode="gray">
          <a:xfrm>
            <a:off x="3308711" y="3455904"/>
            <a:ext cx="2063976" cy="363459"/>
          </a:xfrm>
          <a:prstGeom prst="roundRect">
            <a:avLst>
              <a:gd name="adj" fmla="val 0"/>
            </a:avLst>
          </a:prstGeom>
          <a:noFill/>
          <a:ln w="1270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r>
              <a:rPr lang="en-US" sz="1200" b="1" kern="0" dirty="0">
                <a:solidFill>
                  <a:schemeClr val="accent3"/>
                </a:solidFill>
                <a:ea typeface="Arial Unicode MS" pitchFamily="34" charset="-128"/>
                <a:cs typeface="Arial Unicode MS" pitchFamily="34" charset="-128"/>
              </a:rPr>
              <a:t>SAP Landscape Transformation Replication Server</a:t>
            </a:r>
          </a:p>
        </p:txBody>
      </p:sp>
      <p:pic>
        <p:nvPicPr>
          <p:cNvPr id="50" name="Picture 49">
            <a:extLst>
              <a:ext uri="{FF2B5EF4-FFF2-40B4-BE49-F238E27FC236}">
                <a16:creationId xmlns:a16="http://schemas.microsoft.com/office/drawing/2014/main" id="{536562FA-564F-40B7-A7DD-3FDE61E9582A}"/>
              </a:ext>
            </a:extLst>
          </p:cNvPr>
          <p:cNvPicPr>
            <a:picLocks noChangeAspect="1"/>
          </p:cNvPicPr>
          <p:nvPr/>
        </p:nvPicPr>
        <p:blipFill>
          <a:blip r:embed="rId5"/>
          <a:stretch>
            <a:fillRect/>
          </a:stretch>
        </p:blipFill>
        <p:spPr>
          <a:xfrm>
            <a:off x="1415179" y="4096733"/>
            <a:ext cx="481599" cy="481599"/>
          </a:xfrm>
          <a:prstGeom prst="rect">
            <a:avLst/>
          </a:prstGeom>
        </p:spPr>
      </p:pic>
      <p:cxnSp>
        <p:nvCxnSpPr>
          <p:cNvPr id="54" name="Connector: Elbow 53">
            <a:extLst>
              <a:ext uri="{FF2B5EF4-FFF2-40B4-BE49-F238E27FC236}">
                <a16:creationId xmlns:a16="http://schemas.microsoft.com/office/drawing/2014/main" id="{959B1193-E4DD-4176-BF83-DC6B7C20DAF1}"/>
              </a:ext>
            </a:extLst>
          </p:cNvPr>
          <p:cNvCxnSpPr>
            <a:cxnSpLocks/>
            <a:stCxn id="47" idx="3"/>
            <a:endCxn id="39" idx="1"/>
          </p:cNvCxnSpPr>
          <p:nvPr/>
        </p:nvCxnSpPr>
        <p:spPr>
          <a:xfrm>
            <a:off x="5453844" y="3632039"/>
            <a:ext cx="1183274" cy="527763"/>
          </a:xfrm>
          <a:prstGeom prst="bentConnector3">
            <a:avLst>
              <a:gd name="adj1" fmla="val 50000"/>
            </a:avLst>
          </a:prstGeom>
          <a:ln w="19050">
            <a:solidFill>
              <a:schemeClr val="tx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236415D-3A54-4222-99BF-AF6DDFE3ADCA}"/>
              </a:ext>
            </a:extLst>
          </p:cNvPr>
          <p:cNvSpPr/>
          <p:nvPr/>
        </p:nvSpPr>
        <p:spPr bwMode="gray">
          <a:xfrm>
            <a:off x="6693130" y="3847644"/>
            <a:ext cx="984698" cy="622887"/>
          </a:xfrm>
          <a:prstGeom prst="rect">
            <a:avLst/>
          </a:prstGeom>
          <a:noFill/>
          <a:ln w="38100" algn="ctr">
            <a:solidFill>
              <a:srgbClr val="65AA9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91067CE4-15D3-40E9-926F-27A49BEA6489}"/>
              </a:ext>
            </a:extLst>
          </p:cNvPr>
          <p:cNvSpPr/>
          <p:nvPr/>
        </p:nvSpPr>
        <p:spPr bwMode="gray">
          <a:xfrm>
            <a:off x="5854714" y="3941212"/>
            <a:ext cx="398383" cy="397274"/>
          </a:xfrm>
          <a:prstGeom prst="rect">
            <a:avLst/>
          </a:prstGeom>
          <a:solidFill>
            <a:srgbClr val="FFFF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55" name="Picture 54">
            <a:extLst>
              <a:ext uri="{FF2B5EF4-FFF2-40B4-BE49-F238E27FC236}">
                <a16:creationId xmlns:a16="http://schemas.microsoft.com/office/drawing/2014/main" id="{C860FB40-89C3-4C4F-B7EC-63F0A791CB3C}"/>
              </a:ext>
            </a:extLst>
          </p:cNvPr>
          <p:cNvPicPr>
            <a:picLocks noChangeAspect="1"/>
          </p:cNvPicPr>
          <p:nvPr/>
        </p:nvPicPr>
        <p:blipFill>
          <a:blip r:embed="rId5"/>
          <a:stretch>
            <a:fillRect/>
          </a:stretch>
        </p:blipFill>
        <p:spPr>
          <a:xfrm>
            <a:off x="5794715" y="3887156"/>
            <a:ext cx="481599" cy="481599"/>
          </a:xfrm>
          <a:prstGeom prst="rect">
            <a:avLst/>
          </a:prstGeom>
        </p:spPr>
      </p:pic>
      <p:sp>
        <p:nvSpPr>
          <p:cNvPr id="56" name="TextBox 55">
            <a:extLst>
              <a:ext uri="{FF2B5EF4-FFF2-40B4-BE49-F238E27FC236}">
                <a16:creationId xmlns:a16="http://schemas.microsoft.com/office/drawing/2014/main" id="{AC7D4A19-4943-4E0C-9FA7-3AC49DA3CCC2}"/>
              </a:ext>
            </a:extLst>
          </p:cNvPr>
          <p:cNvSpPr txBox="1"/>
          <p:nvPr/>
        </p:nvSpPr>
        <p:spPr bwMode="gray">
          <a:xfrm>
            <a:off x="5775657" y="4373821"/>
            <a:ext cx="519713" cy="246221"/>
          </a:xfrm>
          <a:prstGeom prst="rect">
            <a:avLst/>
          </a:prstGeom>
          <a:noFill/>
        </p:spPr>
        <p:txBody>
          <a:bodyPr wrap="square" lIns="0" tIns="0" rIns="0" bIns="0">
            <a:spAutoFit/>
          </a:bodyPr>
          <a:lstStyle/>
          <a:p>
            <a:pPr algn="ctr">
              <a:buClr>
                <a:srgbClr val="F0AB00"/>
              </a:buClr>
              <a:buSzPct val="80000"/>
              <a:defRPr/>
            </a:pPr>
            <a:r>
              <a:rPr lang="en-US" sz="800" kern="0" dirty="0">
                <a:ea typeface="Arial Unicode MS" pitchFamily="34" charset="-128"/>
                <a:cs typeface="Arial Unicode MS" pitchFamily="34" charset="-128"/>
              </a:rPr>
              <a:t>Table replication</a:t>
            </a:r>
          </a:p>
        </p:txBody>
      </p:sp>
      <p:pic>
        <p:nvPicPr>
          <p:cNvPr id="33" name="Picture 32">
            <a:extLst>
              <a:ext uri="{FF2B5EF4-FFF2-40B4-BE49-F238E27FC236}">
                <a16:creationId xmlns:a16="http://schemas.microsoft.com/office/drawing/2014/main" id="{8AE0B7B7-713E-4BFA-97C9-078C0F8EFAD4}"/>
              </a:ext>
            </a:extLst>
          </p:cNvPr>
          <p:cNvPicPr>
            <a:picLocks noChangeAspect="1"/>
          </p:cNvPicPr>
          <p:nvPr/>
        </p:nvPicPr>
        <p:blipFill>
          <a:blip r:embed="rId6"/>
          <a:stretch>
            <a:fillRect/>
          </a:stretch>
        </p:blipFill>
        <p:spPr>
          <a:xfrm rot="16200000">
            <a:off x="5024655" y="3301371"/>
            <a:ext cx="442867" cy="563608"/>
          </a:xfrm>
          <a:prstGeom prst="rect">
            <a:avLst/>
          </a:prstGeom>
        </p:spPr>
      </p:pic>
      <p:cxnSp>
        <p:nvCxnSpPr>
          <p:cNvPr id="44" name="Straight Arrow Connector 43">
            <a:extLst>
              <a:ext uri="{FF2B5EF4-FFF2-40B4-BE49-F238E27FC236}">
                <a16:creationId xmlns:a16="http://schemas.microsoft.com/office/drawing/2014/main" id="{7D3BAF6D-48F5-41C6-B9A3-C5B4CBF5747C}"/>
              </a:ext>
            </a:extLst>
          </p:cNvPr>
          <p:cNvCxnSpPr>
            <a:cxnSpLocks/>
          </p:cNvCxnSpPr>
          <p:nvPr/>
        </p:nvCxnSpPr>
        <p:spPr>
          <a:xfrm>
            <a:off x="3190913" y="3773573"/>
            <a:ext cx="0" cy="315915"/>
          </a:xfrm>
          <a:prstGeom prst="straightConnector1">
            <a:avLst/>
          </a:prstGeom>
          <a:ln w="12700">
            <a:solidFill>
              <a:schemeClr val="bg2"/>
            </a:solidFill>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a:extLst>
              <a:ext uri="{FF2B5EF4-FFF2-40B4-BE49-F238E27FC236}">
                <a16:creationId xmlns:a16="http://schemas.microsoft.com/office/drawing/2014/main" id="{6447109F-B500-436A-8EF2-05B18DB35485}"/>
              </a:ext>
            </a:extLst>
          </p:cNvPr>
          <p:cNvCxnSpPr>
            <a:cxnSpLocks/>
          </p:cNvCxnSpPr>
          <p:nvPr/>
        </p:nvCxnSpPr>
        <p:spPr>
          <a:xfrm flipH="1">
            <a:off x="1660929" y="3771136"/>
            <a:ext cx="1" cy="315915"/>
          </a:xfrm>
          <a:prstGeom prst="straightConnector1">
            <a:avLst/>
          </a:prstGeom>
          <a:ln w="12700">
            <a:solidFill>
              <a:schemeClr val="bg2"/>
            </a:solidFill>
            <a:tailEnd type="triangle"/>
          </a:ln>
        </p:spPr>
        <p:style>
          <a:lnRef idx="1">
            <a:schemeClr val="accent4"/>
          </a:lnRef>
          <a:fillRef idx="0">
            <a:schemeClr val="accent4"/>
          </a:fillRef>
          <a:effectRef idx="0">
            <a:schemeClr val="accent4"/>
          </a:effectRef>
          <a:fontRef idx="minor">
            <a:schemeClr val="tx1"/>
          </a:fontRef>
        </p:style>
      </p:cxnSp>
      <p:pic>
        <p:nvPicPr>
          <p:cNvPr id="51" name="Picture 2" descr="Bildergebnis fÃ¼r azure">
            <a:extLst>
              <a:ext uri="{FF2B5EF4-FFF2-40B4-BE49-F238E27FC236}">
                <a16:creationId xmlns:a16="http://schemas.microsoft.com/office/drawing/2014/main" id="{C9B8201A-B667-4F44-A7D0-60A8AD8272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2051" y="3407615"/>
            <a:ext cx="585129" cy="16909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Bildergebnis fÃ¼r hadoop">
            <a:extLst>
              <a:ext uri="{FF2B5EF4-FFF2-40B4-BE49-F238E27FC236}">
                <a16:creationId xmlns:a16="http://schemas.microsoft.com/office/drawing/2014/main" id="{23A72CC6-7338-4FF0-BC90-6C6956AA09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0639" y="4293989"/>
            <a:ext cx="534806" cy="2594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Bildergebnis fÃ¼r amazon s3">
            <a:extLst>
              <a:ext uri="{FF2B5EF4-FFF2-40B4-BE49-F238E27FC236}">
                <a16:creationId xmlns:a16="http://schemas.microsoft.com/office/drawing/2014/main" id="{3B4931E2-8F88-4566-8A9A-00BA35B096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7350" y="3787314"/>
            <a:ext cx="971851" cy="3351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Bildergebnis fÃ¼r google cloud platform">
            <a:extLst>
              <a:ext uri="{FF2B5EF4-FFF2-40B4-BE49-F238E27FC236}">
                <a16:creationId xmlns:a16="http://schemas.microsoft.com/office/drawing/2014/main" id="{D164C479-D094-4120-A1D1-BD75C92EAC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6078" y="3262340"/>
            <a:ext cx="763929" cy="47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160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884E05D3-62F7-4AC1-80C4-2EFAA4EAE948}"/>
              </a:ext>
            </a:extLst>
          </p:cNvPr>
          <p:cNvSpPr/>
          <p:nvPr/>
        </p:nvSpPr>
        <p:spPr bwMode="gray">
          <a:xfrm>
            <a:off x="5046679" y="2255508"/>
            <a:ext cx="2077188" cy="340881"/>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b="1" kern="0" dirty="0">
                <a:ea typeface="Arial Unicode MS" pitchFamily="34" charset="-128"/>
              </a:rPr>
              <a:t>SAP Data Intelligence</a:t>
            </a:r>
          </a:p>
        </p:txBody>
      </p:sp>
      <p:sp>
        <p:nvSpPr>
          <p:cNvPr id="42" name="Rectangle: Rounded Corners 41">
            <a:extLst>
              <a:ext uri="{FF2B5EF4-FFF2-40B4-BE49-F238E27FC236}">
                <a16:creationId xmlns:a16="http://schemas.microsoft.com/office/drawing/2014/main" id="{E49935EF-07EA-4F84-88E5-378E61B1F906}"/>
              </a:ext>
            </a:extLst>
          </p:cNvPr>
          <p:cNvSpPr/>
          <p:nvPr/>
        </p:nvSpPr>
        <p:spPr bwMode="gray">
          <a:xfrm>
            <a:off x="511060" y="2033394"/>
            <a:ext cx="3651508" cy="773342"/>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9962B9F5-33F8-4C02-8396-82F15D106F81}"/>
              </a:ext>
            </a:extLst>
          </p:cNvPr>
          <p:cNvSpPr>
            <a:spLocks noGrp="1"/>
          </p:cNvSpPr>
          <p:nvPr>
            <p:ph type="title"/>
          </p:nvPr>
        </p:nvSpPr>
        <p:spPr>
          <a:xfrm>
            <a:off x="504001" y="504000"/>
            <a:ext cx="11186476" cy="707886"/>
          </a:xfrm>
        </p:spPr>
        <p:txBody>
          <a:bodyPr/>
          <a:lstStyle/>
          <a:p>
            <a:r>
              <a:rPr lang="en-US" kern="0" dirty="0">
                <a:ea typeface="Arial Unicode MS" pitchFamily="34" charset="-128"/>
                <a:cs typeface="Arial Unicode MS" pitchFamily="34" charset="-128"/>
              </a:rPr>
              <a:t>SAP ABAP Integration – </a:t>
            </a:r>
            <a:r>
              <a:rPr lang="en-US" dirty="0">
                <a:solidFill>
                  <a:schemeClr val="accent1"/>
                </a:solidFill>
              </a:rPr>
              <a:t>SLT Connector</a:t>
            </a:r>
            <a:br>
              <a:rPr lang="en-US" dirty="0"/>
            </a:br>
            <a:r>
              <a:rPr lang="en-US" sz="2200" dirty="0">
                <a:solidFill>
                  <a:schemeClr val="accent1"/>
                </a:solidFill>
              </a:rPr>
              <a:t>Deployment options</a:t>
            </a:r>
          </a:p>
        </p:txBody>
      </p:sp>
      <p:sp>
        <p:nvSpPr>
          <p:cNvPr id="9" name="Rectangle 8">
            <a:extLst>
              <a:ext uri="{FF2B5EF4-FFF2-40B4-BE49-F238E27FC236}">
                <a16:creationId xmlns:a16="http://schemas.microsoft.com/office/drawing/2014/main" id="{387C218B-2D5C-4024-AD95-BEC26A672D01}"/>
              </a:ext>
            </a:extLst>
          </p:cNvPr>
          <p:cNvSpPr/>
          <p:nvPr/>
        </p:nvSpPr>
        <p:spPr>
          <a:xfrm>
            <a:off x="7294612" y="4807434"/>
            <a:ext cx="4101000" cy="1569660"/>
          </a:xfrm>
          <a:prstGeom prst="rect">
            <a:avLst/>
          </a:prstGeom>
        </p:spPr>
        <p:txBody>
          <a:bodyPr wrap="square">
            <a:spAutoFit/>
          </a:bodyPr>
          <a:lstStyle/>
          <a:p>
            <a:pPr marL="171450" indent="-171450">
              <a:buClr>
                <a:schemeClr val="accent1"/>
              </a:buClr>
              <a:buFont typeface="Wingdings" pitchFamily="2" charset="2"/>
              <a:buChar char="§"/>
            </a:pPr>
            <a:r>
              <a:rPr lang="en-US" sz="1200" dirty="0"/>
              <a:t>Extend your existing, separate SAP Landscape Transformation Replication Server leveraged for other replication needs in your landscape (such as the replication of SAP HANA) with the replication to SAP Data Intelligence.</a:t>
            </a:r>
          </a:p>
          <a:p>
            <a:pPr marL="171450" indent="-171450">
              <a:buClr>
                <a:schemeClr val="accent1"/>
              </a:buClr>
              <a:buFont typeface="Wingdings" pitchFamily="2" charset="2"/>
              <a:buChar char="§"/>
            </a:pPr>
            <a:r>
              <a:rPr lang="en-US" sz="1200" dirty="0"/>
              <a:t>Enable data provisioning to SAP Data Intelligence from SAP solutions with a low release level (SAP NetWeaver &lt;7.00 and SAP S/4HANA &lt;1909).</a:t>
            </a:r>
            <a:endParaRPr lang="en-US" sz="1200" dirty="0">
              <a:solidFill>
                <a:srgbClr val="FF0000"/>
              </a:solidFill>
            </a:endParaRPr>
          </a:p>
        </p:txBody>
      </p:sp>
      <p:cxnSp>
        <p:nvCxnSpPr>
          <p:cNvPr id="64" name="Straight Arrow Connector 63">
            <a:extLst>
              <a:ext uri="{FF2B5EF4-FFF2-40B4-BE49-F238E27FC236}">
                <a16:creationId xmlns:a16="http://schemas.microsoft.com/office/drawing/2014/main" id="{2079D04C-E655-4D93-95A7-5FE65E1CD27B}"/>
              </a:ext>
            </a:extLst>
          </p:cNvPr>
          <p:cNvCxnSpPr>
            <a:cxnSpLocks/>
          </p:cNvCxnSpPr>
          <p:nvPr/>
        </p:nvCxnSpPr>
        <p:spPr>
          <a:xfrm flipV="1">
            <a:off x="4623156" y="4969552"/>
            <a:ext cx="380385" cy="353329"/>
          </a:xfrm>
          <a:prstGeom prst="straightConnector1">
            <a:avLst/>
          </a:prstGeom>
          <a:ln w="19050">
            <a:solidFill>
              <a:schemeClr val="tx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CADA9E7-CA1F-4377-A5F1-53DA50AAFC6E}"/>
              </a:ext>
            </a:extLst>
          </p:cNvPr>
          <p:cNvCxnSpPr>
            <a:cxnSpLocks/>
          </p:cNvCxnSpPr>
          <p:nvPr/>
        </p:nvCxnSpPr>
        <p:spPr>
          <a:xfrm flipV="1">
            <a:off x="4623156" y="5281746"/>
            <a:ext cx="380385" cy="41135"/>
          </a:xfrm>
          <a:prstGeom prst="straightConnector1">
            <a:avLst/>
          </a:prstGeom>
          <a:ln w="19050">
            <a:solidFill>
              <a:schemeClr val="tx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8043B89-EEA8-46DB-873F-5C430C3646B8}"/>
              </a:ext>
            </a:extLst>
          </p:cNvPr>
          <p:cNvCxnSpPr>
            <a:cxnSpLocks/>
          </p:cNvCxnSpPr>
          <p:nvPr/>
        </p:nvCxnSpPr>
        <p:spPr>
          <a:xfrm>
            <a:off x="4623156" y="5322881"/>
            <a:ext cx="380385" cy="253479"/>
          </a:xfrm>
          <a:prstGeom prst="straightConnector1">
            <a:avLst/>
          </a:prstGeom>
          <a:ln w="19050">
            <a:solidFill>
              <a:schemeClr val="tx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B77D095-D2E8-417A-AE21-0E3B1568CCE9}"/>
              </a:ext>
            </a:extLst>
          </p:cNvPr>
          <p:cNvCxnSpPr>
            <a:cxnSpLocks/>
          </p:cNvCxnSpPr>
          <p:nvPr/>
        </p:nvCxnSpPr>
        <p:spPr>
          <a:xfrm>
            <a:off x="4623156" y="5322881"/>
            <a:ext cx="380385" cy="565673"/>
          </a:xfrm>
          <a:prstGeom prst="straightConnector1">
            <a:avLst/>
          </a:prstGeom>
          <a:ln w="19050">
            <a:solidFill>
              <a:schemeClr val="tx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83298D5-0B16-496F-B927-82DA2A1AECF7}"/>
              </a:ext>
            </a:extLst>
          </p:cNvPr>
          <p:cNvCxnSpPr>
            <a:cxnSpLocks/>
          </p:cNvCxnSpPr>
          <p:nvPr/>
        </p:nvCxnSpPr>
        <p:spPr>
          <a:xfrm flipV="1">
            <a:off x="2712470" y="5322881"/>
            <a:ext cx="301143" cy="5892"/>
          </a:xfrm>
          <a:prstGeom prst="straightConnector1">
            <a:avLst/>
          </a:prstGeom>
          <a:ln w="19050">
            <a:solidFill>
              <a:schemeClr val="tx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9EBB0052-3F43-416C-9EB5-0CCB0959A0F1}"/>
              </a:ext>
            </a:extLst>
          </p:cNvPr>
          <p:cNvCxnSpPr>
            <a:cxnSpLocks/>
          </p:cNvCxnSpPr>
          <p:nvPr/>
        </p:nvCxnSpPr>
        <p:spPr>
          <a:xfrm flipV="1">
            <a:off x="4169626" y="3876910"/>
            <a:ext cx="833915" cy="5892"/>
          </a:xfrm>
          <a:prstGeom prst="straightConnector1">
            <a:avLst/>
          </a:prstGeom>
          <a:ln w="19050">
            <a:solidFill>
              <a:schemeClr val="tx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3D2AB51-B866-4437-9A02-8F26F7FF22B8}"/>
              </a:ext>
            </a:extLst>
          </p:cNvPr>
          <p:cNvCxnSpPr>
            <a:cxnSpLocks/>
          </p:cNvCxnSpPr>
          <p:nvPr/>
        </p:nvCxnSpPr>
        <p:spPr>
          <a:xfrm>
            <a:off x="518118" y="4584673"/>
            <a:ext cx="10925033" cy="0"/>
          </a:xfrm>
          <a:prstGeom prst="line">
            <a:avLst/>
          </a:prstGeom>
          <a:ln w="127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0DA712D1-FB4E-45D8-AE50-1304A0034463}"/>
              </a:ext>
            </a:extLst>
          </p:cNvPr>
          <p:cNvSpPr/>
          <p:nvPr/>
        </p:nvSpPr>
        <p:spPr>
          <a:xfrm>
            <a:off x="7294612" y="3533568"/>
            <a:ext cx="4101000" cy="830997"/>
          </a:xfrm>
          <a:prstGeom prst="rect">
            <a:avLst/>
          </a:prstGeom>
        </p:spPr>
        <p:txBody>
          <a:bodyPr wrap="square">
            <a:spAutoFit/>
          </a:bodyPr>
          <a:lstStyle/>
          <a:p>
            <a:pPr marL="171450" indent="-171450">
              <a:buClr>
                <a:schemeClr val="accent1"/>
              </a:buClr>
              <a:buFont typeface="Wingdings" pitchFamily="2" charset="2"/>
              <a:buChar char="§"/>
            </a:pPr>
            <a:r>
              <a:rPr lang="en-US" sz="1200" dirty="0"/>
              <a:t>Use SAP Landscape Transformation Replication Server as part of your productive SAP Business Suite software. This requires the installation of the DMIS functionality.</a:t>
            </a:r>
            <a:endParaRPr lang="en-US" sz="1200" dirty="0">
              <a:solidFill>
                <a:srgbClr val="FF0000"/>
              </a:solidFill>
            </a:endParaRPr>
          </a:p>
        </p:txBody>
      </p:sp>
      <p:cxnSp>
        <p:nvCxnSpPr>
          <p:cNvPr id="145" name="Straight Arrow Connector 144">
            <a:extLst>
              <a:ext uri="{FF2B5EF4-FFF2-40B4-BE49-F238E27FC236}">
                <a16:creationId xmlns:a16="http://schemas.microsoft.com/office/drawing/2014/main" id="{5B012B1B-C615-4B62-8BF3-D9594EA7A5DE}"/>
              </a:ext>
            </a:extLst>
          </p:cNvPr>
          <p:cNvCxnSpPr>
            <a:cxnSpLocks/>
            <a:stCxn id="42" idx="3"/>
            <a:endCxn id="150" idx="1"/>
          </p:cNvCxnSpPr>
          <p:nvPr/>
        </p:nvCxnSpPr>
        <p:spPr>
          <a:xfrm>
            <a:off x="4162568" y="2420065"/>
            <a:ext cx="888290" cy="5883"/>
          </a:xfrm>
          <a:prstGeom prst="straightConnector1">
            <a:avLst/>
          </a:prstGeom>
          <a:ln w="19050">
            <a:solidFill>
              <a:schemeClr val="tx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D50691BD-FB38-434F-9238-F62EC6663D0A}"/>
              </a:ext>
            </a:extLst>
          </p:cNvPr>
          <p:cNvSpPr txBox="1"/>
          <p:nvPr/>
        </p:nvSpPr>
        <p:spPr>
          <a:xfrm>
            <a:off x="992258" y="2153818"/>
            <a:ext cx="2000080" cy="184666"/>
          </a:xfrm>
          <a:prstGeom prst="rect">
            <a:avLst/>
          </a:prstGeom>
          <a:noFill/>
        </p:spPr>
        <p:txBody>
          <a:bodyPr wrap="square" lIns="0" tIns="0" rIns="0" bIns="0" rtlCol="0">
            <a:spAutoFit/>
          </a:bodyPr>
          <a:lstStyle/>
          <a:p>
            <a:pPr fontAlgn="base">
              <a:spcAft>
                <a:spcPct val="0"/>
              </a:spcAft>
              <a:buClr>
                <a:srgbClr val="F0AB00"/>
              </a:buClr>
              <a:buSzPct val="80000"/>
            </a:pPr>
            <a:r>
              <a:rPr lang="en-US" sz="1200" b="1" kern="0" dirty="0">
                <a:ea typeface="Arial Unicode MS" pitchFamily="34" charset="-128"/>
                <a:cs typeface="Arial Unicode MS" pitchFamily="34" charset="-128"/>
              </a:rPr>
              <a:t>SAP S/4HANA 1909</a:t>
            </a:r>
          </a:p>
        </p:txBody>
      </p:sp>
      <p:pic>
        <p:nvPicPr>
          <p:cNvPr id="150" name="Picture 149">
            <a:extLst>
              <a:ext uri="{FF2B5EF4-FFF2-40B4-BE49-F238E27FC236}">
                <a16:creationId xmlns:a16="http://schemas.microsoft.com/office/drawing/2014/main" id="{8215E4F6-C611-4D37-B251-52D82FBA556B}"/>
              </a:ext>
            </a:extLst>
          </p:cNvPr>
          <p:cNvPicPr>
            <a:picLocks noChangeAspect="1"/>
          </p:cNvPicPr>
          <p:nvPr/>
        </p:nvPicPr>
        <p:blipFill>
          <a:blip r:embed="rId3"/>
          <a:stretch>
            <a:fillRect/>
          </a:stretch>
        </p:blipFill>
        <p:spPr>
          <a:xfrm>
            <a:off x="5050858" y="2304196"/>
            <a:ext cx="244181" cy="243504"/>
          </a:xfrm>
          <a:prstGeom prst="rect">
            <a:avLst/>
          </a:prstGeom>
        </p:spPr>
      </p:pic>
      <p:cxnSp>
        <p:nvCxnSpPr>
          <p:cNvPr id="151" name="Straight Connector 150">
            <a:extLst>
              <a:ext uri="{FF2B5EF4-FFF2-40B4-BE49-F238E27FC236}">
                <a16:creationId xmlns:a16="http://schemas.microsoft.com/office/drawing/2014/main" id="{09E9BD64-D478-437C-ACA0-2FF56AFC2F67}"/>
              </a:ext>
            </a:extLst>
          </p:cNvPr>
          <p:cNvCxnSpPr>
            <a:cxnSpLocks/>
          </p:cNvCxnSpPr>
          <p:nvPr/>
        </p:nvCxnSpPr>
        <p:spPr>
          <a:xfrm>
            <a:off x="518118" y="3164726"/>
            <a:ext cx="10944000" cy="0"/>
          </a:xfrm>
          <a:prstGeom prst="line">
            <a:avLst/>
          </a:prstGeom>
          <a:ln w="127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333AD57F-F260-4EB7-971E-FDF48D870375}"/>
              </a:ext>
            </a:extLst>
          </p:cNvPr>
          <p:cNvSpPr/>
          <p:nvPr/>
        </p:nvSpPr>
        <p:spPr>
          <a:xfrm>
            <a:off x="7294612" y="2208500"/>
            <a:ext cx="4290930" cy="830997"/>
          </a:xfrm>
          <a:prstGeom prst="rect">
            <a:avLst/>
          </a:prstGeom>
        </p:spPr>
        <p:txBody>
          <a:bodyPr wrap="square">
            <a:spAutoFit/>
          </a:bodyPr>
          <a:lstStyle/>
          <a:p>
            <a:pPr marL="171450" indent="-171450">
              <a:buClr>
                <a:schemeClr val="accent1"/>
              </a:buClr>
              <a:buFont typeface="Wingdings" pitchFamily="2" charset="2"/>
              <a:buChar char="§"/>
            </a:pPr>
            <a:r>
              <a:rPr lang="en-US" sz="1200" dirty="0"/>
              <a:t>Use SAP Landscape Transformation Replication Server as part of your productive SAP S/4HANA system. The SLT functionality is already included in the SAP S/4HANA stack.</a:t>
            </a:r>
            <a:endParaRPr lang="en-US" sz="1200" dirty="0">
              <a:solidFill>
                <a:srgbClr val="FF0000"/>
              </a:solidFill>
            </a:endParaRPr>
          </a:p>
        </p:txBody>
      </p:sp>
      <p:sp>
        <p:nvSpPr>
          <p:cNvPr id="43" name="Rectangle: Rounded Corners 42">
            <a:extLst>
              <a:ext uri="{FF2B5EF4-FFF2-40B4-BE49-F238E27FC236}">
                <a16:creationId xmlns:a16="http://schemas.microsoft.com/office/drawing/2014/main" id="{FD080128-29DC-4F62-9D28-D642EFA8EA3F}"/>
              </a:ext>
            </a:extLst>
          </p:cNvPr>
          <p:cNvSpPr/>
          <p:nvPr/>
        </p:nvSpPr>
        <p:spPr bwMode="gray">
          <a:xfrm>
            <a:off x="2631658" y="2084314"/>
            <a:ext cx="1483593" cy="627779"/>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144" name="TextBox 143">
            <a:extLst>
              <a:ext uri="{FF2B5EF4-FFF2-40B4-BE49-F238E27FC236}">
                <a16:creationId xmlns:a16="http://schemas.microsoft.com/office/drawing/2014/main" id="{623A887D-871E-4AE6-891C-3794DCE15FB7}"/>
              </a:ext>
            </a:extLst>
          </p:cNvPr>
          <p:cNvSpPr txBox="1"/>
          <p:nvPr/>
        </p:nvSpPr>
        <p:spPr>
          <a:xfrm>
            <a:off x="2655282" y="2109668"/>
            <a:ext cx="1459969" cy="613281"/>
          </a:xfrm>
          <a:prstGeom prst="rect">
            <a:avLst/>
          </a:prstGeom>
          <a:noFill/>
        </p:spPr>
        <p:txBody>
          <a:bodyPr wrap="square" lIns="0" tIns="0" rIns="0" bIns="0" rtlCol="0">
            <a:noAutofit/>
          </a:bodyPr>
          <a:lstStyle/>
          <a:p>
            <a:pPr algn="ctr" fontAlgn="base">
              <a:spcAft>
                <a:spcPct val="0"/>
              </a:spcAft>
              <a:buClr>
                <a:srgbClr val="F0AB00"/>
              </a:buClr>
              <a:buSzPct val="80000"/>
            </a:pPr>
            <a:r>
              <a:rPr lang="en-US" sz="1200" b="1" kern="0" dirty="0">
                <a:ea typeface="Arial Unicode MS" pitchFamily="34" charset="-128"/>
                <a:cs typeface="Arial Unicode MS" pitchFamily="34" charset="-128"/>
              </a:rPr>
              <a:t>SAP Landscape Transformation </a:t>
            </a:r>
          </a:p>
          <a:p>
            <a:pPr algn="ctr" fontAlgn="base">
              <a:spcAft>
                <a:spcPct val="0"/>
              </a:spcAft>
              <a:buClr>
                <a:srgbClr val="F0AB00"/>
              </a:buClr>
              <a:buSzPct val="80000"/>
            </a:pPr>
            <a:r>
              <a:rPr lang="en-US" sz="1200" b="1" kern="0" dirty="0">
                <a:ea typeface="Arial Unicode MS" pitchFamily="34" charset="-128"/>
                <a:cs typeface="Arial Unicode MS" pitchFamily="34" charset="-128"/>
              </a:rPr>
              <a:t>Replication Server</a:t>
            </a:r>
          </a:p>
        </p:txBody>
      </p:sp>
      <p:sp>
        <p:nvSpPr>
          <p:cNvPr id="50" name="Rectangle: Rounded Corners 49">
            <a:extLst>
              <a:ext uri="{FF2B5EF4-FFF2-40B4-BE49-F238E27FC236}">
                <a16:creationId xmlns:a16="http://schemas.microsoft.com/office/drawing/2014/main" id="{B0C52998-F035-49E4-A144-5363E4DAA533}"/>
              </a:ext>
            </a:extLst>
          </p:cNvPr>
          <p:cNvSpPr/>
          <p:nvPr/>
        </p:nvSpPr>
        <p:spPr bwMode="gray">
          <a:xfrm>
            <a:off x="501649" y="3492403"/>
            <a:ext cx="3667977" cy="825105"/>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51" name="TextBox 50">
            <a:extLst>
              <a:ext uri="{FF2B5EF4-FFF2-40B4-BE49-F238E27FC236}">
                <a16:creationId xmlns:a16="http://schemas.microsoft.com/office/drawing/2014/main" id="{44F3AB69-550F-410B-8E37-3C889413DE60}"/>
              </a:ext>
            </a:extLst>
          </p:cNvPr>
          <p:cNvSpPr txBox="1"/>
          <p:nvPr/>
        </p:nvSpPr>
        <p:spPr>
          <a:xfrm>
            <a:off x="999316" y="3612827"/>
            <a:ext cx="2000080" cy="600164"/>
          </a:xfrm>
          <a:prstGeom prst="rect">
            <a:avLst/>
          </a:prstGeom>
          <a:noFill/>
        </p:spPr>
        <p:txBody>
          <a:bodyPr wrap="square" lIns="0" tIns="0" rIns="0" bIns="0" rtlCol="0">
            <a:spAutoFit/>
          </a:bodyPr>
          <a:lstStyle/>
          <a:p>
            <a:pPr lvl="0" fontAlgn="base">
              <a:spcAft>
                <a:spcPct val="0"/>
              </a:spcAft>
              <a:buClr>
                <a:srgbClr val="F0AB00"/>
              </a:buClr>
              <a:buSzPct val="80000"/>
            </a:pPr>
            <a:r>
              <a:rPr lang="en-US" sz="1200" b="1" kern="0" dirty="0">
                <a:ea typeface="Arial Unicode MS" pitchFamily="34" charset="-128"/>
                <a:cs typeface="Arial Unicode MS" pitchFamily="34" charset="-128"/>
              </a:rPr>
              <a:t>SAP Business Suite</a:t>
            </a:r>
            <a:br>
              <a:rPr lang="en-US" sz="1200" b="1" kern="0" dirty="0">
                <a:ea typeface="Arial Unicode MS" pitchFamily="34" charset="-128"/>
                <a:cs typeface="Arial Unicode MS" pitchFamily="34" charset="-128"/>
              </a:rPr>
            </a:br>
            <a:r>
              <a:rPr lang="en-US" sz="900" kern="0" dirty="0">
                <a:ea typeface="Arial Unicode MS" pitchFamily="34" charset="-128"/>
                <a:cs typeface="Arial Unicode MS" pitchFamily="34" charset="-128"/>
              </a:rPr>
              <a:t>≥SAP NetWeaver 7.00 </a:t>
            </a:r>
          </a:p>
          <a:p>
            <a:pPr lvl="0" fontAlgn="base">
              <a:spcAft>
                <a:spcPct val="0"/>
              </a:spcAft>
              <a:buClr>
                <a:srgbClr val="F0AB00"/>
              </a:buClr>
              <a:buSzPct val="80000"/>
            </a:pPr>
            <a:r>
              <a:rPr lang="en-US" sz="900" kern="0" dirty="0">
                <a:ea typeface="Arial Unicode MS" pitchFamily="34" charset="-128"/>
                <a:cs typeface="Arial Unicode MS" pitchFamily="34" charset="-128"/>
              </a:rPr>
              <a:t>DMIS 2011 SP17 or</a:t>
            </a:r>
          </a:p>
          <a:p>
            <a:pPr lvl="0" fontAlgn="base">
              <a:spcAft>
                <a:spcPct val="0"/>
              </a:spcAft>
              <a:buClr>
                <a:srgbClr val="F0AB00"/>
              </a:buClr>
              <a:buSzPct val="80000"/>
            </a:pPr>
            <a:r>
              <a:rPr lang="en-US" sz="900" kern="0" dirty="0">
                <a:ea typeface="Arial Unicode MS" pitchFamily="34" charset="-128"/>
                <a:cs typeface="Arial Unicode MS" pitchFamily="34" charset="-128"/>
              </a:rPr>
              <a:t>DMIS 2018 SP02</a:t>
            </a:r>
            <a:endParaRPr lang="en-US" sz="1200" b="1" kern="0" dirty="0">
              <a:ea typeface="Arial Unicode MS" pitchFamily="34" charset="-128"/>
              <a:cs typeface="Arial Unicode MS" pitchFamily="34" charset="-128"/>
            </a:endParaRPr>
          </a:p>
        </p:txBody>
      </p:sp>
      <p:sp>
        <p:nvSpPr>
          <p:cNvPr id="59" name="Rectangle: Rounded Corners 58">
            <a:extLst>
              <a:ext uri="{FF2B5EF4-FFF2-40B4-BE49-F238E27FC236}">
                <a16:creationId xmlns:a16="http://schemas.microsoft.com/office/drawing/2014/main" id="{B28F6DAD-7DDA-44DF-96D4-B97C66C67C9F}"/>
              </a:ext>
            </a:extLst>
          </p:cNvPr>
          <p:cNvSpPr/>
          <p:nvPr/>
        </p:nvSpPr>
        <p:spPr bwMode="gray">
          <a:xfrm>
            <a:off x="2631658" y="3543323"/>
            <a:ext cx="1483593" cy="680103"/>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60" name="TextBox 59">
            <a:extLst>
              <a:ext uri="{FF2B5EF4-FFF2-40B4-BE49-F238E27FC236}">
                <a16:creationId xmlns:a16="http://schemas.microsoft.com/office/drawing/2014/main" id="{892CDD85-C670-409A-88CF-168EC737E7DA}"/>
              </a:ext>
            </a:extLst>
          </p:cNvPr>
          <p:cNvSpPr txBox="1"/>
          <p:nvPr/>
        </p:nvSpPr>
        <p:spPr>
          <a:xfrm>
            <a:off x="2604881" y="3598109"/>
            <a:ext cx="1510370" cy="553998"/>
          </a:xfrm>
          <a:prstGeom prst="rect">
            <a:avLst/>
          </a:prstGeom>
          <a:noFill/>
        </p:spPr>
        <p:txBody>
          <a:bodyPr wrap="square" lIns="0" tIns="0" rIns="0" bIns="0" rtlCol="0">
            <a:spAutoFit/>
          </a:bodyPr>
          <a:lstStyle/>
          <a:p>
            <a:pPr algn="ctr" fontAlgn="base">
              <a:spcAft>
                <a:spcPct val="0"/>
              </a:spcAft>
              <a:buClr>
                <a:srgbClr val="F0AB00"/>
              </a:buClr>
              <a:buSzPct val="80000"/>
            </a:pPr>
            <a:r>
              <a:rPr lang="en-US" sz="1200" b="1" kern="0" dirty="0">
                <a:ea typeface="Arial Unicode MS" pitchFamily="34" charset="-128"/>
                <a:cs typeface="Arial Unicode MS" pitchFamily="34" charset="-128"/>
              </a:rPr>
              <a:t>SAP Landscape Transformation </a:t>
            </a:r>
          </a:p>
          <a:p>
            <a:pPr algn="ctr" fontAlgn="base">
              <a:spcAft>
                <a:spcPct val="0"/>
              </a:spcAft>
              <a:buClr>
                <a:srgbClr val="F0AB00"/>
              </a:buClr>
              <a:buSzPct val="80000"/>
            </a:pPr>
            <a:r>
              <a:rPr lang="en-US" sz="1200" b="1" kern="0" dirty="0">
                <a:ea typeface="Arial Unicode MS" pitchFamily="34" charset="-128"/>
                <a:cs typeface="Arial Unicode MS" pitchFamily="34" charset="-128"/>
              </a:rPr>
              <a:t>Replication Server</a:t>
            </a:r>
          </a:p>
        </p:txBody>
      </p:sp>
      <p:sp>
        <p:nvSpPr>
          <p:cNvPr id="69" name="Rectangle: Rounded Corners 68">
            <a:extLst>
              <a:ext uri="{FF2B5EF4-FFF2-40B4-BE49-F238E27FC236}">
                <a16:creationId xmlns:a16="http://schemas.microsoft.com/office/drawing/2014/main" id="{340DF3A4-C7F3-4E45-9F72-DA657C6724EF}"/>
              </a:ext>
            </a:extLst>
          </p:cNvPr>
          <p:cNvSpPr/>
          <p:nvPr/>
        </p:nvSpPr>
        <p:spPr bwMode="gray">
          <a:xfrm>
            <a:off x="501649" y="4974894"/>
            <a:ext cx="2210819" cy="913658"/>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71" name="TextBox 70">
            <a:extLst>
              <a:ext uri="{FF2B5EF4-FFF2-40B4-BE49-F238E27FC236}">
                <a16:creationId xmlns:a16="http://schemas.microsoft.com/office/drawing/2014/main" id="{56801FB9-D4B7-407B-9051-B35737578885}"/>
              </a:ext>
            </a:extLst>
          </p:cNvPr>
          <p:cNvSpPr txBox="1"/>
          <p:nvPr/>
        </p:nvSpPr>
        <p:spPr>
          <a:xfrm>
            <a:off x="944941" y="5095318"/>
            <a:ext cx="1717350" cy="369332"/>
          </a:xfrm>
          <a:prstGeom prst="rect">
            <a:avLst/>
          </a:prstGeom>
          <a:noFill/>
        </p:spPr>
        <p:txBody>
          <a:bodyPr wrap="square" lIns="0" tIns="0" rIns="0" bIns="0" rtlCol="0">
            <a:spAutoFit/>
          </a:bodyPr>
          <a:lstStyle/>
          <a:p>
            <a:pPr fontAlgn="base">
              <a:spcAft>
                <a:spcPct val="0"/>
              </a:spcAft>
              <a:buClr>
                <a:srgbClr val="F0AB00"/>
              </a:buClr>
              <a:buSzPct val="80000"/>
            </a:pPr>
            <a:r>
              <a:rPr lang="en-US" sz="1200" b="1" kern="0" dirty="0">
                <a:ea typeface="Arial Unicode MS" pitchFamily="34" charset="-128"/>
                <a:cs typeface="Arial Unicode MS" pitchFamily="34" charset="-128"/>
              </a:rPr>
              <a:t>SAP S/4HANA &lt;=1909 </a:t>
            </a:r>
          </a:p>
          <a:p>
            <a:pPr fontAlgn="base">
              <a:spcAft>
                <a:spcPct val="0"/>
              </a:spcAft>
              <a:buClr>
                <a:srgbClr val="F0AB00"/>
              </a:buClr>
              <a:buSzPct val="80000"/>
            </a:pPr>
            <a:r>
              <a:rPr lang="en-US" sz="1200" b="1" kern="0" dirty="0">
                <a:ea typeface="Arial Unicode MS" pitchFamily="34" charset="-128"/>
                <a:cs typeface="Arial Unicode MS" pitchFamily="34" charset="-128"/>
              </a:rPr>
              <a:t>SAP Business Suite </a:t>
            </a:r>
          </a:p>
        </p:txBody>
      </p:sp>
      <p:sp>
        <p:nvSpPr>
          <p:cNvPr id="73" name="Rectangle: Rounded Corners 72">
            <a:extLst>
              <a:ext uri="{FF2B5EF4-FFF2-40B4-BE49-F238E27FC236}">
                <a16:creationId xmlns:a16="http://schemas.microsoft.com/office/drawing/2014/main" id="{086071D4-B8DB-4D1F-BD52-8DD06EDEF246}"/>
              </a:ext>
            </a:extLst>
          </p:cNvPr>
          <p:cNvSpPr/>
          <p:nvPr/>
        </p:nvSpPr>
        <p:spPr bwMode="gray">
          <a:xfrm>
            <a:off x="3028685" y="4954233"/>
            <a:ext cx="1601304" cy="934319"/>
          </a:xfrm>
          <a:prstGeom prst="roundRect">
            <a:avLst>
              <a:gd name="adj" fmla="val 0"/>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65" name="TextBox 64">
            <a:extLst>
              <a:ext uri="{FF2B5EF4-FFF2-40B4-BE49-F238E27FC236}">
                <a16:creationId xmlns:a16="http://schemas.microsoft.com/office/drawing/2014/main" id="{E810DA37-80C2-42B1-8AD1-1580B4182825}"/>
              </a:ext>
            </a:extLst>
          </p:cNvPr>
          <p:cNvSpPr txBox="1"/>
          <p:nvPr/>
        </p:nvSpPr>
        <p:spPr>
          <a:xfrm>
            <a:off x="3024683" y="5016218"/>
            <a:ext cx="1616601" cy="830997"/>
          </a:xfrm>
          <a:prstGeom prst="rect">
            <a:avLst/>
          </a:prstGeom>
          <a:noFill/>
        </p:spPr>
        <p:txBody>
          <a:bodyPr wrap="square" lIns="0" tIns="0" rIns="0" bIns="0" rtlCol="0">
            <a:spAutoFit/>
          </a:bodyPr>
          <a:lstStyle/>
          <a:p>
            <a:pPr algn="ctr" fontAlgn="base">
              <a:spcAft>
                <a:spcPct val="0"/>
              </a:spcAft>
              <a:buClr>
                <a:srgbClr val="F0AB00"/>
              </a:buClr>
              <a:buSzPct val="80000"/>
            </a:pPr>
            <a:r>
              <a:rPr lang="en-US" sz="900" b="1" kern="0" dirty="0">
                <a:ea typeface="Arial Unicode MS" pitchFamily="34" charset="-128"/>
                <a:cs typeface="Arial Unicode MS" pitchFamily="34" charset="-128"/>
              </a:rPr>
              <a:t>SAP Landscape Transformation </a:t>
            </a:r>
          </a:p>
          <a:p>
            <a:pPr algn="ctr" fontAlgn="base">
              <a:spcAft>
                <a:spcPct val="0"/>
              </a:spcAft>
              <a:buClr>
                <a:srgbClr val="F0AB00"/>
              </a:buClr>
              <a:buSzPct val="80000"/>
            </a:pPr>
            <a:r>
              <a:rPr lang="en-US" sz="900" b="1" kern="0" dirty="0">
                <a:ea typeface="Arial Unicode MS" pitchFamily="34" charset="-128"/>
                <a:cs typeface="Arial Unicode MS" pitchFamily="34" charset="-128"/>
              </a:rPr>
              <a:t>Replication Server</a:t>
            </a:r>
          </a:p>
          <a:p>
            <a:pPr algn="ctr" fontAlgn="base">
              <a:spcAft>
                <a:spcPct val="0"/>
              </a:spcAft>
              <a:buClr>
                <a:srgbClr val="F0AB00"/>
              </a:buClr>
              <a:buSzPct val="80000"/>
            </a:pPr>
            <a:r>
              <a:rPr lang="en-US" sz="900" kern="0" dirty="0">
                <a:ea typeface="Arial Unicode MS" pitchFamily="34" charset="-128"/>
                <a:cs typeface="Arial Unicode MS" pitchFamily="34" charset="-128"/>
              </a:rPr>
              <a:t>≥SAP </a:t>
            </a:r>
            <a:r>
              <a:rPr lang="en-US" sz="900" dirty="0"/>
              <a:t>S/4HANA 1909 or </a:t>
            </a:r>
          </a:p>
          <a:p>
            <a:pPr algn="ctr" fontAlgn="base">
              <a:spcAft>
                <a:spcPct val="0"/>
              </a:spcAft>
              <a:buClr>
                <a:srgbClr val="F0AB00"/>
              </a:buClr>
              <a:buSzPct val="80000"/>
            </a:pPr>
            <a:r>
              <a:rPr lang="en-US" sz="900" kern="0" dirty="0">
                <a:ea typeface="Arial Unicode MS" pitchFamily="34" charset="-128"/>
                <a:cs typeface="Arial Unicode MS" pitchFamily="34" charset="-128"/>
              </a:rPr>
              <a:t>≥SAP NetWeaver 7.00 + DMIS**</a:t>
            </a:r>
            <a:endParaRPr lang="en-US" sz="1400" b="1" kern="0" dirty="0">
              <a:ea typeface="Arial Unicode MS" pitchFamily="34" charset="-128"/>
              <a:cs typeface="Arial Unicode MS" pitchFamily="34" charset="-128"/>
            </a:endParaRPr>
          </a:p>
        </p:txBody>
      </p:sp>
      <p:sp>
        <p:nvSpPr>
          <p:cNvPr id="77" name="Rectangle: Rounded Corners 76">
            <a:extLst>
              <a:ext uri="{FF2B5EF4-FFF2-40B4-BE49-F238E27FC236}">
                <a16:creationId xmlns:a16="http://schemas.microsoft.com/office/drawing/2014/main" id="{9836F579-7F37-41F3-BF0D-FD28A1660EC6}"/>
              </a:ext>
            </a:extLst>
          </p:cNvPr>
          <p:cNvSpPr/>
          <p:nvPr/>
        </p:nvSpPr>
        <p:spPr bwMode="gray">
          <a:xfrm>
            <a:off x="5020626" y="3701683"/>
            <a:ext cx="2077188" cy="340881"/>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b="1" kern="0" dirty="0">
                <a:ea typeface="Arial Unicode MS" pitchFamily="34" charset="-128"/>
              </a:rPr>
              <a:t>SAP Data Intelligence</a:t>
            </a:r>
          </a:p>
        </p:txBody>
      </p:sp>
      <p:pic>
        <p:nvPicPr>
          <p:cNvPr id="78" name="Picture 77">
            <a:extLst>
              <a:ext uri="{FF2B5EF4-FFF2-40B4-BE49-F238E27FC236}">
                <a16:creationId xmlns:a16="http://schemas.microsoft.com/office/drawing/2014/main" id="{BF09BAA2-4F09-4268-95B4-AA1677965E93}"/>
              </a:ext>
            </a:extLst>
          </p:cNvPr>
          <p:cNvPicPr>
            <a:picLocks noChangeAspect="1"/>
          </p:cNvPicPr>
          <p:nvPr/>
        </p:nvPicPr>
        <p:blipFill>
          <a:blip r:embed="rId3"/>
          <a:stretch>
            <a:fillRect/>
          </a:stretch>
        </p:blipFill>
        <p:spPr>
          <a:xfrm>
            <a:off x="5024805" y="3750371"/>
            <a:ext cx="244181" cy="243504"/>
          </a:xfrm>
          <a:prstGeom prst="rect">
            <a:avLst/>
          </a:prstGeom>
        </p:spPr>
      </p:pic>
      <p:sp>
        <p:nvSpPr>
          <p:cNvPr id="79" name="Rectangle: Rounded Corners 78">
            <a:extLst>
              <a:ext uri="{FF2B5EF4-FFF2-40B4-BE49-F238E27FC236}">
                <a16:creationId xmlns:a16="http://schemas.microsoft.com/office/drawing/2014/main" id="{2D1BB8FF-85AE-4EB7-96BE-1D270E6A8A4A}"/>
              </a:ext>
            </a:extLst>
          </p:cNvPr>
          <p:cNvSpPr/>
          <p:nvPr/>
        </p:nvSpPr>
        <p:spPr bwMode="gray">
          <a:xfrm>
            <a:off x="5020626" y="4724026"/>
            <a:ext cx="2077188" cy="340881"/>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b="1" kern="0" dirty="0">
                <a:ea typeface="Arial Unicode MS" pitchFamily="34" charset="-128"/>
              </a:rPr>
              <a:t>SAP Data Intelligence</a:t>
            </a:r>
          </a:p>
        </p:txBody>
      </p:sp>
      <p:pic>
        <p:nvPicPr>
          <p:cNvPr id="80" name="Picture 79">
            <a:extLst>
              <a:ext uri="{FF2B5EF4-FFF2-40B4-BE49-F238E27FC236}">
                <a16:creationId xmlns:a16="http://schemas.microsoft.com/office/drawing/2014/main" id="{9DEDD7FC-2747-49A6-B681-1D423E94C22C}"/>
              </a:ext>
            </a:extLst>
          </p:cNvPr>
          <p:cNvPicPr>
            <a:picLocks noChangeAspect="1"/>
          </p:cNvPicPr>
          <p:nvPr/>
        </p:nvPicPr>
        <p:blipFill>
          <a:blip r:embed="rId3"/>
          <a:stretch>
            <a:fillRect/>
          </a:stretch>
        </p:blipFill>
        <p:spPr>
          <a:xfrm>
            <a:off x="5024805" y="4772714"/>
            <a:ext cx="244181" cy="243504"/>
          </a:xfrm>
          <a:prstGeom prst="rect">
            <a:avLst/>
          </a:prstGeom>
        </p:spPr>
      </p:pic>
      <p:sp>
        <p:nvSpPr>
          <p:cNvPr id="81" name="Rectangle: Rounded Corners 80">
            <a:extLst>
              <a:ext uri="{FF2B5EF4-FFF2-40B4-BE49-F238E27FC236}">
                <a16:creationId xmlns:a16="http://schemas.microsoft.com/office/drawing/2014/main" id="{EA74EE1E-88FD-47FC-A892-EE34477B3B50}"/>
              </a:ext>
            </a:extLst>
          </p:cNvPr>
          <p:cNvSpPr/>
          <p:nvPr/>
        </p:nvSpPr>
        <p:spPr bwMode="gray">
          <a:xfrm>
            <a:off x="5024805" y="5153645"/>
            <a:ext cx="1221116" cy="239803"/>
          </a:xfrm>
          <a:prstGeom prst="roundRect">
            <a:avLst>
              <a:gd name="adj" fmla="val 0"/>
            </a:avLst>
          </a:prstGeom>
          <a:solidFill>
            <a:schemeClr val="bg1"/>
          </a:solidFill>
          <a:ln w="9525" algn="ctr">
            <a:solidFill>
              <a:schemeClr val="tx1"/>
            </a:solidFill>
            <a:miter lim="800000"/>
            <a:headEnd/>
            <a:tailEnd/>
          </a:ln>
        </p:spPr>
        <p:txBody>
          <a:bodyPr lIns="90000" tIns="72000" rIns="90000" bIns="72000" rtlCol="0" anchor="ctr"/>
          <a:lstStyle/>
          <a:p>
            <a:pPr defTabSz="914400" fontAlgn="base">
              <a:spcBef>
                <a:spcPct val="50000"/>
              </a:spcBef>
              <a:spcAft>
                <a:spcPct val="0"/>
              </a:spcAft>
              <a:buClr>
                <a:srgbClr val="F0AB00"/>
              </a:buClr>
              <a:buSzPct val="80000"/>
            </a:pPr>
            <a:r>
              <a:rPr lang="en-US" sz="1200" b="1" kern="0" dirty="0">
                <a:ea typeface="Arial Unicode MS" pitchFamily="34" charset="-128"/>
              </a:rPr>
              <a:t>SAP HANA</a:t>
            </a:r>
          </a:p>
        </p:txBody>
      </p:sp>
      <p:sp>
        <p:nvSpPr>
          <p:cNvPr id="82" name="Rectangle: Rounded Corners 81">
            <a:extLst>
              <a:ext uri="{FF2B5EF4-FFF2-40B4-BE49-F238E27FC236}">
                <a16:creationId xmlns:a16="http://schemas.microsoft.com/office/drawing/2014/main" id="{1722687C-05E9-42CA-9D67-E4EDE0A73559}"/>
              </a:ext>
            </a:extLst>
          </p:cNvPr>
          <p:cNvSpPr/>
          <p:nvPr/>
        </p:nvSpPr>
        <p:spPr bwMode="gray">
          <a:xfrm>
            <a:off x="5020626" y="5457126"/>
            <a:ext cx="2158542" cy="239803"/>
          </a:xfrm>
          <a:prstGeom prst="roundRect">
            <a:avLst>
              <a:gd name="adj" fmla="val 0"/>
            </a:avLst>
          </a:prstGeom>
          <a:solidFill>
            <a:schemeClr val="bg1"/>
          </a:solidFill>
          <a:ln w="9525" algn="ctr">
            <a:solidFill>
              <a:schemeClr val="tx1"/>
            </a:solidFill>
            <a:miter lim="800000"/>
            <a:headEnd/>
            <a:tailEnd/>
          </a:ln>
        </p:spPr>
        <p:txBody>
          <a:bodyPr lIns="90000" tIns="72000" rIns="90000" bIns="72000" rtlCol="0" anchor="ctr"/>
          <a:lstStyle/>
          <a:p>
            <a:pPr defTabSz="914400" fontAlgn="base">
              <a:spcBef>
                <a:spcPct val="50000"/>
              </a:spcBef>
              <a:spcAft>
                <a:spcPct val="0"/>
              </a:spcAft>
              <a:buClr>
                <a:srgbClr val="F0AB00"/>
              </a:buClr>
              <a:buSzPct val="80000"/>
            </a:pPr>
            <a:r>
              <a:rPr lang="en-US" sz="1200" b="1" kern="0" dirty="0">
                <a:ea typeface="Arial Unicode MS" pitchFamily="34" charset="-128"/>
              </a:rPr>
              <a:t>SAP Business Warehouse</a:t>
            </a:r>
          </a:p>
        </p:txBody>
      </p:sp>
      <p:sp>
        <p:nvSpPr>
          <p:cNvPr id="83" name="Rectangle: Rounded Corners 82">
            <a:extLst>
              <a:ext uri="{FF2B5EF4-FFF2-40B4-BE49-F238E27FC236}">
                <a16:creationId xmlns:a16="http://schemas.microsoft.com/office/drawing/2014/main" id="{71DC06E0-1F3E-476F-A606-DFEBF4535E26}"/>
              </a:ext>
            </a:extLst>
          </p:cNvPr>
          <p:cNvSpPr/>
          <p:nvPr/>
        </p:nvSpPr>
        <p:spPr bwMode="gray">
          <a:xfrm>
            <a:off x="5020626" y="5760607"/>
            <a:ext cx="425767" cy="239803"/>
          </a:xfrm>
          <a:prstGeom prst="roundRect">
            <a:avLst>
              <a:gd name="adj" fmla="val 0"/>
            </a:avLst>
          </a:prstGeom>
          <a:solidFill>
            <a:schemeClr val="bg1"/>
          </a:solidFill>
          <a:ln w="9525" algn="ctr">
            <a:solidFill>
              <a:schemeClr val="tx1"/>
            </a:solidFill>
            <a:miter lim="800000"/>
            <a:headEnd/>
            <a:tailEnd/>
          </a:ln>
        </p:spPr>
        <p:txBody>
          <a:bodyPr lIns="90000" tIns="72000" rIns="90000" bIns="72000" rtlCol="0" anchor="ctr"/>
          <a:lstStyle/>
          <a:p>
            <a:pPr defTabSz="914400" fontAlgn="base">
              <a:spcBef>
                <a:spcPct val="50000"/>
              </a:spcBef>
              <a:spcAft>
                <a:spcPct val="0"/>
              </a:spcAft>
              <a:buClr>
                <a:srgbClr val="F0AB00"/>
              </a:buClr>
              <a:buSzPct val="80000"/>
            </a:pPr>
            <a:r>
              <a:rPr lang="en-US" sz="1200" b="1" kern="0" dirty="0">
                <a:ea typeface="Arial Unicode MS" pitchFamily="34" charset="-128"/>
              </a:rPr>
              <a:t>…</a:t>
            </a:r>
          </a:p>
        </p:txBody>
      </p:sp>
      <p:sp>
        <p:nvSpPr>
          <p:cNvPr id="68" name="Rectangle 67">
            <a:extLst>
              <a:ext uri="{FF2B5EF4-FFF2-40B4-BE49-F238E27FC236}">
                <a16:creationId xmlns:a16="http://schemas.microsoft.com/office/drawing/2014/main" id="{2DB15641-06FB-4ADE-A107-8C5F9A37689F}"/>
              </a:ext>
            </a:extLst>
          </p:cNvPr>
          <p:cNvSpPr/>
          <p:nvPr/>
        </p:nvSpPr>
        <p:spPr bwMode="gray">
          <a:xfrm>
            <a:off x="5020626" y="5095318"/>
            <a:ext cx="2188095" cy="968165"/>
          </a:xfrm>
          <a:prstGeom prst="rect">
            <a:avLst/>
          </a:prstGeom>
          <a:solidFill>
            <a:srgbClr val="FFFFFF">
              <a:alpha val="65882"/>
            </a:srgb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010608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62B9F5-33F8-4C02-8396-82F15D106F81}"/>
              </a:ext>
            </a:extLst>
          </p:cNvPr>
          <p:cNvSpPr>
            <a:spLocks noGrp="1"/>
          </p:cNvSpPr>
          <p:nvPr>
            <p:ph type="title"/>
          </p:nvPr>
        </p:nvSpPr>
        <p:spPr>
          <a:xfrm>
            <a:off x="504001" y="504000"/>
            <a:ext cx="11186476" cy="707886"/>
          </a:xfrm>
        </p:spPr>
        <p:txBody>
          <a:bodyPr/>
          <a:lstStyle/>
          <a:p>
            <a:r>
              <a:rPr lang="en-US" kern="0" dirty="0">
                <a:ea typeface="Arial Unicode MS" pitchFamily="34" charset="-128"/>
                <a:cs typeface="Arial Unicode MS" pitchFamily="34" charset="-128"/>
              </a:rPr>
              <a:t>SAP ABAP Integration – </a:t>
            </a:r>
            <a:r>
              <a:rPr lang="en-US" dirty="0">
                <a:solidFill>
                  <a:schemeClr val="accent1"/>
                </a:solidFill>
              </a:rPr>
              <a:t>ODP Reader</a:t>
            </a:r>
            <a:br>
              <a:rPr lang="en-US" dirty="0"/>
            </a:br>
            <a:r>
              <a:rPr lang="en-US" sz="2200" dirty="0">
                <a:solidFill>
                  <a:schemeClr val="accent1"/>
                </a:solidFill>
              </a:rPr>
              <a:t>Data provisioning for SAP Business Warehouse</a:t>
            </a:r>
          </a:p>
        </p:txBody>
      </p:sp>
      <p:sp>
        <p:nvSpPr>
          <p:cNvPr id="9" name="Rectangle 8">
            <a:extLst>
              <a:ext uri="{FF2B5EF4-FFF2-40B4-BE49-F238E27FC236}">
                <a16:creationId xmlns:a16="http://schemas.microsoft.com/office/drawing/2014/main" id="{387C218B-2D5C-4024-AD95-BEC26A672D01}"/>
              </a:ext>
            </a:extLst>
          </p:cNvPr>
          <p:cNvSpPr/>
          <p:nvPr/>
        </p:nvSpPr>
        <p:spPr>
          <a:xfrm>
            <a:off x="501650" y="1617156"/>
            <a:ext cx="11086717" cy="923330"/>
          </a:xfrm>
          <a:prstGeom prst="rect">
            <a:avLst/>
          </a:prstGeom>
        </p:spPr>
        <p:txBody>
          <a:bodyPr wrap="square" lIns="0">
            <a:spAutoFit/>
          </a:bodyPr>
          <a:lstStyle/>
          <a:p>
            <a:r>
              <a:rPr lang="en-US" sz="1800" dirty="0"/>
              <a:t>The use of the </a:t>
            </a:r>
            <a:r>
              <a:rPr lang="en-US" sz="1800" b="1" dirty="0">
                <a:solidFill>
                  <a:schemeClr val="accent1">
                    <a:lumMod val="50000"/>
                  </a:schemeClr>
                </a:solidFill>
              </a:rPr>
              <a:t>ODP reader </a:t>
            </a:r>
            <a:r>
              <a:rPr lang="en-US" sz="1800" dirty="0"/>
              <a:t>allows you to extract any data object supported by the operational data provisioning framework (such as DSO). This operator is positioned to provision data out of SAP Business Warehouse to SAP Data Intelligence based on initial loads or delta replication. </a:t>
            </a:r>
          </a:p>
        </p:txBody>
      </p:sp>
      <p:sp>
        <p:nvSpPr>
          <p:cNvPr id="52" name="Rectangle 51">
            <a:extLst>
              <a:ext uri="{FF2B5EF4-FFF2-40B4-BE49-F238E27FC236}">
                <a16:creationId xmlns:a16="http://schemas.microsoft.com/office/drawing/2014/main" id="{D5C9C3D5-F0F2-471D-925C-F25253945FBB}"/>
              </a:ext>
            </a:extLst>
          </p:cNvPr>
          <p:cNvSpPr/>
          <p:nvPr/>
        </p:nvSpPr>
        <p:spPr bwMode="gray">
          <a:xfrm>
            <a:off x="501650" y="3225228"/>
            <a:ext cx="3781549" cy="2107543"/>
          </a:xfrm>
          <a:prstGeom prst="rect">
            <a:avLst/>
          </a:prstGeom>
          <a:noFill/>
          <a:ln w="127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63" name="Rectangle 62">
            <a:extLst>
              <a:ext uri="{FF2B5EF4-FFF2-40B4-BE49-F238E27FC236}">
                <a16:creationId xmlns:a16="http://schemas.microsoft.com/office/drawing/2014/main" id="{26DA0313-24F1-4861-9AD3-504942A21012}"/>
              </a:ext>
            </a:extLst>
          </p:cNvPr>
          <p:cNvSpPr/>
          <p:nvPr/>
        </p:nvSpPr>
        <p:spPr bwMode="gray">
          <a:xfrm>
            <a:off x="4548385" y="3225228"/>
            <a:ext cx="4749673" cy="2107543"/>
          </a:xfrm>
          <a:prstGeom prst="rect">
            <a:avLst/>
          </a:prstGeom>
          <a:noFill/>
          <a:ln w="127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pic>
        <p:nvPicPr>
          <p:cNvPr id="66" name="Grafik 28">
            <a:extLst>
              <a:ext uri="{FF2B5EF4-FFF2-40B4-BE49-F238E27FC236}">
                <a16:creationId xmlns:a16="http://schemas.microsoft.com/office/drawing/2014/main" id="{AFA9A6E4-69C6-4AF3-92B4-CB48F7C95A9D}"/>
              </a:ext>
            </a:extLst>
          </p:cNvPr>
          <p:cNvPicPr>
            <a:picLocks noChangeAspect="1"/>
          </p:cNvPicPr>
          <p:nvPr/>
        </p:nvPicPr>
        <p:blipFill>
          <a:blip r:embed="rId3"/>
          <a:stretch>
            <a:fillRect/>
          </a:stretch>
        </p:blipFill>
        <p:spPr>
          <a:xfrm>
            <a:off x="6237000" y="3790561"/>
            <a:ext cx="485320" cy="485320"/>
          </a:xfrm>
          <a:prstGeom prst="rect">
            <a:avLst/>
          </a:prstGeom>
        </p:spPr>
      </p:pic>
      <p:pic>
        <p:nvPicPr>
          <p:cNvPr id="73" name="Grafik 38">
            <a:extLst>
              <a:ext uri="{FF2B5EF4-FFF2-40B4-BE49-F238E27FC236}">
                <a16:creationId xmlns:a16="http://schemas.microsoft.com/office/drawing/2014/main" id="{3C11D8D1-B690-4A94-BCAF-03B762545924}"/>
              </a:ext>
            </a:extLst>
          </p:cNvPr>
          <p:cNvPicPr>
            <a:picLocks noChangeAspect="1"/>
          </p:cNvPicPr>
          <p:nvPr/>
        </p:nvPicPr>
        <p:blipFill>
          <a:blip r:embed="rId4"/>
          <a:stretch>
            <a:fillRect/>
          </a:stretch>
        </p:blipFill>
        <p:spPr>
          <a:xfrm>
            <a:off x="4923586" y="3698130"/>
            <a:ext cx="587976" cy="587976"/>
          </a:xfrm>
          <a:prstGeom prst="rect">
            <a:avLst/>
          </a:prstGeom>
        </p:spPr>
      </p:pic>
      <p:pic>
        <p:nvPicPr>
          <p:cNvPr id="1028" name="Picture 4" descr="Bildergebnis fÃ¼r azure">
            <a:extLst>
              <a:ext uri="{FF2B5EF4-FFF2-40B4-BE49-F238E27FC236}">
                <a16:creationId xmlns:a16="http://schemas.microsoft.com/office/drawing/2014/main" id="{632AE7FF-5890-4A50-A985-302021C583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34" r="15317"/>
          <a:stretch/>
        </p:blipFill>
        <p:spPr bwMode="auto">
          <a:xfrm>
            <a:off x="7406970" y="3774348"/>
            <a:ext cx="646798" cy="497553"/>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F02E308A-7434-4DE5-BDC8-3C0491FD11B9}"/>
              </a:ext>
            </a:extLst>
          </p:cNvPr>
          <p:cNvCxnSpPr>
            <a:cxnSpLocks/>
            <a:stCxn id="43" idx="3"/>
            <a:endCxn id="44" idx="1"/>
          </p:cNvCxnSpPr>
          <p:nvPr/>
        </p:nvCxnSpPr>
        <p:spPr>
          <a:xfrm flipV="1">
            <a:off x="6936148" y="4155206"/>
            <a:ext cx="350186" cy="229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B2A8D69-D084-4C78-9AFA-2FECAE5CDDD0}"/>
              </a:ext>
            </a:extLst>
          </p:cNvPr>
          <p:cNvCxnSpPr>
            <a:cxnSpLocks/>
            <a:stCxn id="50" idx="3"/>
            <a:endCxn id="47" idx="1"/>
          </p:cNvCxnSpPr>
          <p:nvPr/>
        </p:nvCxnSpPr>
        <p:spPr>
          <a:xfrm>
            <a:off x="3358937" y="4163132"/>
            <a:ext cx="1428244" cy="52"/>
          </a:xfrm>
          <a:prstGeom prst="straightConnector1">
            <a:avLst/>
          </a:prstGeom>
          <a:ln w="34925">
            <a:solidFill>
              <a:schemeClr val="accent2"/>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99A883A-EB01-4D42-9B8C-E548A4DCB85E}"/>
              </a:ext>
            </a:extLst>
          </p:cNvPr>
          <p:cNvSpPr txBox="1"/>
          <p:nvPr/>
        </p:nvSpPr>
        <p:spPr>
          <a:xfrm>
            <a:off x="1029401" y="4870346"/>
            <a:ext cx="3212989" cy="430887"/>
          </a:xfrm>
          <a:prstGeom prst="rect">
            <a:avLst/>
          </a:prstGeom>
          <a:noFill/>
        </p:spPr>
        <p:txBody>
          <a:bodyPr wrap="square" lIns="0" tIns="0" rIns="0" bIns="0" rtlCol="0">
            <a:spAutoFit/>
          </a:bodyPr>
          <a:lstStyle/>
          <a:p>
            <a:pPr fontAlgn="base">
              <a:spcAft>
                <a:spcPct val="0"/>
              </a:spcAft>
              <a:buClr>
                <a:srgbClr val="F0AB00"/>
              </a:buClr>
              <a:buSzPct val="80000"/>
            </a:pPr>
            <a:r>
              <a:rPr lang="en-US" sz="1400" b="1" kern="0" dirty="0">
                <a:ea typeface="Arial Unicode MS" pitchFamily="34" charset="-128"/>
                <a:cs typeface="Arial Unicode MS" pitchFamily="34" charset="-128"/>
              </a:rPr>
              <a:t>SAP Business Warehouse </a:t>
            </a:r>
            <a:r>
              <a:rPr lang="en-US" sz="1400" kern="0" dirty="0">
                <a:ea typeface="Arial Unicode MS" pitchFamily="34" charset="-128"/>
                <a:cs typeface="Arial Unicode MS" pitchFamily="34" charset="-128"/>
              </a:rPr>
              <a:t>≥</a:t>
            </a:r>
            <a:r>
              <a:rPr lang="en-US" sz="1400" dirty="0"/>
              <a:t>730 SP14 </a:t>
            </a:r>
            <a:endParaRPr lang="en-US" sz="1400" b="1" kern="0" dirty="0">
              <a:ea typeface="Arial Unicode MS" pitchFamily="34" charset="-128"/>
              <a:cs typeface="Arial Unicode MS" pitchFamily="34" charset="-128"/>
            </a:endParaRPr>
          </a:p>
          <a:p>
            <a:pPr fontAlgn="base">
              <a:spcAft>
                <a:spcPct val="0"/>
              </a:spcAft>
              <a:buClr>
                <a:srgbClr val="F0AB00"/>
              </a:buClr>
              <a:buSzPct val="80000"/>
            </a:pPr>
            <a:r>
              <a:rPr lang="en-US" sz="1400" b="1" kern="0" dirty="0">
                <a:ea typeface="Arial Unicode MS" pitchFamily="34" charset="-128"/>
                <a:cs typeface="Arial Unicode MS" pitchFamily="34" charset="-128"/>
              </a:rPr>
              <a:t>SAP BW/4HANA</a:t>
            </a:r>
          </a:p>
        </p:txBody>
      </p:sp>
      <p:pic>
        <p:nvPicPr>
          <p:cNvPr id="40" name="Picture 39">
            <a:extLst>
              <a:ext uri="{FF2B5EF4-FFF2-40B4-BE49-F238E27FC236}">
                <a16:creationId xmlns:a16="http://schemas.microsoft.com/office/drawing/2014/main" id="{C5DD7118-9CF9-41CD-A34A-BA2039096AE3}"/>
              </a:ext>
            </a:extLst>
          </p:cNvPr>
          <p:cNvPicPr>
            <a:picLocks noChangeAspect="1"/>
          </p:cNvPicPr>
          <p:nvPr/>
        </p:nvPicPr>
        <p:blipFill>
          <a:blip r:embed="rId6"/>
          <a:stretch>
            <a:fillRect/>
          </a:stretch>
        </p:blipFill>
        <p:spPr>
          <a:xfrm>
            <a:off x="4578913" y="4776380"/>
            <a:ext cx="557728" cy="556179"/>
          </a:xfrm>
          <a:prstGeom prst="rect">
            <a:avLst/>
          </a:prstGeom>
        </p:spPr>
      </p:pic>
      <p:sp>
        <p:nvSpPr>
          <p:cNvPr id="42" name="Textfeld 34">
            <a:extLst>
              <a:ext uri="{FF2B5EF4-FFF2-40B4-BE49-F238E27FC236}">
                <a16:creationId xmlns:a16="http://schemas.microsoft.com/office/drawing/2014/main" id="{1FA6089C-1605-4928-9728-F9586B78E13F}"/>
              </a:ext>
            </a:extLst>
          </p:cNvPr>
          <p:cNvSpPr txBox="1"/>
          <p:nvPr/>
        </p:nvSpPr>
        <p:spPr>
          <a:xfrm>
            <a:off x="6036148" y="4409206"/>
            <a:ext cx="900000" cy="16927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b="1" kern="0" dirty="0">
                <a:ea typeface="Arial Unicode MS" pitchFamily="34" charset="-128"/>
                <a:cs typeface="Arial Unicode MS" pitchFamily="34" charset="-128"/>
              </a:rPr>
              <a:t>Python</a:t>
            </a:r>
          </a:p>
        </p:txBody>
      </p:sp>
      <p:sp>
        <p:nvSpPr>
          <p:cNvPr id="43" name="Rectangle 42">
            <a:extLst>
              <a:ext uri="{FF2B5EF4-FFF2-40B4-BE49-F238E27FC236}">
                <a16:creationId xmlns:a16="http://schemas.microsoft.com/office/drawing/2014/main" id="{5C2076B1-F507-48CF-BD79-3A20D8261F96}"/>
              </a:ext>
            </a:extLst>
          </p:cNvPr>
          <p:cNvSpPr/>
          <p:nvPr/>
        </p:nvSpPr>
        <p:spPr bwMode="gray">
          <a:xfrm>
            <a:off x="6036148" y="3707503"/>
            <a:ext cx="900000" cy="900000"/>
          </a:xfrm>
          <a:prstGeom prst="rect">
            <a:avLst/>
          </a:prstGeom>
          <a:noFill/>
          <a:ln w="2857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4" name="Rectangle 43">
            <a:extLst>
              <a:ext uri="{FF2B5EF4-FFF2-40B4-BE49-F238E27FC236}">
                <a16:creationId xmlns:a16="http://schemas.microsoft.com/office/drawing/2014/main" id="{58775051-EC8D-4943-ACCA-7DC17598F577}"/>
              </a:ext>
            </a:extLst>
          </p:cNvPr>
          <p:cNvSpPr/>
          <p:nvPr/>
        </p:nvSpPr>
        <p:spPr bwMode="gray">
          <a:xfrm>
            <a:off x="7286334" y="3705206"/>
            <a:ext cx="900000" cy="900000"/>
          </a:xfrm>
          <a:prstGeom prst="rect">
            <a:avLst/>
          </a:prstGeom>
          <a:noFill/>
          <a:ln w="2857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6" name="Textfeld 34">
            <a:extLst>
              <a:ext uri="{FF2B5EF4-FFF2-40B4-BE49-F238E27FC236}">
                <a16:creationId xmlns:a16="http://schemas.microsoft.com/office/drawing/2014/main" id="{F5922976-2E5E-4B99-AC63-6DB74C241944}"/>
              </a:ext>
            </a:extLst>
          </p:cNvPr>
          <p:cNvSpPr txBox="1"/>
          <p:nvPr/>
        </p:nvSpPr>
        <p:spPr>
          <a:xfrm>
            <a:off x="7286334" y="4409205"/>
            <a:ext cx="900000" cy="16927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b="1" kern="0" dirty="0">
                <a:ea typeface="Arial Unicode MS" pitchFamily="34" charset="-128"/>
                <a:cs typeface="Arial Unicode MS" pitchFamily="34" charset="-128"/>
              </a:rPr>
              <a:t>Azure</a:t>
            </a:r>
          </a:p>
        </p:txBody>
      </p:sp>
      <p:sp>
        <p:nvSpPr>
          <p:cNvPr id="47" name="Rectangle 46">
            <a:extLst>
              <a:ext uri="{FF2B5EF4-FFF2-40B4-BE49-F238E27FC236}">
                <a16:creationId xmlns:a16="http://schemas.microsoft.com/office/drawing/2014/main" id="{FCA19AD0-2F04-4B12-B34A-E2800A5C4728}"/>
              </a:ext>
            </a:extLst>
          </p:cNvPr>
          <p:cNvSpPr/>
          <p:nvPr/>
        </p:nvSpPr>
        <p:spPr bwMode="gray">
          <a:xfrm>
            <a:off x="4787181" y="3713184"/>
            <a:ext cx="900000" cy="900000"/>
          </a:xfrm>
          <a:prstGeom prst="rect">
            <a:avLst/>
          </a:prstGeom>
          <a:noFill/>
          <a:ln w="2857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48" name="Textfeld 34">
            <a:extLst>
              <a:ext uri="{FF2B5EF4-FFF2-40B4-BE49-F238E27FC236}">
                <a16:creationId xmlns:a16="http://schemas.microsoft.com/office/drawing/2014/main" id="{9C2466F3-62F9-4DB7-A6D8-509E5152A3A6}"/>
              </a:ext>
            </a:extLst>
          </p:cNvPr>
          <p:cNvSpPr txBox="1"/>
          <p:nvPr/>
        </p:nvSpPr>
        <p:spPr>
          <a:xfrm>
            <a:off x="4923586" y="4252909"/>
            <a:ext cx="587976"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b="1" kern="0" dirty="0">
                <a:ea typeface="Arial Unicode MS" pitchFamily="34" charset="-128"/>
                <a:cs typeface="Arial Unicode MS" pitchFamily="34" charset="-128"/>
              </a:rPr>
              <a:t>ODP reader </a:t>
            </a:r>
          </a:p>
        </p:txBody>
      </p:sp>
      <p:sp>
        <p:nvSpPr>
          <p:cNvPr id="2" name="Rectangle 1">
            <a:extLst>
              <a:ext uri="{FF2B5EF4-FFF2-40B4-BE49-F238E27FC236}">
                <a16:creationId xmlns:a16="http://schemas.microsoft.com/office/drawing/2014/main" id="{5AB6A810-53F7-494B-A410-0ECF365F8E6E}"/>
              </a:ext>
            </a:extLst>
          </p:cNvPr>
          <p:cNvSpPr/>
          <p:nvPr/>
        </p:nvSpPr>
        <p:spPr bwMode="gray">
          <a:xfrm>
            <a:off x="5952367" y="3535310"/>
            <a:ext cx="2268721" cy="1239791"/>
          </a:xfrm>
          <a:prstGeom prst="rect">
            <a:avLst/>
          </a:prstGeom>
          <a:solidFill>
            <a:srgbClr val="FFFFFF">
              <a:alpha val="78824"/>
            </a:srgb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cxnSp>
        <p:nvCxnSpPr>
          <p:cNvPr id="4" name="Straight Arrow Connector 3">
            <a:extLst>
              <a:ext uri="{FF2B5EF4-FFF2-40B4-BE49-F238E27FC236}">
                <a16:creationId xmlns:a16="http://schemas.microsoft.com/office/drawing/2014/main" id="{3F0AA23C-7A22-43AC-A836-D220376AE337}"/>
              </a:ext>
            </a:extLst>
          </p:cNvPr>
          <p:cNvCxnSpPr>
            <a:cxnSpLocks/>
            <a:stCxn id="47" idx="3"/>
            <a:endCxn id="43" idx="1"/>
          </p:cNvCxnSpPr>
          <p:nvPr/>
        </p:nvCxnSpPr>
        <p:spPr>
          <a:xfrm flipV="1">
            <a:off x="5687181" y="4157503"/>
            <a:ext cx="348967" cy="568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13C566A-6F0C-4E29-84DD-446D4681387C}"/>
              </a:ext>
            </a:extLst>
          </p:cNvPr>
          <p:cNvSpPr txBox="1"/>
          <p:nvPr/>
        </p:nvSpPr>
        <p:spPr>
          <a:xfrm>
            <a:off x="6103781" y="3818861"/>
            <a:ext cx="2038480" cy="246221"/>
          </a:xfrm>
          <a:prstGeom prst="rect">
            <a:avLst/>
          </a:prstGeom>
          <a:solidFill>
            <a:schemeClr val="bg1"/>
          </a:solidFill>
          <a:ln w="19050">
            <a:solidFill>
              <a:schemeClr val="tx1"/>
            </a:solidFill>
            <a:prstDash val="dash"/>
          </a:ln>
        </p:spPr>
        <p:txBody>
          <a:bodyPr wrap="square" lIns="0" tIns="0" rIns="0" bIns="0" rtlCol="0">
            <a:spAutoFit/>
          </a:bodyPr>
          <a:lstStyle/>
          <a:p>
            <a:pPr algn="ctr" fontAlgn="base">
              <a:spcBef>
                <a:spcPct val="50000"/>
              </a:spcBef>
              <a:spcAft>
                <a:spcPct val="0"/>
              </a:spcAft>
              <a:buClr>
                <a:srgbClr val="F0AB00"/>
              </a:buClr>
              <a:buSzPct val="80000"/>
            </a:pPr>
            <a:r>
              <a:rPr lang="en-US" sz="1600" b="1" kern="0" dirty="0">
                <a:ea typeface="Arial Unicode MS" pitchFamily="34" charset="-128"/>
                <a:cs typeface="Arial Unicode MS" pitchFamily="34" charset="-128"/>
              </a:rPr>
              <a:t>Any subgraph</a:t>
            </a:r>
          </a:p>
        </p:txBody>
      </p:sp>
      <p:sp>
        <p:nvSpPr>
          <p:cNvPr id="50" name="Rectangle 49">
            <a:extLst>
              <a:ext uri="{FF2B5EF4-FFF2-40B4-BE49-F238E27FC236}">
                <a16:creationId xmlns:a16="http://schemas.microsoft.com/office/drawing/2014/main" id="{DA47FE03-7D89-45D4-BBDC-5A0F763DF42A}"/>
              </a:ext>
            </a:extLst>
          </p:cNvPr>
          <p:cNvSpPr/>
          <p:nvPr/>
        </p:nvSpPr>
        <p:spPr bwMode="gray">
          <a:xfrm>
            <a:off x="1944803" y="3672717"/>
            <a:ext cx="1414134" cy="980829"/>
          </a:xfrm>
          <a:prstGeom prst="rect">
            <a:avLst/>
          </a:prstGeom>
          <a:noFill/>
          <a:ln w="2857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dirty="0">
              <a:ln>
                <a:noFill/>
              </a:ln>
              <a:effectLst/>
              <a:uLnTx/>
              <a:uFillTx/>
              <a:ea typeface="Arial Unicode MS" pitchFamily="34" charset="-128"/>
              <a:cs typeface="Arial Unicode MS" pitchFamily="34" charset="-128"/>
            </a:endParaRPr>
          </a:p>
        </p:txBody>
      </p:sp>
      <p:sp>
        <p:nvSpPr>
          <p:cNvPr id="55" name="Textfeld 37">
            <a:extLst>
              <a:ext uri="{FF2B5EF4-FFF2-40B4-BE49-F238E27FC236}">
                <a16:creationId xmlns:a16="http://schemas.microsoft.com/office/drawing/2014/main" id="{F57565EC-7D3C-48C3-B003-229D1BA7A959}"/>
              </a:ext>
            </a:extLst>
          </p:cNvPr>
          <p:cNvSpPr txBox="1"/>
          <p:nvPr/>
        </p:nvSpPr>
        <p:spPr>
          <a:xfrm>
            <a:off x="2019542" y="3715630"/>
            <a:ext cx="1250901"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kern="0" dirty="0">
                <a:ea typeface="Arial Unicode MS" pitchFamily="34" charset="-128"/>
                <a:cs typeface="Arial Unicode MS" pitchFamily="34" charset="-128"/>
              </a:rPr>
              <a:t>Operational data provisioning</a:t>
            </a:r>
          </a:p>
        </p:txBody>
      </p:sp>
      <p:pic>
        <p:nvPicPr>
          <p:cNvPr id="56" name="Picture 55">
            <a:extLst>
              <a:ext uri="{FF2B5EF4-FFF2-40B4-BE49-F238E27FC236}">
                <a16:creationId xmlns:a16="http://schemas.microsoft.com/office/drawing/2014/main" id="{5797D9EB-7BA2-421E-87F0-B1185F0CBCEF}"/>
              </a:ext>
            </a:extLst>
          </p:cNvPr>
          <p:cNvPicPr>
            <a:picLocks noChangeAspect="1"/>
          </p:cNvPicPr>
          <p:nvPr/>
        </p:nvPicPr>
        <p:blipFill>
          <a:blip r:embed="rId7"/>
          <a:stretch>
            <a:fillRect/>
          </a:stretch>
        </p:blipFill>
        <p:spPr>
          <a:xfrm>
            <a:off x="2019543" y="4137777"/>
            <a:ext cx="328215" cy="328215"/>
          </a:xfrm>
          <a:prstGeom prst="rect">
            <a:avLst/>
          </a:prstGeom>
        </p:spPr>
      </p:pic>
      <p:pic>
        <p:nvPicPr>
          <p:cNvPr id="10" name="Picture 9">
            <a:extLst>
              <a:ext uri="{FF2B5EF4-FFF2-40B4-BE49-F238E27FC236}">
                <a16:creationId xmlns:a16="http://schemas.microsoft.com/office/drawing/2014/main" id="{F04EE3DB-1AB5-4AE7-8B86-5000C8F5B7DB}"/>
              </a:ext>
            </a:extLst>
          </p:cNvPr>
          <p:cNvPicPr>
            <a:picLocks noChangeAspect="1"/>
          </p:cNvPicPr>
          <p:nvPr/>
        </p:nvPicPr>
        <p:blipFill>
          <a:blip r:embed="rId8"/>
          <a:stretch>
            <a:fillRect/>
          </a:stretch>
        </p:blipFill>
        <p:spPr>
          <a:xfrm>
            <a:off x="811932" y="3698623"/>
            <a:ext cx="925989" cy="925989"/>
          </a:xfrm>
          <a:prstGeom prst="rect">
            <a:avLst/>
          </a:prstGeom>
        </p:spPr>
      </p:pic>
      <p:pic>
        <p:nvPicPr>
          <p:cNvPr id="58" name="Picture 57">
            <a:extLst>
              <a:ext uri="{FF2B5EF4-FFF2-40B4-BE49-F238E27FC236}">
                <a16:creationId xmlns:a16="http://schemas.microsoft.com/office/drawing/2014/main" id="{09ECEFF9-4764-41EE-9D76-3E26963308CF}"/>
              </a:ext>
            </a:extLst>
          </p:cNvPr>
          <p:cNvPicPr>
            <a:picLocks noChangeAspect="1"/>
          </p:cNvPicPr>
          <p:nvPr/>
        </p:nvPicPr>
        <p:blipFill>
          <a:blip r:embed="rId7"/>
          <a:stretch>
            <a:fillRect/>
          </a:stretch>
        </p:blipFill>
        <p:spPr>
          <a:xfrm>
            <a:off x="2274411" y="4137776"/>
            <a:ext cx="328215" cy="328215"/>
          </a:xfrm>
          <a:prstGeom prst="rect">
            <a:avLst/>
          </a:prstGeom>
        </p:spPr>
      </p:pic>
      <p:pic>
        <p:nvPicPr>
          <p:cNvPr id="59" name="Picture 58">
            <a:extLst>
              <a:ext uri="{FF2B5EF4-FFF2-40B4-BE49-F238E27FC236}">
                <a16:creationId xmlns:a16="http://schemas.microsoft.com/office/drawing/2014/main" id="{FFE43D89-A61F-4744-B805-1175653D1C7E}"/>
              </a:ext>
            </a:extLst>
          </p:cNvPr>
          <p:cNvPicPr>
            <a:picLocks noChangeAspect="1"/>
          </p:cNvPicPr>
          <p:nvPr/>
        </p:nvPicPr>
        <p:blipFill>
          <a:blip r:embed="rId7"/>
          <a:stretch>
            <a:fillRect/>
          </a:stretch>
        </p:blipFill>
        <p:spPr>
          <a:xfrm>
            <a:off x="2549421" y="4137776"/>
            <a:ext cx="328215" cy="328215"/>
          </a:xfrm>
          <a:prstGeom prst="rect">
            <a:avLst/>
          </a:prstGeom>
        </p:spPr>
      </p:pic>
      <p:pic>
        <p:nvPicPr>
          <p:cNvPr id="60" name="Picture 59">
            <a:extLst>
              <a:ext uri="{FF2B5EF4-FFF2-40B4-BE49-F238E27FC236}">
                <a16:creationId xmlns:a16="http://schemas.microsoft.com/office/drawing/2014/main" id="{75A1C9C7-696F-4D5D-BD65-615612CFCBA8}"/>
              </a:ext>
            </a:extLst>
          </p:cNvPr>
          <p:cNvPicPr>
            <a:picLocks noChangeAspect="1"/>
          </p:cNvPicPr>
          <p:nvPr/>
        </p:nvPicPr>
        <p:blipFill>
          <a:blip r:embed="rId9"/>
          <a:stretch>
            <a:fillRect/>
          </a:stretch>
        </p:blipFill>
        <p:spPr>
          <a:xfrm>
            <a:off x="2908164" y="4184594"/>
            <a:ext cx="338555" cy="338555"/>
          </a:xfrm>
          <a:prstGeom prst="rect">
            <a:avLst/>
          </a:prstGeom>
        </p:spPr>
      </p:pic>
      <p:sp>
        <p:nvSpPr>
          <p:cNvPr id="32" name="TextBox 25">
            <a:extLst>
              <a:ext uri="{FF2B5EF4-FFF2-40B4-BE49-F238E27FC236}">
                <a16:creationId xmlns:a16="http://schemas.microsoft.com/office/drawing/2014/main" id="{948653FA-CEC8-4245-A627-0929ADC60648}"/>
              </a:ext>
            </a:extLst>
          </p:cNvPr>
          <p:cNvSpPr txBox="1"/>
          <p:nvPr/>
        </p:nvSpPr>
        <p:spPr>
          <a:xfrm>
            <a:off x="5179659" y="5063137"/>
            <a:ext cx="4749673" cy="215444"/>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pPr algn="l"/>
            <a:r>
              <a:rPr lang="en-US" dirty="0"/>
              <a:t>SAP Data Intelligence</a:t>
            </a:r>
          </a:p>
        </p:txBody>
      </p:sp>
    </p:spTree>
    <p:extLst>
      <p:ext uri="{BB962C8B-B14F-4D97-AF65-F5344CB8AC3E}">
        <p14:creationId xmlns:p14="http://schemas.microsoft.com/office/powerpoint/2010/main" val="3472885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92485005-9B96-4F07-955E-F292C53FDA3B}"/>
              </a:ext>
            </a:extLst>
          </p:cNvPr>
          <p:cNvSpPr/>
          <p:nvPr/>
        </p:nvSpPr>
        <p:spPr bwMode="gray">
          <a:xfrm>
            <a:off x="5944584" y="2800920"/>
            <a:ext cx="4690225" cy="2337222"/>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5" name="Rectangle: Rounded Corners 24">
            <a:extLst>
              <a:ext uri="{FF2B5EF4-FFF2-40B4-BE49-F238E27FC236}">
                <a16:creationId xmlns:a16="http://schemas.microsoft.com/office/drawing/2014/main" id="{8E1ABFB8-F3CF-41D0-A8A4-79CFF9214795}"/>
              </a:ext>
            </a:extLst>
          </p:cNvPr>
          <p:cNvSpPr/>
          <p:nvPr/>
        </p:nvSpPr>
        <p:spPr bwMode="gray">
          <a:xfrm>
            <a:off x="504001" y="2784564"/>
            <a:ext cx="4420601" cy="3213738"/>
          </a:xfrm>
          <a:prstGeom prst="roundRect">
            <a:avLst>
              <a:gd name="adj" fmla="val 0"/>
            </a:avLst>
          </a:prstGeom>
          <a:solidFill>
            <a:schemeClr val="bg1"/>
          </a:solidFill>
          <a:ln w="9525" algn="ctr">
            <a:solidFill>
              <a:schemeClr val="accent3">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70" name="Picture 69">
            <a:extLst>
              <a:ext uri="{FF2B5EF4-FFF2-40B4-BE49-F238E27FC236}">
                <a16:creationId xmlns:a16="http://schemas.microsoft.com/office/drawing/2014/main" id="{48E9D5D3-6563-411E-AE2B-D8F7168CBCD9}"/>
              </a:ext>
            </a:extLst>
          </p:cNvPr>
          <p:cNvPicPr>
            <a:picLocks noChangeAspect="1"/>
          </p:cNvPicPr>
          <p:nvPr/>
        </p:nvPicPr>
        <p:blipFill rotWithShape="1">
          <a:blip r:embed="rId3"/>
          <a:srcRect l="48405" r="29462"/>
          <a:stretch/>
        </p:blipFill>
        <p:spPr>
          <a:xfrm>
            <a:off x="3396855" y="3751523"/>
            <a:ext cx="1110284" cy="896711"/>
          </a:xfrm>
          <a:prstGeom prst="rect">
            <a:avLst/>
          </a:prstGeom>
        </p:spPr>
      </p:pic>
      <p:sp>
        <p:nvSpPr>
          <p:cNvPr id="3" name="Title 2">
            <a:extLst>
              <a:ext uri="{FF2B5EF4-FFF2-40B4-BE49-F238E27FC236}">
                <a16:creationId xmlns:a16="http://schemas.microsoft.com/office/drawing/2014/main" id="{9962B9F5-33F8-4C02-8396-82F15D106F81}"/>
              </a:ext>
            </a:extLst>
          </p:cNvPr>
          <p:cNvSpPr>
            <a:spLocks noGrp="1"/>
          </p:cNvSpPr>
          <p:nvPr>
            <p:ph type="title"/>
          </p:nvPr>
        </p:nvSpPr>
        <p:spPr>
          <a:xfrm>
            <a:off x="504001" y="504000"/>
            <a:ext cx="11186476" cy="707886"/>
          </a:xfrm>
        </p:spPr>
        <p:txBody>
          <a:bodyPr/>
          <a:lstStyle/>
          <a:p>
            <a:r>
              <a:rPr lang="en-US" kern="0" dirty="0">
                <a:ea typeface="Arial Unicode MS" pitchFamily="34" charset="-128"/>
                <a:cs typeface="Arial Unicode MS" pitchFamily="34" charset="-128"/>
              </a:rPr>
              <a:t>SAP ABAP Integration – </a:t>
            </a:r>
            <a:r>
              <a:rPr lang="en-US" dirty="0">
                <a:solidFill>
                  <a:schemeClr val="accent1"/>
                </a:solidFill>
              </a:rPr>
              <a:t>Custom ABAP operator</a:t>
            </a:r>
            <a:br>
              <a:rPr lang="en-US" dirty="0">
                <a:solidFill>
                  <a:schemeClr val="accent1"/>
                </a:solidFill>
              </a:rPr>
            </a:br>
            <a:r>
              <a:rPr lang="en-US" sz="2200" dirty="0">
                <a:solidFill>
                  <a:schemeClr val="accent1"/>
                </a:solidFill>
              </a:rPr>
              <a:t>Execute custom code and function modules</a:t>
            </a:r>
          </a:p>
        </p:txBody>
      </p:sp>
      <p:sp>
        <p:nvSpPr>
          <p:cNvPr id="9" name="Rectangle 8">
            <a:extLst>
              <a:ext uri="{FF2B5EF4-FFF2-40B4-BE49-F238E27FC236}">
                <a16:creationId xmlns:a16="http://schemas.microsoft.com/office/drawing/2014/main" id="{387C218B-2D5C-4024-AD95-BEC26A672D01}"/>
              </a:ext>
            </a:extLst>
          </p:cNvPr>
          <p:cNvSpPr/>
          <p:nvPr/>
        </p:nvSpPr>
        <p:spPr>
          <a:xfrm>
            <a:off x="504001" y="1652027"/>
            <a:ext cx="11069539" cy="830997"/>
          </a:xfrm>
          <a:prstGeom prst="rect">
            <a:avLst/>
          </a:prstGeom>
        </p:spPr>
        <p:txBody>
          <a:bodyPr wrap="square" lIns="0">
            <a:spAutoFit/>
          </a:bodyPr>
          <a:lstStyle/>
          <a:p>
            <a:r>
              <a:rPr lang="en-US" sz="1600" b="1" dirty="0">
                <a:solidFill>
                  <a:srgbClr val="B1B152"/>
                </a:solidFill>
              </a:rPr>
              <a:t>Custom ABAP operators </a:t>
            </a:r>
            <a:r>
              <a:rPr lang="en-US" sz="1600" dirty="0"/>
              <a:t>can be used to enhance the scope of a data-driven application. For example, it is necessary to execute a function module within a pipeline to read data into SAP Data Intelligence, post information into an ABAP-based SAP solution, or trigger an execution in the remote system.</a:t>
            </a:r>
            <a:endParaRPr lang="en-US" sz="1600" dirty="0">
              <a:solidFill>
                <a:srgbClr val="FF0000"/>
              </a:solidFill>
            </a:endParaRPr>
          </a:p>
        </p:txBody>
      </p:sp>
      <p:sp>
        <p:nvSpPr>
          <p:cNvPr id="32" name="TextBox 31">
            <a:extLst>
              <a:ext uri="{FF2B5EF4-FFF2-40B4-BE49-F238E27FC236}">
                <a16:creationId xmlns:a16="http://schemas.microsoft.com/office/drawing/2014/main" id="{13021F01-0B33-4101-A588-D1410560A83D}"/>
              </a:ext>
            </a:extLst>
          </p:cNvPr>
          <p:cNvSpPr txBox="1"/>
          <p:nvPr/>
        </p:nvSpPr>
        <p:spPr>
          <a:xfrm>
            <a:off x="852168" y="5325762"/>
            <a:ext cx="4486048" cy="646331"/>
          </a:xfrm>
          <a:prstGeom prst="rect">
            <a:avLst/>
          </a:prstGeom>
          <a:noFill/>
        </p:spPr>
        <p:txBody>
          <a:bodyPr wrap="square" lIns="0" tIns="0" rIns="0" bIns="0" rtlCol="0">
            <a:spAutoFit/>
          </a:bodyPr>
          <a:lstStyle/>
          <a:p>
            <a:pPr fontAlgn="base">
              <a:spcAft>
                <a:spcPct val="0"/>
              </a:spcAft>
              <a:buClr>
                <a:srgbClr val="F0AB00"/>
              </a:buClr>
              <a:buSzPct val="80000"/>
            </a:pPr>
            <a:r>
              <a:rPr lang="en-US" sz="1400" b="1" kern="0" dirty="0">
                <a:ea typeface="Arial Unicode MS" pitchFamily="34" charset="-128"/>
                <a:cs typeface="Arial Unicode MS" pitchFamily="34" charset="-128"/>
              </a:rPr>
              <a:t>SAP S/4HANA 1909 </a:t>
            </a:r>
          </a:p>
          <a:p>
            <a:pPr fontAlgn="base">
              <a:spcAft>
                <a:spcPct val="0"/>
              </a:spcAft>
              <a:buClr>
                <a:srgbClr val="F0AB00"/>
              </a:buClr>
              <a:buSzPct val="80000"/>
            </a:pPr>
            <a:r>
              <a:rPr lang="en-US" sz="1400" b="1" kern="0" dirty="0">
                <a:ea typeface="Arial Unicode MS" pitchFamily="34" charset="-128"/>
                <a:cs typeface="Arial Unicode MS" pitchFamily="34" charset="-128"/>
              </a:rPr>
              <a:t>SAP Business Suite (SAP NetWeaver 7.0+ and DMIS*)</a:t>
            </a:r>
          </a:p>
        </p:txBody>
      </p:sp>
      <p:pic>
        <p:nvPicPr>
          <p:cNvPr id="37" name="Picture 36">
            <a:extLst>
              <a:ext uri="{FF2B5EF4-FFF2-40B4-BE49-F238E27FC236}">
                <a16:creationId xmlns:a16="http://schemas.microsoft.com/office/drawing/2014/main" id="{FBF109E9-7EA4-4B76-AB64-B7CBD61BFD29}"/>
              </a:ext>
            </a:extLst>
          </p:cNvPr>
          <p:cNvPicPr>
            <a:picLocks noChangeAspect="1"/>
          </p:cNvPicPr>
          <p:nvPr/>
        </p:nvPicPr>
        <p:blipFill>
          <a:blip r:embed="rId4"/>
          <a:stretch>
            <a:fillRect/>
          </a:stretch>
        </p:blipFill>
        <p:spPr>
          <a:xfrm>
            <a:off x="6050409" y="4561710"/>
            <a:ext cx="557728" cy="556179"/>
          </a:xfrm>
          <a:prstGeom prst="rect">
            <a:avLst/>
          </a:prstGeom>
        </p:spPr>
      </p:pic>
      <p:sp>
        <p:nvSpPr>
          <p:cNvPr id="52" name="Rectangle 51">
            <a:extLst>
              <a:ext uri="{FF2B5EF4-FFF2-40B4-BE49-F238E27FC236}">
                <a16:creationId xmlns:a16="http://schemas.microsoft.com/office/drawing/2014/main" id="{7753E489-AFB2-4782-A704-04911815FA89}"/>
              </a:ext>
            </a:extLst>
          </p:cNvPr>
          <p:cNvSpPr/>
          <p:nvPr/>
        </p:nvSpPr>
        <p:spPr>
          <a:xfrm>
            <a:off x="3141370" y="4742584"/>
            <a:ext cx="1808957" cy="276999"/>
          </a:xfrm>
          <a:prstGeom prst="rect">
            <a:avLst/>
          </a:prstGeom>
        </p:spPr>
        <p:txBody>
          <a:bodyPr wrap="none">
            <a:spAutoFit/>
          </a:bodyPr>
          <a:lstStyle/>
          <a:p>
            <a:r>
              <a:rPr lang="en-US" sz="1200" b="1" dirty="0"/>
              <a:t>ABAP pipeline engine</a:t>
            </a:r>
          </a:p>
        </p:txBody>
      </p:sp>
      <p:pic>
        <p:nvPicPr>
          <p:cNvPr id="63" name="Picture 62">
            <a:extLst>
              <a:ext uri="{FF2B5EF4-FFF2-40B4-BE49-F238E27FC236}">
                <a16:creationId xmlns:a16="http://schemas.microsoft.com/office/drawing/2014/main" id="{22BBAB92-5663-46B2-9A8D-CC4BFD3A55E9}"/>
              </a:ext>
            </a:extLst>
          </p:cNvPr>
          <p:cNvPicPr>
            <a:picLocks noChangeAspect="1"/>
          </p:cNvPicPr>
          <p:nvPr/>
        </p:nvPicPr>
        <p:blipFill>
          <a:blip r:embed="rId3"/>
          <a:stretch>
            <a:fillRect/>
          </a:stretch>
        </p:blipFill>
        <p:spPr>
          <a:xfrm>
            <a:off x="6253976" y="3447953"/>
            <a:ext cx="3604489" cy="644310"/>
          </a:xfrm>
          <a:prstGeom prst="rect">
            <a:avLst/>
          </a:prstGeom>
        </p:spPr>
      </p:pic>
      <p:cxnSp>
        <p:nvCxnSpPr>
          <p:cNvPr id="4" name="Connector: Elbow 3">
            <a:extLst>
              <a:ext uri="{FF2B5EF4-FFF2-40B4-BE49-F238E27FC236}">
                <a16:creationId xmlns:a16="http://schemas.microsoft.com/office/drawing/2014/main" id="{77CCDF30-A3E5-446F-B0D4-73FE48CFC2D5}"/>
              </a:ext>
            </a:extLst>
          </p:cNvPr>
          <p:cNvCxnSpPr>
            <a:cxnSpLocks/>
          </p:cNvCxnSpPr>
          <p:nvPr/>
        </p:nvCxnSpPr>
        <p:spPr>
          <a:xfrm flipV="1">
            <a:off x="4589395" y="4146144"/>
            <a:ext cx="3826427" cy="145812"/>
          </a:xfrm>
          <a:prstGeom prst="bentConnector2">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53980A20-5C96-42F2-B394-6403D6812479}"/>
              </a:ext>
            </a:extLst>
          </p:cNvPr>
          <p:cNvPicPr>
            <a:picLocks noChangeAspect="1"/>
          </p:cNvPicPr>
          <p:nvPr/>
        </p:nvPicPr>
        <p:blipFill>
          <a:blip r:embed="rId5"/>
          <a:srcRect/>
          <a:stretch/>
        </p:blipFill>
        <p:spPr>
          <a:xfrm>
            <a:off x="720475" y="3871215"/>
            <a:ext cx="854246" cy="854246"/>
          </a:xfrm>
          <a:prstGeom prst="rect">
            <a:avLst/>
          </a:prstGeom>
          <a:noFill/>
        </p:spPr>
      </p:pic>
      <p:sp>
        <p:nvSpPr>
          <p:cNvPr id="54" name="TextBox 53">
            <a:extLst>
              <a:ext uri="{FF2B5EF4-FFF2-40B4-BE49-F238E27FC236}">
                <a16:creationId xmlns:a16="http://schemas.microsoft.com/office/drawing/2014/main" id="{C41746FC-90F6-47B7-AD5C-96F523505ABE}"/>
              </a:ext>
            </a:extLst>
          </p:cNvPr>
          <p:cNvSpPr txBox="1"/>
          <p:nvPr/>
        </p:nvSpPr>
        <p:spPr>
          <a:xfrm>
            <a:off x="786402" y="3600831"/>
            <a:ext cx="1010960"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kern="0" dirty="0">
                <a:ea typeface="Arial Unicode MS" pitchFamily="34" charset="-128"/>
                <a:cs typeface="Arial Unicode MS" pitchFamily="34" charset="-128"/>
              </a:rPr>
              <a:t>Execution of ABAP code</a:t>
            </a:r>
          </a:p>
        </p:txBody>
      </p:sp>
      <p:cxnSp>
        <p:nvCxnSpPr>
          <p:cNvPr id="8" name="Straight Arrow Connector 7">
            <a:extLst>
              <a:ext uri="{FF2B5EF4-FFF2-40B4-BE49-F238E27FC236}">
                <a16:creationId xmlns:a16="http://schemas.microsoft.com/office/drawing/2014/main" id="{B4973D39-CAEE-4193-9D67-4B7576A0833B}"/>
              </a:ext>
            </a:extLst>
          </p:cNvPr>
          <p:cNvCxnSpPr>
            <a:cxnSpLocks/>
          </p:cNvCxnSpPr>
          <p:nvPr/>
        </p:nvCxnSpPr>
        <p:spPr>
          <a:xfrm>
            <a:off x="1608452" y="4291956"/>
            <a:ext cx="1519208"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0506D3F-54DC-4CBA-B99D-6FFA1D8FEC8C}"/>
              </a:ext>
            </a:extLst>
          </p:cNvPr>
          <p:cNvSpPr txBox="1"/>
          <p:nvPr/>
        </p:nvSpPr>
        <p:spPr>
          <a:xfrm>
            <a:off x="6339196" y="2896696"/>
            <a:ext cx="1713420" cy="17299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kern="0" dirty="0">
                <a:ea typeface="Arial Unicode MS" pitchFamily="34" charset="-128"/>
                <a:cs typeface="Arial Unicode MS" pitchFamily="34" charset="-128"/>
              </a:rPr>
              <a:t>Execution of a pipeline</a:t>
            </a:r>
          </a:p>
        </p:txBody>
      </p:sp>
      <p:sp>
        <p:nvSpPr>
          <p:cNvPr id="12" name="Oval 11">
            <a:extLst>
              <a:ext uri="{FF2B5EF4-FFF2-40B4-BE49-F238E27FC236}">
                <a16:creationId xmlns:a16="http://schemas.microsoft.com/office/drawing/2014/main" id="{1F9D2BC5-27B2-4450-BCED-12BEA224F6E6}"/>
              </a:ext>
            </a:extLst>
          </p:cNvPr>
          <p:cNvSpPr/>
          <p:nvPr/>
        </p:nvSpPr>
        <p:spPr bwMode="gray">
          <a:xfrm>
            <a:off x="6101012" y="2857394"/>
            <a:ext cx="263387" cy="263124"/>
          </a:xfrm>
          <a:prstGeom prst="ellipse">
            <a:avLst/>
          </a:prstGeom>
          <a:noFill/>
          <a:ln w="25400"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200" b="1" i="0" u="none" strike="noStrike" kern="0" cap="none" spc="0" normalizeH="0" baseline="0" noProof="0" dirty="0">
                <a:ln>
                  <a:noFill/>
                </a:ln>
                <a:effectLst/>
                <a:uLnTx/>
                <a:uFillTx/>
                <a:ea typeface="Arial Unicode MS" pitchFamily="34" charset="-128"/>
                <a:cs typeface="Arial Unicode MS" pitchFamily="34" charset="-128"/>
              </a:rPr>
              <a:t>1</a:t>
            </a:r>
          </a:p>
        </p:txBody>
      </p:sp>
      <p:sp>
        <p:nvSpPr>
          <p:cNvPr id="65" name="Oval 64">
            <a:extLst>
              <a:ext uri="{FF2B5EF4-FFF2-40B4-BE49-F238E27FC236}">
                <a16:creationId xmlns:a16="http://schemas.microsoft.com/office/drawing/2014/main" id="{51C12C67-AD98-4127-B082-7FEFCC7836F5}"/>
              </a:ext>
            </a:extLst>
          </p:cNvPr>
          <p:cNvSpPr/>
          <p:nvPr/>
        </p:nvSpPr>
        <p:spPr bwMode="gray">
          <a:xfrm>
            <a:off x="588781" y="3638546"/>
            <a:ext cx="263387" cy="263124"/>
          </a:xfrm>
          <a:prstGeom prst="ellipse">
            <a:avLst/>
          </a:prstGeom>
          <a:noFill/>
          <a:ln w="25400"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200" b="1" i="0" u="none" strike="noStrike" kern="0" cap="none" spc="0" normalizeH="0" baseline="0" noProof="0" dirty="0">
                <a:ln>
                  <a:noFill/>
                </a:ln>
                <a:effectLst/>
                <a:uLnTx/>
                <a:uFillTx/>
                <a:ea typeface="Arial Unicode MS" pitchFamily="34" charset="-128"/>
                <a:cs typeface="Arial Unicode MS" pitchFamily="34" charset="-128"/>
              </a:rPr>
              <a:t>2</a:t>
            </a:r>
          </a:p>
        </p:txBody>
      </p:sp>
      <p:sp>
        <p:nvSpPr>
          <p:cNvPr id="13" name="Rectangle 12">
            <a:extLst>
              <a:ext uri="{FF2B5EF4-FFF2-40B4-BE49-F238E27FC236}">
                <a16:creationId xmlns:a16="http://schemas.microsoft.com/office/drawing/2014/main" id="{110F7B7F-C5B9-46EC-9831-7D3E1946D142}"/>
              </a:ext>
            </a:extLst>
          </p:cNvPr>
          <p:cNvSpPr/>
          <p:nvPr/>
        </p:nvSpPr>
        <p:spPr>
          <a:xfrm>
            <a:off x="3249841" y="6485975"/>
            <a:ext cx="2351926" cy="246221"/>
          </a:xfrm>
          <a:prstGeom prst="rect">
            <a:avLst/>
          </a:prstGeom>
        </p:spPr>
        <p:txBody>
          <a:bodyPr wrap="none">
            <a:spAutoFit/>
          </a:bodyPr>
          <a:lstStyle/>
          <a:p>
            <a:r>
              <a:rPr lang="en-US" sz="1000" dirty="0"/>
              <a:t>* DMIS 2011 SP18 or DMIS 2018 SP2</a:t>
            </a:r>
          </a:p>
        </p:txBody>
      </p:sp>
      <p:sp>
        <p:nvSpPr>
          <p:cNvPr id="66" name="TextBox 65">
            <a:extLst>
              <a:ext uri="{FF2B5EF4-FFF2-40B4-BE49-F238E27FC236}">
                <a16:creationId xmlns:a16="http://schemas.microsoft.com/office/drawing/2014/main" id="{7473D218-6597-41E1-935B-D8AAC627504A}"/>
              </a:ext>
            </a:extLst>
          </p:cNvPr>
          <p:cNvSpPr txBox="1"/>
          <p:nvPr/>
        </p:nvSpPr>
        <p:spPr>
          <a:xfrm>
            <a:off x="5978715" y="5464870"/>
            <a:ext cx="4500892" cy="117724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Capabilities</a:t>
            </a:r>
          </a:p>
          <a:p>
            <a:pPr marL="139700" indent="-139700" fontAlgn="base">
              <a:spcBef>
                <a:spcPts val="300"/>
              </a:spcBef>
              <a:spcAft>
                <a:spcPct val="0"/>
              </a:spcAft>
              <a:buClr>
                <a:srgbClr val="F0AB00"/>
              </a:buClr>
              <a:buSzPct val="100000"/>
              <a:buFont typeface="Wingdings" pitchFamily="2" charset="2"/>
              <a:buChar char="§"/>
            </a:pPr>
            <a:r>
              <a:rPr lang="en-US" sz="1200" kern="0" dirty="0">
                <a:ea typeface="Arial Unicode MS" pitchFamily="34" charset="-128"/>
                <a:cs typeface="Arial Unicode MS" pitchFamily="34" charset="-128"/>
              </a:rPr>
              <a:t>Build customer operators to execute any kind of code.</a:t>
            </a:r>
          </a:p>
          <a:p>
            <a:pPr marL="139700" indent="-139700" fontAlgn="base">
              <a:spcBef>
                <a:spcPts val="300"/>
              </a:spcBef>
              <a:spcAft>
                <a:spcPct val="0"/>
              </a:spcAft>
              <a:buClr>
                <a:srgbClr val="F0AB00"/>
              </a:buClr>
              <a:buSzPct val="100000"/>
              <a:buFont typeface="Wingdings" pitchFamily="2" charset="2"/>
              <a:buChar char="§"/>
            </a:pPr>
            <a:r>
              <a:rPr lang="en-US" sz="1200" kern="0" dirty="0">
                <a:ea typeface="Arial Unicode MS" pitchFamily="34" charset="-128"/>
                <a:cs typeface="Arial Unicode MS" pitchFamily="34" charset="-128"/>
              </a:rPr>
              <a:t>Execute ABAP code in remote system.</a:t>
            </a:r>
          </a:p>
          <a:p>
            <a:pPr marL="139700" indent="-139700" fontAlgn="base">
              <a:spcBef>
                <a:spcPts val="300"/>
              </a:spcBef>
              <a:spcAft>
                <a:spcPct val="0"/>
              </a:spcAft>
              <a:buClr>
                <a:srgbClr val="F0AB00"/>
              </a:buClr>
              <a:buSzPct val="100000"/>
              <a:buFont typeface="Wingdings" pitchFamily="2" charset="2"/>
              <a:buChar char="§"/>
            </a:pPr>
            <a:r>
              <a:rPr lang="en-US" sz="1200" kern="0" dirty="0">
                <a:ea typeface="Arial Unicode MS" pitchFamily="34" charset="-128"/>
                <a:cs typeface="Arial Unicode MS" pitchFamily="34" charset="-128"/>
              </a:rPr>
              <a:t>Enable exchange of data and results if required.</a:t>
            </a:r>
          </a:p>
          <a:p>
            <a:pPr marL="285750" indent="-285750" fontAlgn="base">
              <a:spcBef>
                <a:spcPct val="50000"/>
              </a:spcBef>
              <a:spcAft>
                <a:spcPct val="0"/>
              </a:spcAft>
              <a:buClr>
                <a:srgbClr val="F0AB00"/>
              </a:buClr>
              <a:buSzPct val="80000"/>
              <a:buFont typeface="Arial" panose="020B0604020202020204" pitchFamily="34" charset="0"/>
              <a:buChar char="•"/>
            </a:pPr>
            <a:endParaRPr lang="en-US" sz="1400" b="1" kern="0" dirty="0">
              <a:ea typeface="Arial Unicode MS" pitchFamily="34" charset="-128"/>
              <a:cs typeface="Arial Unicode MS" pitchFamily="34" charset="-128"/>
            </a:endParaRPr>
          </a:p>
        </p:txBody>
      </p:sp>
      <p:sp>
        <p:nvSpPr>
          <p:cNvPr id="24" name="TextBox 25">
            <a:extLst>
              <a:ext uri="{FF2B5EF4-FFF2-40B4-BE49-F238E27FC236}">
                <a16:creationId xmlns:a16="http://schemas.microsoft.com/office/drawing/2014/main" id="{4FE469DE-906C-4E9F-ACF3-D327A5D960A3}"/>
              </a:ext>
            </a:extLst>
          </p:cNvPr>
          <p:cNvSpPr txBox="1"/>
          <p:nvPr/>
        </p:nvSpPr>
        <p:spPr>
          <a:xfrm>
            <a:off x="6608137" y="4790953"/>
            <a:ext cx="4749673" cy="215444"/>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pPr algn="l"/>
            <a:r>
              <a:rPr lang="de-DE" dirty="0"/>
              <a:t>SAP Data Intelligence</a:t>
            </a:r>
            <a:endParaRPr lang="en-US" dirty="0"/>
          </a:p>
        </p:txBody>
      </p:sp>
    </p:spTree>
    <p:extLst>
      <p:ext uri="{BB962C8B-B14F-4D97-AF65-F5344CB8AC3E}">
        <p14:creationId xmlns:p14="http://schemas.microsoft.com/office/powerpoint/2010/main" val="3110455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575D61-186F-485F-9BB9-D056ACBBB6B6}"/>
              </a:ext>
            </a:extLst>
          </p:cNvPr>
          <p:cNvGrpSpPr/>
          <p:nvPr/>
        </p:nvGrpSpPr>
        <p:grpSpPr>
          <a:xfrm>
            <a:off x="1478447" y="1233010"/>
            <a:ext cx="3313692" cy="4115783"/>
            <a:chOff x="1478447" y="1233010"/>
            <a:chExt cx="3313692" cy="4115783"/>
          </a:xfrm>
        </p:grpSpPr>
        <p:sp>
          <p:nvSpPr>
            <p:cNvPr id="228" name="Oval 227">
              <a:extLst>
                <a:ext uri="{FF2B5EF4-FFF2-40B4-BE49-F238E27FC236}">
                  <a16:creationId xmlns:a16="http://schemas.microsoft.com/office/drawing/2014/main" id="{90E255EC-DF24-AD45-A998-5A98BA07BB6E}"/>
                </a:ext>
              </a:extLst>
            </p:cNvPr>
            <p:cNvSpPr/>
            <p:nvPr/>
          </p:nvSpPr>
          <p:spPr bwMode="gray">
            <a:xfrm>
              <a:off x="1478447"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1" name="Oval 230">
              <a:extLst>
                <a:ext uri="{FF2B5EF4-FFF2-40B4-BE49-F238E27FC236}">
                  <a16:creationId xmlns:a16="http://schemas.microsoft.com/office/drawing/2014/main" id="{E13A595B-B85F-1C4A-BBBB-5242810126DE}"/>
                </a:ext>
              </a:extLst>
            </p:cNvPr>
            <p:cNvSpPr/>
            <p:nvPr/>
          </p:nvSpPr>
          <p:spPr bwMode="gray">
            <a:xfrm>
              <a:off x="1570878"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5" name="Rectangle 234">
              <a:extLst>
                <a:ext uri="{FF2B5EF4-FFF2-40B4-BE49-F238E27FC236}">
                  <a16:creationId xmlns:a16="http://schemas.microsoft.com/office/drawing/2014/main" id="{C121E66A-5719-524B-835D-37B0400E81E1}"/>
                </a:ext>
              </a:extLst>
            </p:cNvPr>
            <p:cNvSpPr/>
            <p:nvPr/>
          </p:nvSpPr>
          <p:spPr>
            <a:xfrm>
              <a:off x="1570879" y="3382237"/>
              <a:ext cx="3128828" cy="424732"/>
            </a:xfrm>
            <a:prstGeom prst="rect">
              <a:avLst/>
            </a:prstGeom>
          </p:spPr>
          <p:txBody>
            <a:bodyPr wrap="square">
              <a:spAutoFit/>
            </a:bodyPr>
            <a:lstStyle/>
            <a:p>
              <a:pPr marL="0" marR="0" lvl="0" indent="0" algn="ctr" defTabSz="1088776"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SAP Integration</a:t>
              </a:r>
            </a:p>
          </p:txBody>
        </p:sp>
        <p:sp>
          <p:nvSpPr>
            <p:cNvPr id="236" name="Round Same Side Corner Rectangle 235">
              <a:extLst>
                <a:ext uri="{FF2B5EF4-FFF2-40B4-BE49-F238E27FC236}">
                  <a16:creationId xmlns:a16="http://schemas.microsoft.com/office/drawing/2014/main" id="{2F4DCBBF-CDC3-D841-BC0A-92E123B430D6}"/>
                </a:ext>
              </a:extLst>
            </p:cNvPr>
            <p:cNvSpPr/>
            <p:nvPr/>
          </p:nvSpPr>
          <p:spPr bwMode="gray">
            <a:xfrm>
              <a:off x="1849937" y="4074591"/>
              <a:ext cx="2551914" cy="557924"/>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algn="ctr" fontAlgn="base">
                <a:spcBef>
                  <a:spcPct val="50000"/>
                </a:spcBef>
                <a:spcAft>
                  <a:spcPct val="0"/>
                </a:spcAft>
                <a:buClr>
                  <a:srgbClr val="F0AB00"/>
                </a:buClr>
                <a:buSzPct val="80000"/>
                <a:defRPr/>
              </a:pPr>
              <a:r>
                <a:rPr lang="en-US" sz="1500" b="1" dirty="0">
                  <a:solidFill>
                    <a:srgbClr val="999999"/>
                  </a:solidFill>
                  <a:ea typeface="+mn-lt"/>
                  <a:cs typeface="Calibri" panose="020F0502020204030204"/>
                </a:rPr>
                <a:t>Connect </a:t>
              </a:r>
              <a:r>
                <a:rPr lang="en-US" sz="1500" b="1" dirty="0">
                  <a:solidFill>
                    <a:srgbClr val="F0AB00"/>
                  </a:solidFill>
                  <a:ea typeface="+mn-lt"/>
                  <a:cs typeface="Calibri" panose="020F0502020204030204"/>
                </a:rPr>
                <a:t>SAP applications </a:t>
              </a:r>
              <a:r>
                <a:rPr lang="en-US" sz="1500" b="1" dirty="0">
                  <a:solidFill>
                    <a:srgbClr val="999999"/>
                  </a:solidFill>
                  <a:ea typeface="+mn-lt"/>
                  <a:cs typeface="Calibri" panose="020F0502020204030204"/>
                </a:rPr>
                <a:t>at the </a:t>
              </a:r>
              <a:r>
                <a:rPr lang="en-US" sz="1500" b="1" dirty="0">
                  <a:solidFill>
                    <a:srgbClr val="F0AB00"/>
                  </a:solidFill>
                  <a:ea typeface="+mn-lt"/>
                  <a:cs typeface="Calibri" panose="020F0502020204030204"/>
                </a:rPr>
                <a:t>ABAP layer</a:t>
              </a:r>
              <a:r>
                <a:rPr lang="en-US" sz="1500" b="1" dirty="0">
                  <a:solidFill>
                    <a:srgbClr val="999999"/>
                  </a:solidFill>
                  <a:ea typeface="+mn-lt"/>
                  <a:cs typeface="Calibri" panose="020F0502020204030204"/>
                </a:rPr>
                <a:t>, and reuse </a:t>
              </a:r>
              <a:r>
                <a:rPr lang="en-US" sz="1500" b="1" dirty="0">
                  <a:solidFill>
                    <a:srgbClr val="F0AB00"/>
                  </a:solidFill>
                  <a:ea typeface="+mn-lt"/>
                  <a:cs typeface="Calibri" panose="020F0502020204030204"/>
                </a:rPr>
                <a:t>data semantics</a:t>
              </a:r>
              <a:r>
                <a:rPr lang="en-US" sz="1500" b="1" dirty="0">
                  <a:solidFill>
                    <a:schemeClr val="tx2"/>
                  </a:solidFill>
                  <a:ea typeface="+mn-lt"/>
                  <a:cs typeface="Calibri" panose="020F0502020204030204"/>
                </a:rPr>
                <a:t> for all analytics</a:t>
              </a:r>
            </a:p>
          </p:txBody>
        </p:sp>
        <p:pic>
          <p:nvPicPr>
            <p:cNvPr id="237" name="Picture 236">
              <a:extLst>
                <a:ext uri="{FF2B5EF4-FFF2-40B4-BE49-F238E27FC236}">
                  <a16:creationId xmlns:a16="http://schemas.microsoft.com/office/drawing/2014/main" id="{109BEC0E-E370-2143-9DCF-0FE5F8EA1626}"/>
                </a:ext>
              </a:extLst>
            </p:cNvPr>
            <p:cNvPicPr>
              <a:picLocks noChangeAspect="1"/>
            </p:cNvPicPr>
            <p:nvPr/>
          </p:nvPicPr>
          <p:blipFill>
            <a:blip r:embed="rId3"/>
            <a:srcRect/>
            <a:stretch/>
          </p:blipFill>
          <p:spPr>
            <a:xfrm>
              <a:off x="2577637" y="2304794"/>
              <a:ext cx="1115311" cy="1115311"/>
            </a:xfrm>
            <a:prstGeom prst="rect">
              <a:avLst/>
            </a:prstGeom>
          </p:spPr>
        </p:pic>
        <p:pic>
          <p:nvPicPr>
            <p:cNvPr id="124" name="Picture 123">
              <a:extLst>
                <a:ext uri="{FF2B5EF4-FFF2-40B4-BE49-F238E27FC236}">
                  <a16:creationId xmlns:a16="http://schemas.microsoft.com/office/drawing/2014/main" id="{F5C60E16-A858-404B-A3E0-5B409B0E54F7}"/>
                </a:ext>
              </a:extLst>
            </p:cNvPr>
            <p:cNvPicPr>
              <a:picLocks noChangeAspect="1"/>
            </p:cNvPicPr>
            <p:nvPr/>
          </p:nvPicPr>
          <p:blipFill>
            <a:blip r:embed="rId4"/>
            <a:stretch>
              <a:fillRect/>
            </a:stretch>
          </p:blipFill>
          <p:spPr>
            <a:xfrm>
              <a:off x="4003972" y="1233010"/>
              <a:ext cx="692760" cy="637693"/>
            </a:xfrm>
            <a:prstGeom prst="rect">
              <a:avLst/>
            </a:prstGeom>
          </p:spPr>
        </p:pic>
      </p:grpSp>
      <p:sp>
        <p:nvSpPr>
          <p:cNvPr id="227" name="Title 2">
            <a:extLst>
              <a:ext uri="{FF2B5EF4-FFF2-40B4-BE49-F238E27FC236}">
                <a16:creationId xmlns:a16="http://schemas.microsoft.com/office/drawing/2014/main" id="{0E74C01B-F53F-4A46-9D1A-6EED2F1E2A5C}"/>
              </a:ext>
            </a:extLst>
          </p:cNvPr>
          <p:cNvSpPr>
            <a:spLocks noGrp="1"/>
          </p:cNvSpPr>
          <p:nvPr>
            <p:ph type="title"/>
          </p:nvPr>
        </p:nvSpPr>
        <p:spPr>
          <a:xfrm>
            <a:off x="504001" y="504000"/>
            <a:ext cx="10840274" cy="369332"/>
          </a:xfrm>
        </p:spPr>
        <p:txBody>
          <a:bodyPr/>
          <a:lstStyle/>
          <a:p>
            <a:r>
              <a:rPr lang="en-US" dirty="0"/>
              <a:t>SAP Data Intelligence – </a:t>
            </a:r>
            <a:r>
              <a:rPr lang="en-US" dirty="0">
                <a:solidFill>
                  <a:schemeClr val="accent1"/>
                </a:solidFill>
              </a:rPr>
              <a:t>Key value-add scenarios for SAP customers</a:t>
            </a:r>
            <a:endParaRPr lang="en-US" sz="1800" dirty="0">
              <a:solidFill>
                <a:schemeClr val="accent1"/>
              </a:solidFill>
            </a:endParaRPr>
          </a:p>
        </p:txBody>
      </p:sp>
      <p:grpSp>
        <p:nvGrpSpPr>
          <p:cNvPr id="4" name="Group 3">
            <a:extLst>
              <a:ext uri="{FF2B5EF4-FFF2-40B4-BE49-F238E27FC236}">
                <a16:creationId xmlns:a16="http://schemas.microsoft.com/office/drawing/2014/main" id="{AFFF1B30-E318-4AF8-A62A-33D0B2F602C0}"/>
              </a:ext>
            </a:extLst>
          </p:cNvPr>
          <p:cNvGrpSpPr/>
          <p:nvPr/>
        </p:nvGrpSpPr>
        <p:grpSpPr>
          <a:xfrm>
            <a:off x="7385634" y="2035101"/>
            <a:ext cx="3313692" cy="3313692"/>
            <a:chOff x="7385634" y="2035101"/>
            <a:chExt cx="3313692" cy="3313692"/>
          </a:xfrm>
        </p:grpSpPr>
        <p:sp>
          <p:nvSpPr>
            <p:cNvPr id="230" name="Oval 229">
              <a:extLst>
                <a:ext uri="{FF2B5EF4-FFF2-40B4-BE49-F238E27FC236}">
                  <a16:creationId xmlns:a16="http://schemas.microsoft.com/office/drawing/2014/main" id="{4FEA1806-5149-7C4D-A0BA-74D8E2E64A6B}"/>
                </a:ext>
              </a:extLst>
            </p:cNvPr>
            <p:cNvSpPr/>
            <p:nvPr/>
          </p:nvSpPr>
          <p:spPr bwMode="gray">
            <a:xfrm>
              <a:off x="7385634"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3" name="Oval 232">
              <a:extLst>
                <a:ext uri="{FF2B5EF4-FFF2-40B4-BE49-F238E27FC236}">
                  <a16:creationId xmlns:a16="http://schemas.microsoft.com/office/drawing/2014/main" id="{9FE60D7A-CC3C-F043-A634-E7870FA09229}"/>
                </a:ext>
              </a:extLst>
            </p:cNvPr>
            <p:cNvSpPr/>
            <p:nvPr/>
          </p:nvSpPr>
          <p:spPr bwMode="gray">
            <a:xfrm>
              <a:off x="7478065"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43" name="Rectangle 242">
              <a:extLst>
                <a:ext uri="{FF2B5EF4-FFF2-40B4-BE49-F238E27FC236}">
                  <a16:creationId xmlns:a16="http://schemas.microsoft.com/office/drawing/2014/main" id="{598D45BE-092F-EA41-8F70-81E238EFBDE4}"/>
                </a:ext>
              </a:extLst>
            </p:cNvPr>
            <p:cNvSpPr/>
            <p:nvPr/>
          </p:nvSpPr>
          <p:spPr>
            <a:xfrm>
              <a:off x="7485691" y="3400812"/>
              <a:ext cx="3113580" cy="757130"/>
            </a:xfrm>
            <a:prstGeom prst="rect">
              <a:avLst/>
            </a:prstGeom>
          </p:spPr>
          <p:txBody>
            <a:bodyPr wrap="square">
              <a:spAutoFit/>
            </a:bodyPr>
            <a:lstStyle/>
            <a:p>
              <a:pPr lvl="0" algn="ctr">
                <a:lnSpc>
                  <a:spcPct val="90000"/>
                </a:lnSpc>
                <a:defRPr/>
              </a:pPr>
              <a:r>
                <a:rPr lang="en-US" sz="2400" b="1" dirty="0">
                  <a:solidFill>
                    <a:srgbClr val="000000"/>
                  </a:solidFill>
                </a:rPr>
                <a:t>Hybrid Data Management</a:t>
              </a:r>
            </a:p>
          </p:txBody>
        </p:sp>
        <p:sp>
          <p:nvSpPr>
            <p:cNvPr id="244" name="Round Same Side Corner Rectangle 243">
              <a:extLst>
                <a:ext uri="{FF2B5EF4-FFF2-40B4-BE49-F238E27FC236}">
                  <a16:creationId xmlns:a16="http://schemas.microsoft.com/office/drawing/2014/main" id="{CA133E51-BE6F-FC48-81EE-C785276B8C87}"/>
                </a:ext>
              </a:extLst>
            </p:cNvPr>
            <p:cNvSpPr/>
            <p:nvPr/>
          </p:nvSpPr>
          <p:spPr bwMode="gray">
            <a:xfrm>
              <a:off x="7744006" y="4131889"/>
              <a:ext cx="2586944" cy="504977"/>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lvl="0" algn="ctr">
                <a:buClr>
                  <a:srgbClr val="F0AB00"/>
                </a:buClr>
                <a:defRPr/>
              </a:pPr>
              <a:r>
                <a:rPr lang="en-US" sz="1500" b="1" dirty="0">
                  <a:solidFill>
                    <a:srgbClr val="F0AB00"/>
                  </a:solidFill>
                  <a:ea typeface="+mn-lt"/>
                  <a:cs typeface="Calibri" panose="020F0502020204030204"/>
                </a:rPr>
                <a:t>Reuse all existing SAP tools </a:t>
              </a:r>
              <a:r>
                <a:rPr lang="en-US" sz="1500" b="1" dirty="0">
                  <a:solidFill>
                    <a:srgbClr val="999999"/>
                  </a:solidFill>
                  <a:ea typeface="+mn-lt"/>
                  <a:cs typeface="Calibri" panose="020F0502020204030204"/>
                </a:rPr>
                <a:t>and manage the end-to-end landscape</a:t>
              </a:r>
              <a:endParaRPr lang="en-US" sz="1500" b="1" dirty="0">
                <a:solidFill>
                  <a:srgbClr val="F0AB00"/>
                </a:solidFill>
                <a:ea typeface="+mn-lt"/>
                <a:cs typeface="Calibri" panose="020F0502020204030204"/>
              </a:endParaRPr>
            </a:p>
          </p:txBody>
        </p:sp>
        <p:pic>
          <p:nvPicPr>
            <p:cNvPr id="245" name="Picture 244">
              <a:extLst>
                <a:ext uri="{FF2B5EF4-FFF2-40B4-BE49-F238E27FC236}">
                  <a16:creationId xmlns:a16="http://schemas.microsoft.com/office/drawing/2014/main" id="{228C11CC-3794-9D49-863B-1CEEE85FEEB3}"/>
                </a:ext>
              </a:extLst>
            </p:cNvPr>
            <p:cNvPicPr>
              <a:picLocks noChangeAspect="1"/>
            </p:cNvPicPr>
            <p:nvPr/>
          </p:nvPicPr>
          <p:blipFill>
            <a:blip r:embed="rId5"/>
            <a:srcRect/>
            <a:stretch/>
          </p:blipFill>
          <p:spPr>
            <a:xfrm>
              <a:off x="8543723" y="2382522"/>
              <a:ext cx="1092582" cy="1092583"/>
            </a:xfrm>
            <a:prstGeom prst="rect">
              <a:avLst/>
            </a:prstGeom>
          </p:spPr>
        </p:pic>
      </p:grpSp>
      <p:sp>
        <p:nvSpPr>
          <p:cNvPr id="123" name="TextBox 122">
            <a:extLst>
              <a:ext uri="{FF2B5EF4-FFF2-40B4-BE49-F238E27FC236}">
                <a16:creationId xmlns:a16="http://schemas.microsoft.com/office/drawing/2014/main" id="{36EAF150-A76E-4D9C-B661-A5421C508F16}"/>
              </a:ext>
            </a:extLst>
          </p:cNvPr>
          <p:cNvSpPr txBox="1"/>
          <p:nvPr/>
        </p:nvSpPr>
        <p:spPr>
          <a:xfrm>
            <a:off x="4667189" y="1305635"/>
            <a:ext cx="3905249" cy="492443"/>
          </a:xfrm>
          <a:prstGeom prst="rect">
            <a:avLst/>
          </a:prstGeom>
          <a:noFill/>
        </p:spPr>
        <p:txBody>
          <a:bodyPr wrap="square" rtlCol="0">
            <a:spAutoFit/>
          </a:bodyPr>
          <a:lstStyle/>
          <a:p>
            <a:pPr defTabSz="457200">
              <a:defRPr/>
            </a:pPr>
            <a:r>
              <a:rPr lang="en-US" sz="2600" b="1" dirty="0">
                <a:solidFill>
                  <a:schemeClr val="accent1"/>
                </a:solidFill>
                <a:latin typeface="Arial" panose="020B0604020202020204" pitchFamily="34" charset="0"/>
                <a:cs typeface="Arial" panose="020B0604020202020204" pitchFamily="34" charset="0"/>
              </a:rPr>
              <a:t>SAP Data Intelligence</a:t>
            </a:r>
          </a:p>
        </p:txBody>
      </p:sp>
      <p:sp>
        <p:nvSpPr>
          <p:cNvPr id="23" name="Rectangle 22">
            <a:extLst>
              <a:ext uri="{FF2B5EF4-FFF2-40B4-BE49-F238E27FC236}">
                <a16:creationId xmlns:a16="http://schemas.microsoft.com/office/drawing/2014/main" id="{E009BCB3-EB6B-4C1A-8459-530E3DE13171}"/>
              </a:ext>
            </a:extLst>
          </p:cNvPr>
          <p:cNvSpPr/>
          <p:nvPr/>
        </p:nvSpPr>
        <p:spPr bwMode="gray">
          <a:xfrm>
            <a:off x="0" y="1870703"/>
            <a:ext cx="12195175" cy="3754287"/>
          </a:xfrm>
          <a:prstGeom prst="rect">
            <a:avLst/>
          </a:prstGeom>
          <a:solidFill>
            <a:schemeClr val="bg1">
              <a:alpha val="8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3" name="Group 2">
            <a:extLst>
              <a:ext uri="{FF2B5EF4-FFF2-40B4-BE49-F238E27FC236}">
                <a16:creationId xmlns:a16="http://schemas.microsoft.com/office/drawing/2014/main" id="{FDB0C72D-809A-4C16-A464-A680BA961AE5}"/>
              </a:ext>
            </a:extLst>
          </p:cNvPr>
          <p:cNvGrpSpPr/>
          <p:nvPr/>
        </p:nvGrpSpPr>
        <p:grpSpPr>
          <a:xfrm>
            <a:off x="4423763" y="2035101"/>
            <a:ext cx="3313692" cy="3313692"/>
            <a:chOff x="4423763" y="2035101"/>
            <a:chExt cx="3313692" cy="3313692"/>
          </a:xfrm>
        </p:grpSpPr>
        <p:sp>
          <p:nvSpPr>
            <p:cNvPr id="229" name="Oval 228">
              <a:extLst>
                <a:ext uri="{FF2B5EF4-FFF2-40B4-BE49-F238E27FC236}">
                  <a16:creationId xmlns:a16="http://schemas.microsoft.com/office/drawing/2014/main" id="{A3F82B7C-ABBC-E045-B4CE-64CF4887BC4E}"/>
                </a:ext>
              </a:extLst>
            </p:cNvPr>
            <p:cNvSpPr/>
            <p:nvPr/>
          </p:nvSpPr>
          <p:spPr bwMode="gray">
            <a:xfrm>
              <a:off x="4423763"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2" name="Oval 231">
              <a:extLst>
                <a:ext uri="{FF2B5EF4-FFF2-40B4-BE49-F238E27FC236}">
                  <a16:creationId xmlns:a16="http://schemas.microsoft.com/office/drawing/2014/main" id="{E6B0BCCE-F3D6-AE4E-8EEC-BDC62BCB3378}"/>
                </a:ext>
              </a:extLst>
            </p:cNvPr>
            <p:cNvSpPr/>
            <p:nvPr/>
          </p:nvSpPr>
          <p:spPr bwMode="gray">
            <a:xfrm>
              <a:off x="4516194"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9" name="Rectangle 238">
              <a:extLst>
                <a:ext uri="{FF2B5EF4-FFF2-40B4-BE49-F238E27FC236}">
                  <a16:creationId xmlns:a16="http://schemas.microsoft.com/office/drawing/2014/main" id="{6982C3E4-165A-5B46-B6FF-CB44F0B1552B}"/>
                </a:ext>
              </a:extLst>
            </p:cNvPr>
            <p:cNvSpPr/>
            <p:nvPr/>
          </p:nvSpPr>
          <p:spPr>
            <a:xfrm>
              <a:off x="4522745" y="3396349"/>
              <a:ext cx="3115730" cy="757130"/>
            </a:xfrm>
            <a:prstGeom prst="rect">
              <a:avLst/>
            </a:prstGeom>
          </p:spPr>
          <p:txBody>
            <a:bodyPr wrap="square">
              <a:spAutoFit/>
            </a:bodyPr>
            <a:lstStyle/>
            <a:p>
              <a:pPr lvl="0" algn="ctr">
                <a:lnSpc>
                  <a:spcPct val="90000"/>
                </a:lnSpc>
                <a:defRPr/>
              </a:pPr>
              <a:r>
                <a:rPr lang="en-US" sz="2400" b="1" dirty="0">
                  <a:solidFill>
                    <a:srgbClr val="000000"/>
                  </a:solidFill>
                </a:rPr>
                <a:t>Data Management for SAP BTP</a:t>
              </a:r>
            </a:p>
          </p:txBody>
        </p:sp>
        <p:sp>
          <p:nvSpPr>
            <p:cNvPr id="240" name="Round Same Side Corner Rectangle 239">
              <a:extLst>
                <a:ext uri="{FF2B5EF4-FFF2-40B4-BE49-F238E27FC236}">
                  <a16:creationId xmlns:a16="http://schemas.microsoft.com/office/drawing/2014/main" id="{F45CACAC-0CBE-8345-A294-E528948F87F0}"/>
                </a:ext>
              </a:extLst>
            </p:cNvPr>
            <p:cNvSpPr/>
            <p:nvPr/>
          </p:nvSpPr>
          <p:spPr bwMode="gray">
            <a:xfrm>
              <a:off x="4834253" y="4061668"/>
              <a:ext cx="2537625" cy="498592"/>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lang="en-US" sz="1500" b="1" dirty="0">
                  <a:solidFill>
                    <a:srgbClr val="F0AB00"/>
                  </a:solidFill>
                  <a:ea typeface="+mn-lt"/>
                  <a:cs typeface="Calibri" panose="020F0502020204030204"/>
                </a:rPr>
                <a:t>Single coherent </a:t>
              </a:r>
              <a:r>
                <a:rPr lang="en-US" sz="1500" b="1" dirty="0">
                  <a:solidFill>
                    <a:srgbClr val="999999"/>
                  </a:solidFill>
                  <a:ea typeface="+mn-lt"/>
                  <a:cs typeface="Calibri" panose="020F0502020204030204"/>
                </a:rPr>
                <a:t>cloud data management solution for the </a:t>
              </a:r>
              <a:r>
                <a:rPr lang="en-US" sz="1500" b="1" dirty="0">
                  <a:solidFill>
                    <a:srgbClr val="F0AB00"/>
                  </a:solidFill>
                  <a:ea typeface="+mn-lt"/>
                  <a:cs typeface="Calibri" panose="020F0502020204030204"/>
                </a:rPr>
                <a:t>SAP BTP</a:t>
              </a:r>
            </a:p>
          </p:txBody>
        </p:sp>
        <p:pic>
          <p:nvPicPr>
            <p:cNvPr id="241" name="Picture 240">
              <a:extLst>
                <a:ext uri="{FF2B5EF4-FFF2-40B4-BE49-F238E27FC236}">
                  <a16:creationId xmlns:a16="http://schemas.microsoft.com/office/drawing/2014/main" id="{DA82E4CF-9FD6-AE43-BFB1-969DBD2B2683}"/>
                </a:ext>
              </a:extLst>
            </p:cNvPr>
            <p:cNvPicPr>
              <a:picLocks noChangeAspect="1"/>
            </p:cNvPicPr>
            <p:nvPr/>
          </p:nvPicPr>
          <p:blipFill>
            <a:blip r:embed="rId6"/>
            <a:srcRect/>
            <a:stretch/>
          </p:blipFill>
          <p:spPr>
            <a:xfrm>
              <a:off x="5442915" y="2258621"/>
              <a:ext cx="1275388" cy="1275388"/>
            </a:xfrm>
            <a:prstGeom prst="rect">
              <a:avLst/>
            </a:prstGeom>
          </p:spPr>
        </p:pic>
      </p:grpSp>
    </p:spTree>
    <p:extLst>
      <p:ext uri="{BB962C8B-B14F-4D97-AF65-F5344CB8AC3E}">
        <p14:creationId xmlns:p14="http://schemas.microsoft.com/office/powerpoint/2010/main" val="228830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B51466-0B48-4345-9555-38B3D1D57920}"/>
              </a:ext>
            </a:extLst>
          </p:cNvPr>
          <p:cNvGrpSpPr/>
          <p:nvPr/>
        </p:nvGrpSpPr>
        <p:grpSpPr>
          <a:xfrm>
            <a:off x="1160238" y="2192674"/>
            <a:ext cx="8985509" cy="815767"/>
            <a:chOff x="420650" y="2192674"/>
            <a:chExt cx="8985509" cy="815767"/>
          </a:xfrm>
        </p:grpSpPr>
        <p:sp>
          <p:nvSpPr>
            <p:cNvPr id="12" name="Freeform 175">
              <a:extLst>
                <a:ext uri="{FF2B5EF4-FFF2-40B4-BE49-F238E27FC236}">
                  <a16:creationId xmlns:a16="http://schemas.microsoft.com/office/drawing/2014/main" id="{079EF4C4-D70A-4DF5-8C7A-BD27C0C33B43}"/>
                </a:ext>
              </a:extLst>
            </p:cNvPr>
            <p:cNvSpPr/>
            <p:nvPr/>
          </p:nvSpPr>
          <p:spPr bwMode="gray">
            <a:xfrm>
              <a:off x="1878629" y="2192674"/>
              <a:ext cx="7527530" cy="815767"/>
            </a:xfrm>
            <a:custGeom>
              <a:avLst/>
              <a:gdLst>
                <a:gd name="connsiteX0" fmla="*/ 0 w 7532610"/>
                <a:gd name="connsiteY0" fmla="*/ 741751 h 792907"/>
                <a:gd name="connsiteX1" fmla="*/ 6395 w 7532610"/>
                <a:gd name="connsiteY1" fmla="*/ 287748 h 792907"/>
                <a:gd name="connsiteX2" fmla="*/ 415637 w 7532610"/>
                <a:gd name="connsiteY2" fmla="*/ 294143 h 792907"/>
                <a:gd name="connsiteX3" fmla="*/ 677807 w 7532610"/>
                <a:gd name="connsiteY3" fmla="*/ 115100 h 792907"/>
                <a:gd name="connsiteX4" fmla="*/ 1445136 w 7532610"/>
                <a:gd name="connsiteY4" fmla="*/ 121494 h 792907"/>
                <a:gd name="connsiteX5" fmla="*/ 1451531 w 7532610"/>
                <a:gd name="connsiteY5" fmla="*/ 230199 h 792907"/>
                <a:gd name="connsiteX6" fmla="*/ 1566630 w 7532610"/>
                <a:gd name="connsiteY6" fmla="*/ 230199 h 792907"/>
                <a:gd name="connsiteX7" fmla="*/ 1573024 w 7532610"/>
                <a:gd name="connsiteY7" fmla="*/ 51155 h 792907"/>
                <a:gd name="connsiteX8" fmla="*/ 1822406 w 7532610"/>
                <a:gd name="connsiteY8" fmla="*/ 44761 h 792907"/>
                <a:gd name="connsiteX9" fmla="*/ 1822406 w 7532610"/>
                <a:gd name="connsiteY9" fmla="*/ 351693 h 792907"/>
                <a:gd name="connsiteX10" fmla="*/ 2193282 w 7532610"/>
                <a:gd name="connsiteY10" fmla="*/ 351693 h 792907"/>
                <a:gd name="connsiteX11" fmla="*/ 2193282 w 7532610"/>
                <a:gd name="connsiteY11" fmla="*/ 466792 h 792907"/>
                <a:gd name="connsiteX12" fmla="*/ 2365931 w 7532610"/>
                <a:gd name="connsiteY12" fmla="*/ 473186 h 792907"/>
                <a:gd name="connsiteX13" fmla="*/ 2365931 w 7532610"/>
                <a:gd name="connsiteY13" fmla="*/ 345298 h 792907"/>
                <a:gd name="connsiteX14" fmla="*/ 2634496 w 7532610"/>
                <a:gd name="connsiteY14" fmla="*/ 345298 h 792907"/>
                <a:gd name="connsiteX15" fmla="*/ 2634496 w 7532610"/>
                <a:gd name="connsiteY15" fmla="*/ 31972 h 792907"/>
                <a:gd name="connsiteX16" fmla="*/ 3094893 w 7532610"/>
                <a:gd name="connsiteY16" fmla="*/ 31972 h 792907"/>
                <a:gd name="connsiteX17" fmla="*/ 3094893 w 7532610"/>
                <a:gd name="connsiteY17" fmla="*/ 217410 h 792907"/>
                <a:gd name="connsiteX18" fmla="*/ 3197203 w 7532610"/>
                <a:gd name="connsiteY18" fmla="*/ 211016 h 792907"/>
                <a:gd name="connsiteX19" fmla="*/ 3235570 w 7532610"/>
                <a:gd name="connsiteY19" fmla="*/ 19183 h 792907"/>
                <a:gd name="connsiteX20" fmla="*/ 3305908 w 7532610"/>
                <a:gd name="connsiteY20" fmla="*/ 19183 h 792907"/>
                <a:gd name="connsiteX21" fmla="*/ 3325091 w 7532610"/>
                <a:gd name="connsiteY21" fmla="*/ 179044 h 792907"/>
                <a:gd name="connsiteX22" fmla="*/ 3389035 w 7532610"/>
                <a:gd name="connsiteY22" fmla="*/ 0 h 792907"/>
                <a:gd name="connsiteX23" fmla="*/ 3459374 w 7532610"/>
                <a:gd name="connsiteY23" fmla="*/ 0 h 792907"/>
                <a:gd name="connsiteX24" fmla="*/ 3510529 w 7532610"/>
                <a:gd name="connsiteY24" fmla="*/ 166255 h 792907"/>
                <a:gd name="connsiteX25" fmla="*/ 3580868 w 7532610"/>
                <a:gd name="connsiteY25" fmla="*/ 166255 h 792907"/>
                <a:gd name="connsiteX26" fmla="*/ 3811066 w 7532610"/>
                <a:gd name="connsiteY26" fmla="*/ 70339 h 792907"/>
                <a:gd name="connsiteX27" fmla="*/ 3817461 w 7532610"/>
                <a:gd name="connsiteY27" fmla="*/ 185438 h 792907"/>
                <a:gd name="connsiteX28" fmla="*/ 4022082 w 7532610"/>
                <a:gd name="connsiteY28" fmla="*/ 76733 h 792907"/>
                <a:gd name="connsiteX29" fmla="*/ 4022082 w 7532610"/>
                <a:gd name="connsiteY29" fmla="*/ 179044 h 792907"/>
                <a:gd name="connsiteX30" fmla="*/ 4201125 w 7532610"/>
                <a:gd name="connsiteY30" fmla="*/ 70339 h 792907"/>
                <a:gd name="connsiteX31" fmla="*/ 4207519 w 7532610"/>
                <a:gd name="connsiteY31" fmla="*/ 179044 h 792907"/>
                <a:gd name="connsiteX32" fmla="*/ 4386563 w 7532610"/>
                <a:gd name="connsiteY32" fmla="*/ 57550 h 792907"/>
                <a:gd name="connsiteX33" fmla="*/ 4380168 w 7532610"/>
                <a:gd name="connsiteY33" fmla="*/ 166255 h 792907"/>
                <a:gd name="connsiteX34" fmla="*/ 4546423 w 7532610"/>
                <a:gd name="connsiteY34" fmla="*/ 57550 h 792907"/>
                <a:gd name="connsiteX35" fmla="*/ 4546423 w 7532610"/>
                <a:gd name="connsiteY35" fmla="*/ 338904 h 792907"/>
                <a:gd name="connsiteX36" fmla="*/ 4859749 w 7532610"/>
                <a:gd name="connsiteY36" fmla="*/ 332509 h 792907"/>
                <a:gd name="connsiteX37" fmla="*/ 4859749 w 7532610"/>
                <a:gd name="connsiteY37" fmla="*/ 179044 h 792907"/>
                <a:gd name="connsiteX38" fmla="*/ 5358512 w 7532610"/>
                <a:gd name="connsiteY38" fmla="*/ 191832 h 792907"/>
                <a:gd name="connsiteX39" fmla="*/ 5352118 w 7532610"/>
                <a:gd name="connsiteY39" fmla="*/ 479581 h 792907"/>
                <a:gd name="connsiteX40" fmla="*/ 5467217 w 7532610"/>
                <a:gd name="connsiteY40" fmla="*/ 466792 h 792907"/>
                <a:gd name="connsiteX41" fmla="*/ 5575922 w 7532610"/>
                <a:gd name="connsiteY41" fmla="*/ 377270 h 792907"/>
                <a:gd name="connsiteX42" fmla="*/ 5575922 w 7532610"/>
                <a:gd name="connsiteY42" fmla="*/ 460397 h 792907"/>
                <a:gd name="connsiteX43" fmla="*/ 5703810 w 7532610"/>
                <a:gd name="connsiteY43" fmla="*/ 383665 h 792907"/>
                <a:gd name="connsiteX44" fmla="*/ 5710205 w 7532610"/>
                <a:gd name="connsiteY44" fmla="*/ 473186 h 792907"/>
                <a:gd name="connsiteX45" fmla="*/ 5806121 w 7532610"/>
                <a:gd name="connsiteY45" fmla="*/ 383665 h 792907"/>
                <a:gd name="connsiteX46" fmla="*/ 5799726 w 7532610"/>
                <a:gd name="connsiteY46" fmla="*/ 479581 h 792907"/>
                <a:gd name="connsiteX47" fmla="*/ 5921220 w 7532610"/>
                <a:gd name="connsiteY47" fmla="*/ 370876 h 792907"/>
                <a:gd name="connsiteX48" fmla="*/ 5921220 w 7532610"/>
                <a:gd name="connsiteY48" fmla="*/ 485975 h 792907"/>
                <a:gd name="connsiteX49" fmla="*/ 6228151 w 7532610"/>
                <a:gd name="connsiteY49" fmla="*/ 485975 h 792907"/>
                <a:gd name="connsiteX50" fmla="*/ 6221757 w 7532610"/>
                <a:gd name="connsiteY50" fmla="*/ 179044 h 792907"/>
                <a:gd name="connsiteX51" fmla="*/ 6324068 w 7532610"/>
                <a:gd name="connsiteY51" fmla="*/ 140677 h 792907"/>
                <a:gd name="connsiteX52" fmla="*/ 6324068 w 7532610"/>
                <a:gd name="connsiteY52" fmla="*/ 83128 h 792907"/>
                <a:gd name="connsiteX53" fmla="*/ 6618210 w 7532610"/>
                <a:gd name="connsiteY53" fmla="*/ 19183 h 792907"/>
                <a:gd name="connsiteX54" fmla="*/ 6618210 w 7532610"/>
                <a:gd name="connsiteY54" fmla="*/ 108705 h 792907"/>
                <a:gd name="connsiteX55" fmla="*/ 6682154 w 7532610"/>
                <a:gd name="connsiteY55" fmla="*/ 108705 h 792907"/>
                <a:gd name="connsiteX56" fmla="*/ 6682154 w 7532610"/>
                <a:gd name="connsiteY56" fmla="*/ 204621 h 792907"/>
                <a:gd name="connsiteX57" fmla="*/ 6765282 w 7532610"/>
                <a:gd name="connsiteY57" fmla="*/ 204621 h 792907"/>
                <a:gd name="connsiteX58" fmla="*/ 6765282 w 7532610"/>
                <a:gd name="connsiteY58" fmla="*/ 127888 h 792907"/>
                <a:gd name="connsiteX59" fmla="*/ 7200101 w 7532610"/>
                <a:gd name="connsiteY59" fmla="*/ 140677 h 792907"/>
                <a:gd name="connsiteX60" fmla="*/ 7200101 w 7532610"/>
                <a:gd name="connsiteY60" fmla="*/ 294143 h 792907"/>
                <a:gd name="connsiteX61" fmla="*/ 7526216 w 7532610"/>
                <a:gd name="connsiteY61" fmla="*/ 306932 h 792907"/>
                <a:gd name="connsiteX62" fmla="*/ 7532610 w 7532610"/>
                <a:gd name="connsiteY62" fmla="*/ 792907 h 792907"/>
                <a:gd name="connsiteX63" fmla="*/ 51156 w 7532610"/>
                <a:gd name="connsiteY63" fmla="*/ 722568 h 792907"/>
                <a:gd name="connsiteX0" fmla="*/ 0 w 7532610"/>
                <a:gd name="connsiteY0" fmla="*/ 717063 h 792907"/>
                <a:gd name="connsiteX1" fmla="*/ 6395 w 7532610"/>
                <a:gd name="connsiteY1" fmla="*/ 287748 h 792907"/>
                <a:gd name="connsiteX2" fmla="*/ 415637 w 7532610"/>
                <a:gd name="connsiteY2" fmla="*/ 294143 h 792907"/>
                <a:gd name="connsiteX3" fmla="*/ 677807 w 7532610"/>
                <a:gd name="connsiteY3" fmla="*/ 115100 h 792907"/>
                <a:gd name="connsiteX4" fmla="*/ 1445136 w 7532610"/>
                <a:gd name="connsiteY4" fmla="*/ 121494 h 792907"/>
                <a:gd name="connsiteX5" fmla="*/ 1451531 w 7532610"/>
                <a:gd name="connsiteY5" fmla="*/ 230199 h 792907"/>
                <a:gd name="connsiteX6" fmla="*/ 1566630 w 7532610"/>
                <a:gd name="connsiteY6" fmla="*/ 230199 h 792907"/>
                <a:gd name="connsiteX7" fmla="*/ 1573024 w 7532610"/>
                <a:gd name="connsiteY7" fmla="*/ 51155 h 792907"/>
                <a:gd name="connsiteX8" fmla="*/ 1822406 w 7532610"/>
                <a:gd name="connsiteY8" fmla="*/ 44761 h 792907"/>
                <a:gd name="connsiteX9" fmla="*/ 1822406 w 7532610"/>
                <a:gd name="connsiteY9" fmla="*/ 351693 h 792907"/>
                <a:gd name="connsiteX10" fmla="*/ 2193282 w 7532610"/>
                <a:gd name="connsiteY10" fmla="*/ 351693 h 792907"/>
                <a:gd name="connsiteX11" fmla="*/ 2193282 w 7532610"/>
                <a:gd name="connsiteY11" fmla="*/ 466792 h 792907"/>
                <a:gd name="connsiteX12" fmla="*/ 2365931 w 7532610"/>
                <a:gd name="connsiteY12" fmla="*/ 473186 h 792907"/>
                <a:gd name="connsiteX13" fmla="*/ 2365931 w 7532610"/>
                <a:gd name="connsiteY13" fmla="*/ 345298 h 792907"/>
                <a:gd name="connsiteX14" fmla="*/ 2634496 w 7532610"/>
                <a:gd name="connsiteY14" fmla="*/ 345298 h 792907"/>
                <a:gd name="connsiteX15" fmla="*/ 2634496 w 7532610"/>
                <a:gd name="connsiteY15" fmla="*/ 31972 h 792907"/>
                <a:gd name="connsiteX16" fmla="*/ 3094893 w 7532610"/>
                <a:gd name="connsiteY16" fmla="*/ 31972 h 792907"/>
                <a:gd name="connsiteX17" fmla="*/ 3094893 w 7532610"/>
                <a:gd name="connsiteY17" fmla="*/ 217410 h 792907"/>
                <a:gd name="connsiteX18" fmla="*/ 3197203 w 7532610"/>
                <a:gd name="connsiteY18" fmla="*/ 211016 h 792907"/>
                <a:gd name="connsiteX19" fmla="*/ 3235570 w 7532610"/>
                <a:gd name="connsiteY19" fmla="*/ 19183 h 792907"/>
                <a:gd name="connsiteX20" fmla="*/ 3305908 w 7532610"/>
                <a:gd name="connsiteY20" fmla="*/ 19183 h 792907"/>
                <a:gd name="connsiteX21" fmla="*/ 3325091 w 7532610"/>
                <a:gd name="connsiteY21" fmla="*/ 179044 h 792907"/>
                <a:gd name="connsiteX22" fmla="*/ 3389035 w 7532610"/>
                <a:gd name="connsiteY22" fmla="*/ 0 h 792907"/>
                <a:gd name="connsiteX23" fmla="*/ 3459374 w 7532610"/>
                <a:gd name="connsiteY23" fmla="*/ 0 h 792907"/>
                <a:gd name="connsiteX24" fmla="*/ 3510529 w 7532610"/>
                <a:gd name="connsiteY24" fmla="*/ 166255 h 792907"/>
                <a:gd name="connsiteX25" fmla="*/ 3580868 w 7532610"/>
                <a:gd name="connsiteY25" fmla="*/ 166255 h 792907"/>
                <a:gd name="connsiteX26" fmla="*/ 3811066 w 7532610"/>
                <a:gd name="connsiteY26" fmla="*/ 70339 h 792907"/>
                <a:gd name="connsiteX27" fmla="*/ 3817461 w 7532610"/>
                <a:gd name="connsiteY27" fmla="*/ 185438 h 792907"/>
                <a:gd name="connsiteX28" fmla="*/ 4022082 w 7532610"/>
                <a:gd name="connsiteY28" fmla="*/ 76733 h 792907"/>
                <a:gd name="connsiteX29" fmla="*/ 4022082 w 7532610"/>
                <a:gd name="connsiteY29" fmla="*/ 179044 h 792907"/>
                <a:gd name="connsiteX30" fmla="*/ 4201125 w 7532610"/>
                <a:gd name="connsiteY30" fmla="*/ 70339 h 792907"/>
                <a:gd name="connsiteX31" fmla="*/ 4207519 w 7532610"/>
                <a:gd name="connsiteY31" fmla="*/ 179044 h 792907"/>
                <a:gd name="connsiteX32" fmla="*/ 4386563 w 7532610"/>
                <a:gd name="connsiteY32" fmla="*/ 57550 h 792907"/>
                <a:gd name="connsiteX33" fmla="*/ 4380168 w 7532610"/>
                <a:gd name="connsiteY33" fmla="*/ 166255 h 792907"/>
                <a:gd name="connsiteX34" fmla="*/ 4546423 w 7532610"/>
                <a:gd name="connsiteY34" fmla="*/ 57550 h 792907"/>
                <a:gd name="connsiteX35" fmla="*/ 4546423 w 7532610"/>
                <a:gd name="connsiteY35" fmla="*/ 338904 h 792907"/>
                <a:gd name="connsiteX36" fmla="*/ 4859749 w 7532610"/>
                <a:gd name="connsiteY36" fmla="*/ 332509 h 792907"/>
                <a:gd name="connsiteX37" fmla="*/ 4859749 w 7532610"/>
                <a:gd name="connsiteY37" fmla="*/ 179044 h 792907"/>
                <a:gd name="connsiteX38" fmla="*/ 5358512 w 7532610"/>
                <a:gd name="connsiteY38" fmla="*/ 191832 h 792907"/>
                <a:gd name="connsiteX39" fmla="*/ 5352118 w 7532610"/>
                <a:gd name="connsiteY39" fmla="*/ 479581 h 792907"/>
                <a:gd name="connsiteX40" fmla="*/ 5467217 w 7532610"/>
                <a:gd name="connsiteY40" fmla="*/ 466792 h 792907"/>
                <a:gd name="connsiteX41" fmla="*/ 5575922 w 7532610"/>
                <a:gd name="connsiteY41" fmla="*/ 377270 h 792907"/>
                <a:gd name="connsiteX42" fmla="*/ 5575922 w 7532610"/>
                <a:gd name="connsiteY42" fmla="*/ 460397 h 792907"/>
                <a:gd name="connsiteX43" fmla="*/ 5703810 w 7532610"/>
                <a:gd name="connsiteY43" fmla="*/ 383665 h 792907"/>
                <a:gd name="connsiteX44" fmla="*/ 5710205 w 7532610"/>
                <a:gd name="connsiteY44" fmla="*/ 473186 h 792907"/>
                <a:gd name="connsiteX45" fmla="*/ 5806121 w 7532610"/>
                <a:gd name="connsiteY45" fmla="*/ 383665 h 792907"/>
                <a:gd name="connsiteX46" fmla="*/ 5799726 w 7532610"/>
                <a:gd name="connsiteY46" fmla="*/ 479581 h 792907"/>
                <a:gd name="connsiteX47" fmla="*/ 5921220 w 7532610"/>
                <a:gd name="connsiteY47" fmla="*/ 370876 h 792907"/>
                <a:gd name="connsiteX48" fmla="*/ 5921220 w 7532610"/>
                <a:gd name="connsiteY48" fmla="*/ 485975 h 792907"/>
                <a:gd name="connsiteX49" fmla="*/ 6228151 w 7532610"/>
                <a:gd name="connsiteY49" fmla="*/ 485975 h 792907"/>
                <a:gd name="connsiteX50" fmla="*/ 6221757 w 7532610"/>
                <a:gd name="connsiteY50" fmla="*/ 179044 h 792907"/>
                <a:gd name="connsiteX51" fmla="*/ 6324068 w 7532610"/>
                <a:gd name="connsiteY51" fmla="*/ 140677 h 792907"/>
                <a:gd name="connsiteX52" fmla="*/ 6324068 w 7532610"/>
                <a:gd name="connsiteY52" fmla="*/ 83128 h 792907"/>
                <a:gd name="connsiteX53" fmla="*/ 6618210 w 7532610"/>
                <a:gd name="connsiteY53" fmla="*/ 19183 h 792907"/>
                <a:gd name="connsiteX54" fmla="*/ 6618210 w 7532610"/>
                <a:gd name="connsiteY54" fmla="*/ 108705 h 792907"/>
                <a:gd name="connsiteX55" fmla="*/ 6682154 w 7532610"/>
                <a:gd name="connsiteY55" fmla="*/ 108705 h 792907"/>
                <a:gd name="connsiteX56" fmla="*/ 6682154 w 7532610"/>
                <a:gd name="connsiteY56" fmla="*/ 204621 h 792907"/>
                <a:gd name="connsiteX57" fmla="*/ 6765282 w 7532610"/>
                <a:gd name="connsiteY57" fmla="*/ 204621 h 792907"/>
                <a:gd name="connsiteX58" fmla="*/ 6765282 w 7532610"/>
                <a:gd name="connsiteY58" fmla="*/ 127888 h 792907"/>
                <a:gd name="connsiteX59" fmla="*/ 7200101 w 7532610"/>
                <a:gd name="connsiteY59" fmla="*/ 140677 h 792907"/>
                <a:gd name="connsiteX60" fmla="*/ 7200101 w 7532610"/>
                <a:gd name="connsiteY60" fmla="*/ 294143 h 792907"/>
                <a:gd name="connsiteX61" fmla="*/ 7526216 w 7532610"/>
                <a:gd name="connsiteY61" fmla="*/ 306932 h 792907"/>
                <a:gd name="connsiteX62" fmla="*/ 7532610 w 7532610"/>
                <a:gd name="connsiteY62" fmla="*/ 792907 h 792907"/>
                <a:gd name="connsiteX63" fmla="*/ 51156 w 7532610"/>
                <a:gd name="connsiteY63" fmla="*/ 722568 h 792907"/>
                <a:gd name="connsiteX0" fmla="*/ 0 w 7527530"/>
                <a:gd name="connsiteY0" fmla="*/ 717063 h 792907"/>
                <a:gd name="connsiteX1" fmla="*/ 1315 w 7527530"/>
                <a:gd name="connsiteY1" fmla="*/ 287748 h 792907"/>
                <a:gd name="connsiteX2" fmla="*/ 410557 w 7527530"/>
                <a:gd name="connsiteY2" fmla="*/ 294143 h 792907"/>
                <a:gd name="connsiteX3" fmla="*/ 672727 w 7527530"/>
                <a:gd name="connsiteY3" fmla="*/ 115100 h 792907"/>
                <a:gd name="connsiteX4" fmla="*/ 1440056 w 7527530"/>
                <a:gd name="connsiteY4" fmla="*/ 121494 h 792907"/>
                <a:gd name="connsiteX5" fmla="*/ 1446451 w 7527530"/>
                <a:gd name="connsiteY5" fmla="*/ 230199 h 792907"/>
                <a:gd name="connsiteX6" fmla="*/ 1561550 w 7527530"/>
                <a:gd name="connsiteY6" fmla="*/ 230199 h 792907"/>
                <a:gd name="connsiteX7" fmla="*/ 1567944 w 7527530"/>
                <a:gd name="connsiteY7" fmla="*/ 51155 h 792907"/>
                <a:gd name="connsiteX8" fmla="*/ 1817326 w 7527530"/>
                <a:gd name="connsiteY8" fmla="*/ 44761 h 792907"/>
                <a:gd name="connsiteX9" fmla="*/ 1817326 w 7527530"/>
                <a:gd name="connsiteY9" fmla="*/ 351693 h 792907"/>
                <a:gd name="connsiteX10" fmla="*/ 2188202 w 7527530"/>
                <a:gd name="connsiteY10" fmla="*/ 351693 h 792907"/>
                <a:gd name="connsiteX11" fmla="*/ 2188202 w 7527530"/>
                <a:gd name="connsiteY11" fmla="*/ 466792 h 792907"/>
                <a:gd name="connsiteX12" fmla="*/ 2360851 w 7527530"/>
                <a:gd name="connsiteY12" fmla="*/ 473186 h 792907"/>
                <a:gd name="connsiteX13" fmla="*/ 2360851 w 7527530"/>
                <a:gd name="connsiteY13" fmla="*/ 345298 h 792907"/>
                <a:gd name="connsiteX14" fmla="*/ 2629416 w 7527530"/>
                <a:gd name="connsiteY14" fmla="*/ 345298 h 792907"/>
                <a:gd name="connsiteX15" fmla="*/ 2629416 w 7527530"/>
                <a:gd name="connsiteY15" fmla="*/ 31972 h 792907"/>
                <a:gd name="connsiteX16" fmla="*/ 3089813 w 7527530"/>
                <a:gd name="connsiteY16" fmla="*/ 31972 h 792907"/>
                <a:gd name="connsiteX17" fmla="*/ 3089813 w 7527530"/>
                <a:gd name="connsiteY17" fmla="*/ 217410 h 792907"/>
                <a:gd name="connsiteX18" fmla="*/ 3192123 w 7527530"/>
                <a:gd name="connsiteY18" fmla="*/ 211016 h 792907"/>
                <a:gd name="connsiteX19" fmla="*/ 3230490 w 7527530"/>
                <a:gd name="connsiteY19" fmla="*/ 19183 h 792907"/>
                <a:gd name="connsiteX20" fmla="*/ 3300828 w 7527530"/>
                <a:gd name="connsiteY20" fmla="*/ 19183 h 792907"/>
                <a:gd name="connsiteX21" fmla="*/ 3320011 w 7527530"/>
                <a:gd name="connsiteY21" fmla="*/ 179044 h 792907"/>
                <a:gd name="connsiteX22" fmla="*/ 3383955 w 7527530"/>
                <a:gd name="connsiteY22" fmla="*/ 0 h 792907"/>
                <a:gd name="connsiteX23" fmla="*/ 3454294 w 7527530"/>
                <a:gd name="connsiteY23" fmla="*/ 0 h 792907"/>
                <a:gd name="connsiteX24" fmla="*/ 3505449 w 7527530"/>
                <a:gd name="connsiteY24" fmla="*/ 166255 h 792907"/>
                <a:gd name="connsiteX25" fmla="*/ 3575788 w 7527530"/>
                <a:gd name="connsiteY25" fmla="*/ 166255 h 792907"/>
                <a:gd name="connsiteX26" fmla="*/ 3805986 w 7527530"/>
                <a:gd name="connsiteY26" fmla="*/ 70339 h 792907"/>
                <a:gd name="connsiteX27" fmla="*/ 3812381 w 7527530"/>
                <a:gd name="connsiteY27" fmla="*/ 185438 h 792907"/>
                <a:gd name="connsiteX28" fmla="*/ 4017002 w 7527530"/>
                <a:gd name="connsiteY28" fmla="*/ 76733 h 792907"/>
                <a:gd name="connsiteX29" fmla="*/ 4017002 w 7527530"/>
                <a:gd name="connsiteY29" fmla="*/ 179044 h 792907"/>
                <a:gd name="connsiteX30" fmla="*/ 4196045 w 7527530"/>
                <a:gd name="connsiteY30" fmla="*/ 70339 h 792907"/>
                <a:gd name="connsiteX31" fmla="*/ 4202439 w 7527530"/>
                <a:gd name="connsiteY31" fmla="*/ 179044 h 792907"/>
                <a:gd name="connsiteX32" fmla="*/ 4381483 w 7527530"/>
                <a:gd name="connsiteY32" fmla="*/ 57550 h 792907"/>
                <a:gd name="connsiteX33" fmla="*/ 4375088 w 7527530"/>
                <a:gd name="connsiteY33" fmla="*/ 166255 h 792907"/>
                <a:gd name="connsiteX34" fmla="*/ 4541343 w 7527530"/>
                <a:gd name="connsiteY34" fmla="*/ 57550 h 792907"/>
                <a:gd name="connsiteX35" fmla="*/ 4541343 w 7527530"/>
                <a:gd name="connsiteY35" fmla="*/ 338904 h 792907"/>
                <a:gd name="connsiteX36" fmla="*/ 4854669 w 7527530"/>
                <a:gd name="connsiteY36" fmla="*/ 332509 h 792907"/>
                <a:gd name="connsiteX37" fmla="*/ 4854669 w 7527530"/>
                <a:gd name="connsiteY37" fmla="*/ 179044 h 792907"/>
                <a:gd name="connsiteX38" fmla="*/ 5353432 w 7527530"/>
                <a:gd name="connsiteY38" fmla="*/ 191832 h 792907"/>
                <a:gd name="connsiteX39" fmla="*/ 5347038 w 7527530"/>
                <a:gd name="connsiteY39" fmla="*/ 479581 h 792907"/>
                <a:gd name="connsiteX40" fmla="*/ 5462137 w 7527530"/>
                <a:gd name="connsiteY40" fmla="*/ 466792 h 792907"/>
                <a:gd name="connsiteX41" fmla="*/ 5570842 w 7527530"/>
                <a:gd name="connsiteY41" fmla="*/ 377270 h 792907"/>
                <a:gd name="connsiteX42" fmla="*/ 5570842 w 7527530"/>
                <a:gd name="connsiteY42" fmla="*/ 460397 h 792907"/>
                <a:gd name="connsiteX43" fmla="*/ 5698730 w 7527530"/>
                <a:gd name="connsiteY43" fmla="*/ 383665 h 792907"/>
                <a:gd name="connsiteX44" fmla="*/ 5705125 w 7527530"/>
                <a:gd name="connsiteY44" fmla="*/ 473186 h 792907"/>
                <a:gd name="connsiteX45" fmla="*/ 5801041 w 7527530"/>
                <a:gd name="connsiteY45" fmla="*/ 383665 h 792907"/>
                <a:gd name="connsiteX46" fmla="*/ 5794646 w 7527530"/>
                <a:gd name="connsiteY46" fmla="*/ 479581 h 792907"/>
                <a:gd name="connsiteX47" fmla="*/ 5916140 w 7527530"/>
                <a:gd name="connsiteY47" fmla="*/ 370876 h 792907"/>
                <a:gd name="connsiteX48" fmla="*/ 5916140 w 7527530"/>
                <a:gd name="connsiteY48" fmla="*/ 485975 h 792907"/>
                <a:gd name="connsiteX49" fmla="*/ 6223071 w 7527530"/>
                <a:gd name="connsiteY49" fmla="*/ 485975 h 792907"/>
                <a:gd name="connsiteX50" fmla="*/ 6216677 w 7527530"/>
                <a:gd name="connsiteY50" fmla="*/ 179044 h 792907"/>
                <a:gd name="connsiteX51" fmla="*/ 6318988 w 7527530"/>
                <a:gd name="connsiteY51" fmla="*/ 140677 h 792907"/>
                <a:gd name="connsiteX52" fmla="*/ 6318988 w 7527530"/>
                <a:gd name="connsiteY52" fmla="*/ 83128 h 792907"/>
                <a:gd name="connsiteX53" fmla="*/ 6613130 w 7527530"/>
                <a:gd name="connsiteY53" fmla="*/ 19183 h 792907"/>
                <a:gd name="connsiteX54" fmla="*/ 6613130 w 7527530"/>
                <a:gd name="connsiteY54" fmla="*/ 108705 h 792907"/>
                <a:gd name="connsiteX55" fmla="*/ 6677074 w 7527530"/>
                <a:gd name="connsiteY55" fmla="*/ 108705 h 792907"/>
                <a:gd name="connsiteX56" fmla="*/ 6677074 w 7527530"/>
                <a:gd name="connsiteY56" fmla="*/ 204621 h 792907"/>
                <a:gd name="connsiteX57" fmla="*/ 6760202 w 7527530"/>
                <a:gd name="connsiteY57" fmla="*/ 204621 h 792907"/>
                <a:gd name="connsiteX58" fmla="*/ 6760202 w 7527530"/>
                <a:gd name="connsiteY58" fmla="*/ 127888 h 792907"/>
                <a:gd name="connsiteX59" fmla="*/ 7195021 w 7527530"/>
                <a:gd name="connsiteY59" fmla="*/ 140677 h 792907"/>
                <a:gd name="connsiteX60" fmla="*/ 7195021 w 7527530"/>
                <a:gd name="connsiteY60" fmla="*/ 294143 h 792907"/>
                <a:gd name="connsiteX61" fmla="*/ 7521136 w 7527530"/>
                <a:gd name="connsiteY61" fmla="*/ 306932 h 792907"/>
                <a:gd name="connsiteX62" fmla="*/ 7527530 w 7527530"/>
                <a:gd name="connsiteY62" fmla="*/ 792907 h 792907"/>
                <a:gd name="connsiteX63" fmla="*/ 46076 w 7527530"/>
                <a:gd name="connsiteY63" fmla="*/ 722568 h 79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527530" h="792907">
                  <a:moveTo>
                    <a:pt x="0" y="717063"/>
                  </a:moveTo>
                  <a:cubicBezTo>
                    <a:pt x="2132" y="565729"/>
                    <a:pt x="-817" y="439082"/>
                    <a:pt x="1315" y="287748"/>
                  </a:cubicBezTo>
                  <a:lnTo>
                    <a:pt x="410557" y="294143"/>
                  </a:lnTo>
                  <a:lnTo>
                    <a:pt x="672727" y="115100"/>
                  </a:lnTo>
                  <a:lnTo>
                    <a:pt x="1440056" y="121494"/>
                  </a:lnTo>
                  <a:lnTo>
                    <a:pt x="1446451" y="230199"/>
                  </a:lnTo>
                  <a:lnTo>
                    <a:pt x="1561550" y="230199"/>
                  </a:lnTo>
                  <a:lnTo>
                    <a:pt x="1567944" y="51155"/>
                  </a:lnTo>
                  <a:lnTo>
                    <a:pt x="1817326" y="44761"/>
                  </a:lnTo>
                  <a:lnTo>
                    <a:pt x="1817326" y="351693"/>
                  </a:lnTo>
                  <a:lnTo>
                    <a:pt x="2188202" y="351693"/>
                  </a:lnTo>
                  <a:lnTo>
                    <a:pt x="2188202" y="466792"/>
                  </a:lnTo>
                  <a:lnTo>
                    <a:pt x="2360851" y="473186"/>
                  </a:lnTo>
                  <a:lnTo>
                    <a:pt x="2360851" y="345298"/>
                  </a:lnTo>
                  <a:lnTo>
                    <a:pt x="2629416" y="345298"/>
                  </a:lnTo>
                  <a:lnTo>
                    <a:pt x="2629416" y="31972"/>
                  </a:lnTo>
                  <a:lnTo>
                    <a:pt x="3089813" y="31972"/>
                  </a:lnTo>
                  <a:lnTo>
                    <a:pt x="3089813" y="217410"/>
                  </a:lnTo>
                  <a:lnTo>
                    <a:pt x="3192123" y="211016"/>
                  </a:lnTo>
                  <a:lnTo>
                    <a:pt x="3230490" y="19183"/>
                  </a:lnTo>
                  <a:lnTo>
                    <a:pt x="3300828" y="19183"/>
                  </a:lnTo>
                  <a:lnTo>
                    <a:pt x="3320011" y="179044"/>
                  </a:lnTo>
                  <a:lnTo>
                    <a:pt x="3383955" y="0"/>
                  </a:lnTo>
                  <a:lnTo>
                    <a:pt x="3454294" y="0"/>
                  </a:lnTo>
                  <a:lnTo>
                    <a:pt x="3505449" y="166255"/>
                  </a:lnTo>
                  <a:lnTo>
                    <a:pt x="3575788" y="166255"/>
                  </a:lnTo>
                  <a:lnTo>
                    <a:pt x="3805986" y="70339"/>
                  </a:lnTo>
                  <a:lnTo>
                    <a:pt x="3812381" y="185438"/>
                  </a:lnTo>
                  <a:lnTo>
                    <a:pt x="4017002" y="76733"/>
                  </a:lnTo>
                  <a:lnTo>
                    <a:pt x="4017002" y="179044"/>
                  </a:lnTo>
                  <a:lnTo>
                    <a:pt x="4196045" y="70339"/>
                  </a:lnTo>
                  <a:lnTo>
                    <a:pt x="4202439" y="179044"/>
                  </a:lnTo>
                  <a:lnTo>
                    <a:pt x="4381483" y="57550"/>
                  </a:lnTo>
                  <a:lnTo>
                    <a:pt x="4375088" y="166255"/>
                  </a:lnTo>
                  <a:lnTo>
                    <a:pt x="4541343" y="57550"/>
                  </a:lnTo>
                  <a:lnTo>
                    <a:pt x="4541343" y="338904"/>
                  </a:lnTo>
                  <a:lnTo>
                    <a:pt x="4854669" y="332509"/>
                  </a:lnTo>
                  <a:lnTo>
                    <a:pt x="4854669" y="179044"/>
                  </a:lnTo>
                  <a:lnTo>
                    <a:pt x="5353432" y="191832"/>
                  </a:lnTo>
                  <a:lnTo>
                    <a:pt x="5347038" y="479581"/>
                  </a:lnTo>
                  <a:lnTo>
                    <a:pt x="5462137" y="466792"/>
                  </a:lnTo>
                  <a:lnTo>
                    <a:pt x="5570842" y="377270"/>
                  </a:lnTo>
                  <a:lnTo>
                    <a:pt x="5570842" y="460397"/>
                  </a:lnTo>
                  <a:lnTo>
                    <a:pt x="5698730" y="383665"/>
                  </a:lnTo>
                  <a:lnTo>
                    <a:pt x="5705125" y="473186"/>
                  </a:lnTo>
                  <a:lnTo>
                    <a:pt x="5801041" y="383665"/>
                  </a:lnTo>
                  <a:lnTo>
                    <a:pt x="5794646" y="479581"/>
                  </a:lnTo>
                  <a:lnTo>
                    <a:pt x="5916140" y="370876"/>
                  </a:lnTo>
                  <a:lnTo>
                    <a:pt x="5916140" y="485975"/>
                  </a:lnTo>
                  <a:lnTo>
                    <a:pt x="6223071" y="485975"/>
                  </a:lnTo>
                  <a:lnTo>
                    <a:pt x="6216677" y="179044"/>
                  </a:lnTo>
                  <a:lnTo>
                    <a:pt x="6318988" y="140677"/>
                  </a:lnTo>
                  <a:lnTo>
                    <a:pt x="6318988" y="83128"/>
                  </a:lnTo>
                  <a:lnTo>
                    <a:pt x="6613130" y="19183"/>
                  </a:lnTo>
                  <a:lnTo>
                    <a:pt x="6613130" y="108705"/>
                  </a:lnTo>
                  <a:lnTo>
                    <a:pt x="6677074" y="108705"/>
                  </a:lnTo>
                  <a:lnTo>
                    <a:pt x="6677074" y="204621"/>
                  </a:lnTo>
                  <a:lnTo>
                    <a:pt x="6760202" y="204621"/>
                  </a:lnTo>
                  <a:lnTo>
                    <a:pt x="6760202" y="127888"/>
                  </a:lnTo>
                  <a:lnTo>
                    <a:pt x="7195021" y="140677"/>
                  </a:lnTo>
                  <a:lnTo>
                    <a:pt x="7195021" y="294143"/>
                  </a:lnTo>
                  <a:lnTo>
                    <a:pt x="7521136" y="306932"/>
                  </a:lnTo>
                  <a:cubicBezTo>
                    <a:pt x="7523267" y="468924"/>
                    <a:pt x="7525399" y="630915"/>
                    <a:pt x="7527530" y="792907"/>
                  </a:cubicBezTo>
                  <a:lnTo>
                    <a:pt x="46076" y="722568"/>
                  </a:lnTo>
                </a:path>
              </a:pathLst>
            </a:custGeom>
            <a:gradFill>
              <a:gsLst>
                <a:gs pos="23000">
                  <a:schemeClr val="bg1">
                    <a:lumMod val="85000"/>
                  </a:schemeClr>
                </a:gs>
                <a:gs pos="84000">
                  <a:schemeClr val="bg1"/>
                </a:gs>
              </a:gsLst>
              <a:lin ang="5400000" scaled="0"/>
            </a:gradFill>
            <a:ln w="25400" algn="ctr">
              <a:no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ndParaRPr>
            </a:p>
          </p:txBody>
        </p:sp>
        <p:cxnSp>
          <p:nvCxnSpPr>
            <p:cNvPr id="40" name="Straight Connector 39">
              <a:extLst>
                <a:ext uri="{FF2B5EF4-FFF2-40B4-BE49-F238E27FC236}">
                  <a16:creationId xmlns:a16="http://schemas.microsoft.com/office/drawing/2014/main" id="{6A30F66A-38F3-47F4-888A-1C0AB6A304AA}"/>
                </a:ext>
              </a:extLst>
            </p:cNvPr>
            <p:cNvCxnSpPr>
              <a:cxnSpLocks/>
            </p:cNvCxnSpPr>
            <p:nvPr/>
          </p:nvCxnSpPr>
          <p:spPr>
            <a:xfrm>
              <a:off x="4625680" y="2376157"/>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1" name="Straight Connector 40">
              <a:extLst>
                <a:ext uri="{FF2B5EF4-FFF2-40B4-BE49-F238E27FC236}">
                  <a16:creationId xmlns:a16="http://schemas.microsoft.com/office/drawing/2014/main" id="{9312B692-C49A-4134-9B74-27CAB4435337}"/>
                </a:ext>
              </a:extLst>
            </p:cNvPr>
            <p:cNvCxnSpPr>
              <a:cxnSpLocks/>
            </p:cNvCxnSpPr>
            <p:nvPr/>
          </p:nvCxnSpPr>
          <p:spPr>
            <a:xfrm>
              <a:off x="4632520" y="2450284"/>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2" name="Straight Connector 41">
              <a:extLst>
                <a:ext uri="{FF2B5EF4-FFF2-40B4-BE49-F238E27FC236}">
                  <a16:creationId xmlns:a16="http://schemas.microsoft.com/office/drawing/2014/main" id="{58727FEF-79A3-4A3C-9FF8-7075FC389277}"/>
                </a:ext>
              </a:extLst>
            </p:cNvPr>
            <p:cNvCxnSpPr>
              <a:cxnSpLocks/>
            </p:cNvCxnSpPr>
            <p:nvPr/>
          </p:nvCxnSpPr>
          <p:spPr>
            <a:xfrm>
              <a:off x="4634685" y="2525827"/>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3" name="Straight Connector 42">
              <a:extLst>
                <a:ext uri="{FF2B5EF4-FFF2-40B4-BE49-F238E27FC236}">
                  <a16:creationId xmlns:a16="http://schemas.microsoft.com/office/drawing/2014/main" id="{28CA6642-91B3-41FD-94A7-35E049C68638}"/>
                </a:ext>
              </a:extLst>
            </p:cNvPr>
            <p:cNvCxnSpPr>
              <a:cxnSpLocks/>
            </p:cNvCxnSpPr>
            <p:nvPr/>
          </p:nvCxnSpPr>
          <p:spPr>
            <a:xfrm>
              <a:off x="6859351" y="2494691"/>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4" name="Straight Connector 43">
              <a:extLst>
                <a:ext uri="{FF2B5EF4-FFF2-40B4-BE49-F238E27FC236}">
                  <a16:creationId xmlns:a16="http://schemas.microsoft.com/office/drawing/2014/main" id="{9606B494-A3BB-4B46-B52C-100E457DA646}"/>
                </a:ext>
              </a:extLst>
            </p:cNvPr>
            <p:cNvCxnSpPr>
              <a:cxnSpLocks/>
            </p:cNvCxnSpPr>
            <p:nvPr/>
          </p:nvCxnSpPr>
          <p:spPr>
            <a:xfrm>
              <a:off x="6859351" y="2570933"/>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5" name="Straight Connector 44">
              <a:extLst>
                <a:ext uri="{FF2B5EF4-FFF2-40B4-BE49-F238E27FC236}">
                  <a16:creationId xmlns:a16="http://schemas.microsoft.com/office/drawing/2014/main" id="{2B769402-1DBC-4173-B25F-80E152D5E790}"/>
                </a:ext>
              </a:extLst>
            </p:cNvPr>
            <p:cNvCxnSpPr>
              <a:cxnSpLocks/>
            </p:cNvCxnSpPr>
            <p:nvPr/>
          </p:nvCxnSpPr>
          <p:spPr>
            <a:xfrm>
              <a:off x="6862112" y="2644361"/>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6" name="Straight Connector 45">
              <a:extLst>
                <a:ext uri="{FF2B5EF4-FFF2-40B4-BE49-F238E27FC236}">
                  <a16:creationId xmlns:a16="http://schemas.microsoft.com/office/drawing/2014/main" id="{C42D9A41-DA48-4DDB-B681-89C5A93FDF6D}"/>
                </a:ext>
              </a:extLst>
            </p:cNvPr>
            <p:cNvCxnSpPr>
              <a:cxnSpLocks/>
            </p:cNvCxnSpPr>
            <p:nvPr/>
          </p:nvCxnSpPr>
          <p:spPr>
            <a:xfrm>
              <a:off x="8726107" y="2448083"/>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7" name="Straight Connector 46">
              <a:extLst>
                <a:ext uri="{FF2B5EF4-FFF2-40B4-BE49-F238E27FC236}">
                  <a16:creationId xmlns:a16="http://schemas.microsoft.com/office/drawing/2014/main" id="{2D885EB7-F52C-47E8-8B20-C94969184D6F}"/>
                </a:ext>
              </a:extLst>
            </p:cNvPr>
            <p:cNvCxnSpPr>
              <a:cxnSpLocks/>
            </p:cNvCxnSpPr>
            <p:nvPr/>
          </p:nvCxnSpPr>
          <p:spPr>
            <a:xfrm>
              <a:off x="8731345" y="2523874"/>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8" name="Straight Connector 47">
              <a:extLst>
                <a:ext uri="{FF2B5EF4-FFF2-40B4-BE49-F238E27FC236}">
                  <a16:creationId xmlns:a16="http://schemas.microsoft.com/office/drawing/2014/main" id="{4C3307C5-BF8B-4B61-A0AA-1A6A303D4368}"/>
                </a:ext>
              </a:extLst>
            </p:cNvPr>
            <p:cNvCxnSpPr>
              <a:cxnSpLocks/>
            </p:cNvCxnSpPr>
            <p:nvPr/>
          </p:nvCxnSpPr>
          <p:spPr>
            <a:xfrm>
              <a:off x="8728868" y="2597753"/>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49" name="Straight Connector 48">
              <a:extLst>
                <a:ext uri="{FF2B5EF4-FFF2-40B4-BE49-F238E27FC236}">
                  <a16:creationId xmlns:a16="http://schemas.microsoft.com/office/drawing/2014/main" id="{139527D5-A13C-4D04-B78B-4299F97E00C8}"/>
                </a:ext>
              </a:extLst>
            </p:cNvPr>
            <p:cNvCxnSpPr>
              <a:cxnSpLocks/>
            </p:cNvCxnSpPr>
            <p:nvPr/>
          </p:nvCxnSpPr>
          <p:spPr>
            <a:xfrm>
              <a:off x="8239273" y="2495142"/>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50" name="Straight Connector 49">
              <a:extLst>
                <a:ext uri="{FF2B5EF4-FFF2-40B4-BE49-F238E27FC236}">
                  <a16:creationId xmlns:a16="http://schemas.microsoft.com/office/drawing/2014/main" id="{9FE2911B-293E-4E1E-B1BA-BA0AD2AE6538}"/>
                </a:ext>
              </a:extLst>
            </p:cNvPr>
            <p:cNvCxnSpPr>
              <a:cxnSpLocks/>
            </p:cNvCxnSpPr>
            <p:nvPr/>
          </p:nvCxnSpPr>
          <p:spPr>
            <a:xfrm>
              <a:off x="8244511" y="2570933"/>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51" name="Straight Connector 50">
              <a:extLst>
                <a:ext uri="{FF2B5EF4-FFF2-40B4-BE49-F238E27FC236}">
                  <a16:creationId xmlns:a16="http://schemas.microsoft.com/office/drawing/2014/main" id="{63538E3F-66AB-409A-8C79-2DD5C3732A24}"/>
                </a:ext>
              </a:extLst>
            </p:cNvPr>
            <p:cNvCxnSpPr>
              <a:cxnSpLocks/>
            </p:cNvCxnSpPr>
            <p:nvPr/>
          </p:nvCxnSpPr>
          <p:spPr>
            <a:xfrm>
              <a:off x="8242034" y="2644812"/>
              <a:ext cx="253924"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52" name="Straight Connector 51">
              <a:extLst>
                <a:ext uri="{FF2B5EF4-FFF2-40B4-BE49-F238E27FC236}">
                  <a16:creationId xmlns:a16="http://schemas.microsoft.com/office/drawing/2014/main" id="{683B4041-D932-49E5-8E0A-1295267D8B14}"/>
                </a:ext>
              </a:extLst>
            </p:cNvPr>
            <p:cNvCxnSpPr/>
            <p:nvPr/>
          </p:nvCxnSpPr>
          <p:spPr>
            <a:xfrm>
              <a:off x="2606167" y="2449446"/>
              <a:ext cx="562708"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53" name="Straight Connector 52">
              <a:extLst>
                <a:ext uri="{FF2B5EF4-FFF2-40B4-BE49-F238E27FC236}">
                  <a16:creationId xmlns:a16="http://schemas.microsoft.com/office/drawing/2014/main" id="{F65A8555-7B55-4DF2-A161-134171A82121}"/>
                </a:ext>
              </a:extLst>
            </p:cNvPr>
            <p:cNvCxnSpPr/>
            <p:nvPr/>
          </p:nvCxnSpPr>
          <p:spPr>
            <a:xfrm>
              <a:off x="2606167" y="2545297"/>
              <a:ext cx="562708"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cxnSp>
          <p:nvCxnSpPr>
            <p:cNvPr id="54" name="Straight Connector 53">
              <a:extLst>
                <a:ext uri="{FF2B5EF4-FFF2-40B4-BE49-F238E27FC236}">
                  <a16:creationId xmlns:a16="http://schemas.microsoft.com/office/drawing/2014/main" id="{36419404-100C-4CF5-8383-D39AF285B40B}"/>
                </a:ext>
              </a:extLst>
            </p:cNvPr>
            <p:cNvCxnSpPr/>
            <p:nvPr/>
          </p:nvCxnSpPr>
          <p:spPr>
            <a:xfrm>
              <a:off x="2606167" y="2643666"/>
              <a:ext cx="562708" cy="0"/>
            </a:xfrm>
            <a:prstGeom prst="line">
              <a:avLst/>
            </a:prstGeom>
            <a:noFill/>
            <a:ln w="19050" cap="flat" cmpd="sng" algn="ctr">
              <a:solidFill>
                <a:srgbClr val="FFFFFF">
                  <a:lumMod val="50000"/>
                  <a:alpha val="13000"/>
                </a:srgbClr>
              </a:solidFill>
              <a:prstDash val="solid"/>
              <a:headEnd type="none" w="med" len="med"/>
              <a:tailEnd type="none" w="med" len="med"/>
            </a:ln>
            <a:effectLst/>
          </p:spPr>
        </p:cxnSp>
        <p:sp>
          <p:nvSpPr>
            <p:cNvPr id="55" name="Triangle 341">
              <a:extLst>
                <a:ext uri="{FF2B5EF4-FFF2-40B4-BE49-F238E27FC236}">
                  <a16:creationId xmlns:a16="http://schemas.microsoft.com/office/drawing/2014/main" id="{8D0E70C8-FE79-4779-B9C3-B3253B70B1BC}"/>
                </a:ext>
              </a:extLst>
            </p:cNvPr>
            <p:cNvSpPr/>
            <p:nvPr/>
          </p:nvSpPr>
          <p:spPr bwMode="gray">
            <a:xfrm rot="16200000">
              <a:off x="1883411" y="2438821"/>
              <a:ext cx="68075" cy="80831"/>
            </a:xfrm>
            <a:prstGeom prst="triangle">
              <a:avLst/>
            </a:prstGeom>
            <a:solidFill>
              <a:srgbClr val="F0AB00"/>
            </a:solidFill>
            <a:ln w="25400" algn="ctr">
              <a:noFill/>
              <a:miter lim="800000"/>
              <a:headEnd/>
              <a:tailEnd/>
            </a:ln>
          </p:spPr>
          <p:txBody>
            <a:bodyPr lIns="89977" tIns="71981" rIns="89977" bIns="71981" rtlCol="0" anchor="ctr"/>
            <a:lstStyle/>
            <a:p>
              <a:pPr marL="0" marR="0" lvl="0" indent="0" algn="ctr" defTabSz="914126"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56" name="Triangle 342">
              <a:extLst>
                <a:ext uri="{FF2B5EF4-FFF2-40B4-BE49-F238E27FC236}">
                  <a16:creationId xmlns:a16="http://schemas.microsoft.com/office/drawing/2014/main" id="{96FA3885-D8F8-48FD-900C-65295BF46394}"/>
                </a:ext>
              </a:extLst>
            </p:cNvPr>
            <p:cNvSpPr/>
            <p:nvPr/>
          </p:nvSpPr>
          <p:spPr bwMode="gray">
            <a:xfrm rot="5400000">
              <a:off x="9325192" y="2453539"/>
              <a:ext cx="68075" cy="80831"/>
            </a:xfrm>
            <a:prstGeom prst="triangle">
              <a:avLst/>
            </a:prstGeom>
            <a:solidFill>
              <a:srgbClr val="008FD3"/>
            </a:solidFill>
            <a:ln w="25400" algn="ctr">
              <a:noFill/>
              <a:miter lim="800000"/>
              <a:headEnd/>
              <a:tailEnd/>
            </a:ln>
          </p:spPr>
          <p:txBody>
            <a:bodyPr lIns="89977" tIns="71981" rIns="89977" bIns="71981" rtlCol="0" anchor="ctr"/>
            <a:lstStyle/>
            <a:p>
              <a:pPr marL="0" marR="0" lvl="0" indent="0" algn="ctr" defTabSz="914126"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57" name="TextBox 56">
              <a:extLst>
                <a:ext uri="{FF2B5EF4-FFF2-40B4-BE49-F238E27FC236}">
                  <a16:creationId xmlns:a16="http://schemas.microsoft.com/office/drawing/2014/main" id="{60DF2654-383F-4EF2-AEBA-8EDB21E0B4CC}"/>
                </a:ext>
              </a:extLst>
            </p:cNvPr>
            <p:cNvSpPr txBox="1"/>
            <p:nvPr/>
          </p:nvSpPr>
          <p:spPr>
            <a:xfrm>
              <a:off x="3910677" y="2601445"/>
              <a:ext cx="3447682" cy="123079"/>
            </a:xfrm>
            <a:prstGeom prst="rect">
              <a:avLst/>
            </a:prstGeom>
            <a:noFill/>
          </p:spPr>
          <p:txBody>
            <a:bodyPr wrap="square" lIns="0" tIns="0" rIns="0" bIns="0" rtlCol="0">
              <a:spAutoFit/>
            </a:bodyPr>
            <a:lstStyle/>
            <a:p>
              <a:pPr algn="ctr" defTabSz="1088449" fontAlgn="base">
                <a:spcBef>
                  <a:spcPct val="50000"/>
                </a:spcBef>
                <a:spcAft>
                  <a:spcPct val="0"/>
                </a:spcAft>
                <a:buClr>
                  <a:srgbClr val="F0AB00"/>
                </a:buClr>
                <a:buSzPct val="80000"/>
                <a:defRPr/>
              </a:pPr>
              <a:r>
                <a:rPr lang="en-US" sz="800" i="1" kern="0" dirty="0">
                  <a:solidFill>
                    <a:schemeClr val="tx2"/>
                  </a:solidFill>
                  <a:latin typeface="BentonSans Regular Italic" panose="02000503000000020004" pitchFamily="2" charset="0"/>
                  <a:ea typeface="Arial Unicode MS" pitchFamily="34" charset="-128"/>
                  <a:cs typeface="Arial Unicode MS" pitchFamily="34" charset="-128"/>
                </a:rPr>
                <a:t>ACROSS ALL FUNCTIONS</a:t>
              </a:r>
            </a:p>
          </p:txBody>
        </p:sp>
        <p:sp>
          <p:nvSpPr>
            <p:cNvPr id="172" name="TextBox 171">
              <a:extLst>
                <a:ext uri="{FF2B5EF4-FFF2-40B4-BE49-F238E27FC236}">
                  <a16:creationId xmlns:a16="http://schemas.microsoft.com/office/drawing/2014/main" id="{8A14F477-CEC8-4F31-8B0E-0D3746FCFB28}"/>
                </a:ext>
              </a:extLst>
            </p:cNvPr>
            <p:cNvSpPr txBox="1"/>
            <p:nvPr/>
          </p:nvSpPr>
          <p:spPr>
            <a:xfrm>
              <a:off x="420650" y="2459917"/>
              <a:ext cx="1123993" cy="338554"/>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defRPr/>
              </a:pPr>
              <a:r>
                <a:rPr lang="en-US" sz="1100" i="1" kern="0" dirty="0">
                  <a:solidFill>
                    <a:schemeClr val="accent2"/>
                  </a:solidFill>
                  <a:latin typeface="BentonSans Regular Italic" panose="02000503000000020004" pitchFamily="2" charset="0"/>
                  <a:ea typeface="Arial Unicode MS" pitchFamily="34" charset="-128"/>
                  <a:cs typeface="Arial Unicode MS" pitchFamily="34" charset="-128"/>
                </a:rPr>
                <a:t>BUSINESS PROCESS</a:t>
              </a:r>
            </a:p>
          </p:txBody>
        </p:sp>
      </p:grpSp>
      <p:grpSp>
        <p:nvGrpSpPr>
          <p:cNvPr id="204" name="Group 203">
            <a:extLst>
              <a:ext uri="{FF2B5EF4-FFF2-40B4-BE49-F238E27FC236}">
                <a16:creationId xmlns:a16="http://schemas.microsoft.com/office/drawing/2014/main" id="{4F7D751E-716F-7D41-8049-DBDD3A264275}"/>
              </a:ext>
            </a:extLst>
          </p:cNvPr>
          <p:cNvGrpSpPr/>
          <p:nvPr/>
        </p:nvGrpSpPr>
        <p:grpSpPr>
          <a:xfrm>
            <a:off x="1160238" y="2881853"/>
            <a:ext cx="8986727" cy="1161790"/>
            <a:chOff x="420650" y="2909353"/>
            <a:chExt cx="8986727" cy="1161790"/>
          </a:xfrm>
        </p:grpSpPr>
        <p:grpSp>
          <p:nvGrpSpPr>
            <p:cNvPr id="182" name="Group 181">
              <a:extLst>
                <a:ext uri="{FF2B5EF4-FFF2-40B4-BE49-F238E27FC236}">
                  <a16:creationId xmlns:a16="http://schemas.microsoft.com/office/drawing/2014/main" id="{13350C07-58CA-A341-AB28-AA632D25C955}"/>
                </a:ext>
              </a:extLst>
            </p:cNvPr>
            <p:cNvGrpSpPr/>
            <p:nvPr/>
          </p:nvGrpSpPr>
          <p:grpSpPr>
            <a:xfrm>
              <a:off x="420650" y="2909353"/>
              <a:ext cx="8986727" cy="1161790"/>
              <a:chOff x="420650" y="2909353"/>
              <a:chExt cx="8986727" cy="1161790"/>
            </a:xfrm>
          </p:grpSpPr>
          <p:grpSp>
            <p:nvGrpSpPr>
              <p:cNvPr id="181" name="Group 180">
                <a:extLst>
                  <a:ext uri="{FF2B5EF4-FFF2-40B4-BE49-F238E27FC236}">
                    <a16:creationId xmlns:a16="http://schemas.microsoft.com/office/drawing/2014/main" id="{84687BAE-C0F6-A442-A503-C3E7A36367AB}"/>
                  </a:ext>
                </a:extLst>
              </p:cNvPr>
              <p:cNvGrpSpPr/>
              <p:nvPr/>
            </p:nvGrpSpPr>
            <p:grpSpPr>
              <a:xfrm>
                <a:off x="420650" y="2909353"/>
                <a:ext cx="8986727" cy="1091469"/>
                <a:chOff x="420650" y="2909353"/>
                <a:chExt cx="8986727" cy="1091469"/>
              </a:xfrm>
            </p:grpSpPr>
            <p:sp>
              <p:nvSpPr>
                <p:cNvPr id="3" name="Rectangle 2">
                  <a:extLst>
                    <a:ext uri="{FF2B5EF4-FFF2-40B4-BE49-F238E27FC236}">
                      <a16:creationId xmlns:a16="http://schemas.microsoft.com/office/drawing/2014/main" id="{824820A6-44B2-4244-B1B4-D557C4679240}"/>
                    </a:ext>
                  </a:extLst>
                </p:cNvPr>
                <p:cNvSpPr/>
                <p:nvPr/>
              </p:nvSpPr>
              <p:spPr bwMode="gray">
                <a:xfrm>
                  <a:off x="5702811" y="3229521"/>
                  <a:ext cx="3517320" cy="541677"/>
                </a:xfrm>
                <a:prstGeom prst="rect">
                  <a:avLst/>
                </a:prstGeom>
                <a:solidFill>
                  <a:schemeClr val="bg1">
                    <a:lumMod val="85000"/>
                  </a:schemeClr>
                </a:solidFill>
                <a:ln w="25400" algn="ctr">
                  <a:noFill/>
                  <a:miter lim="800000"/>
                  <a:headEnd/>
                  <a:tailEnd/>
                </a:ln>
              </p:spPr>
              <p:txBody>
                <a:bodyPr lIns="89977" tIns="71981" rIns="89977" bIns="71981" rtlCol="0" anchor="ctr"/>
                <a:lstStyle/>
                <a:p>
                  <a:pPr marL="0" marR="0" lvl="0" indent="0" algn="ctr" defTabSz="914126"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4" name="Rectangle 3">
                  <a:extLst>
                    <a:ext uri="{FF2B5EF4-FFF2-40B4-BE49-F238E27FC236}">
                      <a16:creationId xmlns:a16="http://schemas.microsoft.com/office/drawing/2014/main" id="{9B200F37-5E99-40EB-8E8C-166D22B60FD3}"/>
                    </a:ext>
                  </a:extLst>
                </p:cNvPr>
                <p:cNvSpPr/>
                <p:nvPr/>
              </p:nvSpPr>
              <p:spPr bwMode="gray">
                <a:xfrm>
                  <a:off x="2048806" y="3229521"/>
                  <a:ext cx="3514074" cy="541677"/>
                </a:xfrm>
                <a:prstGeom prst="rect">
                  <a:avLst/>
                </a:prstGeom>
                <a:solidFill>
                  <a:schemeClr val="bg1">
                    <a:lumMod val="85000"/>
                  </a:schemeClr>
                </a:solidFill>
                <a:ln w="25400" algn="ctr">
                  <a:noFill/>
                  <a:miter lim="800000"/>
                  <a:headEnd/>
                  <a:tailEnd/>
                </a:ln>
              </p:spPr>
              <p:txBody>
                <a:bodyPr lIns="89977" tIns="71981" rIns="89977" bIns="71981" rtlCol="0" anchor="ctr"/>
                <a:lstStyle/>
                <a:p>
                  <a:pPr marL="0" marR="0" lvl="0" indent="0" algn="ctr" defTabSz="914126"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11CB5A81-A0CD-4EA6-A1B3-AC51C60A433A}"/>
                    </a:ext>
                  </a:extLst>
                </p:cNvPr>
                <p:cNvSpPr/>
                <p:nvPr/>
              </p:nvSpPr>
              <p:spPr bwMode="gray">
                <a:xfrm>
                  <a:off x="1875183" y="2986868"/>
                  <a:ext cx="7532194" cy="1013954"/>
                </a:xfrm>
                <a:prstGeom prst="rect">
                  <a:avLst/>
                </a:prstGeom>
                <a:noFill/>
                <a:ln w="9525" algn="ctr">
                  <a:solidFill>
                    <a:srgbClr val="FFFFFF">
                      <a:lumMod val="50000"/>
                    </a:srgbClr>
                  </a:solidFill>
                  <a:prstDash val="sysDot"/>
                  <a:miter lim="800000"/>
                  <a:headEnd/>
                  <a:tailEnd/>
                </a:ln>
              </p:spPr>
              <p:txBody>
                <a:bodyPr lIns="89977" tIns="71981" rIns="89977" bIns="71981" rtlCol="0" anchor="ctr"/>
                <a:lstStyle/>
                <a:p>
                  <a:pPr marL="0" marR="0" lvl="0" indent="0" algn="ctr" defTabSz="914126"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dirty="0">
                    <a:ln>
                      <a:noFill/>
                    </a:ln>
                    <a:solidFill>
                      <a:srgbClr val="595959"/>
                    </a:solidFill>
                    <a:effectLst/>
                    <a:uLnTx/>
                    <a:uFillTx/>
                    <a:latin typeface="BentonSans Regular" panose="02000503000000020004" pitchFamily="2" charset="0"/>
                    <a:ea typeface="Arial Unicode MS" pitchFamily="34" charset="-128"/>
                    <a:cs typeface="Arial Unicode MS" pitchFamily="34" charset="-128"/>
                  </a:endParaRPr>
                </a:p>
              </p:txBody>
            </p:sp>
            <p:sp>
              <p:nvSpPr>
                <p:cNvPr id="171" name="TextBox 170">
                  <a:extLst>
                    <a:ext uri="{FF2B5EF4-FFF2-40B4-BE49-F238E27FC236}">
                      <a16:creationId xmlns:a16="http://schemas.microsoft.com/office/drawing/2014/main" id="{A7EBF0D7-9729-425C-9E0E-F69C5697442B}"/>
                    </a:ext>
                  </a:extLst>
                </p:cNvPr>
                <p:cNvSpPr txBox="1"/>
                <p:nvPr/>
              </p:nvSpPr>
              <p:spPr>
                <a:xfrm>
                  <a:off x="420650" y="3408040"/>
                  <a:ext cx="1146330" cy="169277"/>
                </a:xfrm>
                <a:prstGeom prst="rect">
                  <a:avLst/>
                </a:prstGeom>
                <a:noFill/>
              </p:spPr>
              <p:txBody>
                <a:bodyPr wrap="square" lIns="0" tIns="0" rIns="0" bIns="0" rtlCol="0">
                  <a:spAutoFit/>
                </a:bodyPr>
                <a:lstStyle>
                  <a:defPPr>
                    <a:defRPr lang="en-DE"/>
                  </a:defPPr>
                  <a:lvl1pPr marR="0" lvl="0" indent="0" fontAlgn="base">
                    <a:lnSpc>
                      <a:spcPct val="100000"/>
                    </a:lnSpc>
                    <a:spcBef>
                      <a:spcPct val="50000"/>
                    </a:spcBef>
                    <a:spcAft>
                      <a:spcPct val="0"/>
                    </a:spcAft>
                    <a:buClr>
                      <a:srgbClr val="F0AB00"/>
                    </a:buClr>
                    <a:buSzPct val="80000"/>
                    <a:buFontTx/>
                    <a:buNone/>
                    <a:tabLst/>
                    <a:defRPr kumimoji="0" sz="1100" b="0" i="1" u="none" strike="noStrike" kern="0" cap="none" spc="0" normalizeH="0" baseline="0">
                      <a:ln>
                        <a:noFill/>
                      </a:ln>
                      <a:solidFill>
                        <a:srgbClr val="FFFFFF">
                          <a:lumMod val="75000"/>
                        </a:srgbClr>
                      </a:solidFill>
                      <a:effectLst/>
                      <a:uLnTx/>
                      <a:uFillTx/>
                      <a:latin typeface="BentonSans Regular Italic" panose="02000503000000020004" pitchFamily="2" charset="0"/>
                      <a:ea typeface="Arial Unicode MS" pitchFamily="34" charset="-128"/>
                      <a:cs typeface="Arial Unicode MS" pitchFamily="34" charset="-128"/>
                    </a:defRPr>
                  </a:lvl1pP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US" sz="1100" b="0" i="1" u="none" strike="noStrike" kern="0" cap="none" spc="0" normalizeH="0" baseline="0" noProof="0" dirty="0">
                      <a:ln>
                        <a:noFill/>
                      </a:ln>
                      <a:solidFill>
                        <a:schemeClr val="accent2"/>
                      </a:solidFill>
                      <a:effectLst/>
                      <a:uLnTx/>
                      <a:uFillTx/>
                      <a:latin typeface="BentonSans Regular Italic" panose="02000503000000020004" pitchFamily="2" charset="0"/>
                      <a:ea typeface="Arial Unicode MS" pitchFamily="34" charset="-128"/>
                    </a:rPr>
                    <a:t>APPLICATIONS</a:t>
                  </a:r>
                </a:p>
              </p:txBody>
            </p:sp>
            <p:sp>
              <p:nvSpPr>
                <p:cNvPr id="180" name="TextBox 179">
                  <a:extLst>
                    <a:ext uri="{FF2B5EF4-FFF2-40B4-BE49-F238E27FC236}">
                      <a16:creationId xmlns:a16="http://schemas.microsoft.com/office/drawing/2014/main" id="{02678353-AD50-634A-BA4C-883F1F12CA4E}"/>
                    </a:ext>
                  </a:extLst>
                </p:cNvPr>
                <p:cNvSpPr txBox="1"/>
                <p:nvPr/>
              </p:nvSpPr>
              <p:spPr>
                <a:xfrm>
                  <a:off x="4770338" y="2909353"/>
                  <a:ext cx="1714476" cy="138499"/>
                </a:xfrm>
                <a:prstGeom prst="rect">
                  <a:avLst/>
                </a:prstGeom>
                <a:solidFill>
                  <a:schemeClr val="bg1"/>
                </a:solidFill>
              </p:spPr>
              <p:txBody>
                <a:bodyPr wrap="square" lIns="0" tIns="0" rIns="0" bIns="0" rtlCol="0">
                  <a:spAutoFit/>
                </a:bodyP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chemeClr val="tx2"/>
                      </a:solidFill>
                      <a:effectLst/>
                      <a:uLnTx/>
                      <a:uFillTx/>
                      <a:latin typeface="BentonSans Regular" panose="02000503000000020004" pitchFamily="2" charset="0"/>
                      <a:ea typeface="Arial Unicode MS" pitchFamily="34" charset="-128"/>
                      <a:cs typeface="Arial Unicode MS" pitchFamily="34" charset="-128"/>
                    </a:rPr>
                    <a:t>EXPERIENCE MANAGEMENT</a:t>
                  </a:r>
                </a:p>
              </p:txBody>
            </p:sp>
          </p:grpSp>
          <p:sp>
            <p:nvSpPr>
              <p:cNvPr id="8" name="TextBox 7">
                <a:extLst>
                  <a:ext uri="{FF2B5EF4-FFF2-40B4-BE49-F238E27FC236}">
                    <a16:creationId xmlns:a16="http://schemas.microsoft.com/office/drawing/2014/main" id="{FDE03543-4B58-4646-83E8-595151CE660A}"/>
                  </a:ext>
                </a:extLst>
              </p:cNvPr>
              <p:cNvSpPr txBox="1"/>
              <p:nvPr/>
            </p:nvSpPr>
            <p:spPr>
              <a:xfrm>
                <a:off x="4635184" y="3932644"/>
                <a:ext cx="1990186" cy="138499"/>
              </a:xfrm>
              <a:prstGeom prst="rect">
                <a:avLst/>
              </a:prstGeom>
              <a:solidFill>
                <a:schemeClr val="bg1"/>
              </a:solidFill>
            </p:spPr>
            <p:txBody>
              <a:bodyPr wrap="square" lIns="0" tIns="0" rIns="0" bIns="0" rtlCol="0">
                <a:spAutoFit/>
              </a:bodyP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chemeClr val="tx2"/>
                    </a:solidFill>
                    <a:effectLst/>
                    <a:uLnTx/>
                    <a:uFillTx/>
                    <a:latin typeface="BentonSans Regular" panose="02000503000000020004" pitchFamily="2" charset="0"/>
                    <a:ea typeface="Arial Unicode MS" pitchFamily="34" charset="-128"/>
                    <a:cs typeface="Arial Unicode MS" pitchFamily="34" charset="-128"/>
                  </a:rPr>
                  <a:t>SUSTAINABILITY MANAGEMENT</a:t>
                </a:r>
              </a:p>
            </p:txBody>
          </p:sp>
        </p:grpSp>
        <p:sp>
          <p:nvSpPr>
            <p:cNvPr id="5" name="TextBox 4">
              <a:extLst>
                <a:ext uri="{FF2B5EF4-FFF2-40B4-BE49-F238E27FC236}">
                  <a16:creationId xmlns:a16="http://schemas.microsoft.com/office/drawing/2014/main" id="{535E5128-3131-41F7-8BD1-89F74153B6C0}"/>
                </a:ext>
              </a:extLst>
            </p:cNvPr>
            <p:cNvSpPr txBox="1"/>
            <p:nvPr/>
          </p:nvSpPr>
          <p:spPr>
            <a:xfrm>
              <a:off x="2975044" y="3408041"/>
              <a:ext cx="1509944" cy="169277"/>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defRPr/>
              </a:pPr>
              <a:r>
                <a:rPr lang="en-US" sz="1100" kern="0" dirty="0">
                  <a:solidFill>
                    <a:schemeClr val="accent2"/>
                  </a:solidFill>
                  <a:latin typeface="BentonSans Regular" panose="02000503000000020004" pitchFamily="2" charset="0"/>
                  <a:ea typeface="Arial Unicode MS" pitchFamily="34" charset="-128"/>
                  <a:cs typeface="Arial Unicode MS" pitchFamily="34" charset="-128"/>
                </a:rPr>
                <a:t>INTELLIGENT SUITE</a:t>
              </a:r>
            </a:p>
          </p:txBody>
        </p:sp>
        <p:sp>
          <p:nvSpPr>
            <p:cNvPr id="6" name="TextBox 5">
              <a:extLst>
                <a:ext uri="{FF2B5EF4-FFF2-40B4-BE49-F238E27FC236}">
                  <a16:creationId xmlns:a16="http://schemas.microsoft.com/office/drawing/2014/main" id="{BEB628C4-A2AA-41C6-8C8C-D814B24A1BFB}"/>
                </a:ext>
              </a:extLst>
            </p:cNvPr>
            <p:cNvSpPr txBox="1"/>
            <p:nvPr/>
          </p:nvSpPr>
          <p:spPr>
            <a:xfrm>
              <a:off x="6569945" y="3416856"/>
              <a:ext cx="1902123" cy="169277"/>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defRPr/>
              </a:pPr>
              <a:r>
                <a:rPr lang="en-US" sz="1100" kern="0" dirty="0">
                  <a:solidFill>
                    <a:srgbClr val="595959"/>
                  </a:solidFill>
                  <a:latin typeface="BentonSans Regular" panose="02000503000000020004" pitchFamily="2" charset="0"/>
                  <a:ea typeface="Arial Unicode MS" pitchFamily="34" charset="-128"/>
                  <a:cs typeface="Arial Unicode MS" pitchFamily="34" charset="-128"/>
                </a:rPr>
                <a:t>INDUSTRY CLOUD</a:t>
              </a:r>
            </a:p>
          </p:txBody>
        </p:sp>
      </p:grpSp>
      <p:sp>
        <p:nvSpPr>
          <p:cNvPr id="38" name="Freeform 324">
            <a:extLst>
              <a:ext uri="{FF2B5EF4-FFF2-40B4-BE49-F238E27FC236}">
                <a16:creationId xmlns:a16="http://schemas.microsoft.com/office/drawing/2014/main" id="{2550A919-863E-4D58-B50F-8A6DE68AF832}"/>
              </a:ext>
            </a:extLst>
          </p:cNvPr>
          <p:cNvSpPr/>
          <p:nvPr/>
        </p:nvSpPr>
        <p:spPr bwMode="gray">
          <a:xfrm>
            <a:off x="2658803" y="2189241"/>
            <a:ext cx="7422125" cy="486101"/>
          </a:xfrm>
          <a:custGeom>
            <a:avLst/>
            <a:gdLst>
              <a:gd name="connsiteX0" fmla="*/ 0 w 7424058"/>
              <a:gd name="connsiteY0" fmla="*/ 290285 h 486228"/>
              <a:gd name="connsiteX1" fmla="*/ 355600 w 7424058"/>
              <a:gd name="connsiteY1" fmla="*/ 297542 h 486228"/>
              <a:gd name="connsiteX2" fmla="*/ 616858 w 7424058"/>
              <a:gd name="connsiteY2" fmla="*/ 130628 h 486228"/>
              <a:gd name="connsiteX3" fmla="*/ 1400629 w 7424058"/>
              <a:gd name="connsiteY3" fmla="*/ 130628 h 486228"/>
              <a:gd name="connsiteX4" fmla="*/ 1400629 w 7424058"/>
              <a:gd name="connsiteY4" fmla="*/ 232228 h 486228"/>
              <a:gd name="connsiteX5" fmla="*/ 1516743 w 7424058"/>
              <a:gd name="connsiteY5" fmla="*/ 232228 h 486228"/>
              <a:gd name="connsiteX6" fmla="*/ 1516743 w 7424058"/>
              <a:gd name="connsiteY6" fmla="*/ 50800 h 486228"/>
              <a:gd name="connsiteX7" fmla="*/ 1778000 w 7424058"/>
              <a:gd name="connsiteY7" fmla="*/ 50800 h 486228"/>
              <a:gd name="connsiteX8" fmla="*/ 1778000 w 7424058"/>
              <a:gd name="connsiteY8" fmla="*/ 355600 h 486228"/>
              <a:gd name="connsiteX9" fmla="*/ 2148115 w 7424058"/>
              <a:gd name="connsiteY9" fmla="*/ 355600 h 486228"/>
              <a:gd name="connsiteX10" fmla="*/ 2148115 w 7424058"/>
              <a:gd name="connsiteY10" fmla="*/ 471714 h 486228"/>
              <a:gd name="connsiteX11" fmla="*/ 2315029 w 7424058"/>
              <a:gd name="connsiteY11" fmla="*/ 471714 h 486228"/>
              <a:gd name="connsiteX12" fmla="*/ 2315029 w 7424058"/>
              <a:gd name="connsiteY12" fmla="*/ 348342 h 486228"/>
              <a:gd name="connsiteX13" fmla="*/ 2590800 w 7424058"/>
              <a:gd name="connsiteY13" fmla="*/ 355600 h 486228"/>
              <a:gd name="connsiteX14" fmla="*/ 2583543 w 7424058"/>
              <a:gd name="connsiteY14" fmla="*/ 43542 h 486228"/>
              <a:gd name="connsiteX15" fmla="*/ 3040743 w 7424058"/>
              <a:gd name="connsiteY15" fmla="*/ 43542 h 486228"/>
              <a:gd name="connsiteX16" fmla="*/ 3048000 w 7424058"/>
              <a:gd name="connsiteY16" fmla="*/ 217714 h 486228"/>
              <a:gd name="connsiteX17" fmla="*/ 3149600 w 7424058"/>
              <a:gd name="connsiteY17" fmla="*/ 217714 h 486228"/>
              <a:gd name="connsiteX18" fmla="*/ 3185886 w 7424058"/>
              <a:gd name="connsiteY18" fmla="*/ 21771 h 486228"/>
              <a:gd name="connsiteX19" fmla="*/ 3185886 w 7424058"/>
              <a:gd name="connsiteY19" fmla="*/ 21771 h 486228"/>
              <a:gd name="connsiteX20" fmla="*/ 3185886 w 7424058"/>
              <a:gd name="connsiteY20" fmla="*/ 21771 h 486228"/>
              <a:gd name="connsiteX21" fmla="*/ 3185886 w 7424058"/>
              <a:gd name="connsiteY21" fmla="*/ 21771 h 486228"/>
              <a:gd name="connsiteX22" fmla="*/ 3185886 w 7424058"/>
              <a:gd name="connsiteY22" fmla="*/ 21771 h 486228"/>
              <a:gd name="connsiteX23" fmla="*/ 3185886 w 7424058"/>
              <a:gd name="connsiteY23" fmla="*/ 21771 h 486228"/>
              <a:gd name="connsiteX24" fmla="*/ 3258458 w 7424058"/>
              <a:gd name="connsiteY24" fmla="*/ 21771 h 486228"/>
              <a:gd name="connsiteX25" fmla="*/ 3280229 w 7424058"/>
              <a:gd name="connsiteY25" fmla="*/ 181428 h 486228"/>
              <a:gd name="connsiteX26" fmla="*/ 3338286 w 7424058"/>
              <a:gd name="connsiteY26" fmla="*/ 0 h 486228"/>
              <a:gd name="connsiteX27" fmla="*/ 3403600 w 7424058"/>
              <a:gd name="connsiteY27" fmla="*/ 0 h 486228"/>
              <a:gd name="connsiteX28" fmla="*/ 3461658 w 7424058"/>
              <a:gd name="connsiteY28" fmla="*/ 166914 h 486228"/>
              <a:gd name="connsiteX29" fmla="*/ 3548743 w 7424058"/>
              <a:gd name="connsiteY29" fmla="*/ 166914 h 486228"/>
              <a:gd name="connsiteX30" fmla="*/ 3766458 w 7424058"/>
              <a:gd name="connsiteY30" fmla="*/ 72571 h 486228"/>
              <a:gd name="connsiteX31" fmla="*/ 3773715 w 7424058"/>
              <a:gd name="connsiteY31" fmla="*/ 188685 h 486228"/>
              <a:gd name="connsiteX32" fmla="*/ 3969658 w 7424058"/>
              <a:gd name="connsiteY32" fmla="*/ 79828 h 486228"/>
              <a:gd name="connsiteX33" fmla="*/ 3969658 w 7424058"/>
              <a:gd name="connsiteY33" fmla="*/ 188685 h 486228"/>
              <a:gd name="connsiteX34" fmla="*/ 4158343 w 7424058"/>
              <a:gd name="connsiteY34" fmla="*/ 79828 h 486228"/>
              <a:gd name="connsiteX35" fmla="*/ 4158343 w 7424058"/>
              <a:gd name="connsiteY35" fmla="*/ 181428 h 486228"/>
              <a:gd name="connsiteX36" fmla="*/ 4332515 w 7424058"/>
              <a:gd name="connsiteY36" fmla="*/ 65314 h 486228"/>
              <a:gd name="connsiteX37" fmla="*/ 4332515 w 7424058"/>
              <a:gd name="connsiteY37" fmla="*/ 174171 h 486228"/>
              <a:gd name="connsiteX38" fmla="*/ 4499429 w 7424058"/>
              <a:gd name="connsiteY38" fmla="*/ 65314 h 486228"/>
              <a:gd name="connsiteX39" fmla="*/ 4499429 w 7424058"/>
              <a:gd name="connsiteY39" fmla="*/ 341085 h 486228"/>
              <a:gd name="connsiteX40" fmla="*/ 4811486 w 7424058"/>
              <a:gd name="connsiteY40" fmla="*/ 341085 h 486228"/>
              <a:gd name="connsiteX41" fmla="*/ 4811486 w 7424058"/>
              <a:gd name="connsiteY41" fmla="*/ 188685 h 486228"/>
              <a:gd name="connsiteX42" fmla="*/ 5304972 w 7424058"/>
              <a:gd name="connsiteY42" fmla="*/ 188685 h 486228"/>
              <a:gd name="connsiteX43" fmla="*/ 5304972 w 7424058"/>
              <a:gd name="connsiteY43" fmla="*/ 478971 h 486228"/>
              <a:gd name="connsiteX44" fmla="*/ 5421086 w 7424058"/>
              <a:gd name="connsiteY44" fmla="*/ 471714 h 486228"/>
              <a:gd name="connsiteX45" fmla="*/ 5529943 w 7424058"/>
              <a:gd name="connsiteY45" fmla="*/ 377371 h 486228"/>
              <a:gd name="connsiteX46" fmla="*/ 5537200 w 7424058"/>
              <a:gd name="connsiteY46" fmla="*/ 471714 h 486228"/>
              <a:gd name="connsiteX47" fmla="*/ 5653315 w 7424058"/>
              <a:gd name="connsiteY47" fmla="*/ 384628 h 486228"/>
              <a:gd name="connsiteX48" fmla="*/ 5653315 w 7424058"/>
              <a:gd name="connsiteY48" fmla="*/ 486228 h 486228"/>
              <a:gd name="connsiteX49" fmla="*/ 5754915 w 7424058"/>
              <a:gd name="connsiteY49" fmla="*/ 384628 h 486228"/>
              <a:gd name="connsiteX50" fmla="*/ 5754915 w 7424058"/>
              <a:gd name="connsiteY50" fmla="*/ 486228 h 486228"/>
              <a:gd name="connsiteX51" fmla="*/ 5871029 w 7424058"/>
              <a:gd name="connsiteY51" fmla="*/ 370114 h 486228"/>
              <a:gd name="connsiteX52" fmla="*/ 5871029 w 7424058"/>
              <a:gd name="connsiteY52" fmla="*/ 486228 h 486228"/>
              <a:gd name="connsiteX53" fmla="*/ 6175829 w 7424058"/>
              <a:gd name="connsiteY53" fmla="*/ 486228 h 486228"/>
              <a:gd name="connsiteX54" fmla="*/ 6168572 w 7424058"/>
              <a:gd name="connsiteY54" fmla="*/ 188685 h 486228"/>
              <a:gd name="connsiteX55" fmla="*/ 6270172 w 7424058"/>
              <a:gd name="connsiteY55" fmla="*/ 152400 h 486228"/>
              <a:gd name="connsiteX56" fmla="*/ 6270172 w 7424058"/>
              <a:gd name="connsiteY56" fmla="*/ 152400 h 486228"/>
              <a:gd name="connsiteX57" fmla="*/ 6270172 w 7424058"/>
              <a:gd name="connsiteY57" fmla="*/ 87085 h 486228"/>
              <a:gd name="connsiteX58" fmla="*/ 6567715 w 7424058"/>
              <a:gd name="connsiteY58" fmla="*/ 29028 h 486228"/>
              <a:gd name="connsiteX59" fmla="*/ 6567715 w 7424058"/>
              <a:gd name="connsiteY59" fmla="*/ 116114 h 486228"/>
              <a:gd name="connsiteX60" fmla="*/ 6640286 w 7424058"/>
              <a:gd name="connsiteY60" fmla="*/ 116114 h 486228"/>
              <a:gd name="connsiteX61" fmla="*/ 6640286 w 7424058"/>
              <a:gd name="connsiteY61" fmla="*/ 217714 h 486228"/>
              <a:gd name="connsiteX62" fmla="*/ 6720115 w 7424058"/>
              <a:gd name="connsiteY62" fmla="*/ 217714 h 486228"/>
              <a:gd name="connsiteX63" fmla="*/ 6720115 w 7424058"/>
              <a:gd name="connsiteY63" fmla="*/ 130628 h 486228"/>
              <a:gd name="connsiteX64" fmla="*/ 7148286 w 7424058"/>
              <a:gd name="connsiteY64" fmla="*/ 145142 h 486228"/>
              <a:gd name="connsiteX65" fmla="*/ 7155543 w 7424058"/>
              <a:gd name="connsiteY65" fmla="*/ 297542 h 486228"/>
              <a:gd name="connsiteX66" fmla="*/ 7424058 w 7424058"/>
              <a:gd name="connsiteY66" fmla="*/ 304800 h 48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424058" h="486228">
                <a:moveTo>
                  <a:pt x="0" y="290285"/>
                </a:moveTo>
                <a:lnTo>
                  <a:pt x="355600" y="297542"/>
                </a:lnTo>
                <a:lnTo>
                  <a:pt x="616858" y="130628"/>
                </a:lnTo>
                <a:lnTo>
                  <a:pt x="1400629" y="130628"/>
                </a:lnTo>
                <a:lnTo>
                  <a:pt x="1400629" y="232228"/>
                </a:lnTo>
                <a:lnTo>
                  <a:pt x="1516743" y="232228"/>
                </a:lnTo>
                <a:lnTo>
                  <a:pt x="1516743" y="50800"/>
                </a:lnTo>
                <a:lnTo>
                  <a:pt x="1778000" y="50800"/>
                </a:lnTo>
                <a:lnTo>
                  <a:pt x="1778000" y="355600"/>
                </a:lnTo>
                <a:lnTo>
                  <a:pt x="2148115" y="355600"/>
                </a:lnTo>
                <a:lnTo>
                  <a:pt x="2148115" y="471714"/>
                </a:lnTo>
                <a:lnTo>
                  <a:pt x="2315029" y="471714"/>
                </a:lnTo>
                <a:lnTo>
                  <a:pt x="2315029" y="348342"/>
                </a:lnTo>
                <a:lnTo>
                  <a:pt x="2590800" y="355600"/>
                </a:lnTo>
                <a:lnTo>
                  <a:pt x="2583543" y="43542"/>
                </a:lnTo>
                <a:lnTo>
                  <a:pt x="3040743" y="43542"/>
                </a:lnTo>
                <a:lnTo>
                  <a:pt x="3048000" y="217714"/>
                </a:lnTo>
                <a:lnTo>
                  <a:pt x="3149600" y="217714"/>
                </a:lnTo>
                <a:lnTo>
                  <a:pt x="3185886" y="21771"/>
                </a:lnTo>
                <a:lnTo>
                  <a:pt x="3185886" y="21771"/>
                </a:lnTo>
                <a:lnTo>
                  <a:pt x="3185886" y="21771"/>
                </a:lnTo>
                <a:lnTo>
                  <a:pt x="3185886" y="21771"/>
                </a:lnTo>
                <a:lnTo>
                  <a:pt x="3185886" y="21771"/>
                </a:lnTo>
                <a:lnTo>
                  <a:pt x="3185886" y="21771"/>
                </a:lnTo>
                <a:lnTo>
                  <a:pt x="3258458" y="21771"/>
                </a:lnTo>
                <a:lnTo>
                  <a:pt x="3280229" y="181428"/>
                </a:lnTo>
                <a:lnTo>
                  <a:pt x="3338286" y="0"/>
                </a:lnTo>
                <a:lnTo>
                  <a:pt x="3403600" y="0"/>
                </a:lnTo>
                <a:lnTo>
                  <a:pt x="3461658" y="166914"/>
                </a:lnTo>
                <a:lnTo>
                  <a:pt x="3548743" y="166914"/>
                </a:lnTo>
                <a:lnTo>
                  <a:pt x="3766458" y="72571"/>
                </a:lnTo>
                <a:lnTo>
                  <a:pt x="3773715" y="188685"/>
                </a:lnTo>
                <a:lnTo>
                  <a:pt x="3969658" y="79828"/>
                </a:lnTo>
                <a:lnTo>
                  <a:pt x="3969658" y="188685"/>
                </a:lnTo>
                <a:lnTo>
                  <a:pt x="4158343" y="79828"/>
                </a:lnTo>
                <a:lnTo>
                  <a:pt x="4158343" y="181428"/>
                </a:lnTo>
                <a:lnTo>
                  <a:pt x="4332515" y="65314"/>
                </a:lnTo>
                <a:lnTo>
                  <a:pt x="4332515" y="174171"/>
                </a:lnTo>
                <a:lnTo>
                  <a:pt x="4499429" y="65314"/>
                </a:lnTo>
                <a:lnTo>
                  <a:pt x="4499429" y="341085"/>
                </a:lnTo>
                <a:lnTo>
                  <a:pt x="4811486" y="341085"/>
                </a:lnTo>
                <a:lnTo>
                  <a:pt x="4811486" y="188685"/>
                </a:lnTo>
                <a:lnTo>
                  <a:pt x="5304972" y="188685"/>
                </a:lnTo>
                <a:lnTo>
                  <a:pt x="5304972" y="478971"/>
                </a:lnTo>
                <a:lnTo>
                  <a:pt x="5421086" y="471714"/>
                </a:lnTo>
                <a:lnTo>
                  <a:pt x="5529943" y="377371"/>
                </a:lnTo>
                <a:lnTo>
                  <a:pt x="5537200" y="471714"/>
                </a:lnTo>
                <a:lnTo>
                  <a:pt x="5653315" y="384628"/>
                </a:lnTo>
                <a:lnTo>
                  <a:pt x="5653315" y="486228"/>
                </a:lnTo>
                <a:lnTo>
                  <a:pt x="5754915" y="384628"/>
                </a:lnTo>
                <a:lnTo>
                  <a:pt x="5754915" y="486228"/>
                </a:lnTo>
                <a:lnTo>
                  <a:pt x="5871029" y="370114"/>
                </a:lnTo>
                <a:lnTo>
                  <a:pt x="5871029" y="486228"/>
                </a:lnTo>
                <a:lnTo>
                  <a:pt x="6175829" y="486228"/>
                </a:lnTo>
                <a:lnTo>
                  <a:pt x="6168572" y="188685"/>
                </a:lnTo>
                <a:lnTo>
                  <a:pt x="6270172" y="152400"/>
                </a:lnTo>
                <a:lnTo>
                  <a:pt x="6270172" y="152400"/>
                </a:lnTo>
                <a:lnTo>
                  <a:pt x="6270172" y="87085"/>
                </a:lnTo>
                <a:lnTo>
                  <a:pt x="6567715" y="29028"/>
                </a:lnTo>
                <a:lnTo>
                  <a:pt x="6567715" y="116114"/>
                </a:lnTo>
                <a:lnTo>
                  <a:pt x="6640286" y="116114"/>
                </a:lnTo>
                <a:lnTo>
                  <a:pt x="6640286" y="217714"/>
                </a:lnTo>
                <a:lnTo>
                  <a:pt x="6720115" y="217714"/>
                </a:lnTo>
                <a:lnTo>
                  <a:pt x="6720115" y="130628"/>
                </a:lnTo>
                <a:lnTo>
                  <a:pt x="7148286" y="145142"/>
                </a:lnTo>
                <a:lnTo>
                  <a:pt x="7155543" y="297542"/>
                </a:lnTo>
                <a:lnTo>
                  <a:pt x="7424058" y="304800"/>
                </a:lnTo>
              </a:path>
            </a:pathLst>
          </a:custGeom>
          <a:noFill/>
          <a:ln w="9525" algn="ctr">
            <a:gradFill flip="none" rotWithShape="1">
              <a:gsLst>
                <a:gs pos="0">
                  <a:srgbClr val="F0AB00"/>
                </a:gs>
                <a:gs pos="48000">
                  <a:srgbClr val="7D9E65"/>
                </a:gs>
                <a:gs pos="100000">
                  <a:srgbClr val="008FD3"/>
                </a:gs>
              </a:gsLst>
              <a:lin ang="0" scaled="1"/>
              <a:tileRect/>
            </a:gradFill>
            <a:miter lim="800000"/>
            <a:headEnd/>
            <a:tailEnd/>
          </a:ln>
          <a:effectLst>
            <a:glow rad="25400">
              <a:srgbClr val="F0AB00">
                <a:alpha val="11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BentonSans Regular" panose="02000503000000020004" pitchFamily="2" charset="0"/>
            </a:endParaRPr>
          </a:p>
        </p:txBody>
      </p:sp>
      <p:grpSp>
        <p:nvGrpSpPr>
          <p:cNvPr id="10" name="Group 9">
            <a:extLst>
              <a:ext uri="{FF2B5EF4-FFF2-40B4-BE49-F238E27FC236}">
                <a16:creationId xmlns:a16="http://schemas.microsoft.com/office/drawing/2014/main" id="{C364A911-052A-5C4B-8623-62745CED7F16}"/>
              </a:ext>
            </a:extLst>
          </p:cNvPr>
          <p:cNvGrpSpPr/>
          <p:nvPr/>
        </p:nvGrpSpPr>
        <p:grpSpPr>
          <a:xfrm>
            <a:off x="2646529" y="1246005"/>
            <a:ext cx="7293845" cy="971496"/>
            <a:chOff x="1906941" y="1246005"/>
            <a:chExt cx="7293845" cy="971496"/>
          </a:xfrm>
        </p:grpSpPr>
        <p:sp>
          <p:nvSpPr>
            <p:cNvPr id="13" name="Freeform 180">
              <a:extLst>
                <a:ext uri="{FF2B5EF4-FFF2-40B4-BE49-F238E27FC236}">
                  <a16:creationId xmlns:a16="http://schemas.microsoft.com/office/drawing/2014/main" id="{CD0598FD-7BF3-4732-9C59-E845CE16F251}"/>
                </a:ext>
              </a:extLst>
            </p:cNvPr>
            <p:cNvSpPr/>
            <p:nvPr/>
          </p:nvSpPr>
          <p:spPr bwMode="gray">
            <a:xfrm>
              <a:off x="1906941" y="1246005"/>
              <a:ext cx="7293845" cy="895486"/>
            </a:xfrm>
            <a:custGeom>
              <a:avLst/>
              <a:gdLst>
                <a:gd name="connsiteX0" fmla="*/ 3332417 w 6664834"/>
                <a:gd name="connsiteY0" fmla="*/ 0 h 642538"/>
                <a:gd name="connsiteX1" fmla="*/ 6567687 w 6664834"/>
                <a:gd name="connsiteY1" fmla="*/ 581624 h 642538"/>
                <a:gd name="connsiteX2" fmla="*/ 6664834 w 6664834"/>
                <a:gd name="connsiteY2" fmla="*/ 642538 h 642538"/>
                <a:gd name="connsiteX3" fmla="*/ 0 w 6664834"/>
                <a:gd name="connsiteY3" fmla="*/ 642538 h 642538"/>
                <a:gd name="connsiteX4" fmla="*/ 97148 w 6664834"/>
                <a:gd name="connsiteY4" fmla="*/ 581624 h 642538"/>
                <a:gd name="connsiteX5" fmla="*/ 3332417 w 6664834"/>
                <a:gd name="connsiteY5" fmla="*/ 0 h 6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4834" h="642538">
                  <a:moveTo>
                    <a:pt x="3332417" y="0"/>
                  </a:moveTo>
                  <a:cubicBezTo>
                    <a:pt x="4729450" y="0"/>
                    <a:pt x="5944629" y="235183"/>
                    <a:pt x="6567687" y="581624"/>
                  </a:cubicBezTo>
                  <a:lnTo>
                    <a:pt x="6664834" y="642538"/>
                  </a:lnTo>
                  <a:lnTo>
                    <a:pt x="0" y="642538"/>
                  </a:lnTo>
                  <a:lnTo>
                    <a:pt x="97148" y="581624"/>
                  </a:lnTo>
                  <a:cubicBezTo>
                    <a:pt x="720206" y="235183"/>
                    <a:pt x="1935385" y="0"/>
                    <a:pt x="3332417" y="0"/>
                  </a:cubicBezTo>
                  <a:close/>
                </a:path>
              </a:pathLst>
            </a:custGeom>
            <a:gradFill flip="none" rotWithShape="1">
              <a:gsLst>
                <a:gs pos="88000">
                  <a:schemeClr val="bg1">
                    <a:lumMod val="85000"/>
                  </a:schemeClr>
                </a:gs>
                <a:gs pos="0">
                  <a:schemeClr val="bg1"/>
                </a:gs>
              </a:gsLst>
              <a:lin ang="16200000" scaled="1"/>
              <a:tileRect/>
            </a:gra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grpSp>
          <p:nvGrpSpPr>
            <p:cNvPr id="14" name="Group 13">
              <a:extLst>
                <a:ext uri="{FF2B5EF4-FFF2-40B4-BE49-F238E27FC236}">
                  <a16:creationId xmlns:a16="http://schemas.microsoft.com/office/drawing/2014/main" id="{8DBAF1F2-2A9F-461E-A0CA-18C04D9BF329}"/>
                </a:ext>
              </a:extLst>
            </p:cNvPr>
            <p:cNvGrpSpPr/>
            <p:nvPr/>
          </p:nvGrpSpPr>
          <p:grpSpPr>
            <a:xfrm>
              <a:off x="2487283" y="1342695"/>
              <a:ext cx="5929694" cy="874806"/>
              <a:chOff x="2774648" y="1807568"/>
              <a:chExt cx="6899439" cy="1346450"/>
            </a:xfrm>
          </p:grpSpPr>
          <p:grpSp>
            <p:nvGrpSpPr>
              <p:cNvPr id="15" name="Group 14">
                <a:extLst>
                  <a:ext uri="{FF2B5EF4-FFF2-40B4-BE49-F238E27FC236}">
                    <a16:creationId xmlns:a16="http://schemas.microsoft.com/office/drawing/2014/main" id="{167600FB-1EB9-4CF8-80DC-06235F676895}"/>
                  </a:ext>
                </a:extLst>
              </p:cNvPr>
              <p:cNvGrpSpPr/>
              <p:nvPr/>
            </p:nvGrpSpPr>
            <p:grpSpPr>
              <a:xfrm>
                <a:off x="2782957" y="1828800"/>
                <a:ext cx="6891130" cy="1325218"/>
                <a:chOff x="2782957" y="1775791"/>
                <a:chExt cx="6891130" cy="1325218"/>
              </a:xfrm>
            </p:grpSpPr>
            <p:grpSp>
              <p:nvGrpSpPr>
                <p:cNvPr id="31" name="Group 30">
                  <a:extLst>
                    <a:ext uri="{FF2B5EF4-FFF2-40B4-BE49-F238E27FC236}">
                      <a16:creationId xmlns:a16="http://schemas.microsoft.com/office/drawing/2014/main" id="{0115AE07-1178-4E2A-A608-ADD7E5BFCA65}"/>
                    </a:ext>
                  </a:extLst>
                </p:cNvPr>
                <p:cNvGrpSpPr/>
                <p:nvPr/>
              </p:nvGrpSpPr>
              <p:grpSpPr>
                <a:xfrm>
                  <a:off x="3127513" y="1775791"/>
                  <a:ext cx="6546574" cy="1325218"/>
                  <a:chOff x="3127513" y="1775791"/>
                  <a:chExt cx="6546574" cy="1325218"/>
                </a:xfrm>
              </p:grpSpPr>
              <p:sp>
                <p:nvSpPr>
                  <p:cNvPr id="33" name="Freeform 318">
                    <a:extLst>
                      <a:ext uri="{FF2B5EF4-FFF2-40B4-BE49-F238E27FC236}">
                        <a16:creationId xmlns:a16="http://schemas.microsoft.com/office/drawing/2014/main" id="{97407B4A-8989-441A-BDEE-F244A4CD5457}"/>
                      </a:ext>
                    </a:extLst>
                  </p:cNvPr>
                  <p:cNvSpPr/>
                  <p:nvPr/>
                </p:nvSpPr>
                <p:spPr bwMode="gray">
                  <a:xfrm>
                    <a:off x="3140765" y="1789043"/>
                    <a:ext cx="6533322" cy="1311966"/>
                  </a:xfrm>
                  <a:custGeom>
                    <a:avLst/>
                    <a:gdLst>
                      <a:gd name="connsiteX0" fmla="*/ 0 w 6533322"/>
                      <a:gd name="connsiteY0" fmla="*/ 1020418 h 1311966"/>
                      <a:gd name="connsiteX1" fmla="*/ 954157 w 6533322"/>
                      <a:gd name="connsiteY1" fmla="*/ 477079 h 1311966"/>
                      <a:gd name="connsiteX2" fmla="*/ 1325218 w 6533322"/>
                      <a:gd name="connsiteY2" fmla="*/ 1311966 h 1311966"/>
                      <a:gd name="connsiteX3" fmla="*/ 2597426 w 6533322"/>
                      <a:gd name="connsiteY3" fmla="*/ 0 h 1311966"/>
                      <a:gd name="connsiteX4" fmla="*/ 3432313 w 6533322"/>
                      <a:gd name="connsiteY4" fmla="*/ 530087 h 1311966"/>
                      <a:gd name="connsiteX5" fmla="*/ 4558748 w 6533322"/>
                      <a:gd name="connsiteY5" fmla="*/ 39757 h 1311966"/>
                      <a:gd name="connsiteX6" fmla="*/ 5168348 w 6533322"/>
                      <a:gd name="connsiteY6" fmla="*/ 821635 h 1311966"/>
                      <a:gd name="connsiteX7" fmla="*/ 6109252 w 6533322"/>
                      <a:gd name="connsiteY7" fmla="*/ 424070 h 1311966"/>
                      <a:gd name="connsiteX8" fmla="*/ 6533322 w 6533322"/>
                      <a:gd name="connsiteY8" fmla="*/ 887896 h 13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322" h="1311966">
                        <a:moveTo>
                          <a:pt x="0" y="1020418"/>
                        </a:moveTo>
                        <a:lnTo>
                          <a:pt x="954157" y="477079"/>
                        </a:lnTo>
                        <a:lnTo>
                          <a:pt x="1325218" y="1311966"/>
                        </a:lnTo>
                        <a:lnTo>
                          <a:pt x="2597426" y="0"/>
                        </a:lnTo>
                        <a:lnTo>
                          <a:pt x="3432313" y="530087"/>
                        </a:lnTo>
                        <a:lnTo>
                          <a:pt x="4558748" y="39757"/>
                        </a:lnTo>
                        <a:lnTo>
                          <a:pt x="5168348" y="821635"/>
                        </a:lnTo>
                        <a:lnTo>
                          <a:pt x="6109252" y="424070"/>
                        </a:lnTo>
                        <a:lnTo>
                          <a:pt x="6533322" y="887896"/>
                        </a:lnTo>
                      </a:path>
                    </a:pathLst>
                  </a:custGeom>
                  <a:noFill/>
                  <a:ln w="6350" algn="ctr">
                    <a:solidFill>
                      <a:srgbClr val="FFFFFF">
                        <a:alpha val="18000"/>
                      </a:srgbClr>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ndParaRPr>
                  </a:p>
                </p:txBody>
              </p:sp>
              <p:grpSp>
                <p:nvGrpSpPr>
                  <p:cNvPr id="34" name="Group 33">
                    <a:extLst>
                      <a:ext uri="{FF2B5EF4-FFF2-40B4-BE49-F238E27FC236}">
                        <a16:creationId xmlns:a16="http://schemas.microsoft.com/office/drawing/2014/main" id="{802A5866-3B49-4FB6-A8ED-46771EB2358C}"/>
                      </a:ext>
                    </a:extLst>
                  </p:cNvPr>
                  <p:cNvGrpSpPr/>
                  <p:nvPr/>
                </p:nvGrpSpPr>
                <p:grpSpPr>
                  <a:xfrm>
                    <a:off x="3127513" y="1775791"/>
                    <a:ext cx="6520070" cy="1205948"/>
                    <a:chOff x="3127513" y="1775791"/>
                    <a:chExt cx="6520070" cy="1205948"/>
                  </a:xfrm>
                </p:grpSpPr>
                <p:sp>
                  <p:nvSpPr>
                    <p:cNvPr id="35" name="Freeform 320">
                      <a:extLst>
                        <a:ext uri="{FF2B5EF4-FFF2-40B4-BE49-F238E27FC236}">
                          <a16:creationId xmlns:a16="http://schemas.microsoft.com/office/drawing/2014/main" id="{A264B54F-9635-45B9-8909-89E0E86F6352}"/>
                        </a:ext>
                      </a:extLst>
                    </p:cNvPr>
                    <p:cNvSpPr/>
                    <p:nvPr/>
                  </p:nvSpPr>
                  <p:spPr bwMode="gray">
                    <a:xfrm>
                      <a:off x="3127513" y="1775791"/>
                      <a:ext cx="6520070" cy="1205948"/>
                    </a:xfrm>
                    <a:custGeom>
                      <a:avLst/>
                      <a:gdLst>
                        <a:gd name="connsiteX0" fmla="*/ 0 w 6520070"/>
                        <a:gd name="connsiteY0" fmla="*/ 1046922 h 1205948"/>
                        <a:gd name="connsiteX1" fmla="*/ 304800 w 6520070"/>
                        <a:gd name="connsiteY1" fmla="*/ 424070 h 1205948"/>
                        <a:gd name="connsiteX2" fmla="*/ 980661 w 6520070"/>
                        <a:gd name="connsiteY2" fmla="*/ 490331 h 1205948"/>
                        <a:gd name="connsiteX3" fmla="*/ 1550504 w 6520070"/>
                        <a:gd name="connsiteY3" fmla="*/ 874644 h 1205948"/>
                        <a:gd name="connsiteX4" fmla="*/ 1961322 w 6520070"/>
                        <a:gd name="connsiteY4" fmla="*/ 26505 h 1205948"/>
                        <a:gd name="connsiteX5" fmla="*/ 2623930 w 6520070"/>
                        <a:gd name="connsiteY5" fmla="*/ 914400 h 1205948"/>
                        <a:gd name="connsiteX6" fmla="*/ 3392557 w 6520070"/>
                        <a:gd name="connsiteY6" fmla="*/ 0 h 1205948"/>
                        <a:gd name="connsiteX7" fmla="*/ 4452730 w 6520070"/>
                        <a:gd name="connsiteY7" fmla="*/ 1205948 h 1205948"/>
                        <a:gd name="connsiteX8" fmla="*/ 5340626 w 6520070"/>
                        <a:gd name="connsiteY8" fmla="*/ 212035 h 1205948"/>
                        <a:gd name="connsiteX9" fmla="*/ 6520070 w 6520070"/>
                        <a:gd name="connsiteY9" fmla="*/ 887896 h 120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20070" h="1205948">
                          <a:moveTo>
                            <a:pt x="0" y="1046922"/>
                          </a:moveTo>
                          <a:lnTo>
                            <a:pt x="304800" y="424070"/>
                          </a:lnTo>
                          <a:lnTo>
                            <a:pt x="980661" y="490331"/>
                          </a:lnTo>
                          <a:lnTo>
                            <a:pt x="1550504" y="874644"/>
                          </a:lnTo>
                          <a:lnTo>
                            <a:pt x="1961322" y="26505"/>
                          </a:lnTo>
                          <a:lnTo>
                            <a:pt x="2623930" y="914400"/>
                          </a:lnTo>
                          <a:lnTo>
                            <a:pt x="3392557" y="0"/>
                          </a:lnTo>
                          <a:lnTo>
                            <a:pt x="4452730" y="1205948"/>
                          </a:lnTo>
                          <a:lnTo>
                            <a:pt x="5340626" y="212035"/>
                          </a:lnTo>
                          <a:lnTo>
                            <a:pt x="6520070" y="887896"/>
                          </a:lnTo>
                        </a:path>
                      </a:pathLst>
                    </a:custGeom>
                    <a:noFill/>
                    <a:ln w="6350" algn="ctr">
                      <a:solidFill>
                        <a:srgbClr val="FFFFFF">
                          <a:alpha val="18000"/>
                        </a:srgbClr>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ndParaRPr>
                    </a:p>
                  </p:txBody>
                </p:sp>
                <p:sp>
                  <p:nvSpPr>
                    <p:cNvPr id="36" name="Freeform 321">
                      <a:extLst>
                        <a:ext uri="{FF2B5EF4-FFF2-40B4-BE49-F238E27FC236}">
                          <a16:creationId xmlns:a16="http://schemas.microsoft.com/office/drawing/2014/main" id="{19B4C8C3-DF0C-4044-8427-4E1A52307889}"/>
                        </a:ext>
                      </a:extLst>
                    </p:cNvPr>
                    <p:cNvSpPr/>
                    <p:nvPr/>
                  </p:nvSpPr>
                  <p:spPr bwMode="gray">
                    <a:xfrm>
                      <a:off x="4081670" y="1815548"/>
                      <a:ext cx="2504660" cy="503582"/>
                    </a:xfrm>
                    <a:custGeom>
                      <a:avLst/>
                      <a:gdLst>
                        <a:gd name="connsiteX0" fmla="*/ 0 w 2504660"/>
                        <a:gd name="connsiteY0" fmla="*/ 450574 h 503582"/>
                        <a:gd name="connsiteX1" fmla="*/ 1007165 w 2504660"/>
                        <a:gd name="connsiteY1" fmla="*/ 0 h 503582"/>
                        <a:gd name="connsiteX2" fmla="*/ 2504660 w 2504660"/>
                        <a:gd name="connsiteY2" fmla="*/ 503582 h 503582"/>
                      </a:gdLst>
                      <a:ahLst/>
                      <a:cxnLst>
                        <a:cxn ang="0">
                          <a:pos x="connsiteX0" y="connsiteY0"/>
                        </a:cxn>
                        <a:cxn ang="0">
                          <a:pos x="connsiteX1" y="connsiteY1"/>
                        </a:cxn>
                        <a:cxn ang="0">
                          <a:pos x="connsiteX2" y="connsiteY2"/>
                        </a:cxn>
                      </a:cxnLst>
                      <a:rect l="l" t="t" r="r" b="b"/>
                      <a:pathLst>
                        <a:path w="2504660" h="503582">
                          <a:moveTo>
                            <a:pt x="0" y="450574"/>
                          </a:moveTo>
                          <a:lnTo>
                            <a:pt x="1007165" y="0"/>
                          </a:lnTo>
                          <a:lnTo>
                            <a:pt x="2504660" y="503582"/>
                          </a:lnTo>
                        </a:path>
                      </a:pathLst>
                    </a:custGeom>
                    <a:noFill/>
                    <a:ln w="6350" algn="ctr">
                      <a:solidFill>
                        <a:srgbClr val="FFFFFF">
                          <a:alpha val="18000"/>
                        </a:srgbClr>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ndParaRPr>
                    </a:p>
                  </p:txBody>
                </p:sp>
                <p:sp>
                  <p:nvSpPr>
                    <p:cNvPr id="37" name="Freeform 322">
                      <a:extLst>
                        <a:ext uri="{FF2B5EF4-FFF2-40B4-BE49-F238E27FC236}">
                          <a16:creationId xmlns:a16="http://schemas.microsoft.com/office/drawing/2014/main" id="{1FC80BF7-77C3-4E36-B3A2-72C9CDF39FDE}"/>
                        </a:ext>
                      </a:extLst>
                    </p:cNvPr>
                    <p:cNvSpPr/>
                    <p:nvPr/>
                  </p:nvSpPr>
                  <p:spPr bwMode="gray">
                    <a:xfrm>
                      <a:off x="6533322" y="1775791"/>
                      <a:ext cx="1948069" cy="834887"/>
                    </a:xfrm>
                    <a:custGeom>
                      <a:avLst/>
                      <a:gdLst>
                        <a:gd name="connsiteX0" fmla="*/ 1948069 w 1948069"/>
                        <a:gd name="connsiteY0" fmla="*/ 212035 h 834887"/>
                        <a:gd name="connsiteX1" fmla="*/ 1775791 w 1948069"/>
                        <a:gd name="connsiteY1" fmla="*/ 834887 h 834887"/>
                        <a:gd name="connsiteX2" fmla="*/ 0 w 1948069"/>
                        <a:gd name="connsiteY2" fmla="*/ 0 h 834887"/>
                      </a:gdLst>
                      <a:ahLst/>
                      <a:cxnLst>
                        <a:cxn ang="0">
                          <a:pos x="connsiteX0" y="connsiteY0"/>
                        </a:cxn>
                        <a:cxn ang="0">
                          <a:pos x="connsiteX1" y="connsiteY1"/>
                        </a:cxn>
                        <a:cxn ang="0">
                          <a:pos x="connsiteX2" y="connsiteY2"/>
                        </a:cxn>
                      </a:cxnLst>
                      <a:rect l="l" t="t" r="r" b="b"/>
                      <a:pathLst>
                        <a:path w="1948069" h="834887">
                          <a:moveTo>
                            <a:pt x="1948069" y="212035"/>
                          </a:moveTo>
                          <a:lnTo>
                            <a:pt x="1775791" y="834887"/>
                          </a:lnTo>
                          <a:lnTo>
                            <a:pt x="0" y="0"/>
                          </a:lnTo>
                        </a:path>
                      </a:pathLst>
                    </a:custGeom>
                    <a:noFill/>
                    <a:ln w="6350" algn="ctr">
                      <a:solidFill>
                        <a:srgbClr val="FFFFFF">
                          <a:alpha val="18000"/>
                        </a:srgbClr>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ndParaRPr>
                    </a:p>
                  </p:txBody>
                </p:sp>
              </p:grpSp>
            </p:grpSp>
            <p:sp>
              <p:nvSpPr>
                <p:cNvPr id="32" name="Freeform 317">
                  <a:extLst>
                    <a:ext uri="{FF2B5EF4-FFF2-40B4-BE49-F238E27FC236}">
                      <a16:creationId xmlns:a16="http://schemas.microsoft.com/office/drawing/2014/main" id="{21B8DA8C-701D-4C69-A1C7-C0CD91458D96}"/>
                    </a:ext>
                  </a:extLst>
                </p:cNvPr>
                <p:cNvSpPr/>
                <p:nvPr/>
              </p:nvSpPr>
              <p:spPr bwMode="gray">
                <a:xfrm>
                  <a:off x="2782957" y="2186609"/>
                  <a:ext cx="649356" cy="490330"/>
                </a:xfrm>
                <a:custGeom>
                  <a:avLst/>
                  <a:gdLst>
                    <a:gd name="connsiteX0" fmla="*/ 649356 w 649356"/>
                    <a:gd name="connsiteY0" fmla="*/ 0 h 490330"/>
                    <a:gd name="connsiteX1" fmla="*/ 0 w 649356"/>
                    <a:gd name="connsiteY1" fmla="*/ 490330 h 490330"/>
                  </a:gdLst>
                  <a:ahLst/>
                  <a:cxnLst>
                    <a:cxn ang="0">
                      <a:pos x="connsiteX0" y="connsiteY0"/>
                    </a:cxn>
                    <a:cxn ang="0">
                      <a:pos x="connsiteX1" y="connsiteY1"/>
                    </a:cxn>
                  </a:cxnLst>
                  <a:rect l="l" t="t" r="r" b="b"/>
                  <a:pathLst>
                    <a:path w="649356" h="490330">
                      <a:moveTo>
                        <a:pt x="649356" y="0"/>
                      </a:moveTo>
                      <a:lnTo>
                        <a:pt x="0" y="490330"/>
                      </a:lnTo>
                    </a:path>
                  </a:pathLst>
                </a:custGeom>
                <a:noFill/>
                <a:ln w="6350" algn="ctr">
                  <a:solidFill>
                    <a:srgbClr val="FFFFFF">
                      <a:alpha val="18000"/>
                    </a:srgbClr>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ndParaRPr>
                </a:p>
              </p:txBody>
            </p:sp>
          </p:grpSp>
          <p:sp>
            <p:nvSpPr>
              <p:cNvPr id="16" name="Oval 15">
                <a:extLst>
                  <a:ext uri="{FF2B5EF4-FFF2-40B4-BE49-F238E27FC236}">
                    <a16:creationId xmlns:a16="http://schemas.microsoft.com/office/drawing/2014/main" id="{8D678C90-F82F-4B71-B763-FD1C7111C783}"/>
                  </a:ext>
                </a:extLst>
              </p:cNvPr>
              <p:cNvSpPr/>
              <p:nvPr/>
            </p:nvSpPr>
            <p:spPr bwMode="gray">
              <a:xfrm>
                <a:off x="2774648" y="2702227"/>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1B2906CC-A49E-4EC9-9B58-A2E229969807}"/>
                  </a:ext>
                </a:extLst>
              </p:cNvPr>
              <p:cNvSpPr/>
              <p:nvPr/>
            </p:nvSpPr>
            <p:spPr bwMode="gray">
              <a:xfrm>
                <a:off x="3110696" y="2846975"/>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18" name="Oval 17">
                <a:extLst>
                  <a:ext uri="{FF2B5EF4-FFF2-40B4-BE49-F238E27FC236}">
                    <a16:creationId xmlns:a16="http://schemas.microsoft.com/office/drawing/2014/main" id="{D307F19F-7AFD-429C-9FA6-B2FCA591D52C}"/>
                  </a:ext>
                </a:extLst>
              </p:cNvPr>
              <p:cNvSpPr/>
              <p:nvPr/>
            </p:nvSpPr>
            <p:spPr bwMode="gray">
              <a:xfrm>
                <a:off x="3415227" y="2228243"/>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A8555622-00C1-4D60-AC9D-F87B849256CB}"/>
                  </a:ext>
                </a:extLst>
              </p:cNvPr>
              <p:cNvSpPr/>
              <p:nvPr/>
            </p:nvSpPr>
            <p:spPr bwMode="gray">
              <a:xfrm>
                <a:off x="4063670" y="2309256"/>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8D9EB5D1-61B7-41D5-B6AE-2FAF46FA0138}"/>
                  </a:ext>
                </a:extLst>
              </p:cNvPr>
              <p:cNvSpPr/>
              <p:nvPr/>
            </p:nvSpPr>
            <p:spPr bwMode="gray">
              <a:xfrm>
                <a:off x="4650465" y="2688374"/>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7ECBA352-E181-455B-99A0-796925879BD1}"/>
                  </a:ext>
                </a:extLst>
              </p:cNvPr>
              <p:cNvSpPr/>
              <p:nvPr/>
            </p:nvSpPr>
            <p:spPr bwMode="gray">
              <a:xfrm>
                <a:off x="5059877" y="1843931"/>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2" name="Oval 21">
                <a:extLst>
                  <a:ext uri="{FF2B5EF4-FFF2-40B4-BE49-F238E27FC236}">
                    <a16:creationId xmlns:a16="http://schemas.microsoft.com/office/drawing/2014/main" id="{DCAA114D-7CD2-4F1F-9B53-88D9FCE277D0}"/>
                  </a:ext>
                </a:extLst>
              </p:cNvPr>
              <p:cNvSpPr/>
              <p:nvPr/>
            </p:nvSpPr>
            <p:spPr bwMode="gray">
              <a:xfrm>
                <a:off x="5716910" y="1828800"/>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3" name="Oval 22">
                <a:extLst>
                  <a:ext uri="{FF2B5EF4-FFF2-40B4-BE49-F238E27FC236}">
                    <a16:creationId xmlns:a16="http://schemas.microsoft.com/office/drawing/2014/main" id="{51EFED28-3005-4E92-822F-356992303542}"/>
                  </a:ext>
                </a:extLst>
              </p:cNvPr>
              <p:cNvSpPr/>
              <p:nvPr/>
            </p:nvSpPr>
            <p:spPr bwMode="gray">
              <a:xfrm>
                <a:off x="5734910" y="2718634"/>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4" name="Oval 23">
                <a:extLst>
                  <a:ext uri="{FF2B5EF4-FFF2-40B4-BE49-F238E27FC236}">
                    <a16:creationId xmlns:a16="http://schemas.microsoft.com/office/drawing/2014/main" id="{ABA05CD2-20E0-4C18-BEB8-8E29101A8F0F}"/>
                  </a:ext>
                </a:extLst>
              </p:cNvPr>
              <p:cNvSpPr/>
              <p:nvPr/>
            </p:nvSpPr>
            <p:spPr bwMode="gray">
              <a:xfrm>
                <a:off x="6563582" y="2352150"/>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5" name="Oval 24">
                <a:extLst>
                  <a:ext uri="{FF2B5EF4-FFF2-40B4-BE49-F238E27FC236}">
                    <a16:creationId xmlns:a16="http://schemas.microsoft.com/office/drawing/2014/main" id="{B6A730E5-C72A-4030-B1C6-04E77977F648}"/>
                  </a:ext>
                </a:extLst>
              </p:cNvPr>
              <p:cNvSpPr/>
              <p:nvPr/>
            </p:nvSpPr>
            <p:spPr bwMode="gray">
              <a:xfrm>
                <a:off x="6506818" y="1807568"/>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6" name="Oval 25">
                <a:extLst>
                  <a:ext uri="{FF2B5EF4-FFF2-40B4-BE49-F238E27FC236}">
                    <a16:creationId xmlns:a16="http://schemas.microsoft.com/office/drawing/2014/main" id="{0FEFD302-A8E1-40D2-8817-AC016A7BBC11}"/>
                  </a:ext>
                </a:extLst>
              </p:cNvPr>
              <p:cNvSpPr/>
              <p:nvPr/>
            </p:nvSpPr>
            <p:spPr bwMode="gray">
              <a:xfrm>
                <a:off x="7682703" y="1860434"/>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7" name="Oval 26">
                <a:extLst>
                  <a:ext uri="{FF2B5EF4-FFF2-40B4-BE49-F238E27FC236}">
                    <a16:creationId xmlns:a16="http://schemas.microsoft.com/office/drawing/2014/main" id="{5A81867A-4F66-4C13-96FF-C4CC7BA5BC58}"/>
                  </a:ext>
                </a:extLst>
              </p:cNvPr>
              <p:cNvSpPr/>
              <p:nvPr/>
            </p:nvSpPr>
            <p:spPr bwMode="gray">
              <a:xfrm>
                <a:off x="8458643" y="2020194"/>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8" name="Oval 27">
                <a:extLst>
                  <a:ext uri="{FF2B5EF4-FFF2-40B4-BE49-F238E27FC236}">
                    <a16:creationId xmlns:a16="http://schemas.microsoft.com/office/drawing/2014/main" id="{C0C86C25-2EDA-4325-88EA-52B9DB7D4F57}"/>
                  </a:ext>
                </a:extLst>
              </p:cNvPr>
              <p:cNvSpPr/>
              <p:nvPr/>
            </p:nvSpPr>
            <p:spPr bwMode="gray">
              <a:xfrm>
                <a:off x="8280843" y="2643264"/>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29" name="Oval 28">
                <a:extLst>
                  <a:ext uri="{FF2B5EF4-FFF2-40B4-BE49-F238E27FC236}">
                    <a16:creationId xmlns:a16="http://schemas.microsoft.com/office/drawing/2014/main" id="{B0E3813F-8F33-4125-BF41-CA94177DA74B}"/>
                  </a:ext>
                </a:extLst>
              </p:cNvPr>
              <p:cNvSpPr/>
              <p:nvPr/>
            </p:nvSpPr>
            <p:spPr bwMode="gray">
              <a:xfrm>
                <a:off x="9225803" y="2252627"/>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30" name="Oval 29">
                <a:extLst>
                  <a:ext uri="{FF2B5EF4-FFF2-40B4-BE49-F238E27FC236}">
                    <a16:creationId xmlns:a16="http://schemas.microsoft.com/office/drawing/2014/main" id="{2D51C4D1-7F1D-45B3-A69C-8F2406E9F26E}"/>
                  </a:ext>
                </a:extLst>
              </p:cNvPr>
              <p:cNvSpPr/>
              <p:nvPr/>
            </p:nvSpPr>
            <p:spPr bwMode="gray">
              <a:xfrm>
                <a:off x="9628312" y="2697049"/>
                <a:ext cx="36000" cy="36000"/>
              </a:xfrm>
              <a:prstGeom prst="ellipse">
                <a:avLst/>
              </a:prstGeom>
              <a:solidFill>
                <a:srgbClr val="FFFFFF">
                  <a:alpha val="18000"/>
                </a:srgb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grpSp>
        <p:sp>
          <p:nvSpPr>
            <p:cNvPr id="39" name="TextBox 38">
              <a:extLst>
                <a:ext uri="{FF2B5EF4-FFF2-40B4-BE49-F238E27FC236}">
                  <a16:creationId xmlns:a16="http://schemas.microsoft.com/office/drawing/2014/main" id="{3E99CD99-CA66-4647-AC9D-FFF1CA2EFD93}"/>
                </a:ext>
              </a:extLst>
            </p:cNvPr>
            <p:cNvSpPr txBox="1"/>
            <p:nvPr/>
          </p:nvSpPr>
          <p:spPr>
            <a:xfrm>
              <a:off x="4842400" y="1777139"/>
              <a:ext cx="1591403" cy="169277"/>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defRPr/>
              </a:pPr>
              <a:r>
                <a:rPr lang="en-US" sz="1100" kern="0" dirty="0">
                  <a:solidFill>
                    <a:schemeClr val="accent2"/>
                  </a:solidFill>
                  <a:latin typeface="BentonSans Regular" panose="02000503000000020004" pitchFamily="2" charset="0"/>
                  <a:ea typeface="Arial Unicode MS" pitchFamily="34" charset="-128"/>
                  <a:cs typeface="Arial Unicode MS" pitchFamily="34" charset="-128"/>
                </a:rPr>
                <a:t>BUSINESS NETWORK</a:t>
              </a:r>
            </a:p>
          </p:txBody>
        </p:sp>
      </p:grpSp>
      <p:sp>
        <p:nvSpPr>
          <p:cNvPr id="222" name="Rectangle 221">
            <a:extLst>
              <a:ext uri="{FF2B5EF4-FFF2-40B4-BE49-F238E27FC236}">
                <a16:creationId xmlns:a16="http://schemas.microsoft.com/office/drawing/2014/main" id="{59BB24BC-5438-7A46-99A7-CC336AFD178B}"/>
              </a:ext>
            </a:extLst>
          </p:cNvPr>
          <p:cNvSpPr/>
          <p:nvPr/>
        </p:nvSpPr>
        <p:spPr bwMode="gray">
          <a:xfrm>
            <a:off x="2193484" y="4238915"/>
            <a:ext cx="8430768" cy="2619085"/>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220" name="Group 219">
            <a:extLst>
              <a:ext uri="{FF2B5EF4-FFF2-40B4-BE49-F238E27FC236}">
                <a16:creationId xmlns:a16="http://schemas.microsoft.com/office/drawing/2014/main" id="{16732A81-55B1-CA43-B41B-2889F21D14EF}"/>
              </a:ext>
            </a:extLst>
          </p:cNvPr>
          <p:cNvGrpSpPr/>
          <p:nvPr/>
        </p:nvGrpSpPr>
        <p:grpSpPr>
          <a:xfrm>
            <a:off x="1183556" y="4233929"/>
            <a:ext cx="8978995" cy="1348005"/>
            <a:chOff x="420650" y="4233929"/>
            <a:chExt cx="8978995" cy="1348005"/>
          </a:xfrm>
        </p:grpSpPr>
        <p:sp>
          <p:nvSpPr>
            <p:cNvPr id="2" name="Rectangle 1">
              <a:extLst>
                <a:ext uri="{FF2B5EF4-FFF2-40B4-BE49-F238E27FC236}">
                  <a16:creationId xmlns:a16="http://schemas.microsoft.com/office/drawing/2014/main" id="{F2869514-BF5B-4413-91E3-5C5DA3AD0BE0}"/>
                </a:ext>
              </a:extLst>
            </p:cNvPr>
            <p:cNvSpPr/>
            <p:nvPr/>
          </p:nvSpPr>
          <p:spPr bwMode="gray">
            <a:xfrm>
              <a:off x="1867451" y="4233929"/>
              <a:ext cx="7532194" cy="1348005"/>
            </a:xfrm>
            <a:prstGeom prst="rect">
              <a:avLst/>
            </a:prstGeom>
            <a:gradFill flip="none" rotWithShape="1">
              <a:gsLst>
                <a:gs pos="99000">
                  <a:schemeClr val="accent3"/>
                </a:gs>
                <a:gs pos="1000">
                  <a:schemeClr val="accent1"/>
                </a:gs>
              </a:gsLst>
              <a:lin ang="18600000" scaled="0"/>
              <a:tileRect/>
            </a:gradFill>
            <a:ln w="25400" algn="ctr">
              <a:noFill/>
              <a:miter lim="800000"/>
              <a:headEnd/>
              <a:tailEnd/>
            </a:ln>
          </p:spPr>
          <p:txBody>
            <a:bodyPr lIns="89977" tIns="71981" rIns="89977" bIns="71981" rtlCol="0" anchor="ctr"/>
            <a:lstStyle/>
            <a:p>
              <a:pPr marL="0" marR="0" lvl="0" indent="0" algn="ctr" defTabSz="914126"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dirty="0">
                <a:ln>
                  <a:noFill/>
                </a:ln>
                <a:solidFill>
                  <a:srgbClr val="000000"/>
                </a:solidFill>
                <a:effectLst/>
                <a:uLnTx/>
                <a:uFillTx/>
                <a:latin typeface="BentonSans Regular" panose="02000503000000020004" pitchFamily="2" charset="0"/>
                <a:ea typeface="Arial Unicode MS" pitchFamily="34" charset="-128"/>
                <a:cs typeface="Arial Unicode MS" pitchFamily="34" charset="-128"/>
              </a:endParaRPr>
            </a:p>
          </p:txBody>
        </p:sp>
        <p:sp>
          <p:nvSpPr>
            <p:cNvPr id="170" name="TextBox 169">
              <a:extLst>
                <a:ext uri="{FF2B5EF4-FFF2-40B4-BE49-F238E27FC236}">
                  <a16:creationId xmlns:a16="http://schemas.microsoft.com/office/drawing/2014/main" id="{42F3FCE2-8C30-46DC-9385-3BEE6E01AC12}"/>
                </a:ext>
              </a:extLst>
            </p:cNvPr>
            <p:cNvSpPr txBox="1"/>
            <p:nvPr/>
          </p:nvSpPr>
          <p:spPr>
            <a:xfrm>
              <a:off x="1875183" y="4318832"/>
              <a:ext cx="7513461" cy="184666"/>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defRPr/>
              </a:pPr>
              <a:r>
                <a:rPr lang="en-US" sz="1200" b="1" kern="0" dirty="0">
                  <a:solidFill>
                    <a:srgbClr val="FFFFFF"/>
                  </a:solidFill>
                  <a:latin typeface="BentonSans Bold" panose="02000503000000020004" pitchFamily="2" charset="0"/>
                  <a:ea typeface="Arial Unicode MS" pitchFamily="34" charset="-128"/>
                  <a:cs typeface="Arial Unicode MS" pitchFamily="34" charset="-128"/>
                </a:rPr>
                <a:t>SAP BUSINESS TECHNOLOGY PLATFORM</a:t>
              </a:r>
            </a:p>
          </p:txBody>
        </p:sp>
        <p:sp>
          <p:nvSpPr>
            <p:cNvPr id="173" name="TextBox 172">
              <a:extLst>
                <a:ext uri="{FF2B5EF4-FFF2-40B4-BE49-F238E27FC236}">
                  <a16:creationId xmlns:a16="http://schemas.microsoft.com/office/drawing/2014/main" id="{04D5B813-5554-4CCA-8339-650AA8F0C914}"/>
                </a:ext>
              </a:extLst>
            </p:cNvPr>
            <p:cNvSpPr txBox="1"/>
            <p:nvPr/>
          </p:nvSpPr>
          <p:spPr>
            <a:xfrm>
              <a:off x="420650" y="4925706"/>
              <a:ext cx="1146330" cy="169277"/>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defRPr/>
              </a:pPr>
              <a:r>
                <a:rPr lang="en-US" sz="1100" i="1" kern="0" dirty="0">
                  <a:solidFill>
                    <a:srgbClr val="F0AB00"/>
                  </a:solidFill>
                  <a:latin typeface="BentonSans Regular Italic" panose="02000503000000020004" pitchFamily="2" charset="0"/>
                  <a:ea typeface="Arial Unicode MS" pitchFamily="34" charset="-128"/>
                  <a:cs typeface="Arial Unicode MS" pitchFamily="34" charset="-128"/>
                </a:rPr>
                <a:t>TECHNOLOGY</a:t>
              </a:r>
            </a:p>
          </p:txBody>
        </p:sp>
        <p:grpSp>
          <p:nvGrpSpPr>
            <p:cNvPr id="203" name="Group 202">
              <a:extLst>
                <a:ext uri="{FF2B5EF4-FFF2-40B4-BE49-F238E27FC236}">
                  <a16:creationId xmlns:a16="http://schemas.microsoft.com/office/drawing/2014/main" id="{3B839E6C-6EAE-2B47-8639-1A72D7E0F4CB}"/>
                </a:ext>
              </a:extLst>
            </p:cNvPr>
            <p:cNvGrpSpPr/>
            <p:nvPr/>
          </p:nvGrpSpPr>
          <p:grpSpPr>
            <a:xfrm>
              <a:off x="1956503" y="5138901"/>
              <a:ext cx="7348608" cy="375393"/>
              <a:chOff x="1956503" y="5279445"/>
              <a:chExt cx="7348608" cy="375393"/>
            </a:xfrm>
          </p:grpSpPr>
          <p:sp>
            <p:nvSpPr>
              <p:cNvPr id="148" name="Rectangle 147">
                <a:extLst>
                  <a:ext uri="{FF2B5EF4-FFF2-40B4-BE49-F238E27FC236}">
                    <a16:creationId xmlns:a16="http://schemas.microsoft.com/office/drawing/2014/main" id="{A1FF8A91-EF55-4BCB-B9A8-A58A24DC53E1}"/>
                  </a:ext>
                </a:extLst>
              </p:cNvPr>
              <p:cNvSpPr/>
              <p:nvPr/>
            </p:nvSpPr>
            <p:spPr>
              <a:xfrm>
                <a:off x="2610364"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9" name="Rectangle 148">
                <a:extLst>
                  <a:ext uri="{FF2B5EF4-FFF2-40B4-BE49-F238E27FC236}">
                    <a16:creationId xmlns:a16="http://schemas.microsoft.com/office/drawing/2014/main" id="{2C106008-05F5-4925-A576-2AA6FA112220}"/>
                  </a:ext>
                </a:extLst>
              </p:cNvPr>
              <p:cNvSpPr/>
              <p:nvPr/>
            </p:nvSpPr>
            <p:spPr>
              <a:xfrm>
                <a:off x="195650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50" name="Rectangle 149">
                <a:extLst>
                  <a:ext uri="{FF2B5EF4-FFF2-40B4-BE49-F238E27FC236}">
                    <a16:creationId xmlns:a16="http://schemas.microsoft.com/office/drawing/2014/main" id="{660EB9AE-C6F1-4AE6-84D9-F7E2EE3A407A}"/>
                  </a:ext>
                </a:extLst>
              </p:cNvPr>
              <p:cNvSpPr/>
              <p:nvPr/>
            </p:nvSpPr>
            <p:spPr>
              <a:xfrm>
                <a:off x="208843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51" name="Rectangle 150">
                <a:extLst>
                  <a:ext uri="{FF2B5EF4-FFF2-40B4-BE49-F238E27FC236}">
                    <a16:creationId xmlns:a16="http://schemas.microsoft.com/office/drawing/2014/main" id="{04F2B179-256E-47D1-9F82-725E29E93157}"/>
                  </a:ext>
                </a:extLst>
              </p:cNvPr>
              <p:cNvSpPr/>
              <p:nvPr/>
            </p:nvSpPr>
            <p:spPr>
              <a:xfrm>
                <a:off x="222037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52" name="Rectangle 151">
                <a:extLst>
                  <a:ext uri="{FF2B5EF4-FFF2-40B4-BE49-F238E27FC236}">
                    <a16:creationId xmlns:a16="http://schemas.microsoft.com/office/drawing/2014/main" id="{24E5ED9C-47E4-4669-B71D-6209D19D8003}"/>
                  </a:ext>
                </a:extLst>
              </p:cNvPr>
              <p:cNvSpPr/>
              <p:nvPr/>
            </p:nvSpPr>
            <p:spPr>
              <a:xfrm>
                <a:off x="235230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53" name="Rectangle 152">
                <a:extLst>
                  <a:ext uri="{FF2B5EF4-FFF2-40B4-BE49-F238E27FC236}">
                    <a16:creationId xmlns:a16="http://schemas.microsoft.com/office/drawing/2014/main" id="{D55E2B69-0DA3-4469-BFA9-6BF98C0A4419}"/>
                  </a:ext>
                </a:extLst>
              </p:cNvPr>
              <p:cNvSpPr/>
              <p:nvPr/>
            </p:nvSpPr>
            <p:spPr>
              <a:xfrm>
                <a:off x="248424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1" name="Rectangle 140">
                <a:extLst>
                  <a:ext uri="{FF2B5EF4-FFF2-40B4-BE49-F238E27FC236}">
                    <a16:creationId xmlns:a16="http://schemas.microsoft.com/office/drawing/2014/main" id="{785EFE0E-684B-48F7-8703-4E3E71981404}"/>
                  </a:ext>
                </a:extLst>
              </p:cNvPr>
              <p:cNvSpPr/>
              <p:nvPr/>
            </p:nvSpPr>
            <p:spPr>
              <a:xfrm>
                <a:off x="3524764"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2" name="Rectangle 141">
                <a:extLst>
                  <a:ext uri="{FF2B5EF4-FFF2-40B4-BE49-F238E27FC236}">
                    <a16:creationId xmlns:a16="http://schemas.microsoft.com/office/drawing/2014/main" id="{D1E86FD3-7D3E-419F-9874-092D6A1E6DAD}"/>
                  </a:ext>
                </a:extLst>
              </p:cNvPr>
              <p:cNvSpPr/>
              <p:nvPr/>
            </p:nvSpPr>
            <p:spPr>
              <a:xfrm>
                <a:off x="273896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3" name="Rectangle 142">
                <a:extLst>
                  <a:ext uri="{FF2B5EF4-FFF2-40B4-BE49-F238E27FC236}">
                    <a16:creationId xmlns:a16="http://schemas.microsoft.com/office/drawing/2014/main" id="{34AFD2CD-221C-40E5-9FC7-AD543ED49049}"/>
                  </a:ext>
                </a:extLst>
              </p:cNvPr>
              <p:cNvSpPr/>
              <p:nvPr/>
            </p:nvSpPr>
            <p:spPr>
              <a:xfrm>
                <a:off x="287090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4" name="Rectangle 143">
                <a:extLst>
                  <a:ext uri="{FF2B5EF4-FFF2-40B4-BE49-F238E27FC236}">
                    <a16:creationId xmlns:a16="http://schemas.microsoft.com/office/drawing/2014/main" id="{4BE302F0-4963-4812-BAF4-CAC556EA5A4E}"/>
                  </a:ext>
                </a:extLst>
              </p:cNvPr>
              <p:cNvSpPr/>
              <p:nvPr/>
            </p:nvSpPr>
            <p:spPr>
              <a:xfrm>
                <a:off x="300283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5" name="Rectangle 144">
                <a:extLst>
                  <a:ext uri="{FF2B5EF4-FFF2-40B4-BE49-F238E27FC236}">
                    <a16:creationId xmlns:a16="http://schemas.microsoft.com/office/drawing/2014/main" id="{C796098C-0852-43B5-9A15-CC0C74FE0E50}"/>
                  </a:ext>
                </a:extLst>
              </p:cNvPr>
              <p:cNvSpPr/>
              <p:nvPr/>
            </p:nvSpPr>
            <p:spPr>
              <a:xfrm>
                <a:off x="313477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6" name="Rectangle 145">
                <a:extLst>
                  <a:ext uri="{FF2B5EF4-FFF2-40B4-BE49-F238E27FC236}">
                    <a16:creationId xmlns:a16="http://schemas.microsoft.com/office/drawing/2014/main" id="{AC9F9577-B09B-4F95-ADBF-1A7FD9514C2C}"/>
                  </a:ext>
                </a:extLst>
              </p:cNvPr>
              <p:cNvSpPr/>
              <p:nvPr/>
            </p:nvSpPr>
            <p:spPr>
              <a:xfrm>
                <a:off x="326670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7" name="Rectangle 146">
                <a:extLst>
                  <a:ext uri="{FF2B5EF4-FFF2-40B4-BE49-F238E27FC236}">
                    <a16:creationId xmlns:a16="http://schemas.microsoft.com/office/drawing/2014/main" id="{42B11988-B9F4-45FF-9714-30C424ADDD47}"/>
                  </a:ext>
                </a:extLst>
              </p:cNvPr>
              <p:cNvSpPr/>
              <p:nvPr/>
            </p:nvSpPr>
            <p:spPr>
              <a:xfrm>
                <a:off x="339864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4" name="Rectangle 133">
                <a:extLst>
                  <a:ext uri="{FF2B5EF4-FFF2-40B4-BE49-F238E27FC236}">
                    <a16:creationId xmlns:a16="http://schemas.microsoft.com/office/drawing/2014/main" id="{B45377F3-C505-47CF-89B3-BAA2484F65FD}"/>
                  </a:ext>
                </a:extLst>
              </p:cNvPr>
              <p:cNvSpPr/>
              <p:nvPr/>
            </p:nvSpPr>
            <p:spPr>
              <a:xfrm>
                <a:off x="3009507"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5" name="Rectangle 134">
                <a:extLst>
                  <a:ext uri="{FF2B5EF4-FFF2-40B4-BE49-F238E27FC236}">
                    <a16:creationId xmlns:a16="http://schemas.microsoft.com/office/drawing/2014/main" id="{B19074CC-DEB6-4834-AB01-B20497529C7B}"/>
                  </a:ext>
                </a:extLst>
              </p:cNvPr>
              <p:cNvSpPr/>
              <p:nvPr/>
            </p:nvSpPr>
            <p:spPr>
              <a:xfrm>
                <a:off x="2223711"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6" name="Rectangle 135">
                <a:extLst>
                  <a:ext uri="{FF2B5EF4-FFF2-40B4-BE49-F238E27FC236}">
                    <a16:creationId xmlns:a16="http://schemas.microsoft.com/office/drawing/2014/main" id="{F6D01524-3408-428E-93BA-BA10426A4FBA}"/>
                  </a:ext>
                </a:extLst>
              </p:cNvPr>
              <p:cNvSpPr/>
              <p:nvPr/>
            </p:nvSpPr>
            <p:spPr>
              <a:xfrm>
                <a:off x="2355646"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7" name="Rectangle 136">
                <a:extLst>
                  <a:ext uri="{FF2B5EF4-FFF2-40B4-BE49-F238E27FC236}">
                    <a16:creationId xmlns:a16="http://schemas.microsoft.com/office/drawing/2014/main" id="{0F8FB0DD-2FBC-483E-80D4-EE74D2483C83}"/>
                  </a:ext>
                </a:extLst>
              </p:cNvPr>
              <p:cNvSpPr/>
              <p:nvPr/>
            </p:nvSpPr>
            <p:spPr>
              <a:xfrm>
                <a:off x="2487581"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8" name="Rectangle 137">
                <a:extLst>
                  <a:ext uri="{FF2B5EF4-FFF2-40B4-BE49-F238E27FC236}">
                    <a16:creationId xmlns:a16="http://schemas.microsoft.com/office/drawing/2014/main" id="{67B2BDE5-5DF9-4BAC-9A41-32C3649800EB}"/>
                  </a:ext>
                </a:extLst>
              </p:cNvPr>
              <p:cNvSpPr/>
              <p:nvPr/>
            </p:nvSpPr>
            <p:spPr>
              <a:xfrm>
                <a:off x="2619516"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9" name="Rectangle 138">
                <a:extLst>
                  <a:ext uri="{FF2B5EF4-FFF2-40B4-BE49-F238E27FC236}">
                    <a16:creationId xmlns:a16="http://schemas.microsoft.com/office/drawing/2014/main" id="{229C73FF-D36D-44EE-BBA5-1DE2EB1332EC}"/>
                  </a:ext>
                </a:extLst>
              </p:cNvPr>
              <p:cNvSpPr/>
              <p:nvPr/>
            </p:nvSpPr>
            <p:spPr>
              <a:xfrm>
                <a:off x="2751451"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40" name="Rectangle 139">
                <a:extLst>
                  <a:ext uri="{FF2B5EF4-FFF2-40B4-BE49-F238E27FC236}">
                    <a16:creationId xmlns:a16="http://schemas.microsoft.com/office/drawing/2014/main" id="{796FE12E-53B5-4B56-AA8F-F465B65C206A}"/>
                  </a:ext>
                </a:extLst>
              </p:cNvPr>
              <p:cNvSpPr/>
              <p:nvPr/>
            </p:nvSpPr>
            <p:spPr>
              <a:xfrm>
                <a:off x="2883386"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0" name="Rectangle 129">
                <a:extLst>
                  <a:ext uri="{FF2B5EF4-FFF2-40B4-BE49-F238E27FC236}">
                    <a16:creationId xmlns:a16="http://schemas.microsoft.com/office/drawing/2014/main" id="{041F8E6D-D6C4-4392-B0AB-3EFF94A1BBCD}"/>
                  </a:ext>
                </a:extLst>
              </p:cNvPr>
              <p:cNvSpPr/>
              <p:nvPr/>
            </p:nvSpPr>
            <p:spPr>
              <a:xfrm>
                <a:off x="2355646" y="5279445"/>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1" name="Rectangle 130">
                <a:extLst>
                  <a:ext uri="{FF2B5EF4-FFF2-40B4-BE49-F238E27FC236}">
                    <a16:creationId xmlns:a16="http://schemas.microsoft.com/office/drawing/2014/main" id="{555FABBB-2D39-49EB-895B-4C302A492004}"/>
                  </a:ext>
                </a:extLst>
              </p:cNvPr>
              <p:cNvSpPr/>
              <p:nvPr/>
            </p:nvSpPr>
            <p:spPr>
              <a:xfrm>
                <a:off x="2619516" y="5279445"/>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2" name="Rectangle 131">
                <a:extLst>
                  <a:ext uri="{FF2B5EF4-FFF2-40B4-BE49-F238E27FC236}">
                    <a16:creationId xmlns:a16="http://schemas.microsoft.com/office/drawing/2014/main" id="{57B58AEC-45C5-4A74-AF44-516F2B6A6E9C}"/>
                  </a:ext>
                </a:extLst>
              </p:cNvPr>
              <p:cNvSpPr/>
              <p:nvPr/>
            </p:nvSpPr>
            <p:spPr>
              <a:xfrm>
                <a:off x="2751451" y="5279445"/>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33" name="Rectangle 132">
                <a:extLst>
                  <a:ext uri="{FF2B5EF4-FFF2-40B4-BE49-F238E27FC236}">
                    <a16:creationId xmlns:a16="http://schemas.microsoft.com/office/drawing/2014/main" id="{55C0482C-ADAE-4AB7-AB7E-82AFBE83F09E}"/>
                  </a:ext>
                </a:extLst>
              </p:cNvPr>
              <p:cNvSpPr/>
              <p:nvPr/>
            </p:nvSpPr>
            <p:spPr>
              <a:xfrm>
                <a:off x="2883386" y="5279445"/>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8" name="Rectangle 127">
                <a:extLst>
                  <a:ext uri="{FF2B5EF4-FFF2-40B4-BE49-F238E27FC236}">
                    <a16:creationId xmlns:a16="http://schemas.microsoft.com/office/drawing/2014/main" id="{030BEB5D-61AD-4ADE-9E94-FA6EF44C5DA2}"/>
                  </a:ext>
                </a:extLst>
              </p:cNvPr>
              <p:cNvSpPr/>
              <p:nvPr/>
            </p:nvSpPr>
            <p:spPr>
              <a:xfrm>
                <a:off x="3145368"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9" name="Rectangle 128">
                <a:extLst>
                  <a:ext uri="{FF2B5EF4-FFF2-40B4-BE49-F238E27FC236}">
                    <a16:creationId xmlns:a16="http://schemas.microsoft.com/office/drawing/2014/main" id="{83F0F603-514B-4107-BD36-9496FEF5B575}"/>
                  </a:ext>
                </a:extLst>
              </p:cNvPr>
              <p:cNvSpPr/>
              <p:nvPr/>
            </p:nvSpPr>
            <p:spPr>
              <a:xfrm>
                <a:off x="3277303"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1" name="Rectangle 120">
                <a:extLst>
                  <a:ext uri="{FF2B5EF4-FFF2-40B4-BE49-F238E27FC236}">
                    <a16:creationId xmlns:a16="http://schemas.microsoft.com/office/drawing/2014/main" id="{F96A25E5-8F88-40F4-AFBA-24240C120EA8}"/>
                  </a:ext>
                </a:extLst>
              </p:cNvPr>
              <p:cNvSpPr/>
              <p:nvPr/>
            </p:nvSpPr>
            <p:spPr>
              <a:xfrm>
                <a:off x="4448042"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2" name="Rectangle 121">
                <a:extLst>
                  <a:ext uri="{FF2B5EF4-FFF2-40B4-BE49-F238E27FC236}">
                    <a16:creationId xmlns:a16="http://schemas.microsoft.com/office/drawing/2014/main" id="{FFCF3E9A-7DF4-4079-A1B4-786FD54A5852}"/>
                  </a:ext>
                </a:extLst>
              </p:cNvPr>
              <p:cNvSpPr/>
              <p:nvPr/>
            </p:nvSpPr>
            <p:spPr>
              <a:xfrm>
                <a:off x="366224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3" name="Rectangle 122">
                <a:extLst>
                  <a:ext uri="{FF2B5EF4-FFF2-40B4-BE49-F238E27FC236}">
                    <a16:creationId xmlns:a16="http://schemas.microsoft.com/office/drawing/2014/main" id="{6E9D5BBA-6A35-47D4-96FF-62548F3D794A}"/>
                  </a:ext>
                </a:extLst>
              </p:cNvPr>
              <p:cNvSpPr/>
              <p:nvPr/>
            </p:nvSpPr>
            <p:spPr>
              <a:xfrm>
                <a:off x="379418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4" name="Rectangle 123">
                <a:extLst>
                  <a:ext uri="{FF2B5EF4-FFF2-40B4-BE49-F238E27FC236}">
                    <a16:creationId xmlns:a16="http://schemas.microsoft.com/office/drawing/2014/main" id="{504FFEBB-BB35-4574-87CB-AC6AB9A0C6BC}"/>
                  </a:ext>
                </a:extLst>
              </p:cNvPr>
              <p:cNvSpPr/>
              <p:nvPr/>
            </p:nvSpPr>
            <p:spPr>
              <a:xfrm>
                <a:off x="392611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5" name="Rectangle 124">
                <a:extLst>
                  <a:ext uri="{FF2B5EF4-FFF2-40B4-BE49-F238E27FC236}">
                    <a16:creationId xmlns:a16="http://schemas.microsoft.com/office/drawing/2014/main" id="{8FFAB767-294B-476A-8C60-9219AC97BAC9}"/>
                  </a:ext>
                </a:extLst>
              </p:cNvPr>
              <p:cNvSpPr/>
              <p:nvPr/>
            </p:nvSpPr>
            <p:spPr>
              <a:xfrm>
                <a:off x="405805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6" name="Rectangle 125">
                <a:extLst>
                  <a:ext uri="{FF2B5EF4-FFF2-40B4-BE49-F238E27FC236}">
                    <a16:creationId xmlns:a16="http://schemas.microsoft.com/office/drawing/2014/main" id="{E2AB3A0A-976C-4459-947A-5CD0956C866A}"/>
                  </a:ext>
                </a:extLst>
              </p:cNvPr>
              <p:cNvSpPr/>
              <p:nvPr/>
            </p:nvSpPr>
            <p:spPr>
              <a:xfrm>
                <a:off x="418998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7" name="Rectangle 126">
                <a:extLst>
                  <a:ext uri="{FF2B5EF4-FFF2-40B4-BE49-F238E27FC236}">
                    <a16:creationId xmlns:a16="http://schemas.microsoft.com/office/drawing/2014/main" id="{72AA6988-5B1D-46CE-A9AD-F090FB664BC5}"/>
                  </a:ext>
                </a:extLst>
              </p:cNvPr>
              <p:cNvSpPr/>
              <p:nvPr/>
            </p:nvSpPr>
            <p:spPr>
              <a:xfrm>
                <a:off x="432192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4" name="Rectangle 113">
                <a:extLst>
                  <a:ext uri="{FF2B5EF4-FFF2-40B4-BE49-F238E27FC236}">
                    <a16:creationId xmlns:a16="http://schemas.microsoft.com/office/drawing/2014/main" id="{DDD0AD5A-808C-4ABF-A001-2E8A0AFC6A0B}"/>
                  </a:ext>
                </a:extLst>
              </p:cNvPr>
              <p:cNvSpPr/>
              <p:nvPr/>
            </p:nvSpPr>
            <p:spPr>
              <a:xfrm>
                <a:off x="5367132"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5" name="Rectangle 114">
                <a:extLst>
                  <a:ext uri="{FF2B5EF4-FFF2-40B4-BE49-F238E27FC236}">
                    <a16:creationId xmlns:a16="http://schemas.microsoft.com/office/drawing/2014/main" id="{42D0697D-EDE5-422E-99CC-D920A107A84C}"/>
                  </a:ext>
                </a:extLst>
              </p:cNvPr>
              <p:cNvSpPr/>
              <p:nvPr/>
            </p:nvSpPr>
            <p:spPr>
              <a:xfrm>
                <a:off x="458133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6" name="Rectangle 115">
                <a:extLst>
                  <a:ext uri="{FF2B5EF4-FFF2-40B4-BE49-F238E27FC236}">
                    <a16:creationId xmlns:a16="http://schemas.microsoft.com/office/drawing/2014/main" id="{C7E4EA95-C778-4401-8C23-11A07CCF6645}"/>
                  </a:ext>
                </a:extLst>
              </p:cNvPr>
              <p:cNvSpPr/>
              <p:nvPr/>
            </p:nvSpPr>
            <p:spPr>
              <a:xfrm>
                <a:off x="471327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7" name="Rectangle 116">
                <a:extLst>
                  <a:ext uri="{FF2B5EF4-FFF2-40B4-BE49-F238E27FC236}">
                    <a16:creationId xmlns:a16="http://schemas.microsoft.com/office/drawing/2014/main" id="{47501EE6-ACBD-4756-9DEE-9F50DAEF17CE}"/>
                  </a:ext>
                </a:extLst>
              </p:cNvPr>
              <p:cNvSpPr/>
              <p:nvPr/>
            </p:nvSpPr>
            <p:spPr>
              <a:xfrm>
                <a:off x="484520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8" name="Rectangle 117">
                <a:extLst>
                  <a:ext uri="{FF2B5EF4-FFF2-40B4-BE49-F238E27FC236}">
                    <a16:creationId xmlns:a16="http://schemas.microsoft.com/office/drawing/2014/main" id="{B0F425BE-D5D7-4D9F-882A-793A5ECA918B}"/>
                  </a:ext>
                </a:extLst>
              </p:cNvPr>
              <p:cNvSpPr/>
              <p:nvPr/>
            </p:nvSpPr>
            <p:spPr>
              <a:xfrm>
                <a:off x="497714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9" name="Rectangle 118">
                <a:extLst>
                  <a:ext uri="{FF2B5EF4-FFF2-40B4-BE49-F238E27FC236}">
                    <a16:creationId xmlns:a16="http://schemas.microsoft.com/office/drawing/2014/main" id="{BBAF6656-2A28-4CD0-8F7F-4CCE22857E22}"/>
                  </a:ext>
                </a:extLst>
              </p:cNvPr>
              <p:cNvSpPr/>
              <p:nvPr/>
            </p:nvSpPr>
            <p:spPr>
              <a:xfrm>
                <a:off x="510907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20" name="Rectangle 119">
                <a:extLst>
                  <a:ext uri="{FF2B5EF4-FFF2-40B4-BE49-F238E27FC236}">
                    <a16:creationId xmlns:a16="http://schemas.microsoft.com/office/drawing/2014/main" id="{DD2A167F-9DAA-4455-A90E-3C3108D4DAE0}"/>
                  </a:ext>
                </a:extLst>
              </p:cNvPr>
              <p:cNvSpPr/>
              <p:nvPr/>
            </p:nvSpPr>
            <p:spPr>
              <a:xfrm>
                <a:off x="524101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7" name="Rectangle 106">
                <a:extLst>
                  <a:ext uri="{FF2B5EF4-FFF2-40B4-BE49-F238E27FC236}">
                    <a16:creationId xmlns:a16="http://schemas.microsoft.com/office/drawing/2014/main" id="{1926150B-98D8-4448-8167-43D02B54DE79}"/>
                  </a:ext>
                </a:extLst>
              </p:cNvPr>
              <p:cNvSpPr/>
              <p:nvPr/>
            </p:nvSpPr>
            <p:spPr>
              <a:xfrm>
                <a:off x="628622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8" name="Rectangle 107">
                <a:extLst>
                  <a:ext uri="{FF2B5EF4-FFF2-40B4-BE49-F238E27FC236}">
                    <a16:creationId xmlns:a16="http://schemas.microsoft.com/office/drawing/2014/main" id="{FFF3172F-32AE-4881-8ED3-17DE842C5084}"/>
                  </a:ext>
                </a:extLst>
              </p:cNvPr>
              <p:cNvSpPr/>
              <p:nvPr/>
            </p:nvSpPr>
            <p:spPr>
              <a:xfrm>
                <a:off x="5500425"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9" name="Rectangle 108">
                <a:extLst>
                  <a:ext uri="{FF2B5EF4-FFF2-40B4-BE49-F238E27FC236}">
                    <a16:creationId xmlns:a16="http://schemas.microsoft.com/office/drawing/2014/main" id="{FCB30E7B-842A-414A-A64D-024469D533BB}"/>
                  </a:ext>
                </a:extLst>
              </p:cNvPr>
              <p:cNvSpPr/>
              <p:nvPr/>
            </p:nvSpPr>
            <p:spPr>
              <a:xfrm>
                <a:off x="5632360"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0" name="Rectangle 109">
                <a:extLst>
                  <a:ext uri="{FF2B5EF4-FFF2-40B4-BE49-F238E27FC236}">
                    <a16:creationId xmlns:a16="http://schemas.microsoft.com/office/drawing/2014/main" id="{09057AE7-516A-4634-9A6E-BB73D4219D59}"/>
                  </a:ext>
                </a:extLst>
              </p:cNvPr>
              <p:cNvSpPr/>
              <p:nvPr/>
            </p:nvSpPr>
            <p:spPr>
              <a:xfrm>
                <a:off x="5764295"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1" name="Rectangle 110">
                <a:extLst>
                  <a:ext uri="{FF2B5EF4-FFF2-40B4-BE49-F238E27FC236}">
                    <a16:creationId xmlns:a16="http://schemas.microsoft.com/office/drawing/2014/main" id="{FCB877FE-0226-4E4D-964E-310911EAAE1C}"/>
                  </a:ext>
                </a:extLst>
              </p:cNvPr>
              <p:cNvSpPr/>
              <p:nvPr/>
            </p:nvSpPr>
            <p:spPr>
              <a:xfrm>
                <a:off x="5896230"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2" name="Rectangle 111">
                <a:extLst>
                  <a:ext uri="{FF2B5EF4-FFF2-40B4-BE49-F238E27FC236}">
                    <a16:creationId xmlns:a16="http://schemas.microsoft.com/office/drawing/2014/main" id="{68F5CC4F-D0C6-47F9-A977-4F4991BBD38F}"/>
                  </a:ext>
                </a:extLst>
              </p:cNvPr>
              <p:cNvSpPr/>
              <p:nvPr/>
            </p:nvSpPr>
            <p:spPr>
              <a:xfrm>
                <a:off x="6028165"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13" name="Rectangle 112">
                <a:extLst>
                  <a:ext uri="{FF2B5EF4-FFF2-40B4-BE49-F238E27FC236}">
                    <a16:creationId xmlns:a16="http://schemas.microsoft.com/office/drawing/2014/main" id="{18A53CAE-35AD-4B89-95E6-4917CA1A909A}"/>
                  </a:ext>
                </a:extLst>
              </p:cNvPr>
              <p:cNvSpPr/>
              <p:nvPr/>
            </p:nvSpPr>
            <p:spPr>
              <a:xfrm>
                <a:off x="6160100"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0" name="Rectangle 99">
                <a:extLst>
                  <a:ext uri="{FF2B5EF4-FFF2-40B4-BE49-F238E27FC236}">
                    <a16:creationId xmlns:a16="http://schemas.microsoft.com/office/drawing/2014/main" id="{F34270E5-C19F-4FEA-ADFF-812AC716B825}"/>
                  </a:ext>
                </a:extLst>
              </p:cNvPr>
              <p:cNvSpPr/>
              <p:nvPr/>
            </p:nvSpPr>
            <p:spPr>
              <a:xfrm>
                <a:off x="7209999"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1" name="Rectangle 100">
                <a:extLst>
                  <a:ext uri="{FF2B5EF4-FFF2-40B4-BE49-F238E27FC236}">
                    <a16:creationId xmlns:a16="http://schemas.microsoft.com/office/drawing/2014/main" id="{BFDF630E-3C94-43BF-A711-8235A28AD8E6}"/>
                  </a:ext>
                </a:extLst>
              </p:cNvPr>
              <p:cNvSpPr/>
              <p:nvPr/>
            </p:nvSpPr>
            <p:spPr>
              <a:xfrm>
                <a:off x="642420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2" name="Rectangle 101">
                <a:extLst>
                  <a:ext uri="{FF2B5EF4-FFF2-40B4-BE49-F238E27FC236}">
                    <a16:creationId xmlns:a16="http://schemas.microsoft.com/office/drawing/2014/main" id="{AAF40E88-3797-48E2-8F1F-D2A10B95887F}"/>
                  </a:ext>
                </a:extLst>
              </p:cNvPr>
              <p:cNvSpPr/>
              <p:nvPr/>
            </p:nvSpPr>
            <p:spPr>
              <a:xfrm>
                <a:off x="655613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3" name="Rectangle 102">
                <a:extLst>
                  <a:ext uri="{FF2B5EF4-FFF2-40B4-BE49-F238E27FC236}">
                    <a16:creationId xmlns:a16="http://schemas.microsoft.com/office/drawing/2014/main" id="{431C75C2-8E19-420D-81BF-35BF32841D22}"/>
                  </a:ext>
                </a:extLst>
              </p:cNvPr>
              <p:cNvSpPr/>
              <p:nvPr/>
            </p:nvSpPr>
            <p:spPr>
              <a:xfrm>
                <a:off x="668807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4" name="Rectangle 103">
                <a:extLst>
                  <a:ext uri="{FF2B5EF4-FFF2-40B4-BE49-F238E27FC236}">
                    <a16:creationId xmlns:a16="http://schemas.microsoft.com/office/drawing/2014/main" id="{77F0E721-EEED-4F0D-961F-F97386E052FF}"/>
                  </a:ext>
                </a:extLst>
              </p:cNvPr>
              <p:cNvSpPr/>
              <p:nvPr/>
            </p:nvSpPr>
            <p:spPr>
              <a:xfrm>
                <a:off x="682000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5" name="Rectangle 104">
                <a:extLst>
                  <a:ext uri="{FF2B5EF4-FFF2-40B4-BE49-F238E27FC236}">
                    <a16:creationId xmlns:a16="http://schemas.microsoft.com/office/drawing/2014/main" id="{C0BBED05-9BB7-47FB-B089-C115385B9CDD}"/>
                  </a:ext>
                </a:extLst>
              </p:cNvPr>
              <p:cNvSpPr/>
              <p:nvPr/>
            </p:nvSpPr>
            <p:spPr>
              <a:xfrm>
                <a:off x="695194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106" name="Rectangle 105">
                <a:extLst>
                  <a:ext uri="{FF2B5EF4-FFF2-40B4-BE49-F238E27FC236}">
                    <a16:creationId xmlns:a16="http://schemas.microsoft.com/office/drawing/2014/main" id="{D4F467AA-B0B2-46B4-B7BD-8D67B089ED06}"/>
                  </a:ext>
                </a:extLst>
              </p:cNvPr>
              <p:cNvSpPr/>
              <p:nvPr/>
            </p:nvSpPr>
            <p:spPr>
              <a:xfrm>
                <a:off x="708387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3" name="Rectangle 92">
                <a:extLst>
                  <a:ext uri="{FF2B5EF4-FFF2-40B4-BE49-F238E27FC236}">
                    <a16:creationId xmlns:a16="http://schemas.microsoft.com/office/drawing/2014/main" id="{068C5AEF-1C18-4375-91D5-83F547E64D6F}"/>
                  </a:ext>
                </a:extLst>
              </p:cNvPr>
              <p:cNvSpPr/>
              <p:nvPr/>
            </p:nvSpPr>
            <p:spPr>
              <a:xfrm>
                <a:off x="8138467"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4" name="Rectangle 93">
                <a:extLst>
                  <a:ext uri="{FF2B5EF4-FFF2-40B4-BE49-F238E27FC236}">
                    <a16:creationId xmlns:a16="http://schemas.microsoft.com/office/drawing/2014/main" id="{C441B334-DB20-4F14-8245-57A635C749D3}"/>
                  </a:ext>
                </a:extLst>
              </p:cNvPr>
              <p:cNvSpPr/>
              <p:nvPr/>
            </p:nvSpPr>
            <p:spPr>
              <a:xfrm>
                <a:off x="735267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5" name="Rectangle 94">
                <a:extLst>
                  <a:ext uri="{FF2B5EF4-FFF2-40B4-BE49-F238E27FC236}">
                    <a16:creationId xmlns:a16="http://schemas.microsoft.com/office/drawing/2014/main" id="{07D7E783-E20E-47A3-A566-932551E018EF}"/>
                  </a:ext>
                </a:extLst>
              </p:cNvPr>
              <p:cNvSpPr/>
              <p:nvPr/>
            </p:nvSpPr>
            <p:spPr>
              <a:xfrm>
                <a:off x="748460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6" name="Rectangle 95">
                <a:extLst>
                  <a:ext uri="{FF2B5EF4-FFF2-40B4-BE49-F238E27FC236}">
                    <a16:creationId xmlns:a16="http://schemas.microsoft.com/office/drawing/2014/main" id="{3386DE55-78DA-4190-80B5-71531CB02AA2}"/>
                  </a:ext>
                </a:extLst>
              </p:cNvPr>
              <p:cNvSpPr/>
              <p:nvPr/>
            </p:nvSpPr>
            <p:spPr>
              <a:xfrm>
                <a:off x="761654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7" name="Rectangle 96">
                <a:extLst>
                  <a:ext uri="{FF2B5EF4-FFF2-40B4-BE49-F238E27FC236}">
                    <a16:creationId xmlns:a16="http://schemas.microsoft.com/office/drawing/2014/main" id="{3128CBFB-7FDD-47D4-9030-66EA624A5322}"/>
                  </a:ext>
                </a:extLst>
              </p:cNvPr>
              <p:cNvSpPr/>
              <p:nvPr/>
            </p:nvSpPr>
            <p:spPr>
              <a:xfrm>
                <a:off x="774847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8" name="Rectangle 97">
                <a:extLst>
                  <a:ext uri="{FF2B5EF4-FFF2-40B4-BE49-F238E27FC236}">
                    <a16:creationId xmlns:a16="http://schemas.microsoft.com/office/drawing/2014/main" id="{72AAE057-14B4-4478-89A9-BD748E331DE5}"/>
                  </a:ext>
                </a:extLst>
              </p:cNvPr>
              <p:cNvSpPr/>
              <p:nvPr/>
            </p:nvSpPr>
            <p:spPr>
              <a:xfrm>
                <a:off x="7880411"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9" name="Rectangle 98">
                <a:extLst>
                  <a:ext uri="{FF2B5EF4-FFF2-40B4-BE49-F238E27FC236}">
                    <a16:creationId xmlns:a16="http://schemas.microsoft.com/office/drawing/2014/main" id="{6A209795-B767-4883-8A8A-DD80CB1F8367}"/>
                  </a:ext>
                </a:extLst>
              </p:cNvPr>
              <p:cNvSpPr/>
              <p:nvPr/>
            </p:nvSpPr>
            <p:spPr>
              <a:xfrm>
                <a:off x="8012346"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1" name="Rectangle 80">
                <a:extLst>
                  <a:ext uri="{FF2B5EF4-FFF2-40B4-BE49-F238E27FC236}">
                    <a16:creationId xmlns:a16="http://schemas.microsoft.com/office/drawing/2014/main" id="{0BA5EBCB-6534-486B-BBFF-3E9FD69B6223}"/>
                  </a:ext>
                </a:extLst>
              </p:cNvPr>
              <p:cNvSpPr/>
              <p:nvPr/>
            </p:nvSpPr>
            <p:spPr>
              <a:xfrm>
                <a:off x="9071624"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2" name="Rectangle 81">
                <a:extLst>
                  <a:ext uri="{FF2B5EF4-FFF2-40B4-BE49-F238E27FC236}">
                    <a16:creationId xmlns:a16="http://schemas.microsoft.com/office/drawing/2014/main" id="{E8B98F2F-2038-4DD5-B62D-CA052C65933F}"/>
                  </a:ext>
                </a:extLst>
              </p:cNvPr>
              <p:cNvSpPr/>
              <p:nvPr/>
            </p:nvSpPr>
            <p:spPr>
              <a:xfrm>
                <a:off x="828582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3" name="Rectangle 82">
                <a:extLst>
                  <a:ext uri="{FF2B5EF4-FFF2-40B4-BE49-F238E27FC236}">
                    <a16:creationId xmlns:a16="http://schemas.microsoft.com/office/drawing/2014/main" id="{71206D46-AB53-48AD-8494-A4A62677A79F}"/>
                  </a:ext>
                </a:extLst>
              </p:cNvPr>
              <p:cNvSpPr/>
              <p:nvPr/>
            </p:nvSpPr>
            <p:spPr>
              <a:xfrm>
                <a:off x="841776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4" name="Rectangle 83">
                <a:extLst>
                  <a:ext uri="{FF2B5EF4-FFF2-40B4-BE49-F238E27FC236}">
                    <a16:creationId xmlns:a16="http://schemas.microsoft.com/office/drawing/2014/main" id="{24722E67-D764-49F1-8CDD-D48D1CCAF078}"/>
                  </a:ext>
                </a:extLst>
              </p:cNvPr>
              <p:cNvSpPr/>
              <p:nvPr/>
            </p:nvSpPr>
            <p:spPr>
              <a:xfrm>
                <a:off x="854969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5" name="Rectangle 84">
                <a:extLst>
                  <a:ext uri="{FF2B5EF4-FFF2-40B4-BE49-F238E27FC236}">
                    <a16:creationId xmlns:a16="http://schemas.microsoft.com/office/drawing/2014/main" id="{198FD870-8658-4BE6-8A3F-8211122FCDE9}"/>
                  </a:ext>
                </a:extLst>
              </p:cNvPr>
              <p:cNvSpPr/>
              <p:nvPr/>
            </p:nvSpPr>
            <p:spPr>
              <a:xfrm>
                <a:off x="868163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6" name="Rectangle 85">
                <a:extLst>
                  <a:ext uri="{FF2B5EF4-FFF2-40B4-BE49-F238E27FC236}">
                    <a16:creationId xmlns:a16="http://schemas.microsoft.com/office/drawing/2014/main" id="{02E0D853-1C48-45A4-874C-F735E4DA9D84}"/>
                  </a:ext>
                </a:extLst>
              </p:cNvPr>
              <p:cNvSpPr/>
              <p:nvPr/>
            </p:nvSpPr>
            <p:spPr>
              <a:xfrm>
                <a:off x="8813568"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7" name="Rectangle 86">
                <a:extLst>
                  <a:ext uri="{FF2B5EF4-FFF2-40B4-BE49-F238E27FC236}">
                    <a16:creationId xmlns:a16="http://schemas.microsoft.com/office/drawing/2014/main" id="{FE360085-6A07-479E-B616-B523D1F7D66B}"/>
                  </a:ext>
                </a:extLst>
              </p:cNvPr>
              <p:cNvSpPr/>
              <p:nvPr/>
            </p:nvSpPr>
            <p:spPr>
              <a:xfrm>
                <a:off x="894550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8" name="Rectangle 87">
                <a:extLst>
                  <a:ext uri="{FF2B5EF4-FFF2-40B4-BE49-F238E27FC236}">
                    <a16:creationId xmlns:a16="http://schemas.microsoft.com/office/drawing/2014/main" id="{72B0B686-D1D6-464F-A983-410F032168F7}"/>
                  </a:ext>
                </a:extLst>
              </p:cNvPr>
              <p:cNvSpPr/>
              <p:nvPr/>
            </p:nvSpPr>
            <p:spPr>
              <a:xfrm>
                <a:off x="9198233" y="5547960"/>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9" name="Rectangle 88">
                <a:extLst>
                  <a:ext uri="{FF2B5EF4-FFF2-40B4-BE49-F238E27FC236}">
                    <a16:creationId xmlns:a16="http://schemas.microsoft.com/office/drawing/2014/main" id="{92F653BA-B106-4AD5-ABA2-0967386F402F}"/>
                  </a:ext>
                </a:extLst>
              </p:cNvPr>
              <p:cNvSpPr/>
              <p:nvPr/>
            </p:nvSpPr>
            <p:spPr>
              <a:xfrm>
                <a:off x="9071624" y="541666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0" name="Rectangle 89">
                <a:extLst>
                  <a:ext uri="{FF2B5EF4-FFF2-40B4-BE49-F238E27FC236}">
                    <a16:creationId xmlns:a16="http://schemas.microsoft.com/office/drawing/2014/main" id="{6A0ABC96-32D3-4FAF-AD22-56988F433E53}"/>
                  </a:ext>
                </a:extLst>
              </p:cNvPr>
              <p:cNvSpPr/>
              <p:nvPr/>
            </p:nvSpPr>
            <p:spPr>
              <a:xfrm>
                <a:off x="9198233" y="541666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1" name="Rectangle 90">
                <a:extLst>
                  <a:ext uri="{FF2B5EF4-FFF2-40B4-BE49-F238E27FC236}">
                    <a16:creationId xmlns:a16="http://schemas.microsoft.com/office/drawing/2014/main" id="{5E45F1C5-654E-4519-82E2-BC6DF579749E}"/>
                  </a:ext>
                </a:extLst>
              </p:cNvPr>
              <p:cNvSpPr/>
              <p:nvPr/>
            </p:nvSpPr>
            <p:spPr>
              <a:xfrm>
                <a:off x="8819074" y="5285362"/>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92" name="Rectangle 91">
                <a:extLst>
                  <a:ext uri="{FF2B5EF4-FFF2-40B4-BE49-F238E27FC236}">
                    <a16:creationId xmlns:a16="http://schemas.microsoft.com/office/drawing/2014/main" id="{BDB340F9-D213-4634-9DBA-6B12E67DB04F}"/>
                  </a:ext>
                </a:extLst>
              </p:cNvPr>
              <p:cNvSpPr/>
              <p:nvPr/>
            </p:nvSpPr>
            <p:spPr>
              <a:xfrm>
                <a:off x="9071624" y="5284314"/>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2" name="Rectangle 71">
                <a:extLst>
                  <a:ext uri="{FF2B5EF4-FFF2-40B4-BE49-F238E27FC236}">
                    <a16:creationId xmlns:a16="http://schemas.microsoft.com/office/drawing/2014/main" id="{F712FEC4-906C-477A-8CA4-270AC5B5EF48}"/>
                  </a:ext>
                </a:extLst>
              </p:cNvPr>
              <p:cNvSpPr/>
              <p:nvPr/>
            </p:nvSpPr>
            <p:spPr>
              <a:xfrm>
                <a:off x="8946710" y="5416662"/>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3" name="Rectangle 72">
                <a:extLst>
                  <a:ext uri="{FF2B5EF4-FFF2-40B4-BE49-F238E27FC236}">
                    <a16:creationId xmlns:a16="http://schemas.microsoft.com/office/drawing/2014/main" id="{39CD478E-AC91-462D-974C-259F98BCCD73}"/>
                  </a:ext>
                </a:extLst>
              </p:cNvPr>
              <p:cNvSpPr/>
              <p:nvPr/>
            </p:nvSpPr>
            <p:spPr>
              <a:xfrm>
                <a:off x="8015884" y="5416662"/>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4" name="Rectangle 73">
                <a:extLst>
                  <a:ext uri="{FF2B5EF4-FFF2-40B4-BE49-F238E27FC236}">
                    <a16:creationId xmlns:a16="http://schemas.microsoft.com/office/drawing/2014/main" id="{F1FC5931-96D0-4D7E-921B-551E4C26C588}"/>
                  </a:ext>
                </a:extLst>
              </p:cNvPr>
              <p:cNvSpPr/>
              <p:nvPr/>
            </p:nvSpPr>
            <p:spPr>
              <a:xfrm>
                <a:off x="8147819" y="5416662"/>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5" name="Rectangle 74">
                <a:extLst>
                  <a:ext uri="{FF2B5EF4-FFF2-40B4-BE49-F238E27FC236}">
                    <a16:creationId xmlns:a16="http://schemas.microsoft.com/office/drawing/2014/main" id="{4AD618F8-E33B-4265-91A0-C0DE3723527D}"/>
                  </a:ext>
                </a:extLst>
              </p:cNvPr>
              <p:cNvSpPr/>
              <p:nvPr/>
            </p:nvSpPr>
            <p:spPr>
              <a:xfrm>
                <a:off x="8279754" y="5416662"/>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6" name="Rectangle 75">
                <a:extLst>
                  <a:ext uri="{FF2B5EF4-FFF2-40B4-BE49-F238E27FC236}">
                    <a16:creationId xmlns:a16="http://schemas.microsoft.com/office/drawing/2014/main" id="{F8751229-FB91-4375-A838-9D907D2B8B87}"/>
                  </a:ext>
                </a:extLst>
              </p:cNvPr>
              <p:cNvSpPr/>
              <p:nvPr/>
            </p:nvSpPr>
            <p:spPr>
              <a:xfrm>
                <a:off x="8411689" y="5416662"/>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7" name="Rectangle 76">
                <a:extLst>
                  <a:ext uri="{FF2B5EF4-FFF2-40B4-BE49-F238E27FC236}">
                    <a16:creationId xmlns:a16="http://schemas.microsoft.com/office/drawing/2014/main" id="{405C734E-E09F-469A-B3B3-7FAD0703B803}"/>
                  </a:ext>
                </a:extLst>
              </p:cNvPr>
              <p:cNvSpPr/>
              <p:nvPr/>
            </p:nvSpPr>
            <p:spPr>
              <a:xfrm>
                <a:off x="8688654" y="5416662"/>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8" name="Rectangle 77">
                <a:extLst>
                  <a:ext uri="{FF2B5EF4-FFF2-40B4-BE49-F238E27FC236}">
                    <a16:creationId xmlns:a16="http://schemas.microsoft.com/office/drawing/2014/main" id="{6D59FDEC-56CE-4AD3-A197-CA31C36D6275}"/>
                  </a:ext>
                </a:extLst>
              </p:cNvPr>
              <p:cNvSpPr/>
              <p:nvPr/>
            </p:nvSpPr>
            <p:spPr>
              <a:xfrm>
                <a:off x="8820589" y="5416662"/>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79" name="Rectangle 78">
                <a:extLst>
                  <a:ext uri="{FF2B5EF4-FFF2-40B4-BE49-F238E27FC236}">
                    <a16:creationId xmlns:a16="http://schemas.microsoft.com/office/drawing/2014/main" id="{E0929A42-2A9C-412E-ABFF-FFBA61745E39}"/>
                  </a:ext>
                </a:extLst>
              </p:cNvPr>
              <p:cNvSpPr/>
              <p:nvPr/>
            </p:nvSpPr>
            <p:spPr>
              <a:xfrm>
                <a:off x="8147819" y="529014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80" name="Rectangle 79">
                <a:extLst>
                  <a:ext uri="{FF2B5EF4-FFF2-40B4-BE49-F238E27FC236}">
                    <a16:creationId xmlns:a16="http://schemas.microsoft.com/office/drawing/2014/main" id="{ED2887B2-C106-4EF3-8C37-2EA20A2ADE80}"/>
                  </a:ext>
                </a:extLst>
              </p:cNvPr>
              <p:cNvSpPr/>
              <p:nvPr/>
            </p:nvSpPr>
            <p:spPr>
              <a:xfrm>
                <a:off x="8279754" y="529014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sp>
            <p:nvSpPr>
              <p:cNvPr id="202" name="Rectangle 201">
                <a:extLst>
                  <a:ext uri="{FF2B5EF4-FFF2-40B4-BE49-F238E27FC236}">
                    <a16:creationId xmlns:a16="http://schemas.microsoft.com/office/drawing/2014/main" id="{39451DB8-CE65-1049-BD7F-45E574CBFAC3}"/>
                  </a:ext>
                </a:extLst>
              </p:cNvPr>
              <p:cNvSpPr/>
              <p:nvPr/>
            </p:nvSpPr>
            <p:spPr>
              <a:xfrm>
                <a:off x="2087233" y="5417331"/>
                <a:ext cx="106878" cy="106878"/>
              </a:xfrm>
              <a:prstGeom prst="rect">
                <a:avLst/>
              </a:prstGeom>
              <a:gradFill flip="none" rotWithShape="1">
                <a:gsLst>
                  <a:gs pos="79000">
                    <a:schemeClr val="bg1">
                      <a:alpha val="40000"/>
                    </a:schemeClr>
                  </a:gs>
                  <a:gs pos="21000">
                    <a:schemeClr val="bg1">
                      <a:alpha val="15000"/>
                    </a:schemeClr>
                  </a:gs>
                </a:gsLst>
                <a:lin ang="5400000" scaled="1"/>
                <a:tileRect/>
              </a:gradFill>
              <a:ln w="1270" cap="flat" cmpd="sng" algn="ctr">
                <a:solidFill>
                  <a:srgbClr val="000000">
                    <a:lumMod val="50000"/>
                    <a:lumOff val="50000"/>
                    <a:alpha val="24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BentonSans Regular" panose="02000503000000020004" pitchFamily="2" charset="0"/>
                  <a:ea typeface="+mn-ea"/>
                  <a:cs typeface="+mn-cs"/>
                </a:endParaRPr>
              </a:p>
            </p:txBody>
          </p:sp>
        </p:grpSp>
      </p:grpSp>
      <p:sp>
        <p:nvSpPr>
          <p:cNvPr id="154" name="TextBox 153">
            <a:extLst>
              <a:ext uri="{FF2B5EF4-FFF2-40B4-BE49-F238E27FC236}">
                <a16:creationId xmlns:a16="http://schemas.microsoft.com/office/drawing/2014/main" id="{D985D41C-DAD2-415E-BF0F-465BDB936683}"/>
              </a:ext>
            </a:extLst>
          </p:cNvPr>
          <p:cNvSpPr txBox="1"/>
          <p:nvPr/>
        </p:nvSpPr>
        <p:spPr>
          <a:xfrm>
            <a:off x="5445172" y="4941980"/>
            <a:ext cx="914656" cy="123111"/>
          </a:xfrm>
          <a:prstGeom prst="rect">
            <a:avLst/>
          </a:prstGeom>
          <a:noFill/>
        </p:spPr>
        <p:txBody>
          <a:bodyPr wrap="square" lIns="0" tIns="0" rIns="0" bIns="0" rtlCol="0">
            <a:noAutofit/>
          </a:bodyPr>
          <a:lstStyle/>
          <a:p>
            <a:pPr algn="ctr" defTabSz="914400" fontAlgn="base">
              <a:spcBef>
                <a:spcPct val="50000"/>
              </a:spcBef>
              <a:spcAft>
                <a:spcPct val="0"/>
              </a:spcAft>
              <a:buClr>
                <a:srgbClr val="F0AB00"/>
              </a:buClr>
              <a:buSzPct val="80000"/>
              <a:defRPr/>
            </a:pPr>
            <a:r>
              <a:rPr lang="en-US" sz="800" kern="0" dirty="0">
                <a:solidFill>
                  <a:srgbClr val="FFFFFF"/>
                </a:solidFill>
                <a:latin typeface="Arial" panose="020B0604020202020204" pitchFamily="34" charset="0"/>
                <a:ea typeface="Arial Unicode MS" pitchFamily="34" charset="-128"/>
                <a:cs typeface="Arial" panose="020B0604020202020204" pitchFamily="34" charset="0"/>
              </a:rPr>
              <a:t>ANALYTICS</a:t>
            </a:r>
          </a:p>
        </p:txBody>
      </p:sp>
      <p:sp>
        <p:nvSpPr>
          <p:cNvPr id="155" name="TextBox 154">
            <a:extLst>
              <a:ext uri="{FF2B5EF4-FFF2-40B4-BE49-F238E27FC236}">
                <a16:creationId xmlns:a16="http://schemas.microsoft.com/office/drawing/2014/main" id="{D2A38697-7CB9-485F-B368-18D4F709E633}"/>
              </a:ext>
            </a:extLst>
          </p:cNvPr>
          <p:cNvSpPr txBox="1"/>
          <p:nvPr/>
        </p:nvSpPr>
        <p:spPr>
          <a:xfrm>
            <a:off x="6559396" y="4941980"/>
            <a:ext cx="807732" cy="369332"/>
          </a:xfrm>
          <a:prstGeom prst="rect">
            <a:avLst/>
          </a:prstGeom>
          <a:noFill/>
        </p:spPr>
        <p:txBody>
          <a:bodyPr wrap="square" lIns="0" tIns="0" rIns="0" bIns="0" rtlCol="0">
            <a:noAutofit/>
          </a:bodyPr>
          <a:lstStyle/>
          <a:p>
            <a:pPr algn="ctr" defTabSz="914400" fontAlgn="base">
              <a:spcBef>
                <a:spcPct val="50000"/>
              </a:spcBef>
              <a:spcAft>
                <a:spcPct val="0"/>
              </a:spcAft>
              <a:buClr>
                <a:srgbClr val="F0AB00"/>
              </a:buClr>
              <a:buSzPct val="80000"/>
              <a:defRPr/>
            </a:pPr>
            <a:r>
              <a:rPr lang="en-US" sz="800" kern="0" dirty="0">
                <a:solidFill>
                  <a:srgbClr val="FFFFFF"/>
                </a:solidFill>
                <a:latin typeface="Arial" panose="020B0604020202020204" pitchFamily="34" charset="0"/>
                <a:ea typeface="Arial Unicode MS" pitchFamily="34" charset="-128"/>
                <a:cs typeface="Arial" panose="020B0604020202020204" pitchFamily="34" charset="0"/>
              </a:rPr>
              <a:t>APPLICATION </a:t>
            </a:r>
            <a:br>
              <a:rPr lang="en-US" sz="800" kern="0" dirty="0">
                <a:solidFill>
                  <a:srgbClr val="FFFFFF"/>
                </a:solidFill>
                <a:latin typeface="Arial" panose="020B0604020202020204" pitchFamily="34" charset="0"/>
                <a:ea typeface="Arial Unicode MS" pitchFamily="34" charset="-128"/>
                <a:cs typeface="Arial" panose="020B0604020202020204" pitchFamily="34" charset="0"/>
              </a:rPr>
            </a:br>
            <a:r>
              <a:rPr lang="en-US" sz="800" kern="0" dirty="0">
                <a:solidFill>
                  <a:srgbClr val="FFFFFF"/>
                </a:solidFill>
                <a:latin typeface="Arial" panose="020B0604020202020204" pitchFamily="34" charset="0"/>
                <a:ea typeface="Arial Unicode MS" pitchFamily="34" charset="-128"/>
                <a:cs typeface="Arial" panose="020B0604020202020204" pitchFamily="34" charset="0"/>
              </a:rPr>
              <a:t>DEVELOPMENT </a:t>
            </a:r>
            <a:br>
              <a:rPr lang="en-US" sz="800" kern="0" dirty="0">
                <a:solidFill>
                  <a:srgbClr val="FFFFFF"/>
                </a:solidFill>
                <a:latin typeface="Arial" panose="020B0604020202020204" pitchFamily="34" charset="0"/>
                <a:ea typeface="Arial Unicode MS" pitchFamily="34" charset="-128"/>
                <a:cs typeface="Arial" panose="020B0604020202020204" pitchFamily="34" charset="0"/>
              </a:rPr>
            </a:br>
            <a:r>
              <a:rPr lang="en-US" sz="800" kern="0" dirty="0">
                <a:solidFill>
                  <a:srgbClr val="FFFFFF"/>
                </a:solidFill>
                <a:latin typeface="Arial" panose="020B0604020202020204" pitchFamily="34" charset="0"/>
                <a:ea typeface="Arial Unicode MS" pitchFamily="34" charset="-128"/>
                <a:cs typeface="Arial" panose="020B0604020202020204" pitchFamily="34" charset="0"/>
              </a:rPr>
              <a:t>&amp; INTEGRATION</a:t>
            </a:r>
          </a:p>
        </p:txBody>
      </p:sp>
      <p:sp>
        <p:nvSpPr>
          <p:cNvPr id="156" name="TextBox 155">
            <a:extLst>
              <a:ext uri="{FF2B5EF4-FFF2-40B4-BE49-F238E27FC236}">
                <a16:creationId xmlns:a16="http://schemas.microsoft.com/office/drawing/2014/main" id="{CA5ACC5E-B37B-436A-B49F-5F987BC1A5E1}"/>
              </a:ext>
            </a:extLst>
          </p:cNvPr>
          <p:cNvSpPr txBox="1"/>
          <p:nvPr/>
        </p:nvSpPr>
        <p:spPr>
          <a:xfrm>
            <a:off x="4288572" y="4941980"/>
            <a:ext cx="957032" cy="246221"/>
          </a:xfrm>
          <a:prstGeom prst="rect">
            <a:avLst/>
          </a:prstGeom>
          <a:noFill/>
        </p:spPr>
        <p:txBody>
          <a:bodyPr wrap="square" lIns="0" tIns="0" rIns="0" bIns="0" rtlCol="0">
            <a:noAutofit/>
          </a:bodyPr>
          <a:lstStyle/>
          <a:p>
            <a:pPr algn="ctr" defTabSz="914400" fontAlgn="base">
              <a:spcBef>
                <a:spcPct val="50000"/>
              </a:spcBef>
              <a:spcAft>
                <a:spcPct val="0"/>
              </a:spcAft>
              <a:buClr>
                <a:srgbClr val="F0AB00"/>
              </a:buClr>
              <a:buSzPct val="80000"/>
              <a:defRPr/>
            </a:pPr>
            <a:r>
              <a:rPr lang="en-US" sz="800" kern="0" dirty="0">
                <a:solidFill>
                  <a:srgbClr val="FFFFFF"/>
                </a:solidFill>
                <a:latin typeface="Arial" panose="020B0604020202020204" pitchFamily="34" charset="0"/>
                <a:ea typeface="Arial Unicode MS" pitchFamily="34" charset="-128"/>
                <a:cs typeface="Arial" panose="020B0604020202020204" pitchFamily="34" charset="0"/>
              </a:rPr>
              <a:t>DATABASE &amp; DATA MANAGEMENT</a:t>
            </a:r>
          </a:p>
        </p:txBody>
      </p:sp>
      <p:sp>
        <p:nvSpPr>
          <p:cNvPr id="157" name="TextBox 156">
            <a:extLst>
              <a:ext uri="{FF2B5EF4-FFF2-40B4-BE49-F238E27FC236}">
                <a16:creationId xmlns:a16="http://schemas.microsoft.com/office/drawing/2014/main" id="{23F61FEC-11C5-4CE3-8F48-1700219F976C}"/>
              </a:ext>
            </a:extLst>
          </p:cNvPr>
          <p:cNvSpPr txBox="1"/>
          <p:nvPr/>
        </p:nvSpPr>
        <p:spPr>
          <a:xfrm>
            <a:off x="7706861" y="4941980"/>
            <a:ext cx="819852" cy="246221"/>
          </a:xfrm>
          <a:prstGeom prst="rect">
            <a:avLst/>
          </a:prstGeom>
          <a:noFill/>
        </p:spPr>
        <p:txBody>
          <a:bodyPr wrap="square" lIns="0" tIns="0" rIns="0" bIns="0" rtlCol="0">
            <a:noAutofit/>
          </a:bodyPr>
          <a:lstStyle/>
          <a:p>
            <a:pPr algn="ctr" defTabSz="914400" fontAlgn="base">
              <a:spcBef>
                <a:spcPct val="50000"/>
              </a:spcBef>
              <a:spcAft>
                <a:spcPct val="0"/>
              </a:spcAft>
              <a:buClr>
                <a:srgbClr val="F0AB00"/>
              </a:buClr>
              <a:buSzPct val="80000"/>
              <a:defRPr/>
            </a:pPr>
            <a:r>
              <a:rPr lang="en-US" sz="800" kern="0" dirty="0">
                <a:solidFill>
                  <a:srgbClr val="FFFFFF"/>
                </a:solidFill>
                <a:latin typeface="Arial" panose="020B0604020202020204" pitchFamily="34" charset="0"/>
                <a:ea typeface="Arial Unicode MS" pitchFamily="34" charset="-128"/>
                <a:cs typeface="Arial" panose="020B0604020202020204" pitchFamily="34" charset="0"/>
              </a:rPr>
              <a:t>INTELLIGENT TECHNOLOGIES</a:t>
            </a:r>
          </a:p>
        </p:txBody>
      </p:sp>
      <p:grpSp>
        <p:nvGrpSpPr>
          <p:cNvPr id="192" name="Group 191">
            <a:extLst>
              <a:ext uri="{FF2B5EF4-FFF2-40B4-BE49-F238E27FC236}">
                <a16:creationId xmlns:a16="http://schemas.microsoft.com/office/drawing/2014/main" id="{1BC89FDE-F52C-E94C-9480-C4CC263E98DA}"/>
              </a:ext>
            </a:extLst>
          </p:cNvPr>
          <p:cNvGrpSpPr/>
          <p:nvPr/>
        </p:nvGrpSpPr>
        <p:grpSpPr>
          <a:xfrm>
            <a:off x="4668180" y="4516501"/>
            <a:ext cx="196443" cy="293979"/>
            <a:chOff x="3928592" y="4587706"/>
            <a:chExt cx="196443" cy="293979"/>
          </a:xfrm>
        </p:grpSpPr>
        <p:sp>
          <p:nvSpPr>
            <p:cNvPr id="159" name="Half Frame 158">
              <a:extLst>
                <a:ext uri="{FF2B5EF4-FFF2-40B4-BE49-F238E27FC236}">
                  <a16:creationId xmlns:a16="http://schemas.microsoft.com/office/drawing/2014/main" id="{2D123C39-E34E-493A-BF3C-96E7F1522A3B}"/>
                </a:ext>
              </a:extLst>
            </p:cNvPr>
            <p:cNvSpPr/>
            <p:nvPr/>
          </p:nvSpPr>
          <p:spPr>
            <a:xfrm rot="13524255">
              <a:off x="3928592" y="4691338"/>
              <a:ext cx="190347" cy="190347"/>
            </a:xfrm>
            <a:prstGeom prst="halfFrame">
              <a:avLst>
                <a:gd name="adj1" fmla="val 16775"/>
                <a:gd name="adj2" fmla="val 15270"/>
              </a:avLst>
            </a:prstGeom>
            <a:solidFill>
              <a:schemeClr val="bg1">
                <a:alpha val="59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0AB00"/>
                </a:solidFill>
                <a:effectLst/>
                <a:uLnTx/>
                <a:uFillTx/>
                <a:latin typeface="BentonSans Regular" panose="02000503000000020004" pitchFamily="2" charset="0"/>
                <a:ea typeface="+mn-ea"/>
                <a:cs typeface="+mn-cs"/>
              </a:endParaRPr>
            </a:p>
          </p:txBody>
        </p:sp>
        <p:sp>
          <p:nvSpPr>
            <p:cNvPr id="160" name="Half Frame 159">
              <a:extLst>
                <a:ext uri="{FF2B5EF4-FFF2-40B4-BE49-F238E27FC236}">
                  <a16:creationId xmlns:a16="http://schemas.microsoft.com/office/drawing/2014/main" id="{AA23099D-E2D2-43C0-95DE-AB1999960849}"/>
                </a:ext>
              </a:extLst>
            </p:cNvPr>
            <p:cNvSpPr/>
            <p:nvPr/>
          </p:nvSpPr>
          <p:spPr>
            <a:xfrm rot="13524255">
              <a:off x="3934688" y="4587706"/>
              <a:ext cx="190347" cy="190347"/>
            </a:xfrm>
            <a:prstGeom prst="halfFrame">
              <a:avLst>
                <a:gd name="adj1" fmla="val 16775"/>
                <a:gd name="adj2" fmla="val 15270"/>
              </a:avLst>
            </a:prstGeom>
            <a:solidFill>
              <a:schemeClr val="bg1">
                <a:alpha val="3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0AB00"/>
                </a:solidFill>
                <a:effectLst/>
                <a:uLnTx/>
                <a:uFillTx/>
                <a:latin typeface="BentonSans Regular" panose="02000503000000020004" pitchFamily="2" charset="0"/>
                <a:ea typeface="+mn-ea"/>
                <a:cs typeface="+mn-cs"/>
              </a:endParaRPr>
            </a:p>
          </p:txBody>
        </p:sp>
      </p:grpSp>
      <p:grpSp>
        <p:nvGrpSpPr>
          <p:cNvPr id="221" name="Group 220">
            <a:extLst>
              <a:ext uri="{FF2B5EF4-FFF2-40B4-BE49-F238E27FC236}">
                <a16:creationId xmlns:a16="http://schemas.microsoft.com/office/drawing/2014/main" id="{1220D6C8-8CC1-9E40-A9C3-195106D21C66}"/>
              </a:ext>
            </a:extLst>
          </p:cNvPr>
          <p:cNvGrpSpPr/>
          <p:nvPr/>
        </p:nvGrpSpPr>
        <p:grpSpPr>
          <a:xfrm>
            <a:off x="3271960" y="5658892"/>
            <a:ext cx="6447659" cy="559924"/>
            <a:chOff x="2532372" y="5658892"/>
            <a:chExt cx="6447659" cy="559924"/>
          </a:xfrm>
        </p:grpSpPr>
        <p:pic>
          <p:nvPicPr>
            <p:cNvPr id="184" name="Picture 183">
              <a:extLst>
                <a:ext uri="{FF2B5EF4-FFF2-40B4-BE49-F238E27FC236}">
                  <a16:creationId xmlns:a16="http://schemas.microsoft.com/office/drawing/2014/main" id="{9DDFDD3E-9FF6-CC4C-9DDD-8C96561BFCA3}"/>
                </a:ext>
              </a:extLst>
            </p:cNvPr>
            <p:cNvPicPr>
              <a:picLocks noChangeAspect="1"/>
            </p:cNvPicPr>
            <p:nvPr/>
          </p:nvPicPr>
          <p:blipFill>
            <a:blip r:embed="rId3"/>
            <a:srcRect/>
            <a:stretch/>
          </p:blipFill>
          <p:spPr>
            <a:xfrm>
              <a:off x="2532372" y="5658892"/>
              <a:ext cx="1694739" cy="559924"/>
            </a:xfrm>
            <a:prstGeom prst="rect">
              <a:avLst/>
            </a:prstGeom>
          </p:spPr>
        </p:pic>
        <p:pic>
          <p:nvPicPr>
            <p:cNvPr id="188" name="Picture 187">
              <a:extLst>
                <a:ext uri="{FF2B5EF4-FFF2-40B4-BE49-F238E27FC236}">
                  <a16:creationId xmlns:a16="http://schemas.microsoft.com/office/drawing/2014/main" id="{0FC422FD-090D-D24E-BBDF-F833C29AB89D}"/>
                </a:ext>
              </a:extLst>
            </p:cNvPr>
            <p:cNvPicPr>
              <a:picLocks noChangeAspect="1"/>
            </p:cNvPicPr>
            <p:nvPr/>
          </p:nvPicPr>
          <p:blipFill>
            <a:blip r:embed="rId4"/>
            <a:srcRect/>
            <a:stretch/>
          </p:blipFill>
          <p:spPr>
            <a:xfrm>
              <a:off x="4247133" y="5774377"/>
              <a:ext cx="757093" cy="425656"/>
            </a:xfrm>
            <a:prstGeom prst="rect">
              <a:avLst/>
            </a:prstGeom>
          </p:spPr>
        </p:pic>
        <p:pic>
          <p:nvPicPr>
            <p:cNvPr id="189" name="Picture 188">
              <a:extLst>
                <a:ext uri="{FF2B5EF4-FFF2-40B4-BE49-F238E27FC236}">
                  <a16:creationId xmlns:a16="http://schemas.microsoft.com/office/drawing/2014/main" id="{1309F5F9-E677-6B47-88DB-B16273DCDE9A}"/>
                </a:ext>
              </a:extLst>
            </p:cNvPr>
            <p:cNvPicPr>
              <a:picLocks noChangeAspect="1"/>
            </p:cNvPicPr>
            <p:nvPr/>
          </p:nvPicPr>
          <p:blipFill>
            <a:blip r:embed="rId5"/>
            <a:srcRect/>
            <a:stretch/>
          </p:blipFill>
          <p:spPr>
            <a:xfrm>
              <a:off x="5306484" y="5818955"/>
              <a:ext cx="1902842" cy="207019"/>
            </a:xfrm>
            <a:prstGeom prst="rect">
              <a:avLst/>
            </a:prstGeom>
          </p:spPr>
        </p:pic>
        <p:pic>
          <p:nvPicPr>
            <p:cNvPr id="190" name="Picture 189">
              <a:extLst>
                <a:ext uri="{FF2B5EF4-FFF2-40B4-BE49-F238E27FC236}">
                  <a16:creationId xmlns:a16="http://schemas.microsoft.com/office/drawing/2014/main" id="{C7F50819-D3A5-3440-8443-78817613776F}"/>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7524246" y="5748578"/>
              <a:ext cx="1455785" cy="347771"/>
            </a:xfrm>
            <a:prstGeom prst="rect">
              <a:avLst/>
            </a:prstGeom>
          </p:spPr>
        </p:pic>
      </p:grpSp>
      <p:grpSp>
        <p:nvGrpSpPr>
          <p:cNvPr id="193" name="Group 192">
            <a:extLst>
              <a:ext uri="{FF2B5EF4-FFF2-40B4-BE49-F238E27FC236}">
                <a16:creationId xmlns:a16="http://schemas.microsoft.com/office/drawing/2014/main" id="{7599DF62-833D-624D-88C5-2A78C806CE3C}"/>
              </a:ext>
            </a:extLst>
          </p:cNvPr>
          <p:cNvGrpSpPr/>
          <p:nvPr/>
        </p:nvGrpSpPr>
        <p:grpSpPr>
          <a:xfrm>
            <a:off x="5816306" y="4516501"/>
            <a:ext cx="196443" cy="293979"/>
            <a:chOff x="3928592" y="4587706"/>
            <a:chExt cx="196443" cy="293979"/>
          </a:xfrm>
        </p:grpSpPr>
        <p:sp>
          <p:nvSpPr>
            <p:cNvPr id="194" name="Half Frame 193">
              <a:extLst>
                <a:ext uri="{FF2B5EF4-FFF2-40B4-BE49-F238E27FC236}">
                  <a16:creationId xmlns:a16="http://schemas.microsoft.com/office/drawing/2014/main" id="{CF9FB766-4878-1844-81B0-81D363BAA336}"/>
                </a:ext>
              </a:extLst>
            </p:cNvPr>
            <p:cNvSpPr/>
            <p:nvPr/>
          </p:nvSpPr>
          <p:spPr>
            <a:xfrm rot="13524255">
              <a:off x="3928592" y="4691338"/>
              <a:ext cx="190347" cy="190347"/>
            </a:xfrm>
            <a:prstGeom prst="halfFrame">
              <a:avLst>
                <a:gd name="adj1" fmla="val 16775"/>
                <a:gd name="adj2" fmla="val 15270"/>
              </a:avLst>
            </a:prstGeom>
            <a:solidFill>
              <a:schemeClr val="bg1">
                <a:alpha val="59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0AB00"/>
                </a:solidFill>
                <a:effectLst/>
                <a:uLnTx/>
                <a:uFillTx/>
                <a:latin typeface="BentonSans Regular" panose="02000503000000020004" pitchFamily="2" charset="0"/>
                <a:ea typeface="+mn-ea"/>
                <a:cs typeface="+mn-cs"/>
              </a:endParaRPr>
            </a:p>
          </p:txBody>
        </p:sp>
        <p:sp>
          <p:nvSpPr>
            <p:cNvPr id="195" name="Half Frame 194">
              <a:extLst>
                <a:ext uri="{FF2B5EF4-FFF2-40B4-BE49-F238E27FC236}">
                  <a16:creationId xmlns:a16="http://schemas.microsoft.com/office/drawing/2014/main" id="{BA046E44-3E09-0E4D-97EC-2F61BB32B3A6}"/>
                </a:ext>
              </a:extLst>
            </p:cNvPr>
            <p:cNvSpPr/>
            <p:nvPr/>
          </p:nvSpPr>
          <p:spPr>
            <a:xfrm rot="13524255">
              <a:off x="3934688" y="4587706"/>
              <a:ext cx="190347" cy="190347"/>
            </a:xfrm>
            <a:prstGeom prst="halfFrame">
              <a:avLst>
                <a:gd name="adj1" fmla="val 16775"/>
                <a:gd name="adj2" fmla="val 15270"/>
              </a:avLst>
            </a:prstGeom>
            <a:solidFill>
              <a:schemeClr val="bg1">
                <a:alpha val="3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0AB00"/>
                </a:solidFill>
                <a:effectLst/>
                <a:uLnTx/>
                <a:uFillTx/>
                <a:latin typeface="BentonSans Regular" panose="02000503000000020004" pitchFamily="2" charset="0"/>
                <a:ea typeface="+mn-ea"/>
                <a:cs typeface="+mn-cs"/>
              </a:endParaRPr>
            </a:p>
          </p:txBody>
        </p:sp>
      </p:grpSp>
      <p:grpSp>
        <p:nvGrpSpPr>
          <p:cNvPr id="196" name="Group 195">
            <a:extLst>
              <a:ext uri="{FF2B5EF4-FFF2-40B4-BE49-F238E27FC236}">
                <a16:creationId xmlns:a16="http://schemas.microsoft.com/office/drawing/2014/main" id="{6010F56C-1007-2044-A47D-DCA386C44622}"/>
              </a:ext>
            </a:extLst>
          </p:cNvPr>
          <p:cNvGrpSpPr/>
          <p:nvPr/>
        </p:nvGrpSpPr>
        <p:grpSpPr>
          <a:xfrm>
            <a:off x="6874631" y="4516501"/>
            <a:ext cx="196443" cy="293979"/>
            <a:chOff x="3928592" y="4587706"/>
            <a:chExt cx="196443" cy="293979"/>
          </a:xfrm>
        </p:grpSpPr>
        <p:sp>
          <p:nvSpPr>
            <p:cNvPr id="197" name="Half Frame 196">
              <a:extLst>
                <a:ext uri="{FF2B5EF4-FFF2-40B4-BE49-F238E27FC236}">
                  <a16:creationId xmlns:a16="http://schemas.microsoft.com/office/drawing/2014/main" id="{ECD51A53-78B7-EF43-B0C9-B3B7AB1A0DC4}"/>
                </a:ext>
              </a:extLst>
            </p:cNvPr>
            <p:cNvSpPr/>
            <p:nvPr/>
          </p:nvSpPr>
          <p:spPr>
            <a:xfrm rot="13524255">
              <a:off x="3928592" y="4691338"/>
              <a:ext cx="190347" cy="190347"/>
            </a:xfrm>
            <a:prstGeom prst="halfFrame">
              <a:avLst>
                <a:gd name="adj1" fmla="val 16775"/>
                <a:gd name="adj2" fmla="val 15270"/>
              </a:avLst>
            </a:prstGeom>
            <a:solidFill>
              <a:schemeClr val="bg1">
                <a:alpha val="59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0AB00"/>
                </a:solidFill>
                <a:effectLst/>
                <a:uLnTx/>
                <a:uFillTx/>
                <a:latin typeface="BentonSans Regular" panose="02000503000000020004" pitchFamily="2" charset="0"/>
                <a:ea typeface="+mn-ea"/>
                <a:cs typeface="+mn-cs"/>
              </a:endParaRPr>
            </a:p>
          </p:txBody>
        </p:sp>
        <p:sp>
          <p:nvSpPr>
            <p:cNvPr id="198" name="Half Frame 197">
              <a:extLst>
                <a:ext uri="{FF2B5EF4-FFF2-40B4-BE49-F238E27FC236}">
                  <a16:creationId xmlns:a16="http://schemas.microsoft.com/office/drawing/2014/main" id="{CA130672-7D66-4D48-99B1-2540FE080AF4}"/>
                </a:ext>
              </a:extLst>
            </p:cNvPr>
            <p:cNvSpPr/>
            <p:nvPr/>
          </p:nvSpPr>
          <p:spPr>
            <a:xfrm rot="13524255">
              <a:off x="3934688" y="4587706"/>
              <a:ext cx="190347" cy="190347"/>
            </a:xfrm>
            <a:prstGeom prst="halfFrame">
              <a:avLst>
                <a:gd name="adj1" fmla="val 16775"/>
                <a:gd name="adj2" fmla="val 15270"/>
              </a:avLst>
            </a:prstGeom>
            <a:solidFill>
              <a:schemeClr val="bg1">
                <a:alpha val="3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0AB00"/>
                </a:solidFill>
                <a:effectLst/>
                <a:uLnTx/>
                <a:uFillTx/>
                <a:latin typeface="BentonSans Regular" panose="02000503000000020004" pitchFamily="2" charset="0"/>
                <a:ea typeface="+mn-ea"/>
                <a:cs typeface="+mn-cs"/>
              </a:endParaRPr>
            </a:p>
          </p:txBody>
        </p:sp>
      </p:grpSp>
      <p:grpSp>
        <p:nvGrpSpPr>
          <p:cNvPr id="199" name="Group 198">
            <a:extLst>
              <a:ext uri="{FF2B5EF4-FFF2-40B4-BE49-F238E27FC236}">
                <a16:creationId xmlns:a16="http://schemas.microsoft.com/office/drawing/2014/main" id="{5E0F1F2C-2F95-CE45-BCED-F947BF144AD9}"/>
              </a:ext>
            </a:extLst>
          </p:cNvPr>
          <p:cNvGrpSpPr/>
          <p:nvPr/>
        </p:nvGrpSpPr>
        <p:grpSpPr>
          <a:xfrm>
            <a:off x="8022757" y="4516501"/>
            <a:ext cx="196443" cy="293979"/>
            <a:chOff x="3928592" y="4587706"/>
            <a:chExt cx="196443" cy="293979"/>
          </a:xfrm>
        </p:grpSpPr>
        <p:sp>
          <p:nvSpPr>
            <p:cNvPr id="200" name="Half Frame 199">
              <a:extLst>
                <a:ext uri="{FF2B5EF4-FFF2-40B4-BE49-F238E27FC236}">
                  <a16:creationId xmlns:a16="http://schemas.microsoft.com/office/drawing/2014/main" id="{0B2D3F40-AFA2-6D45-8DF0-BE4B6AE2418D}"/>
                </a:ext>
              </a:extLst>
            </p:cNvPr>
            <p:cNvSpPr/>
            <p:nvPr/>
          </p:nvSpPr>
          <p:spPr>
            <a:xfrm rot="13524255">
              <a:off x="3928592" y="4691338"/>
              <a:ext cx="190347" cy="190347"/>
            </a:xfrm>
            <a:prstGeom prst="halfFrame">
              <a:avLst>
                <a:gd name="adj1" fmla="val 16775"/>
                <a:gd name="adj2" fmla="val 15270"/>
              </a:avLst>
            </a:prstGeom>
            <a:solidFill>
              <a:schemeClr val="bg1">
                <a:alpha val="59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0AB00"/>
                </a:solidFill>
                <a:effectLst/>
                <a:uLnTx/>
                <a:uFillTx/>
                <a:latin typeface="BentonSans Regular" panose="02000503000000020004" pitchFamily="2" charset="0"/>
                <a:ea typeface="+mn-ea"/>
                <a:cs typeface="+mn-cs"/>
              </a:endParaRPr>
            </a:p>
          </p:txBody>
        </p:sp>
        <p:sp>
          <p:nvSpPr>
            <p:cNvPr id="201" name="Half Frame 200">
              <a:extLst>
                <a:ext uri="{FF2B5EF4-FFF2-40B4-BE49-F238E27FC236}">
                  <a16:creationId xmlns:a16="http://schemas.microsoft.com/office/drawing/2014/main" id="{50E552AA-9B0F-E345-BCA9-580F147CAF27}"/>
                </a:ext>
              </a:extLst>
            </p:cNvPr>
            <p:cNvSpPr/>
            <p:nvPr/>
          </p:nvSpPr>
          <p:spPr>
            <a:xfrm rot="13524255">
              <a:off x="3934688" y="4587706"/>
              <a:ext cx="190347" cy="190347"/>
            </a:xfrm>
            <a:prstGeom prst="halfFrame">
              <a:avLst>
                <a:gd name="adj1" fmla="val 16775"/>
                <a:gd name="adj2" fmla="val 15270"/>
              </a:avLst>
            </a:prstGeom>
            <a:solidFill>
              <a:schemeClr val="bg1">
                <a:alpha val="3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0AB00"/>
                </a:solidFill>
                <a:effectLst/>
                <a:uLnTx/>
                <a:uFillTx/>
                <a:latin typeface="BentonSans Regular" panose="02000503000000020004" pitchFamily="2" charset="0"/>
                <a:ea typeface="+mn-ea"/>
                <a:cs typeface="+mn-cs"/>
              </a:endParaRPr>
            </a:p>
          </p:txBody>
        </p:sp>
      </p:grpSp>
      <p:sp>
        <p:nvSpPr>
          <p:cNvPr id="9" name="Rectangle: Rounded Corners 8">
            <a:extLst>
              <a:ext uri="{FF2B5EF4-FFF2-40B4-BE49-F238E27FC236}">
                <a16:creationId xmlns:a16="http://schemas.microsoft.com/office/drawing/2014/main" id="{0043E6B4-2340-48C2-80F9-FFB8F910605B}"/>
              </a:ext>
            </a:extLst>
          </p:cNvPr>
          <p:cNvSpPr/>
          <p:nvPr/>
        </p:nvSpPr>
        <p:spPr bwMode="gray">
          <a:xfrm>
            <a:off x="4230209" y="4531210"/>
            <a:ext cx="2028715" cy="714569"/>
          </a:xfrm>
          <a:prstGeom prst="roundRect">
            <a:avLst/>
          </a:prstGeom>
          <a:noFill/>
          <a:ln w="25400" algn="ctr">
            <a:solidFill>
              <a:schemeClr val="accent5"/>
            </a:solidFill>
            <a:miter lim="800000"/>
            <a:headEnd/>
            <a:tailEnd/>
          </a:ln>
          <a:effectLst>
            <a:glow rad="101600">
              <a:schemeClr val="accent1">
                <a:satMod val="175000"/>
                <a:alpha val="40000"/>
              </a:schemeClr>
            </a:glo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58" name="Title 57">
            <a:extLst>
              <a:ext uri="{FF2B5EF4-FFF2-40B4-BE49-F238E27FC236}">
                <a16:creationId xmlns:a16="http://schemas.microsoft.com/office/drawing/2014/main" id="{08E3B2B1-1BAA-4134-822B-6622457A5347}"/>
              </a:ext>
            </a:extLst>
          </p:cNvPr>
          <p:cNvSpPr>
            <a:spLocks noGrp="1"/>
          </p:cNvSpPr>
          <p:nvPr>
            <p:ph type="title"/>
          </p:nvPr>
        </p:nvSpPr>
        <p:spPr>
          <a:xfrm>
            <a:off x="504001" y="504000"/>
            <a:ext cx="11186476" cy="707886"/>
          </a:xfrm>
        </p:spPr>
        <p:txBody>
          <a:bodyPr/>
          <a:lstStyle/>
          <a:p>
            <a:pPr lvl="0" defTabSz="914400">
              <a:spcBef>
                <a:spcPts val="0"/>
              </a:spcBef>
              <a:defRPr/>
            </a:pPr>
            <a:r>
              <a:rPr lang="en-US" dirty="0"/>
              <a:t>SAP Business Technology Platform </a:t>
            </a:r>
            <a:br>
              <a:rPr lang="en-US" dirty="0"/>
            </a:br>
            <a:r>
              <a:rPr lang="en-US" sz="2200" dirty="0">
                <a:solidFill>
                  <a:schemeClr val="accent1"/>
                </a:solidFill>
              </a:rPr>
              <a:t>The Platform for the Intelligent Enterprise </a:t>
            </a:r>
            <a:endParaRPr lang="en-GB" sz="2200" dirty="0">
              <a:solidFill>
                <a:schemeClr val="accent1"/>
              </a:solidFill>
            </a:endParaRPr>
          </a:p>
        </p:txBody>
      </p:sp>
    </p:spTree>
    <p:extLst>
      <p:ext uri="{BB962C8B-B14F-4D97-AF65-F5344CB8AC3E}">
        <p14:creationId xmlns:p14="http://schemas.microsoft.com/office/powerpoint/2010/main" val="90617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outVertical)">
                                      <p:cBhvr>
                                        <p:cTn id="14" dur="1000"/>
                                        <p:tgtEl>
                                          <p:spTgt spid="38"/>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04"/>
                                        </p:tgtEl>
                                        <p:attrNameLst>
                                          <p:attrName>style.visibility</p:attrName>
                                        </p:attrNameLst>
                                      </p:cBhvr>
                                      <p:to>
                                        <p:strVal val="visible"/>
                                      </p:to>
                                    </p:set>
                                    <p:animEffect transition="in" filter="fade">
                                      <p:cBhvr>
                                        <p:cTn id="18" dur="1000"/>
                                        <p:tgtEl>
                                          <p:spTgt spid="204"/>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1000"/>
                                        <p:tgtEl>
                                          <p:spTgt spid="220"/>
                                        </p:tgtEl>
                                      </p:cBhvr>
                                    </p:animEffect>
                                  </p:childTnLst>
                                </p:cTn>
                              </p:par>
                            </p:childTnLst>
                          </p:cTn>
                        </p:par>
                        <p:par>
                          <p:cTn id="23" fill="hold">
                            <p:stCondLst>
                              <p:cond delay="4000"/>
                            </p:stCondLst>
                            <p:childTnLst>
                              <p:par>
                                <p:cTn id="24" presetID="47" presetClass="entr" presetSubtype="0" fill="hold" nodeType="after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1000"/>
                                        <p:tgtEl>
                                          <p:spTgt spid="192"/>
                                        </p:tgtEl>
                                      </p:cBhvr>
                                    </p:animEffect>
                                    <p:anim calcmode="lin" valueType="num">
                                      <p:cBhvr>
                                        <p:cTn id="27" dur="1000" fill="hold"/>
                                        <p:tgtEl>
                                          <p:spTgt spid="192"/>
                                        </p:tgtEl>
                                        <p:attrNameLst>
                                          <p:attrName>ppt_x</p:attrName>
                                        </p:attrNameLst>
                                      </p:cBhvr>
                                      <p:tavLst>
                                        <p:tav tm="0">
                                          <p:val>
                                            <p:strVal val="#ppt_x"/>
                                          </p:val>
                                        </p:tav>
                                        <p:tav tm="100000">
                                          <p:val>
                                            <p:strVal val="#ppt_x"/>
                                          </p:val>
                                        </p:tav>
                                      </p:tavLst>
                                    </p:anim>
                                    <p:anim calcmode="lin" valueType="num">
                                      <p:cBhvr>
                                        <p:cTn id="28" dur="1000" fill="hold"/>
                                        <p:tgtEl>
                                          <p:spTgt spid="19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1000"/>
                                        <p:tgtEl>
                                          <p:spTgt spid="156"/>
                                        </p:tgtEl>
                                      </p:cBhvr>
                                    </p:animEffect>
                                    <p:anim calcmode="lin" valueType="num">
                                      <p:cBhvr>
                                        <p:cTn id="32" dur="1000" fill="hold"/>
                                        <p:tgtEl>
                                          <p:spTgt spid="156"/>
                                        </p:tgtEl>
                                        <p:attrNameLst>
                                          <p:attrName>ppt_x</p:attrName>
                                        </p:attrNameLst>
                                      </p:cBhvr>
                                      <p:tavLst>
                                        <p:tav tm="0">
                                          <p:val>
                                            <p:strVal val="#ppt_x"/>
                                          </p:val>
                                        </p:tav>
                                        <p:tav tm="100000">
                                          <p:val>
                                            <p:strVal val="#ppt_x"/>
                                          </p:val>
                                        </p:tav>
                                      </p:tavLst>
                                    </p:anim>
                                    <p:anim calcmode="lin" valueType="num">
                                      <p:cBhvr>
                                        <p:cTn id="33" dur="1000" fill="hold"/>
                                        <p:tgtEl>
                                          <p:spTgt spid="156"/>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200"/>
                                  </p:stCondLst>
                                  <p:childTnLst>
                                    <p:set>
                                      <p:cBhvr>
                                        <p:cTn id="35" dur="1" fill="hold">
                                          <p:stCondLst>
                                            <p:cond delay="0"/>
                                          </p:stCondLst>
                                        </p:cTn>
                                        <p:tgtEl>
                                          <p:spTgt spid="193"/>
                                        </p:tgtEl>
                                        <p:attrNameLst>
                                          <p:attrName>style.visibility</p:attrName>
                                        </p:attrNameLst>
                                      </p:cBhvr>
                                      <p:to>
                                        <p:strVal val="visible"/>
                                      </p:to>
                                    </p:set>
                                    <p:animEffect transition="in" filter="fade">
                                      <p:cBhvr>
                                        <p:cTn id="36" dur="1000"/>
                                        <p:tgtEl>
                                          <p:spTgt spid="193"/>
                                        </p:tgtEl>
                                      </p:cBhvr>
                                    </p:animEffect>
                                    <p:anim calcmode="lin" valueType="num">
                                      <p:cBhvr>
                                        <p:cTn id="37" dur="1000" fill="hold"/>
                                        <p:tgtEl>
                                          <p:spTgt spid="193"/>
                                        </p:tgtEl>
                                        <p:attrNameLst>
                                          <p:attrName>ppt_x</p:attrName>
                                        </p:attrNameLst>
                                      </p:cBhvr>
                                      <p:tavLst>
                                        <p:tav tm="0">
                                          <p:val>
                                            <p:strVal val="#ppt_x"/>
                                          </p:val>
                                        </p:tav>
                                        <p:tav tm="100000">
                                          <p:val>
                                            <p:strVal val="#ppt_x"/>
                                          </p:val>
                                        </p:tav>
                                      </p:tavLst>
                                    </p:anim>
                                    <p:anim calcmode="lin" valueType="num">
                                      <p:cBhvr>
                                        <p:cTn id="38" dur="1000" fill="hold"/>
                                        <p:tgtEl>
                                          <p:spTgt spid="19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154"/>
                                        </p:tgtEl>
                                        <p:attrNameLst>
                                          <p:attrName>style.visibility</p:attrName>
                                        </p:attrNameLst>
                                      </p:cBhvr>
                                      <p:to>
                                        <p:strVal val="visible"/>
                                      </p:to>
                                    </p:set>
                                    <p:animEffect transition="in" filter="fade">
                                      <p:cBhvr>
                                        <p:cTn id="41" dur="1000"/>
                                        <p:tgtEl>
                                          <p:spTgt spid="154"/>
                                        </p:tgtEl>
                                      </p:cBhvr>
                                    </p:animEffect>
                                    <p:anim calcmode="lin" valueType="num">
                                      <p:cBhvr>
                                        <p:cTn id="42" dur="1000" fill="hold"/>
                                        <p:tgtEl>
                                          <p:spTgt spid="154"/>
                                        </p:tgtEl>
                                        <p:attrNameLst>
                                          <p:attrName>ppt_x</p:attrName>
                                        </p:attrNameLst>
                                      </p:cBhvr>
                                      <p:tavLst>
                                        <p:tav tm="0">
                                          <p:val>
                                            <p:strVal val="#ppt_x"/>
                                          </p:val>
                                        </p:tav>
                                        <p:tav tm="100000">
                                          <p:val>
                                            <p:strVal val="#ppt_x"/>
                                          </p:val>
                                        </p:tav>
                                      </p:tavLst>
                                    </p:anim>
                                    <p:anim calcmode="lin" valueType="num">
                                      <p:cBhvr>
                                        <p:cTn id="43" dur="1000" fill="hold"/>
                                        <p:tgtEl>
                                          <p:spTgt spid="154"/>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400"/>
                                  </p:stCondLst>
                                  <p:childTnLst>
                                    <p:set>
                                      <p:cBhvr>
                                        <p:cTn id="45" dur="1" fill="hold">
                                          <p:stCondLst>
                                            <p:cond delay="0"/>
                                          </p:stCondLst>
                                        </p:cTn>
                                        <p:tgtEl>
                                          <p:spTgt spid="196"/>
                                        </p:tgtEl>
                                        <p:attrNameLst>
                                          <p:attrName>style.visibility</p:attrName>
                                        </p:attrNameLst>
                                      </p:cBhvr>
                                      <p:to>
                                        <p:strVal val="visible"/>
                                      </p:to>
                                    </p:set>
                                    <p:animEffect transition="in" filter="fade">
                                      <p:cBhvr>
                                        <p:cTn id="46" dur="1000"/>
                                        <p:tgtEl>
                                          <p:spTgt spid="196"/>
                                        </p:tgtEl>
                                      </p:cBhvr>
                                    </p:animEffect>
                                    <p:anim calcmode="lin" valueType="num">
                                      <p:cBhvr>
                                        <p:cTn id="47" dur="1000" fill="hold"/>
                                        <p:tgtEl>
                                          <p:spTgt spid="196"/>
                                        </p:tgtEl>
                                        <p:attrNameLst>
                                          <p:attrName>ppt_x</p:attrName>
                                        </p:attrNameLst>
                                      </p:cBhvr>
                                      <p:tavLst>
                                        <p:tav tm="0">
                                          <p:val>
                                            <p:strVal val="#ppt_x"/>
                                          </p:val>
                                        </p:tav>
                                        <p:tav tm="100000">
                                          <p:val>
                                            <p:strVal val="#ppt_x"/>
                                          </p:val>
                                        </p:tav>
                                      </p:tavLst>
                                    </p:anim>
                                    <p:anim calcmode="lin" valueType="num">
                                      <p:cBhvr>
                                        <p:cTn id="48" dur="1000" fill="hold"/>
                                        <p:tgtEl>
                                          <p:spTgt spid="19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400"/>
                                  </p:stCondLst>
                                  <p:childTnLst>
                                    <p:set>
                                      <p:cBhvr>
                                        <p:cTn id="50" dur="1" fill="hold">
                                          <p:stCondLst>
                                            <p:cond delay="0"/>
                                          </p:stCondLst>
                                        </p:cTn>
                                        <p:tgtEl>
                                          <p:spTgt spid="155"/>
                                        </p:tgtEl>
                                        <p:attrNameLst>
                                          <p:attrName>style.visibility</p:attrName>
                                        </p:attrNameLst>
                                      </p:cBhvr>
                                      <p:to>
                                        <p:strVal val="visible"/>
                                      </p:to>
                                    </p:set>
                                    <p:animEffect transition="in" filter="fade">
                                      <p:cBhvr>
                                        <p:cTn id="51" dur="1000"/>
                                        <p:tgtEl>
                                          <p:spTgt spid="155"/>
                                        </p:tgtEl>
                                      </p:cBhvr>
                                    </p:animEffect>
                                    <p:anim calcmode="lin" valueType="num">
                                      <p:cBhvr>
                                        <p:cTn id="52" dur="1000" fill="hold"/>
                                        <p:tgtEl>
                                          <p:spTgt spid="155"/>
                                        </p:tgtEl>
                                        <p:attrNameLst>
                                          <p:attrName>ppt_x</p:attrName>
                                        </p:attrNameLst>
                                      </p:cBhvr>
                                      <p:tavLst>
                                        <p:tav tm="0">
                                          <p:val>
                                            <p:strVal val="#ppt_x"/>
                                          </p:val>
                                        </p:tav>
                                        <p:tav tm="100000">
                                          <p:val>
                                            <p:strVal val="#ppt_x"/>
                                          </p:val>
                                        </p:tav>
                                      </p:tavLst>
                                    </p:anim>
                                    <p:anim calcmode="lin" valueType="num">
                                      <p:cBhvr>
                                        <p:cTn id="53" dur="1000" fill="hold"/>
                                        <p:tgtEl>
                                          <p:spTgt spid="155"/>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600"/>
                                  </p:stCondLst>
                                  <p:childTnLst>
                                    <p:set>
                                      <p:cBhvr>
                                        <p:cTn id="55" dur="1" fill="hold">
                                          <p:stCondLst>
                                            <p:cond delay="0"/>
                                          </p:stCondLst>
                                        </p:cTn>
                                        <p:tgtEl>
                                          <p:spTgt spid="199"/>
                                        </p:tgtEl>
                                        <p:attrNameLst>
                                          <p:attrName>style.visibility</p:attrName>
                                        </p:attrNameLst>
                                      </p:cBhvr>
                                      <p:to>
                                        <p:strVal val="visible"/>
                                      </p:to>
                                    </p:set>
                                    <p:animEffect transition="in" filter="fade">
                                      <p:cBhvr>
                                        <p:cTn id="56" dur="1000"/>
                                        <p:tgtEl>
                                          <p:spTgt spid="199"/>
                                        </p:tgtEl>
                                      </p:cBhvr>
                                    </p:animEffect>
                                    <p:anim calcmode="lin" valueType="num">
                                      <p:cBhvr>
                                        <p:cTn id="57" dur="1000" fill="hold"/>
                                        <p:tgtEl>
                                          <p:spTgt spid="199"/>
                                        </p:tgtEl>
                                        <p:attrNameLst>
                                          <p:attrName>ppt_x</p:attrName>
                                        </p:attrNameLst>
                                      </p:cBhvr>
                                      <p:tavLst>
                                        <p:tav tm="0">
                                          <p:val>
                                            <p:strVal val="#ppt_x"/>
                                          </p:val>
                                        </p:tav>
                                        <p:tav tm="100000">
                                          <p:val>
                                            <p:strVal val="#ppt_x"/>
                                          </p:val>
                                        </p:tav>
                                      </p:tavLst>
                                    </p:anim>
                                    <p:anim calcmode="lin" valueType="num">
                                      <p:cBhvr>
                                        <p:cTn id="58" dur="1000" fill="hold"/>
                                        <p:tgtEl>
                                          <p:spTgt spid="19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600"/>
                                  </p:stCondLst>
                                  <p:childTnLst>
                                    <p:set>
                                      <p:cBhvr>
                                        <p:cTn id="60" dur="1" fill="hold">
                                          <p:stCondLst>
                                            <p:cond delay="0"/>
                                          </p:stCondLst>
                                        </p:cTn>
                                        <p:tgtEl>
                                          <p:spTgt spid="157"/>
                                        </p:tgtEl>
                                        <p:attrNameLst>
                                          <p:attrName>style.visibility</p:attrName>
                                        </p:attrNameLst>
                                      </p:cBhvr>
                                      <p:to>
                                        <p:strVal val="visible"/>
                                      </p:to>
                                    </p:set>
                                    <p:animEffect transition="in" filter="fade">
                                      <p:cBhvr>
                                        <p:cTn id="61" dur="1000"/>
                                        <p:tgtEl>
                                          <p:spTgt spid="157"/>
                                        </p:tgtEl>
                                      </p:cBhvr>
                                    </p:animEffect>
                                    <p:anim calcmode="lin" valueType="num">
                                      <p:cBhvr>
                                        <p:cTn id="62" dur="1000" fill="hold"/>
                                        <p:tgtEl>
                                          <p:spTgt spid="157"/>
                                        </p:tgtEl>
                                        <p:attrNameLst>
                                          <p:attrName>ppt_x</p:attrName>
                                        </p:attrNameLst>
                                      </p:cBhvr>
                                      <p:tavLst>
                                        <p:tav tm="0">
                                          <p:val>
                                            <p:strVal val="#ppt_x"/>
                                          </p:val>
                                        </p:tav>
                                        <p:tav tm="100000">
                                          <p:val>
                                            <p:strVal val="#ppt_x"/>
                                          </p:val>
                                        </p:tav>
                                      </p:tavLst>
                                    </p:anim>
                                    <p:anim calcmode="lin" valueType="num">
                                      <p:cBhvr>
                                        <p:cTn id="63" dur="1000" fill="hold"/>
                                        <p:tgtEl>
                                          <p:spTgt spid="157"/>
                                        </p:tgtEl>
                                        <p:attrNameLst>
                                          <p:attrName>ppt_y</p:attrName>
                                        </p:attrNameLst>
                                      </p:cBhvr>
                                      <p:tavLst>
                                        <p:tav tm="0">
                                          <p:val>
                                            <p:strVal val="#ppt_y+.1"/>
                                          </p:val>
                                        </p:tav>
                                        <p:tav tm="100000">
                                          <p:val>
                                            <p:strVal val="#ppt_y"/>
                                          </p:val>
                                        </p:tav>
                                      </p:tavLst>
                                    </p:anim>
                                  </p:childTnLst>
                                </p:cTn>
                              </p:par>
                            </p:childTnLst>
                          </p:cTn>
                        </p:par>
                        <p:par>
                          <p:cTn id="64" fill="hold">
                            <p:stCondLst>
                              <p:cond delay="5600"/>
                            </p:stCondLst>
                            <p:childTnLst>
                              <p:par>
                                <p:cTn id="65" presetID="10" presetClass="entr" presetSubtype="0" fill="hold" nodeType="afterEffect">
                                  <p:stCondLst>
                                    <p:cond delay="0"/>
                                  </p:stCondLst>
                                  <p:childTnLst>
                                    <p:set>
                                      <p:cBhvr>
                                        <p:cTn id="66" dur="1" fill="hold">
                                          <p:stCondLst>
                                            <p:cond delay="0"/>
                                          </p:stCondLst>
                                        </p:cTn>
                                        <p:tgtEl>
                                          <p:spTgt spid="221"/>
                                        </p:tgtEl>
                                        <p:attrNameLst>
                                          <p:attrName>style.visibility</p:attrName>
                                        </p:attrNameLst>
                                      </p:cBhvr>
                                      <p:to>
                                        <p:strVal val="visible"/>
                                      </p:to>
                                    </p:set>
                                    <p:animEffect transition="in" filter="fade">
                                      <p:cBhvr>
                                        <p:cTn id="67" dur="1000"/>
                                        <p:tgtEl>
                                          <p:spTgt spid="22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54" grpId="0"/>
      <p:bldP spid="155" grpId="0"/>
      <p:bldP spid="156" grpId="0"/>
      <p:bldP spid="157" grpId="0"/>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1643B562-A4B3-4716-875A-4D0EBFD39DDC}"/>
              </a:ext>
            </a:extLst>
          </p:cNvPr>
          <p:cNvSpPr/>
          <p:nvPr/>
        </p:nvSpPr>
        <p:spPr bwMode="gray">
          <a:xfrm>
            <a:off x="1564178" y="1341727"/>
            <a:ext cx="6894021" cy="4355755"/>
          </a:xfrm>
          <a:prstGeom prst="rect">
            <a:avLst/>
          </a:prstGeom>
          <a:solidFill>
            <a:schemeClr val="bg1">
              <a:lumMod val="9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3">
            <a:extLst>
              <a:ext uri="{FF2B5EF4-FFF2-40B4-BE49-F238E27FC236}">
                <a16:creationId xmlns:a16="http://schemas.microsoft.com/office/drawing/2014/main" id="{F6D2D933-5F11-486C-A323-52D8225CDCB5}"/>
              </a:ext>
            </a:extLst>
          </p:cNvPr>
          <p:cNvSpPr>
            <a:spLocks noGrp="1"/>
          </p:cNvSpPr>
          <p:nvPr>
            <p:ph type="title"/>
          </p:nvPr>
        </p:nvSpPr>
        <p:spPr>
          <a:xfrm>
            <a:off x="504001" y="504000"/>
            <a:ext cx="11186476" cy="707886"/>
          </a:xfrm>
        </p:spPr>
        <p:txBody>
          <a:bodyPr/>
          <a:lstStyle/>
          <a:p>
            <a:r>
              <a:rPr lang="en-US" dirty="0"/>
              <a:t>SAP Data Intelligence, a pillar of the SAP BTP</a:t>
            </a:r>
            <a:br>
              <a:rPr lang="en-US" dirty="0"/>
            </a:br>
            <a:r>
              <a:rPr lang="en-US" sz="2200" dirty="0">
                <a:solidFill>
                  <a:schemeClr val="accent1"/>
                </a:solidFill>
              </a:rPr>
              <a:t>Enabling and end-to-end data fabric</a:t>
            </a:r>
          </a:p>
        </p:txBody>
      </p:sp>
      <p:grpSp>
        <p:nvGrpSpPr>
          <p:cNvPr id="123" name="Group 122">
            <a:extLst>
              <a:ext uri="{FF2B5EF4-FFF2-40B4-BE49-F238E27FC236}">
                <a16:creationId xmlns:a16="http://schemas.microsoft.com/office/drawing/2014/main" id="{EA0C3556-A3C3-49B3-ACAB-11474BF3701F}"/>
              </a:ext>
            </a:extLst>
          </p:cNvPr>
          <p:cNvGrpSpPr/>
          <p:nvPr/>
        </p:nvGrpSpPr>
        <p:grpSpPr>
          <a:xfrm>
            <a:off x="2021065" y="4180669"/>
            <a:ext cx="3823475" cy="1410972"/>
            <a:chOff x="2749127" y="1863582"/>
            <a:chExt cx="7487202" cy="1410972"/>
          </a:xfrm>
        </p:grpSpPr>
        <p:sp>
          <p:nvSpPr>
            <p:cNvPr id="7" name="Rectangle 6">
              <a:extLst>
                <a:ext uri="{FF2B5EF4-FFF2-40B4-BE49-F238E27FC236}">
                  <a16:creationId xmlns:a16="http://schemas.microsoft.com/office/drawing/2014/main" id="{24C58F6E-3559-4786-8704-245441A14297}"/>
                </a:ext>
              </a:extLst>
            </p:cNvPr>
            <p:cNvSpPr/>
            <p:nvPr/>
          </p:nvSpPr>
          <p:spPr bwMode="gray">
            <a:xfrm>
              <a:off x="2749127" y="1863979"/>
              <a:ext cx="7487200" cy="1410575"/>
            </a:xfrm>
            <a:prstGeom prst="rect">
              <a:avLst/>
            </a:prstGeom>
            <a:solidFill>
              <a:schemeClr val="tx1"/>
            </a:solidFill>
            <a:ln w="12700" algn="ctr">
              <a:solidFill>
                <a:schemeClr val="bg1">
                  <a:lumMod val="85000"/>
                  <a:alpha val="61000"/>
                </a:schemeClr>
              </a:solidFill>
              <a:miter lim="800000"/>
              <a:headEnd/>
              <a:tailEnd/>
            </a:ln>
            <a:effectLst>
              <a:glow rad="177800">
                <a:schemeClr val="bg1">
                  <a:alpha val="0"/>
                </a:schemeClr>
              </a:glow>
              <a:outerShdw blurRad="127000" dist="38100" dir="5400000" sx="103000" sy="103000" algn="t" rotWithShape="0">
                <a:schemeClr val="bg1">
                  <a:lumMod val="65000"/>
                  <a:alpha val="93000"/>
                </a:schemeClr>
              </a:outerShdw>
              <a:reflection endPos="0" dist="50800" dir="5400000" sy="-100000" algn="bl" rotWithShape="0"/>
            </a:effectLst>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a:solidFill>
                  <a:srgbClr val="000000"/>
                </a:solidFill>
                <a:latin typeface="Arial"/>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0032B0ED-9CE3-499D-83A9-FDB4994AE428}"/>
                </a:ext>
              </a:extLst>
            </p:cNvPr>
            <p:cNvSpPr/>
            <p:nvPr/>
          </p:nvSpPr>
          <p:spPr bwMode="gray">
            <a:xfrm>
              <a:off x="2769233" y="1863979"/>
              <a:ext cx="7467096" cy="1410575"/>
            </a:xfrm>
            <a:prstGeom prst="rect">
              <a:avLst/>
            </a:prstGeom>
            <a:solidFill>
              <a:schemeClr val="bg1">
                <a:alpha val="9000"/>
              </a:schemeClr>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latin typeface="Arial"/>
                <a:ea typeface="Arial Unicode MS" pitchFamily="34" charset="-128"/>
                <a:cs typeface="Arial Unicode MS" pitchFamily="34" charset="-128"/>
              </a:endParaRPr>
            </a:p>
          </p:txBody>
        </p:sp>
        <p:sp>
          <p:nvSpPr>
            <p:cNvPr id="106" name="Rectangle 105">
              <a:extLst>
                <a:ext uri="{FF2B5EF4-FFF2-40B4-BE49-F238E27FC236}">
                  <a16:creationId xmlns:a16="http://schemas.microsoft.com/office/drawing/2014/main" id="{4DD9C33E-1801-4832-9CC0-D3DD875D453D}"/>
                </a:ext>
              </a:extLst>
            </p:cNvPr>
            <p:cNvSpPr/>
            <p:nvPr/>
          </p:nvSpPr>
          <p:spPr bwMode="gray">
            <a:xfrm>
              <a:off x="2749127" y="1863978"/>
              <a:ext cx="7487200" cy="1410576"/>
            </a:xfrm>
            <a:prstGeom prst="rect">
              <a:avLst/>
            </a:prstGeom>
            <a:gradFill>
              <a:gsLst>
                <a:gs pos="62000">
                  <a:schemeClr val="tx1">
                    <a:alpha val="29000"/>
                  </a:schemeClr>
                </a:gs>
                <a:gs pos="26000">
                  <a:schemeClr val="bg1">
                    <a:alpha val="23000"/>
                  </a:schemeClr>
                </a:gs>
              </a:gsLst>
              <a:lin ang="5400000" scaled="1"/>
            </a:gra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a:solidFill>
                  <a:srgbClr val="000000"/>
                </a:solidFill>
                <a:latin typeface="Arial"/>
                <a:ea typeface="Arial Unicode MS" pitchFamily="34" charset="-128"/>
                <a:cs typeface="Arial Unicode MS" pitchFamily="34" charset="-128"/>
              </a:endParaRPr>
            </a:p>
          </p:txBody>
        </p:sp>
        <p:sp>
          <p:nvSpPr>
            <p:cNvPr id="107" name="Rectangle 106">
              <a:extLst>
                <a:ext uri="{FF2B5EF4-FFF2-40B4-BE49-F238E27FC236}">
                  <a16:creationId xmlns:a16="http://schemas.microsoft.com/office/drawing/2014/main" id="{6EC15123-CB6A-446A-AD67-DA8F4BAB3664}"/>
                </a:ext>
              </a:extLst>
            </p:cNvPr>
            <p:cNvSpPr/>
            <p:nvPr/>
          </p:nvSpPr>
          <p:spPr bwMode="gray">
            <a:xfrm>
              <a:off x="2758329" y="1863582"/>
              <a:ext cx="7467096" cy="1410576"/>
            </a:xfrm>
            <a:prstGeom prst="rect">
              <a:avLst/>
            </a:prstGeom>
            <a:gradFill>
              <a:gsLst>
                <a:gs pos="100000">
                  <a:schemeClr val="accent3">
                    <a:alpha val="41000"/>
                  </a:schemeClr>
                </a:gs>
                <a:gs pos="35000">
                  <a:schemeClr val="tx1">
                    <a:alpha val="20000"/>
                  </a:schemeClr>
                </a:gs>
              </a:gsLst>
              <a:lin ang="5400000" scaled="0"/>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a:ln>
                  <a:noFill/>
                </a:ln>
                <a:effectLst/>
                <a:uLnTx/>
                <a:uFillTx/>
                <a:ea typeface="Arial Unicode MS" pitchFamily="34" charset="-128"/>
                <a:cs typeface="Arial Unicode MS" pitchFamily="34" charset="-128"/>
              </a:endParaRPr>
            </a:p>
          </p:txBody>
        </p:sp>
      </p:grpSp>
      <p:sp>
        <p:nvSpPr>
          <p:cNvPr id="122" name="TextBox 121">
            <a:extLst>
              <a:ext uri="{FF2B5EF4-FFF2-40B4-BE49-F238E27FC236}">
                <a16:creationId xmlns:a16="http://schemas.microsoft.com/office/drawing/2014/main" id="{AA2E1DAB-9CAD-44B0-8E16-1F33DF736A81}"/>
              </a:ext>
            </a:extLst>
          </p:cNvPr>
          <p:cNvSpPr txBox="1"/>
          <p:nvPr/>
        </p:nvSpPr>
        <p:spPr>
          <a:xfrm>
            <a:off x="2029554" y="4235386"/>
            <a:ext cx="3807639" cy="307777"/>
          </a:xfrm>
          <a:prstGeom prst="rect">
            <a:avLst/>
          </a:prstGeom>
          <a:noFill/>
        </p:spPr>
        <p:txBody>
          <a:bodyPr wrap="square" rtlCol="0">
            <a:spAutoFit/>
          </a:bodyPr>
          <a:lstStyle/>
          <a:p>
            <a:pPr algn="ctr" defTabSz="914400">
              <a:spcBef>
                <a:spcPts val="600"/>
              </a:spcBef>
              <a:defRPr/>
            </a:pPr>
            <a:r>
              <a:rPr lang="en-US" sz="1400" b="1">
                <a:solidFill>
                  <a:prstClr val="white"/>
                </a:solidFill>
                <a:latin typeface="BentonSans Bold" panose="02000503000000020004" pitchFamily="2" charset="0"/>
              </a:rPr>
              <a:t>SAP HANA Cloud</a:t>
            </a:r>
          </a:p>
        </p:txBody>
      </p:sp>
      <p:grpSp>
        <p:nvGrpSpPr>
          <p:cNvPr id="124" name="Group 123">
            <a:extLst>
              <a:ext uri="{FF2B5EF4-FFF2-40B4-BE49-F238E27FC236}">
                <a16:creationId xmlns:a16="http://schemas.microsoft.com/office/drawing/2014/main" id="{4A31755E-48BF-4EBC-A1B3-DF96E763AC95}"/>
              </a:ext>
            </a:extLst>
          </p:cNvPr>
          <p:cNvGrpSpPr/>
          <p:nvPr/>
        </p:nvGrpSpPr>
        <p:grpSpPr>
          <a:xfrm>
            <a:off x="2021065" y="2618569"/>
            <a:ext cx="3815855" cy="1410972"/>
            <a:chOff x="2749127" y="1863582"/>
            <a:chExt cx="7487202" cy="1410972"/>
          </a:xfrm>
        </p:grpSpPr>
        <p:sp>
          <p:nvSpPr>
            <p:cNvPr id="125" name="Rectangle 124">
              <a:extLst>
                <a:ext uri="{FF2B5EF4-FFF2-40B4-BE49-F238E27FC236}">
                  <a16:creationId xmlns:a16="http://schemas.microsoft.com/office/drawing/2014/main" id="{502777CE-BD40-4EEA-8721-00B1D7B489AB}"/>
                </a:ext>
              </a:extLst>
            </p:cNvPr>
            <p:cNvSpPr/>
            <p:nvPr/>
          </p:nvSpPr>
          <p:spPr bwMode="gray">
            <a:xfrm>
              <a:off x="2749127" y="1863979"/>
              <a:ext cx="7487200" cy="1410575"/>
            </a:xfrm>
            <a:prstGeom prst="rect">
              <a:avLst/>
            </a:prstGeom>
            <a:solidFill>
              <a:schemeClr val="tx1"/>
            </a:solidFill>
            <a:ln w="12700" algn="ctr">
              <a:solidFill>
                <a:schemeClr val="bg1">
                  <a:lumMod val="85000"/>
                  <a:alpha val="61000"/>
                </a:schemeClr>
              </a:solidFill>
              <a:miter lim="800000"/>
              <a:headEnd/>
              <a:tailEnd/>
            </a:ln>
            <a:effectLst>
              <a:glow rad="177800">
                <a:schemeClr val="bg1">
                  <a:alpha val="0"/>
                </a:schemeClr>
              </a:glow>
              <a:outerShdw blurRad="127000" dist="38100" dir="5400000" sx="103000" sy="103000" algn="t" rotWithShape="0">
                <a:schemeClr val="bg1">
                  <a:lumMod val="65000"/>
                  <a:alpha val="93000"/>
                </a:schemeClr>
              </a:outerShdw>
              <a:reflection endPos="0" dist="50800" dir="5400000" sy="-100000" algn="bl" rotWithShape="0"/>
            </a:effectLst>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a:solidFill>
                  <a:srgbClr val="000000"/>
                </a:solidFill>
                <a:latin typeface="Arial"/>
                <a:ea typeface="Arial Unicode MS" pitchFamily="34" charset="-128"/>
                <a:cs typeface="Arial Unicode MS" pitchFamily="34" charset="-128"/>
              </a:endParaRPr>
            </a:p>
          </p:txBody>
        </p:sp>
        <p:sp>
          <p:nvSpPr>
            <p:cNvPr id="126" name="Rectangle 125">
              <a:extLst>
                <a:ext uri="{FF2B5EF4-FFF2-40B4-BE49-F238E27FC236}">
                  <a16:creationId xmlns:a16="http://schemas.microsoft.com/office/drawing/2014/main" id="{6C20A92B-A7F1-4B61-9908-F02BE3CAD469}"/>
                </a:ext>
              </a:extLst>
            </p:cNvPr>
            <p:cNvSpPr/>
            <p:nvPr/>
          </p:nvSpPr>
          <p:spPr bwMode="gray">
            <a:xfrm>
              <a:off x="2769233" y="1863979"/>
              <a:ext cx="7467096" cy="1410575"/>
            </a:xfrm>
            <a:prstGeom prst="rect">
              <a:avLst/>
            </a:prstGeom>
            <a:solidFill>
              <a:schemeClr val="bg1">
                <a:alpha val="9000"/>
              </a:schemeClr>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latin typeface="Arial"/>
                <a:ea typeface="Arial Unicode MS" pitchFamily="34" charset="-128"/>
                <a:cs typeface="Arial Unicode MS" pitchFamily="34" charset="-128"/>
              </a:endParaRPr>
            </a:p>
          </p:txBody>
        </p:sp>
        <p:sp>
          <p:nvSpPr>
            <p:cNvPr id="127" name="Rectangle 126">
              <a:extLst>
                <a:ext uri="{FF2B5EF4-FFF2-40B4-BE49-F238E27FC236}">
                  <a16:creationId xmlns:a16="http://schemas.microsoft.com/office/drawing/2014/main" id="{FCCF197E-BD27-4B07-8849-15BF0EC0D54C}"/>
                </a:ext>
              </a:extLst>
            </p:cNvPr>
            <p:cNvSpPr/>
            <p:nvPr/>
          </p:nvSpPr>
          <p:spPr bwMode="gray">
            <a:xfrm>
              <a:off x="2749127" y="1863978"/>
              <a:ext cx="7487200" cy="1410576"/>
            </a:xfrm>
            <a:prstGeom prst="rect">
              <a:avLst/>
            </a:prstGeom>
            <a:gradFill>
              <a:gsLst>
                <a:gs pos="62000">
                  <a:schemeClr val="tx1">
                    <a:alpha val="29000"/>
                  </a:schemeClr>
                </a:gs>
                <a:gs pos="26000">
                  <a:schemeClr val="bg1">
                    <a:alpha val="23000"/>
                  </a:schemeClr>
                </a:gs>
              </a:gsLst>
              <a:lin ang="5400000" scaled="1"/>
            </a:gra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a:solidFill>
                  <a:srgbClr val="000000"/>
                </a:solidFill>
                <a:latin typeface="Arial"/>
                <a:ea typeface="Arial Unicode MS" pitchFamily="34" charset="-128"/>
                <a:cs typeface="Arial Unicode MS" pitchFamily="34" charset="-128"/>
              </a:endParaRPr>
            </a:p>
          </p:txBody>
        </p:sp>
        <p:sp>
          <p:nvSpPr>
            <p:cNvPr id="128" name="Rectangle 127">
              <a:extLst>
                <a:ext uri="{FF2B5EF4-FFF2-40B4-BE49-F238E27FC236}">
                  <a16:creationId xmlns:a16="http://schemas.microsoft.com/office/drawing/2014/main" id="{B780E69E-8469-4D52-95A3-6D58EF079644}"/>
                </a:ext>
              </a:extLst>
            </p:cNvPr>
            <p:cNvSpPr/>
            <p:nvPr/>
          </p:nvSpPr>
          <p:spPr bwMode="gray">
            <a:xfrm>
              <a:off x="2758329" y="1863582"/>
              <a:ext cx="7467096" cy="1410576"/>
            </a:xfrm>
            <a:prstGeom prst="rect">
              <a:avLst/>
            </a:prstGeom>
            <a:gradFill>
              <a:gsLst>
                <a:gs pos="100000">
                  <a:schemeClr val="accent3">
                    <a:alpha val="41000"/>
                  </a:schemeClr>
                </a:gs>
                <a:gs pos="35000">
                  <a:schemeClr val="tx1">
                    <a:alpha val="20000"/>
                  </a:schemeClr>
                </a:gs>
              </a:gsLst>
              <a:lin ang="5400000" scaled="0"/>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a:ln>
                  <a:noFill/>
                </a:ln>
                <a:effectLst/>
                <a:uLnTx/>
                <a:uFillTx/>
                <a:ea typeface="Arial Unicode MS" pitchFamily="34" charset="-128"/>
                <a:cs typeface="Arial Unicode MS" pitchFamily="34" charset="-128"/>
              </a:endParaRPr>
            </a:p>
          </p:txBody>
        </p:sp>
      </p:grpSp>
      <p:sp>
        <p:nvSpPr>
          <p:cNvPr id="130" name="TextBox 129">
            <a:extLst>
              <a:ext uri="{FF2B5EF4-FFF2-40B4-BE49-F238E27FC236}">
                <a16:creationId xmlns:a16="http://schemas.microsoft.com/office/drawing/2014/main" id="{1E330149-3B23-4DBD-ADD4-2272ED702E7C}"/>
              </a:ext>
            </a:extLst>
          </p:cNvPr>
          <p:cNvSpPr txBox="1"/>
          <p:nvPr/>
        </p:nvSpPr>
        <p:spPr>
          <a:xfrm>
            <a:off x="2029522" y="2673286"/>
            <a:ext cx="3800051" cy="307777"/>
          </a:xfrm>
          <a:prstGeom prst="rect">
            <a:avLst/>
          </a:prstGeom>
          <a:noFill/>
        </p:spPr>
        <p:txBody>
          <a:bodyPr wrap="square" rtlCol="0">
            <a:spAutoFit/>
          </a:bodyPr>
          <a:lstStyle/>
          <a:p>
            <a:pPr algn="ctr" defTabSz="914400">
              <a:spcBef>
                <a:spcPts val="600"/>
              </a:spcBef>
              <a:defRPr/>
            </a:pPr>
            <a:r>
              <a:rPr lang="en-US" sz="1400" b="1">
                <a:solidFill>
                  <a:prstClr val="white"/>
                </a:solidFill>
                <a:latin typeface="BentonSans Bold" panose="02000503000000020004" pitchFamily="2" charset="0"/>
              </a:rPr>
              <a:t>SAP Data Warehouse Cloud</a:t>
            </a:r>
          </a:p>
        </p:txBody>
      </p:sp>
      <p:grpSp>
        <p:nvGrpSpPr>
          <p:cNvPr id="131" name="Group 130">
            <a:extLst>
              <a:ext uri="{FF2B5EF4-FFF2-40B4-BE49-F238E27FC236}">
                <a16:creationId xmlns:a16="http://schemas.microsoft.com/office/drawing/2014/main" id="{EFAFE2E7-60AC-4A3C-8534-19FB45B8069E}"/>
              </a:ext>
            </a:extLst>
          </p:cNvPr>
          <p:cNvGrpSpPr/>
          <p:nvPr/>
        </p:nvGrpSpPr>
        <p:grpSpPr>
          <a:xfrm>
            <a:off x="2004061" y="1474537"/>
            <a:ext cx="6332216" cy="965914"/>
            <a:chOff x="2749127" y="1863582"/>
            <a:chExt cx="7487202" cy="1410972"/>
          </a:xfrm>
        </p:grpSpPr>
        <p:sp>
          <p:nvSpPr>
            <p:cNvPr id="132" name="Rectangle 131">
              <a:extLst>
                <a:ext uri="{FF2B5EF4-FFF2-40B4-BE49-F238E27FC236}">
                  <a16:creationId xmlns:a16="http://schemas.microsoft.com/office/drawing/2014/main" id="{96795951-1E4F-44D7-BDE6-E5E4DFF72A03}"/>
                </a:ext>
              </a:extLst>
            </p:cNvPr>
            <p:cNvSpPr/>
            <p:nvPr/>
          </p:nvSpPr>
          <p:spPr bwMode="gray">
            <a:xfrm>
              <a:off x="2749127" y="1863979"/>
              <a:ext cx="7487200" cy="1410575"/>
            </a:xfrm>
            <a:prstGeom prst="rect">
              <a:avLst/>
            </a:prstGeom>
            <a:solidFill>
              <a:schemeClr val="tx1"/>
            </a:solidFill>
            <a:ln w="12700" algn="ctr">
              <a:solidFill>
                <a:schemeClr val="bg1">
                  <a:lumMod val="85000"/>
                  <a:alpha val="61000"/>
                </a:schemeClr>
              </a:solidFill>
              <a:miter lim="800000"/>
              <a:headEnd/>
              <a:tailEnd/>
            </a:ln>
            <a:effectLst>
              <a:glow rad="177800">
                <a:schemeClr val="bg1">
                  <a:alpha val="0"/>
                </a:schemeClr>
              </a:glow>
              <a:outerShdw blurRad="127000" dist="38100" dir="5400000" sx="103000" sy="103000" algn="t" rotWithShape="0">
                <a:schemeClr val="bg1">
                  <a:lumMod val="65000"/>
                  <a:alpha val="93000"/>
                </a:schemeClr>
              </a:outerShdw>
              <a:reflection endPos="0" dist="50800" dir="5400000" sy="-100000" algn="bl" rotWithShape="0"/>
            </a:effectLst>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a:solidFill>
                  <a:srgbClr val="000000"/>
                </a:solidFill>
                <a:latin typeface="Arial"/>
                <a:ea typeface="Arial Unicode MS" pitchFamily="34" charset="-128"/>
                <a:cs typeface="Arial Unicode MS" pitchFamily="34" charset="-128"/>
              </a:endParaRPr>
            </a:p>
          </p:txBody>
        </p:sp>
        <p:sp>
          <p:nvSpPr>
            <p:cNvPr id="133" name="Rectangle 132">
              <a:extLst>
                <a:ext uri="{FF2B5EF4-FFF2-40B4-BE49-F238E27FC236}">
                  <a16:creationId xmlns:a16="http://schemas.microsoft.com/office/drawing/2014/main" id="{C06E1BC5-CD55-4621-B459-98C1D76BA23C}"/>
                </a:ext>
              </a:extLst>
            </p:cNvPr>
            <p:cNvSpPr/>
            <p:nvPr/>
          </p:nvSpPr>
          <p:spPr bwMode="gray">
            <a:xfrm>
              <a:off x="2769233" y="1863979"/>
              <a:ext cx="7467096" cy="1410575"/>
            </a:xfrm>
            <a:prstGeom prst="rect">
              <a:avLst/>
            </a:prstGeom>
            <a:solidFill>
              <a:schemeClr val="bg1">
                <a:alpha val="9000"/>
              </a:schemeClr>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latin typeface="Arial"/>
                <a:ea typeface="Arial Unicode MS" pitchFamily="34" charset="-128"/>
                <a:cs typeface="Arial Unicode MS" pitchFamily="34" charset="-128"/>
              </a:endParaRPr>
            </a:p>
          </p:txBody>
        </p:sp>
        <p:sp>
          <p:nvSpPr>
            <p:cNvPr id="134" name="Rectangle 133">
              <a:extLst>
                <a:ext uri="{FF2B5EF4-FFF2-40B4-BE49-F238E27FC236}">
                  <a16:creationId xmlns:a16="http://schemas.microsoft.com/office/drawing/2014/main" id="{6A171796-DFD4-4187-8195-BAB4F7EB13E6}"/>
                </a:ext>
              </a:extLst>
            </p:cNvPr>
            <p:cNvSpPr/>
            <p:nvPr/>
          </p:nvSpPr>
          <p:spPr bwMode="gray">
            <a:xfrm>
              <a:off x="2749127" y="1863978"/>
              <a:ext cx="7487200" cy="1410576"/>
            </a:xfrm>
            <a:prstGeom prst="rect">
              <a:avLst/>
            </a:prstGeom>
            <a:gradFill>
              <a:gsLst>
                <a:gs pos="62000">
                  <a:schemeClr val="tx1">
                    <a:alpha val="29000"/>
                  </a:schemeClr>
                </a:gs>
                <a:gs pos="26000">
                  <a:schemeClr val="bg1">
                    <a:alpha val="23000"/>
                  </a:schemeClr>
                </a:gs>
              </a:gsLst>
              <a:lin ang="5400000" scaled="1"/>
            </a:gra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a:solidFill>
                  <a:srgbClr val="000000"/>
                </a:solidFill>
                <a:latin typeface="Arial"/>
                <a:ea typeface="Arial Unicode MS" pitchFamily="34" charset="-128"/>
                <a:cs typeface="Arial Unicode MS" pitchFamily="34" charset="-128"/>
              </a:endParaRPr>
            </a:p>
          </p:txBody>
        </p:sp>
        <p:sp>
          <p:nvSpPr>
            <p:cNvPr id="135" name="Rectangle 134">
              <a:extLst>
                <a:ext uri="{FF2B5EF4-FFF2-40B4-BE49-F238E27FC236}">
                  <a16:creationId xmlns:a16="http://schemas.microsoft.com/office/drawing/2014/main" id="{D9027694-432C-4034-A270-BDACE60BBDE6}"/>
                </a:ext>
              </a:extLst>
            </p:cNvPr>
            <p:cNvSpPr/>
            <p:nvPr/>
          </p:nvSpPr>
          <p:spPr bwMode="gray">
            <a:xfrm>
              <a:off x="2758329" y="1863582"/>
              <a:ext cx="7467096" cy="1410576"/>
            </a:xfrm>
            <a:prstGeom prst="rect">
              <a:avLst/>
            </a:prstGeom>
            <a:gradFill>
              <a:gsLst>
                <a:gs pos="100000">
                  <a:schemeClr val="accent3">
                    <a:alpha val="41000"/>
                  </a:schemeClr>
                </a:gs>
                <a:gs pos="35000">
                  <a:schemeClr val="tx1">
                    <a:alpha val="20000"/>
                  </a:schemeClr>
                </a:gs>
              </a:gsLst>
              <a:lin ang="5400000" scaled="0"/>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a:ln>
                  <a:noFill/>
                </a:ln>
                <a:effectLst/>
                <a:uLnTx/>
                <a:uFillTx/>
                <a:ea typeface="Arial Unicode MS" pitchFamily="34" charset="-128"/>
                <a:cs typeface="Arial Unicode MS" pitchFamily="34" charset="-128"/>
              </a:endParaRPr>
            </a:p>
          </p:txBody>
        </p:sp>
      </p:grpSp>
      <p:sp>
        <p:nvSpPr>
          <p:cNvPr id="137" name="TextBox 136">
            <a:extLst>
              <a:ext uri="{FF2B5EF4-FFF2-40B4-BE49-F238E27FC236}">
                <a16:creationId xmlns:a16="http://schemas.microsoft.com/office/drawing/2014/main" id="{9E6D112C-6436-43D9-A1C9-631BBADE4B1D}"/>
              </a:ext>
            </a:extLst>
          </p:cNvPr>
          <p:cNvSpPr txBox="1"/>
          <p:nvPr/>
        </p:nvSpPr>
        <p:spPr>
          <a:xfrm>
            <a:off x="2012656" y="1529254"/>
            <a:ext cx="6305991" cy="307777"/>
          </a:xfrm>
          <a:prstGeom prst="rect">
            <a:avLst/>
          </a:prstGeom>
          <a:noFill/>
        </p:spPr>
        <p:txBody>
          <a:bodyPr wrap="square" rtlCol="0">
            <a:spAutoFit/>
          </a:bodyPr>
          <a:lstStyle/>
          <a:p>
            <a:pPr algn="ctr" defTabSz="914400">
              <a:spcBef>
                <a:spcPts val="600"/>
              </a:spcBef>
              <a:defRPr/>
            </a:pPr>
            <a:r>
              <a:rPr lang="en-US" sz="1400" b="1">
                <a:solidFill>
                  <a:prstClr val="white"/>
                </a:solidFill>
                <a:latin typeface="BentonSans Bold" panose="02000503000000020004" pitchFamily="2" charset="0"/>
              </a:rPr>
              <a:t>SAP Analytics Cloud</a:t>
            </a:r>
          </a:p>
        </p:txBody>
      </p:sp>
      <p:grpSp>
        <p:nvGrpSpPr>
          <p:cNvPr id="138" name="Group 137">
            <a:extLst>
              <a:ext uri="{FF2B5EF4-FFF2-40B4-BE49-F238E27FC236}">
                <a16:creationId xmlns:a16="http://schemas.microsoft.com/office/drawing/2014/main" id="{8403210B-4C9D-44D6-AF22-2389393714AE}"/>
              </a:ext>
            </a:extLst>
          </p:cNvPr>
          <p:cNvGrpSpPr/>
          <p:nvPr/>
        </p:nvGrpSpPr>
        <p:grpSpPr>
          <a:xfrm>
            <a:off x="6117167" y="2618569"/>
            <a:ext cx="2201479" cy="2973072"/>
            <a:chOff x="2749127" y="1863582"/>
            <a:chExt cx="7487202" cy="1410972"/>
          </a:xfrm>
        </p:grpSpPr>
        <p:sp>
          <p:nvSpPr>
            <p:cNvPr id="139" name="Rectangle 138">
              <a:extLst>
                <a:ext uri="{FF2B5EF4-FFF2-40B4-BE49-F238E27FC236}">
                  <a16:creationId xmlns:a16="http://schemas.microsoft.com/office/drawing/2014/main" id="{0971597B-2483-4F25-ABA7-9F3DB77AC828}"/>
                </a:ext>
              </a:extLst>
            </p:cNvPr>
            <p:cNvSpPr/>
            <p:nvPr/>
          </p:nvSpPr>
          <p:spPr bwMode="gray">
            <a:xfrm>
              <a:off x="2749127" y="1863979"/>
              <a:ext cx="7487200" cy="1410575"/>
            </a:xfrm>
            <a:prstGeom prst="rect">
              <a:avLst/>
            </a:prstGeom>
            <a:solidFill>
              <a:schemeClr val="tx1"/>
            </a:solidFill>
            <a:ln w="12700" algn="ctr">
              <a:solidFill>
                <a:schemeClr val="bg1">
                  <a:lumMod val="85000"/>
                  <a:alpha val="61000"/>
                </a:schemeClr>
              </a:solidFill>
              <a:miter lim="800000"/>
              <a:headEnd/>
              <a:tailEnd/>
            </a:ln>
            <a:effectLst>
              <a:glow rad="177800">
                <a:schemeClr val="bg1">
                  <a:alpha val="0"/>
                </a:schemeClr>
              </a:glow>
              <a:outerShdw blurRad="127000" dist="38100" dir="5400000" sx="103000" sy="103000" algn="t" rotWithShape="0">
                <a:schemeClr val="bg1">
                  <a:lumMod val="65000"/>
                  <a:alpha val="93000"/>
                </a:schemeClr>
              </a:outerShdw>
              <a:reflection endPos="0" dist="50800" dir="5400000" sy="-100000" algn="bl" rotWithShape="0"/>
            </a:effectLst>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a:solidFill>
                  <a:srgbClr val="000000"/>
                </a:solidFill>
                <a:latin typeface="Arial"/>
                <a:ea typeface="Arial Unicode MS" pitchFamily="34" charset="-128"/>
                <a:cs typeface="Arial Unicode MS" pitchFamily="34" charset="-128"/>
              </a:endParaRPr>
            </a:p>
          </p:txBody>
        </p:sp>
        <p:sp>
          <p:nvSpPr>
            <p:cNvPr id="140" name="Rectangle 139">
              <a:extLst>
                <a:ext uri="{FF2B5EF4-FFF2-40B4-BE49-F238E27FC236}">
                  <a16:creationId xmlns:a16="http://schemas.microsoft.com/office/drawing/2014/main" id="{36B8FF57-DBAA-4CF9-8876-C32C3DADDA67}"/>
                </a:ext>
              </a:extLst>
            </p:cNvPr>
            <p:cNvSpPr/>
            <p:nvPr/>
          </p:nvSpPr>
          <p:spPr bwMode="gray">
            <a:xfrm>
              <a:off x="2769233" y="1863979"/>
              <a:ext cx="7467096" cy="1410575"/>
            </a:xfrm>
            <a:prstGeom prst="rect">
              <a:avLst/>
            </a:prstGeom>
            <a:solidFill>
              <a:schemeClr val="bg1">
                <a:alpha val="9000"/>
              </a:schemeClr>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latin typeface="Arial"/>
                <a:ea typeface="Arial Unicode MS" pitchFamily="34" charset="-128"/>
                <a:cs typeface="Arial Unicode MS" pitchFamily="34" charset="-128"/>
              </a:endParaRPr>
            </a:p>
          </p:txBody>
        </p:sp>
        <p:sp>
          <p:nvSpPr>
            <p:cNvPr id="141" name="Rectangle 140">
              <a:extLst>
                <a:ext uri="{FF2B5EF4-FFF2-40B4-BE49-F238E27FC236}">
                  <a16:creationId xmlns:a16="http://schemas.microsoft.com/office/drawing/2014/main" id="{D1A0C359-2D9C-41AC-95D1-7A12AC4B69F9}"/>
                </a:ext>
              </a:extLst>
            </p:cNvPr>
            <p:cNvSpPr/>
            <p:nvPr/>
          </p:nvSpPr>
          <p:spPr bwMode="gray">
            <a:xfrm>
              <a:off x="2749127" y="1863978"/>
              <a:ext cx="7487200" cy="1410576"/>
            </a:xfrm>
            <a:prstGeom prst="rect">
              <a:avLst/>
            </a:prstGeom>
            <a:gradFill>
              <a:gsLst>
                <a:gs pos="62000">
                  <a:schemeClr val="tx1">
                    <a:alpha val="29000"/>
                  </a:schemeClr>
                </a:gs>
                <a:gs pos="26000">
                  <a:schemeClr val="bg1">
                    <a:alpha val="23000"/>
                  </a:schemeClr>
                </a:gs>
              </a:gsLst>
              <a:lin ang="5400000" scaled="1"/>
            </a:gra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a:solidFill>
                  <a:srgbClr val="000000"/>
                </a:solidFill>
                <a:latin typeface="Arial"/>
                <a:ea typeface="Arial Unicode MS" pitchFamily="34" charset="-128"/>
                <a:cs typeface="Arial Unicode MS" pitchFamily="34" charset="-128"/>
              </a:endParaRPr>
            </a:p>
          </p:txBody>
        </p:sp>
        <p:sp>
          <p:nvSpPr>
            <p:cNvPr id="142" name="Rectangle 141">
              <a:extLst>
                <a:ext uri="{FF2B5EF4-FFF2-40B4-BE49-F238E27FC236}">
                  <a16:creationId xmlns:a16="http://schemas.microsoft.com/office/drawing/2014/main" id="{18E64989-104F-476D-A499-F9EC9F3DBF63}"/>
                </a:ext>
              </a:extLst>
            </p:cNvPr>
            <p:cNvSpPr/>
            <p:nvPr/>
          </p:nvSpPr>
          <p:spPr bwMode="gray">
            <a:xfrm>
              <a:off x="2758329" y="1863582"/>
              <a:ext cx="7467096" cy="1410576"/>
            </a:xfrm>
            <a:prstGeom prst="rect">
              <a:avLst/>
            </a:prstGeom>
            <a:gradFill>
              <a:gsLst>
                <a:gs pos="100000">
                  <a:schemeClr val="accent3">
                    <a:alpha val="41000"/>
                  </a:schemeClr>
                </a:gs>
                <a:gs pos="35000">
                  <a:schemeClr val="tx1">
                    <a:alpha val="20000"/>
                  </a:schemeClr>
                </a:gs>
              </a:gsLst>
              <a:lin ang="5400000" scaled="0"/>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a:ln>
                  <a:noFill/>
                </a:ln>
                <a:effectLst/>
                <a:uLnTx/>
                <a:uFillTx/>
                <a:ea typeface="Arial Unicode MS" pitchFamily="34" charset="-128"/>
                <a:cs typeface="Arial Unicode MS" pitchFamily="34" charset="-128"/>
              </a:endParaRPr>
            </a:p>
          </p:txBody>
        </p:sp>
      </p:grpSp>
      <p:sp>
        <p:nvSpPr>
          <p:cNvPr id="144" name="TextBox 143">
            <a:extLst>
              <a:ext uri="{FF2B5EF4-FFF2-40B4-BE49-F238E27FC236}">
                <a16:creationId xmlns:a16="http://schemas.microsoft.com/office/drawing/2014/main" id="{59BC8210-F65C-456B-97F1-4301C6334709}"/>
              </a:ext>
            </a:extLst>
          </p:cNvPr>
          <p:cNvSpPr txBox="1"/>
          <p:nvPr/>
        </p:nvSpPr>
        <p:spPr>
          <a:xfrm>
            <a:off x="6122798" y="2711386"/>
            <a:ext cx="2192360" cy="523220"/>
          </a:xfrm>
          <a:prstGeom prst="rect">
            <a:avLst/>
          </a:prstGeom>
          <a:noFill/>
        </p:spPr>
        <p:txBody>
          <a:bodyPr wrap="square" rtlCol="0">
            <a:spAutoFit/>
          </a:bodyPr>
          <a:lstStyle/>
          <a:p>
            <a:pPr algn="ctr" defTabSz="914400">
              <a:spcBef>
                <a:spcPts val="600"/>
              </a:spcBef>
              <a:defRPr/>
            </a:pPr>
            <a:r>
              <a:rPr lang="en-US" sz="1400" b="1">
                <a:solidFill>
                  <a:prstClr val="white"/>
                </a:solidFill>
                <a:latin typeface="BentonSans Bold" panose="02000503000000020004" pitchFamily="2" charset="0"/>
              </a:rPr>
              <a:t>SAP Data Intelligence Cloud</a:t>
            </a:r>
          </a:p>
        </p:txBody>
      </p:sp>
      <p:sp>
        <p:nvSpPr>
          <p:cNvPr id="147" name="Rectangle 146">
            <a:extLst>
              <a:ext uri="{FF2B5EF4-FFF2-40B4-BE49-F238E27FC236}">
                <a16:creationId xmlns:a16="http://schemas.microsoft.com/office/drawing/2014/main" id="{CB9BCDF9-2C68-41B2-BB6E-A4315C0D24A8}"/>
              </a:ext>
            </a:extLst>
          </p:cNvPr>
          <p:cNvSpPr/>
          <p:nvPr/>
        </p:nvSpPr>
        <p:spPr bwMode="gray">
          <a:xfrm>
            <a:off x="3886200" y="6172805"/>
            <a:ext cx="1392797" cy="533289"/>
          </a:xfrm>
          <a:prstGeom prst="rect">
            <a:avLst/>
          </a:prstGeom>
          <a:noFill/>
          <a:ln>
            <a:solidFill>
              <a:schemeClr val="accent3"/>
            </a:solidFill>
            <a:headEnd/>
            <a:tailEnd/>
          </a:ln>
          <a:effectLst/>
        </p:spPr>
        <p:style>
          <a:lnRef idx="0">
            <a:schemeClr val="accent2"/>
          </a:lnRef>
          <a:fillRef idx="3">
            <a:schemeClr val="accent2"/>
          </a:fillRef>
          <a:effectRef idx="3">
            <a:schemeClr val="accent2"/>
          </a:effectRef>
          <a:fontRef idx="minor">
            <a:schemeClr val="lt1"/>
          </a:fontRef>
        </p:style>
        <p:txBody>
          <a:bodyPr vert="horz" lIns="360000" tIns="89954" rIns="108000" bIns="89954" rtlCol="0" anchor="ctr"/>
          <a:lstStyle/>
          <a:p>
            <a:pPr algn="ctr" defTabSz="913578" fontAlgn="base">
              <a:spcBef>
                <a:spcPct val="50000"/>
              </a:spcBef>
              <a:spcAft>
                <a:spcPct val="0"/>
              </a:spcAft>
              <a:buClr>
                <a:srgbClr val="F0AB00"/>
              </a:buClr>
              <a:buSzPct val="80000"/>
              <a:tabLst>
                <a:tab pos="6995089" algn="l"/>
              </a:tabLst>
            </a:pPr>
            <a:r>
              <a:rPr lang="en-US" sz="1400" kern="0">
                <a:solidFill>
                  <a:schemeClr val="tx1"/>
                </a:solidFill>
                <a:latin typeface="Calibri Light" panose="020F0302020204030204"/>
                <a:ea typeface="Arial Unicode MS" pitchFamily="34" charset="-128"/>
              </a:rPr>
              <a:t>SAP Applications</a:t>
            </a:r>
          </a:p>
        </p:txBody>
      </p:sp>
      <p:sp>
        <p:nvSpPr>
          <p:cNvPr id="149" name="Rectangle 148">
            <a:extLst>
              <a:ext uri="{FF2B5EF4-FFF2-40B4-BE49-F238E27FC236}">
                <a16:creationId xmlns:a16="http://schemas.microsoft.com/office/drawing/2014/main" id="{B8D0E0E4-0408-444F-B49C-B56D3D9DA58F}"/>
              </a:ext>
            </a:extLst>
          </p:cNvPr>
          <p:cNvSpPr/>
          <p:nvPr/>
        </p:nvSpPr>
        <p:spPr bwMode="gray">
          <a:xfrm>
            <a:off x="5455920" y="6172805"/>
            <a:ext cx="1537577" cy="533289"/>
          </a:xfrm>
          <a:prstGeom prst="rect">
            <a:avLst/>
          </a:prstGeom>
          <a:noFill/>
          <a:ln>
            <a:solidFill>
              <a:schemeClr val="bg2">
                <a:lumMod val="50000"/>
              </a:schemeClr>
            </a:solidFill>
            <a:headEnd/>
            <a:tailEnd/>
          </a:ln>
          <a:effectLst/>
        </p:spPr>
        <p:style>
          <a:lnRef idx="0">
            <a:schemeClr val="accent2"/>
          </a:lnRef>
          <a:fillRef idx="3">
            <a:schemeClr val="accent2"/>
          </a:fillRef>
          <a:effectRef idx="3">
            <a:schemeClr val="accent2"/>
          </a:effectRef>
          <a:fontRef idx="minor">
            <a:schemeClr val="lt1"/>
          </a:fontRef>
        </p:style>
        <p:txBody>
          <a:bodyPr vert="horz" lIns="360000" tIns="89954" rIns="108000" bIns="89954" rtlCol="0" anchor="ctr"/>
          <a:lstStyle/>
          <a:p>
            <a:pPr algn="ctr" defTabSz="913578" fontAlgn="base">
              <a:spcBef>
                <a:spcPct val="50000"/>
              </a:spcBef>
              <a:spcAft>
                <a:spcPct val="0"/>
              </a:spcAft>
              <a:buClr>
                <a:srgbClr val="F0AB00"/>
              </a:buClr>
              <a:buSzPct val="80000"/>
              <a:tabLst>
                <a:tab pos="6995089" algn="l"/>
              </a:tabLst>
            </a:pPr>
            <a:r>
              <a:rPr lang="en-US" sz="1400" kern="0">
                <a:solidFill>
                  <a:schemeClr val="tx1"/>
                </a:solidFill>
                <a:latin typeface="Calibri Light" panose="020F0302020204030204"/>
                <a:ea typeface="Arial Unicode MS" pitchFamily="34" charset="-128"/>
                <a:cs typeface="Arial Unicode MS" pitchFamily="34" charset="-128"/>
              </a:rPr>
              <a:t>Non-SAP Applications</a:t>
            </a:r>
          </a:p>
        </p:txBody>
      </p:sp>
      <p:pic>
        <p:nvPicPr>
          <p:cNvPr id="150" name="Picture 149">
            <a:extLst>
              <a:ext uri="{FF2B5EF4-FFF2-40B4-BE49-F238E27FC236}">
                <a16:creationId xmlns:a16="http://schemas.microsoft.com/office/drawing/2014/main" id="{1D300936-CEE3-43A4-989B-F3DB66F7F10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51849" y="4582725"/>
            <a:ext cx="614272" cy="616911"/>
          </a:xfrm>
          <a:prstGeom prst="rect">
            <a:avLst/>
          </a:prstGeom>
        </p:spPr>
      </p:pic>
      <p:sp>
        <p:nvSpPr>
          <p:cNvPr id="153" name="Rectangle 152">
            <a:extLst>
              <a:ext uri="{FF2B5EF4-FFF2-40B4-BE49-F238E27FC236}">
                <a16:creationId xmlns:a16="http://schemas.microsoft.com/office/drawing/2014/main" id="{A8273B22-F732-42DC-9BDA-18AEEE4B588E}"/>
              </a:ext>
            </a:extLst>
          </p:cNvPr>
          <p:cNvSpPr/>
          <p:nvPr/>
        </p:nvSpPr>
        <p:spPr bwMode="gray">
          <a:xfrm>
            <a:off x="7223760" y="6172805"/>
            <a:ext cx="1537577" cy="533289"/>
          </a:xfrm>
          <a:prstGeom prst="rect">
            <a:avLst/>
          </a:prstGeom>
          <a:noFill/>
          <a:ln>
            <a:solidFill>
              <a:schemeClr val="bg2">
                <a:lumMod val="50000"/>
              </a:schemeClr>
            </a:solidFill>
            <a:headEnd/>
            <a:tailEnd/>
          </a:ln>
          <a:effectLst/>
        </p:spPr>
        <p:style>
          <a:lnRef idx="0">
            <a:schemeClr val="accent2"/>
          </a:lnRef>
          <a:fillRef idx="3">
            <a:schemeClr val="accent2"/>
          </a:fillRef>
          <a:effectRef idx="3">
            <a:schemeClr val="accent2"/>
          </a:effectRef>
          <a:fontRef idx="minor">
            <a:schemeClr val="lt1"/>
          </a:fontRef>
        </p:style>
        <p:txBody>
          <a:bodyPr vert="horz" lIns="360000" tIns="89954" rIns="108000" bIns="89954" rtlCol="0" anchor="ctr"/>
          <a:lstStyle/>
          <a:p>
            <a:pPr algn="ctr" defTabSz="913578" fontAlgn="base">
              <a:spcBef>
                <a:spcPct val="50000"/>
              </a:spcBef>
              <a:spcAft>
                <a:spcPct val="0"/>
              </a:spcAft>
              <a:buClr>
                <a:srgbClr val="F0AB00"/>
              </a:buClr>
              <a:buSzPct val="80000"/>
              <a:tabLst>
                <a:tab pos="6995089" algn="l"/>
              </a:tabLst>
            </a:pPr>
            <a:r>
              <a:rPr lang="en-US" sz="1400" kern="0">
                <a:solidFill>
                  <a:schemeClr val="tx1"/>
                </a:solidFill>
                <a:latin typeface="Calibri Light" panose="020F0302020204030204"/>
                <a:ea typeface="Arial Unicode MS" pitchFamily="34" charset="-128"/>
              </a:rPr>
              <a:t>Unstructured data</a:t>
            </a:r>
          </a:p>
        </p:txBody>
      </p:sp>
      <p:sp>
        <p:nvSpPr>
          <p:cNvPr id="154" name="Rectangle 153">
            <a:extLst>
              <a:ext uri="{FF2B5EF4-FFF2-40B4-BE49-F238E27FC236}">
                <a16:creationId xmlns:a16="http://schemas.microsoft.com/office/drawing/2014/main" id="{69CC1523-EB2E-42BB-AF3F-475DA41B00A1}"/>
              </a:ext>
            </a:extLst>
          </p:cNvPr>
          <p:cNvSpPr/>
          <p:nvPr/>
        </p:nvSpPr>
        <p:spPr bwMode="gray">
          <a:xfrm>
            <a:off x="8884918" y="3800600"/>
            <a:ext cx="1607815" cy="612787"/>
          </a:xfrm>
          <a:prstGeom prst="rect">
            <a:avLst/>
          </a:prstGeom>
          <a:noFill/>
          <a:ln>
            <a:solidFill>
              <a:schemeClr val="bg2">
                <a:lumMod val="50000"/>
              </a:schemeClr>
            </a:solidFill>
            <a:headEnd/>
            <a:tailEnd/>
          </a:ln>
          <a:effectLst/>
        </p:spPr>
        <p:style>
          <a:lnRef idx="0">
            <a:schemeClr val="accent2"/>
          </a:lnRef>
          <a:fillRef idx="3">
            <a:schemeClr val="accent2"/>
          </a:fillRef>
          <a:effectRef idx="3">
            <a:schemeClr val="accent2"/>
          </a:effectRef>
          <a:fontRef idx="minor">
            <a:schemeClr val="lt1"/>
          </a:fontRef>
        </p:style>
        <p:txBody>
          <a:bodyPr vert="horz" lIns="360000" tIns="89954" rIns="108000" bIns="89954" rtlCol="0" anchor="ctr"/>
          <a:lstStyle/>
          <a:p>
            <a:pPr algn="ctr" defTabSz="913578" fontAlgn="base">
              <a:spcBef>
                <a:spcPct val="50000"/>
              </a:spcBef>
              <a:spcAft>
                <a:spcPct val="0"/>
              </a:spcAft>
              <a:buClr>
                <a:srgbClr val="F0AB00"/>
              </a:buClr>
              <a:buSzPct val="80000"/>
              <a:tabLst>
                <a:tab pos="6995089" algn="l"/>
              </a:tabLst>
            </a:pPr>
            <a:r>
              <a:rPr lang="en-US" sz="1400" kern="0" dirty="0">
                <a:solidFill>
                  <a:schemeClr val="tx1"/>
                </a:solidFill>
                <a:latin typeface="Calibri Light" panose="020F0302020204030204"/>
                <a:ea typeface="Arial Unicode MS"/>
              </a:rPr>
              <a:t>3</a:t>
            </a:r>
            <a:r>
              <a:rPr lang="en-US" sz="1400" kern="0" baseline="30000" dirty="0">
                <a:solidFill>
                  <a:schemeClr val="tx1"/>
                </a:solidFill>
                <a:latin typeface="Calibri Light" panose="020F0302020204030204"/>
                <a:ea typeface="Arial Unicode MS"/>
              </a:rPr>
              <a:t>rd</a:t>
            </a:r>
            <a:r>
              <a:rPr lang="en-US" sz="1400" kern="0" dirty="0">
                <a:solidFill>
                  <a:schemeClr val="tx1"/>
                </a:solidFill>
                <a:latin typeface="Calibri Light" panose="020F0302020204030204"/>
                <a:ea typeface="Arial Unicode MS"/>
              </a:rPr>
              <a:t> party processing engines</a:t>
            </a:r>
          </a:p>
        </p:txBody>
      </p:sp>
      <p:sp>
        <p:nvSpPr>
          <p:cNvPr id="155" name="Rectangle 154">
            <a:extLst>
              <a:ext uri="{FF2B5EF4-FFF2-40B4-BE49-F238E27FC236}">
                <a16:creationId xmlns:a16="http://schemas.microsoft.com/office/drawing/2014/main" id="{6C44A880-D21B-4B73-BE82-20423A9AE00F}"/>
              </a:ext>
            </a:extLst>
          </p:cNvPr>
          <p:cNvSpPr/>
          <p:nvPr/>
        </p:nvSpPr>
        <p:spPr bwMode="gray">
          <a:xfrm>
            <a:off x="8884918" y="2932255"/>
            <a:ext cx="1607815" cy="523479"/>
          </a:xfrm>
          <a:prstGeom prst="rect">
            <a:avLst/>
          </a:prstGeom>
          <a:noFill/>
          <a:ln>
            <a:solidFill>
              <a:schemeClr val="bg2">
                <a:lumMod val="50000"/>
              </a:schemeClr>
            </a:solidFill>
            <a:headEnd/>
            <a:tailEnd/>
          </a:ln>
          <a:effectLst/>
        </p:spPr>
        <p:style>
          <a:lnRef idx="0">
            <a:schemeClr val="accent2"/>
          </a:lnRef>
          <a:fillRef idx="3">
            <a:schemeClr val="accent2"/>
          </a:fillRef>
          <a:effectRef idx="3">
            <a:schemeClr val="accent2"/>
          </a:effectRef>
          <a:fontRef idx="minor">
            <a:schemeClr val="lt1"/>
          </a:fontRef>
        </p:style>
        <p:txBody>
          <a:bodyPr vert="horz" lIns="360000" tIns="89954" rIns="108000" bIns="89954" rtlCol="0" anchor="ctr"/>
          <a:lstStyle/>
          <a:p>
            <a:pPr algn="ctr" defTabSz="913578" fontAlgn="base">
              <a:spcBef>
                <a:spcPct val="50000"/>
              </a:spcBef>
              <a:spcAft>
                <a:spcPct val="0"/>
              </a:spcAft>
              <a:buClr>
                <a:srgbClr val="F0AB00"/>
              </a:buClr>
              <a:buSzPct val="80000"/>
              <a:tabLst>
                <a:tab pos="6995089" algn="l"/>
              </a:tabLst>
            </a:pPr>
            <a:r>
              <a:rPr lang="en-US" sz="1400" kern="0" dirty="0">
                <a:solidFill>
                  <a:schemeClr val="tx1"/>
                </a:solidFill>
                <a:latin typeface="Calibri Light" panose="020F0302020204030204"/>
                <a:ea typeface="Arial Unicode MS"/>
              </a:rPr>
              <a:t>3</a:t>
            </a:r>
            <a:r>
              <a:rPr lang="en-US" sz="1400" kern="0" baseline="30000" dirty="0">
                <a:solidFill>
                  <a:schemeClr val="tx1"/>
                </a:solidFill>
                <a:latin typeface="Calibri Light" panose="020F0302020204030204"/>
                <a:ea typeface="Arial Unicode MS"/>
              </a:rPr>
              <a:t>rd</a:t>
            </a:r>
            <a:r>
              <a:rPr lang="en-US" sz="1400" kern="0" dirty="0">
                <a:solidFill>
                  <a:schemeClr val="tx1"/>
                </a:solidFill>
                <a:latin typeface="Calibri Light" panose="020F0302020204030204"/>
                <a:ea typeface="Arial Unicode MS"/>
              </a:rPr>
              <a:t> party data catalogs</a:t>
            </a:r>
          </a:p>
        </p:txBody>
      </p:sp>
      <p:sp>
        <p:nvSpPr>
          <p:cNvPr id="156" name="Rectangle 155">
            <a:extLst>
              <a:ext uri="{FF2B5EF4-FFF2-40B4-BE49-F238E27FC236}">
                <a16:creationId xmlns:a16="http://schemas.microsoft.com/office/drawing/2014/main" id="{DE915B91-B8F3-4EAA-B780-A9FBEDC62CAC}"/>
              </a:ext>
            </a:extLst>
          </p:cNvPr>
          <p:cNvSpPr/>
          <p:nvPr/>
        </p:nvSpPr>
        <p:spPr bwMode="gray">
          <a:xfrm>
            <a:off x="8884918" y="6172805"/>
            <a:ext cx="1600200" cy="533289"/>
          </a:xfrm>
          <a:prstGeom prst="rect">
            <a:avLst/>
          </a:prstGeom>
          <a:noFill/>
          <a:ln>
            <a:solidFill>
              <a:schemeClr val="bg2">
                <a:lumMod val="50000"/>
              </a:schemeClr>
            </a:solidFill>
            <a:headEnd/>
            <a:tailEnd/>
          </a:ln>
          <a:effectLst/>
        </p:spPr>
        <p:style>
          <a:lnRef idx="0">
            <a:schemeClr val="accent2"/>
          </a:lnRef>
          <a:fillRef idx="3">
            <a:schemeClr val="accent2"/>
          </a:fillRef>
          <a:effectRef idx="3">
            <a:schemeClr val="accent2"/>
          </a:effectRef>
          <a:fontRef idx="minor">
            <a:schemeClr val="lt1"/>
          </a:fontRef>
        </p:style>
        <p:txBody>
          <a:bodyPr vert="horz" lIns="360000" tIns="89954" rIns="108000" bIns="89954" rtlCol="0" anchor="ctr"/>
          <a:lstStyle/>
          <a:p>
            <a:pPr algn="ctr" defTabSz="913578" fontAlgn="base">
              <a:spcBef>
                <a:spcPct val="50000"/>
              </a:spcBef>
              <a:spcAft>
                <a:spcPct val="0"/>
              </a:spcAft>
              <a:buClr>
                <a:srgbClr val="F0AB00"/>
              </a:buClr>
              <a:buSzPct val="80000"/>
              <a:tabLst>
                <a:tab pos="6995089" algn="l"/>
              </a:tabLst>
            </a:pPr>
            <a:r>
              <a:rPr lang="en-US" sz="1400" kern="0">
                <a:solidFill>
                  <a:schemeClr val="tx1"/>
                </a:solidFill>
                <a:latin typeface="Calibri Light" panose="020F0302020204030204"/>
                <a:ea typeface="Arial Unicode MS" pitchFamily="34" charset="-128"/>
              </a:rPr>
              <a:t>Streaming data</a:t>
            </a:r>
          </a:p>
        </p:txBody>
      </p:sp>
      <p:cxnSp>
        <p:nvCxnSpPr>
          <p:cNvPr id="158" name="Straight Arrow Connector 157">
            <a:extLst>
              <a:ext uri="{FF2B5EF4-FFF2-40B4-BE49-F238E27FC236}">
                <a16:creationId xmlns:a16="http://schemas.microsoft.com/office/drawing/2014/main" id="{50EE6B8B-9155-4CBE-841A-AFC7B3B0BC33}"/>
              </a:ext>
            </a:extLst>
          </p:cNvPr>
          <p:cNvCxnSpPr>
            <a:stCxn id="125" idx="3"/>
          </p:cNvCxnSpPr>
          <p:nvPr/>
        </p:nvCxnSpPr>
        <p:spPr>
          <a:xfrm flipV="1">
            <a:off x="5836919" y="3322468"/>
            <a:ext cx="280249" cy="1786"/>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DA35284A-C998-403E-90D5-89F005296344}"/>
              </a:ext>
            </a:extLst>
          </p:cNvPr>
          <p:cNvCxnSpPr/>
          <p:nvPr/>
        </p:nvCxnSpPr>
        <p:spPr>
          <a:xfrm flipV="1">
            <a:off x="5844539" y="4861708"/>
            <a:ext cx="280249" cy="1786"/>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AD230EBB-852C-4F65-B9E8-F4CA15A939E6}"/>
              </a:ext>
            </a:extLst>
          </p:cNvPr>
          <p:cNvCxnSpPr>
            <a:cxnSpLocks/>
            <a:endCxn id="142" idx="0"/>
          </p:cNvCxnSpPr>
          <p:nvPr/>
        </p:nvCxnSpPr>
        <p:spPr>
          <a:xfrm>
            <a:off x="7211569" y="2440180"/>
            <a:ext cx="6088" cy="178389"/>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6" name="Connector: Curved 165">
            <a:extLst>
              <a:ext uri="{FF2B5EF4-FFF2-40B4-BE49-F238E27FC236}">
                <a16:creationId xmlns:a16="http://schemas.microsoft.com/office/drawing/2014/main" id="{A0A9CCC0-5E1D-446D-9FD8-95B2FD897327}"/>
              </a:ext>
            </a:extLst>
          </p:cNvPr>
          <p:cNvCxnSpPr>
            <a:cxnSpLocks/>
            <a:stCxn id="147" idx="0"/>
            <a:endCxn id="170" idx="2"/>
          </p:cNvCxnSpPr>
          <p:nvPr/>
        </p:nvCxnSpPr>
        <p:spPr>
          <a:xfrm rot="5400000" flipH="1" flipV="1">
            <a:off x="5443338" y="4404574"/>
            <a:ext cx="907492" cy="2628970"/>
          </a:xfrm>
          <a:prstGeom prst="curvedConnector3">
            <a:avLst/>
          </a:prstGeom>
          <a:ln w="25400">
            <a:solidFill>
              <a:schemeClr val="accent3">
                <a:lumMod val="75000"/>
              </a:schemeClr>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167" name="Connector: Curved 166">
            <a:extLst>
              <a:ext uri="{FF2B5EF4-FFF2-40B4-BE49-F238E27FC236}">
                <a16:creationId xmlns:a16="http://schemas.microsoft.com/office/drawing/2014/main" id="{F5C36017-9AB7-4C89-B22D-37B7CC29149A}"/>
              </a:ext>
            </a:extLst>
          </p:cNvPr>
          <p:cNvCxnSpPr>
            <a:cxnSpLocks/>
            <a:stCxn id="149" idx="0"/>
            <a:endCxn id="170" idx="2"/>
          </p:cNvCxnSpPr>
          <p:nvPr/>
        </p:nvCxnSpPr>
        <p:spPr>
          <a:xfrm rot="5400000" flipH="1" flipV="1">
            <a:off x="6264393" y="5225629"/>
            <a:ext cx="907492" cy="986860"/>
          </a:xfrm>
          <a:prstGeom prst="curvedConnector3">
            <a:avLst>
              <a:gd name="adj1" fmla="val 50000"/>
            </a:avLst>
          </a:prstGeom>
          <a:ln w="25400">
            <a:solidFill>
              <a:schemeClr val="accent3">
                <a:lumMod val="75000"/>
              </a:schemeClr>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91EC3B53-4C28-44D1-B3AA-F94C70E56858}"/>
              </a:ext>
            </a:extLst>
          </p:cNvPr>
          <p:cNvSpPr/>
          <p:nvPr/>
        </p:nvSpPr>
        <p:spPr bwMode="gray">
          <a:xfrm>
            <a:off x="6384799" y="4980905"/>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Integration</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1" name="Rectangle 170">
            <a:extLst>
              <a:ext uri="{FF2B5EF4-FFF2-40B4-BE49-F238E27FC236}">
                <a16:creationId xmlns:a16="http://schemas.microsoft.com/office/drawing/2014/main" id="{29D4EBC8-6E25-4DC3-A42A-8B030E033C33}"/>
              </a:ext>
            </a:extLst>
          </p:cNvPr>
          <p:cNvSpPr/>
          <p:nvPr/>
        </p:nvSpPr>
        <p:spPr bwMode="gray">
          <a:xfrm>
            <a:off x="6384799" y="4301486"/>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Orchestration</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2" name="Rectangle 171">
            <a:extLst>
              <a:ext uri="{FF2B5EF4-FFF2-40B4-BE49-F238E27FC236}">
                <a16:creationId xmlns:a16="http://schemas.microsoft.com/office/drawing/2014/main" id="{681C56AE-8F96-4F55-8128-E87B922E3219}"/>
              </a:ext>
            </a:extLst>
          </p:cNvPr>
          <p:cNvSpPr/>
          <p:nvPr/>
        </p:nvSpPr>
        <p:spPr bwMode="gray">
          <a:xfrm>
            <a:off x="6384799" y="3603709"/>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Data Catalog</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175" name="Connector: Curved 174">
            <a:extLst>
              <a:ext uri="{FF2B5EF4-FFF2-40B4-BE49-F238E27FC236}">
                <a16:creationId xmlns:a16="http://schemas.microsoft.com/office/drawing/2014/main" id="{41443B8F-FC70-40C2-B083-51B85239A952}"/>
              </a:ext>
            </a:extLst>
          </p:cNvPr>
          <p:cNvCxnSpPr>
            <a:cxnSpLocks/>
            <a:stCxn id="153" idx="0"/>
            <a:endCxn id="170" idx="2"/>
          </p:cNvCxnSpPr>
          <p:nvPr/>
        </p:nvCxnSpPr>
        <p:spPr>
          <a:xfrm rot="16200000" flipV="1">
            <a:off x="7148313" y="5328569"/>
            <a:ext cx="907492" cy="780980"/>
          </a:xfrm>
          <a:prstGeom prst="curvedConnector3">
            <a:avLst>
              <a:gd name="adj1" fmla="val 50000"/>
            </a:avLst>
          </a:prstGeom>
          <a:ln w="25400">
            <a:solidFill>
              <a:schemeClr val="accent3">
                <a:lumMod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8" name="Connector: Curved 177">
            <a:extLst>
              <a:ext uri="{FF2B5EF4-FFF2-40B4-BE49-F238E27FC236}">
                <a16:creationId xmlns:a16="http://schemas.microsoft.com/office/drawing/2014/main" id="{3EECB3F1-0F1C-4D66-A487-09ECE57FA538}"/>
              </a:ext>
            </a:extLst>
          </p:cNvPr>
          <p:cNvCxnSpPr>
            <a:cxnSpLocks/>
            <a:stCxn id="156" idx="0"/>
            <a:endCxn id="170" idx="2"/>
          </p:cNvCxnSpPr>
          <p:nvPr/>
        </p:nvCxnSpPr>
        <p:spPr>
          <a:xfrm rot="16200000" flipV="1">
            <a:off x="7994548" y="4482334"/>
            <a:ext cx="907492" cy="2473449"/>
          </a:xfrm>
          <a:prstGeom prst="curvedConnector3">
            <a:avLst>
              <a:gd name="adj1" fmla="val 50000"/>
            </a:avLst>
          </a:prstGeom>
          <a:ln w="25400">
            <a:solidFill>
              <a:schemeClr val="accent3">
                <a:lumMod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1" name="Connector: Curved 180">
            <a:extLst>
              <a:ext uri="{FF2B5EF4-FFF2-40B4-BE49-F238E27FC236}">
                <a16:creationId xmlns:a16="http://schemas.microsoft.com/office/drawing/2014/main" id="{1A29C90D-6387-4D12-9344-F13AF275A378}"/>
              </a:ext>
            </a:extLst>
          </p:cNvPr>
          <p:cNvCxnSpPr>
            <a:cxnSpLocks/>
            <a:stCxn id="74" idx="1"/>
            <a:endCxn id="170" idx="3"/>
          </p:cNvCxnSpPr>
          <p:nvPr/>
        </p:nvCxnSpPr>
        <p:spPr>
          <a:xfrm rot="10800000">
            <a:off x="8038340" y="5123110"/>
            <a:ext cx="846579" cy="180741"/>
          </a:xfrm>
          <a:prstGeom prst="curvedConnector3">
            <a:avLst>
              <a:gd name="adj1" fmla="val 50000"/>
            </a:avLst>
          </a:prstGeom>
          <a:ln w="25400">
            <a:solidFill>
              <a:schemeClr val="accent3">
                <a:lumMod val="75000"/>
              </a:schemeClr>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185" name="Connector: Curved 184">
            <a:extLst>
              <a:ext uri="{FF2B5EF4-FFF2-40B4-BE49-F238E27FC236}">
                <a16:creationId xmlns:a16="http://schemas.microsoft.com/office/drawing/2014/main" id="{6219B20B-DCBB-47AE-9E25-00C670ED052E}"/>
              </a:ext>
            </a:extLst>
          </p:cNvPr>
          <p:cNvCxnSpPr>
            <a:cxnSpLocks/>
            <a:stCxn id="154" idx="1"/>
            <a:endCxn id="171" idx="3"/>
          </p:cNvCxnSpPr>
          <p:nvPr/>
        </p:nvCxnSpPr>
        <p:spPr>
          <a:xfrm rot="10800000" flipV="1">
            <a:off x="8038340" y="4106994"/>
            <a:ext cx="846579" cy="336696"/>
          </a:xfrm>
          <a:prstGeom prst="curvedConnector3">
            <a:avLst>
              <a:gd name="adj1" fmla="val 50000"/>
            </a:avLst>
          </a:prstGeom>
          <a:ln w="25400">
            <a:solidFill>
              <a:schemeClr val="accent3">
                <a:lumMod val="75000"/>
              </a:schemeClr>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188" name="Connector: Curved 187">
            <a:extLst>
              <a:ext uri="{FF2B5EF4-FFF2-40B4-BE49-F238E27FC236}">
                <a16:creationId xmlns:a16="http://schemas.microsoft.com/office/drawing/2014/main" id="{C279A37C-2D1D-476B-8F94-461146FBABFC}"/>
              </a:ext>
            </a:extLst>
          </p:cNvPr>
          <p:cNvCxnSpPr>
            <a:cxnSpLocks/>
            <a:stCxn id="155" idx="1"/>
            <a:endCxn id="172" idx="3"/>
          </p:cNvCxnSpPr>
          <p:nvPr/>
        </p:nvCxnSpPr>
        <p:spPr>
          <a:xfrm rot="10800000" flipV="1">
            <a:off x="8038340" y="3193995"/>
            <a:ext cx="846579" cy="551918"/>
          </a:xfrm>
          <a:prstGeom prst="curvedConnector3">
            <a:avLst>
              <a:gd name="adj1" fmla="val 50000"/>
            </a:avLst>
          </a:prstGeom>
          <a:ln w="25400">
            <a:solidFill>
              <a:schemeClr val="accent3">
                <a:lumMod val="75000"/>
              </a:schemeClr>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1608F791-2E56-4281-9063-6AA768A21BC2}"/>
              </a:ext>
            </a:extLst>
          </p:cNvPr>
          <p:cNvSpPr txBox="1"/>
          <p:nvPr/>
        </p:nvSpPr>
        <p:spPr>
          <a:xfrm>
            <a:off x="8747380" y="3033367"/>
            <a:ext cx="196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kern="0">
                <a:solidFill>
                  <a:schemeClr val="accent3"/>
                </a:solidFill>
                <a:ea typeface="Arial Unicode MS" pitchFamily="34" charset="-128"/>
                <a:cs typeface="Arial Unicode MS" pitchFamily="34" charset="-128"/>
              </a:rPr>
              <a:t>*</a:t>
            </a:r>
          </a:p>
        </p:txBody>
      </p:sp>
      <p:sp>
        <p:nvSpPr>
          <p:cNvPr id="194" name="TextBox 193">
            <a:extLst>
              <a:ext uri="{FF2B5EF4-FFF2-40B4-BE49-F238E27FC236}">
                <a16:creationId xmlns:a16="http://schemas.microsoft.com/office/drawing/2014/main" id="{EF527305-9B11-42FA-B97A-8B4ECD74FD88}"/>
              </a:ext>
            </a:extLst>
          </p:cNvPr>
          <p:cNvSpPr txBox="1"/>
          <p:nvPr/>
        </p:nvSpPr>
        <p:spPr>
          <a:xfrm>
            <a:off x="10865740" y="6507147"/>
            <a:ext cx="1196720"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100" kern="0">
                <a:solidFill>
                  <a:schemeClr val="accent3"/>
                </a:solidFill>
                <a:ea typeface="Arial Unicode MS" pitchFamily="34" charset="-128"/>
                <a:cs typeface="Arial Unicode MS" pitchFamily="34" charset="-128"/>
              </a:rPr>
              <a:t>*planned</a:t>
            </a:r>
          </a:p>
        </p:txBody>
      </p:sp>
      <p:pic>
        <p:nvPicPr>
          <p:cNvPr id="195" name="Picture 194">
            <a:extLst>
              <a:ext uri="{FF2B5EF4-FFF2-40B4-BE49-F238E27FC236}">
                <a16:creationId xmlns:a16="http://schemas.microsoft.com/office/drawing/2014/main" id="{4EA56D54-FF13-4462-A900-FF66AF1C1A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1849" y="3045708"/>
            <a:ext cx="550246" cy="550246"/>
          </a:xfrm>
          <a:prstGeom prst="rect">
            <a:avLst/>
          </a:prstGeom>
        </p:spPr>
      </p:pic>
      <p:sp>
        <p:nvSpPr>
          <p:cNvPr id="196" name="Rectangle 195">
            <a:extLst>
              <a:ext uri="{FF2B5EF4-FFF2-40B4-BE49-F238E27FC236}">
                <a16:creationId xmlns:a16="http://schemas.microsoft.com/office/drawing/2014/main" id="{B5FA2C2F-863E-40EE-AFE5-5492EAF3A46C}"/>
              </a:ext>
            </a:extLst>
          </p:cNvPr>
          <p:cNvSpPr/>
          <p:nvPr/>
        </p:nvSpPr>
        <p:spPr bwMode="gray">
          <a:xfrm>
            <a:off x="3647257" y="3561263"/>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a:cs typeface="Arial Unicode MS"/>
              </a:rPr>
              <a:t>Data Spaces</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97" name="Rectangle 196">
            <a:extLst>
              <a:ext uri="{FF2B5EF4-FFF2-40B4-BE49-F238E27FC236}">
                <a16:creationId xmlns:a16="http://schemas.microsoft.com/office/drawing/2014/main" id="{7513052E-F85D-4361-8A94-AA8EEEEC7A26}"/>
              </a:ext>
            </a:extLst>
          </p:cNvPr>
          <p:cNvSpPr/>
          <p:nvPr/>
        </p:nvSpPr>
        <p:spPr bwMode="gray">
          <a:xfrm>
            <a:off x="3647257" y="3091111"/>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Business Layer</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98" name="Rectangle 197">
            <a:extLst>
              <a:ext uri="{FF2B5EF4-FFF2-40B4-BE49-F238E27FC236}">
                <a16:creationId xmlns:a16="http://schemas.microsoft.com/office/drawing/2014/main" id="{95D81545-8626-4B86-9508-48560B3005D3}"/>
              </a:ext>
            </a:extLst>
          </p:cNvPr>
          <p:cNvSpPr/>
          <p:nvPr/>
        </p:nvSpPr>
        <p:spPr bwMode="gray">
          <a:xfrm>
            <a:off x="3699171" y="5136344"/>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Tiered Data Storage</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99" name="Rectangle 198">
            <a:extLst>
              <a:ext uri="{FF2B5EF4-FFF2-40B4-BE49-F238E27FC236}">
                <a16:creationId xmlns:a16="http://schemas.microsoft.com/office/drawing/2014/main" id="{7ED4D4F4-422B-4896-9BDB-180671E0412F}"/>
              </a:ext>
            </a:extLst>
          </p:cNvPr>
          <p:cNvSpPr/>
          <p:nvPr/>
        </p:nvSpPr>
        <p:spPr bwMode="gray">
          <a:xfrm>
            <a:off x="3707502" y="4730081"/>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Multi-model Engines</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00" name="Rectangle 199">
            <a:extLst>
              <a:ext uri="{FF2B5EF4-FFF2-40B4-BE49-F238E27FC236}">
                <a16:creationId xmlns:a16="http://schemas.microsoft.com/office/drawing/2014/main" id="{4E175FED-0F44-4A39-80BF-D834A03122B1}"/>
              </a:ext>
            </a:extLst>
          </p:cNvPr>
          <p:cNvSpPr/>
          <p:nvPr/>
        </p:nvSpPr>
        <p:spPr bwMode="gray">
          <a:xfrm>
            <a:off x="2411391" y="1966289"/>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Business Intelligence</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01" name="Rectangle 200">
            <a:extLst>
              <a:ext uri="{FF2B5EF4-FFF2-40B4-BE49-F238E27FC236}">
                <a16:creationId xmlns:a16="http://schemas.microsoft.com/office/drawing/2014/main" id="{75F6B8F8-769C-46C8-9AF2-15E6457353F8}"/>
              </a:ext>
            </a:extLst>
          </p:cNvPr>
          <p:cNvSpPr/>
          <p:nvPr/>
        </p:nvSpPr>
        <p:spPr bwMode="gray">
          <a:xfrm>
            <a:off x="4268439" y="1966289"/>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Augmented Analytics</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02" name="Rectangle 201">
            <a:extLst>
              <a:ext uri="{FF2B5EF4-FFF2-40B4-BE49-F238E27FC236}">
                <a16:creationId xmlns:a16="http://schemas.microsoft.com/office/drawing/2014/main" id="{5CF6D7EB-C05A-4CAB-9858-2B255204A564}"/>
              </a:ext>
            </a:extLst>
          </p:cNvPr>
          <p:cNvSpPr/>
          <p:nvPr/>
        </p:nvSpPr>
        <p:spPr bwMode="gray">
          <a:xfrm>
            <a:off x="6125487" y="1966289"/>
            <a:ext cx="1653540" cy="284408"/>
          </a:xfrm>
          <a:prstGeom prst="rect">
            <a:avLst/>
          </a:prstGeom>
          <a:solidFill>
            <a:schemeClr val="bg1">
              <a:lumMod val="75000"/>
            </a:schemeClr>
          </a:solidFill>
          <a:ln w="12700" algn="ctr">
            <a:solidFill>
              <a:schemeClr val="bg1">
                <a:lumMod val="95000"/>
              </a:schemeClr>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200" kern="0">
                <a:solidFill>
                  <a:schemeClr val="accent3"/>
                </a:solidFill>
                <a:ea typeface="Arial Unicode MS" pitchFamily="34" charset="-128"/>
                <a:cs typeface="Arial Unicode MS" pitchFamily="34" charset="-128"/>
              </a:rPr>
              <a:t>Enterprise Planning</a:t>
            </a:r>
            <a:endParaRPr kumimoji="0" lang="en-GB" sz="12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203" name="Picture 202">
            <a:extLst>
              <a:ext uri="{FF2B5EF4-FFF2-40B4-BE49-F238E27FC236}">
                <a16:creationId xmlns:a16="http://schemas.microsoft.com/office/drawing/2014/main" id="{46043CCD-C146-45B8-9480-320E0C566CD2}"/>
              </a:ext>
            </a:extLst>
          </p:cNvPr>
          <p:cNvPicPr>
            <a:picLocks noChangeAspect="1"/>
          </p:cNvPicPr>
          <p:nvPr/>
        </p:nvPicPr>
        <p:blipFill>
          <a:blip r:embed="rId4"/>
          <a:stretch>
            <a:fillRect/>
          </a:stretch>
        </p:blipFill>
        <p:spPr>
          <a:xfrm>
            <a:off x="3589020" y="1438191"/>
            <a:ext cx="505542" cy="491353"/>
          </a:xfrm>
          <a:prstGeom prst="rect">
            <a:avLst/>
          </a:prstGeom>
        </p:spPr>
      </p:pic>
      <p:pic>
        <p:nvPicPr>
          <p:cNvPr id="205" name="Picture 204">
            <a:extLst>
              <a:ext uri="{FF2B5EF4-FFF2-40B4-BE49-F238E27FC236}">
                <a16:creationId xmlns:a16="http://schemas.microsoft.com/office/drawing/2014/main" id="{8182BA98-5532-4E8B-96C2-DF3193226B39}"/>
              </a:ext>
            </a:extLst>
          </p:cNvPr>
          <p:cNvPicPr>
            <a:picLocks noChangeAspect="1"/>
          </p:cNvPicPr>
          <p:nvPr/>
        </p:nvPicPr>
        <p:blipFill>
          <a:blip r:embed="rId5"/>
          <a:stretch>
            <a:fillRect/>
          </a:stretch>
        </p:blipFill>
        <p:spPr>
          <a:xfrm>
            <a:off x="6395598" y="3011381"/>
            <a:ext cx="417717" cy="417717"/>
          </a:xfrm>
          <a:prstGeom prst="rect">
            <a:avLst/>
          </a:prstGeom>
        </p:spPr>
      </p:pic>
      <p:cxnSp>
        <p:nvCxnSpPr>
          <p:cNvPr id="210" name="Straight Connector 209">
            <a:extLst>
              <a:ext uri="{FF2B5EF4-FFF2-40B4-BE49-F238E27FC236}">
                <a16:creationId xmlns:a16="http://schemas.microsoft.com/office/drawing/2014/main" id="{DF144D40-32BB-4556-A095-CB60957024CD}"/>
              </a:ext>
            </a:extLst>
          </p:cNvPr>
          <p:cNvCxnSpPr>
            <a:cxnSpLocks/>
          </p:cNvCxnSpPr>
          <p:nvPr/>
        </p:nvCxnSpPr>
        <p:spPr>
          <a:xfrm>
            <a:off x="8616557" y="2618569"/>
            <a:ext cx="0" cy="3409562"/>
          </a:xfrm>
          <a:prstGeom prst="line">
            <a:avLst/>
          </a:prstGeom>
          <a:ln w="12700">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1F2E31D-6A12-41F3-8F75-FC50DD140BF6}"/>
              </a:ext>
            </a:extLst>
          </p:cNvPr>
          <p:cNvCxnSpPr>
            <a:cxnSpLocks/>
          </p:cNvCxnSpPr>
          <p:nvPr/>
        </p:nvCxnSpPr>
        <p:spPr>
          <a:xfrm>
            <a:off x="3772563" y="5856743"/>
            <a:ext cx="5074257" cy="0"/>
          </a:xfrm>
          <a:prstGeom prst="line">
            <a:avLst/>
          </a:prstGeom>
          <a:ln w="12700">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30405E28-FE2B-4B70-9E20-153D2C83D0EF}"/>
              </a:ext>
            </a:extLst>
          </p:cNvPr>
          <p:cNvSpPr txBox="1"/>
          <p:nvPr/>
        </p:nvSpPr>
        <p:spPr>
          <a:xfrm rot="16200000">
            <a:off x="-428383" y="3427270"/>
            <a:ext cx="4355756" cy="18466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defRPr/>
            </a:pPr>
            <a:r>
              <a:rPr lang="it-IT" sz="1200" b="1" i="1" kern="0" dirty="0">
                <a:solidFill>
                  <a:srgbClr val="008FD3"/>
                </a:solidFill>
                <a:latin typeface="Arial"/>
                <a:ea typeface="Arial Unicode MS" pitchFamily="34" charset="-128"/>
                <a:cs typeface="Arial Unicode MS" pitchFamily="34" charset="-128"/>
              </a:rPr>
              <a:t>SAP BTP – Data </a:t>
            </a:r>
            <a:r>
              <a:rPr lang="en-US" sz="1200" b="1" i="1" kern="0" dirty="0">
                <a:solidFill>
                  <a:srgbClr val="008FD3"/>
                </a:solidFill>
                <a:latin typeface="Arial"/>
                <a:ea typeface="Arial Unicode MS" pitchFamily="34" charset="-128"/>
                <a:cs typeface="Arial Unicode MS" pitchFamily="34" charset="-128"/>
              </a:rPr>
              <a:t>Management &amp; Analytics</a:t>
            </a:r>
          </a:p>
        </p:txBody>
      </p:sp>
      <p:pic>
        <p:nvPicPr>
          <p:cNvPr id="5" name="Picture 4">
            <a:extLst>
              <a:ext uri="{FF2B5EF4-FFF2-40B4-BE49-F238E27FC236}">
                <a16:creationId xmlns:a16="http://schemas.microsoft.com/office/drawing/2014/main" id="{D42A5091-1B0D-4ADF-A2B3-8143F469DC25}"/>
              </a:ext>
            </a:extLst>
          </p:cNvPr>
          <p:cNvPicPr>
            <a:picLocks noChangeAspect="1"/>
          </p:cNvPicPr>
          <p:nvPr/>
        </p:nvPicPr>
        <p:blipFill>
          <a:blip r:embed="rId6"/>
          <a:stretch>
            <a:fillRect/>
          </a:stretch>
        </p:blipFill>
        <p:spPr>
          <a:xfrm>
            <a:off x="5486400" y="6247229"/>
            <a:ext cx="375360" cy="375360"/>
          </a:xfrm>
          <a:prstGeom prst="rect">
            <a:avLst/>
          </a:prstGeom>
        </p:spPr>
      </p:pic>
      <p:pic>
        <p:nvPicPr>
          <p:cNvPr id="67" name="SAP Logo" descr="SAP Logo" title="SAP Logo">
            <a:extLst>
              <a:ext uri="{FF2B5EF4-FFF2-40B4-BE49-F238E27FC236}">
                <a16:creationId xmlns:a16="http://schemas.microsoft.com/office/drawing/2014/main" id="{024344E7-BAFA-4C9D-B8CD-344AF26895DE}"/>
              </a:ext>
            </a:extLst>
          </p:cNvPr>
          <p:cNvPicPr>
            <a:picLocks noChangeAspect="1"/>
          </p:cNvPicPr>
          <p:nvPr/>
        </p:nvPicPr>
        <p:blipFill rotWithShape="1">
          <a:blip r:embed="rId7"/>
          <a:srcRect l="61576" t="-2592"/>
          <a:stretch/>
        </p:blipFill>
        <p:spPr>
          <a:xfrm>
            <a:off x="3891189" y="6310283"/>
            <a:ext cx="509194" cy="249253"/>
          </a:xfrm>
          <a:prstGeom prst="rect">
            <a:avLst/>
          </a:prstGeom>
        </p:spPr>
      </p:pic>
      <p:pic>
        <p:nvPicPr>
          <p:cNvPr id="9" name="Picture 8">
            <a:extLst>
              <a:ext uri="{FF2B5EF4-FFF2-40B4-BE49-F238E27FC236}">
                <a16:creationId xmlns:a16="http://schemas.microsoft.com/office/drawing/2014/main" id="{4B9EF4AC-E3F1-42C5-82E6-926978BD9FBD}"/>
              </a:ext>
            </a:extLst>
          </p:cNvPr>
          <p:cNvPicPr>
            <a:picLocks noChangeAspect="1"/>
          </p:cNvPicPr>
          <p:nvPr/>
        </p:nvPicPr>
        <p:blipFill>
          <a:blip r:embed="rId8"/>
          <a:stretch>
            <a:fillRect/>
          </a:stretch>
        </p:blipFill>
        <p:spPr>
          <a:xfrm>
            <a:off x="7226809" y="6234504"/>
            <a:ext cx="400811" cy="400811"/>
          </a:xfrm>
          <a:prstGeom prst="rect">
            <a:avLst/>
          </a:prstGeom>
        </p:spPr>
      </p:pic>
      <p:pic>
        <p:nvPicPr>
          <p:cNvPr id="13" name="Picture 12">
            <a:extLst>
              <a:ext uri="{FF2B5EF4-FFF2-40B4-BE49-F238E27FC236}">
                <a16:creationId xmlns:a16="http://schemas.microsoft.com/office/drawing/2014/main" id="{7BA1C9B8-F764-43FD-9290-941859DA8A2B}"/>
              </a:ext>
            </a:extLst>
          </p:cNvPr>
          <p:cNvPicPr>
            <a:picLocks noChangeAspect="1"/>
          </p:cNvPicPr>
          <p:nvPr/>
        </p:nvPicPr>
        <p:blipFill>
          <a:blip r:embed="rId9"/>
          <a:stretch>
            <a:fillRect/>
          </a:stretch>
        </p:blipFill>
        <p:spPr>
          <a:xfrm>
            <a:off x="8921517" y="6266094"/>
            <a:ext cx="337630" cy="337630"/>
          </a:xfrm>
          <a:prstGeom prst="rect">
            <a:avLst/>
          </a:prstGeom>
        </p:spPr>
      </p:pic>
      <p:sp>
        <p:nvSpPr>
          <p:cNvPr id="74" name="Rectangle 73">
            <a:extLst>
              <a:ext uri="{FF2B5EF4-FFF2-40B4-BE49-F238E27FC236}">
                <a16:creationId xmlns:a16="http://schemas.microsoft.com/office/drawing/2014/main" id="{7EA32F50-F8E7-4D68-AA08-D3E43DD1B8A6}"/>
              </a:ext>
            </a:extLst>
          </p:cNvPr>
          <p:cNvSpPr/>
          <p:nvPr/>
        </p:nvSpPr>
        <p:spPr bwMode="gray">
          <a:xfrm>
            <a:off x="8884918" y="5037205"/>
            <a:ext cx="1600200" cy="533289"/>
          </a:xfrm>
          <a:prstGeom prst="rect">
            <a:avLst/>
          </a:prstGeom>
          <a:noFill/>
          <a:ln>
            <a:solidFill>
              <a:schemeClr val="bg2">
                <a:lumMod val="50000"/>
              </a:schemeClr>
            </a:solidFill>
            <a:headEnd/>
            <a:tailEnd/>
          </a:ln>
          <a:effectLst/>
        </p:spPr>
        <p:style>
          <a:lnRef idx="0">
            <a:schemeClr val="accent2"/>
          </a:lnRef>
          <a:fillRef idx="3">
            <a:schemeClr val="accent2"/>
          </a:fillRef>
          <a:effectRef idx="3">
            <a:schemeClr val="accent2"/>
          </a:effectRef>
          <a:fontRef idx="minor">
            <a:schemeClr val="lt1"/>
          </a:fontRef>
        </p:style>
        <p:txBody>
          <a:bodyPr vert="horz" lIns="360000" tIns="89954" rIns="108000" bIns="89954" rtlCol="0" anchor="ctr"/>
          <a:lstStyle/>
          <a:p>
            <a:pPr algn="ctr" defTabSz="913578" fontAlgn="base">
              <a:spcBef>
                <a:spcPct val="50000"/>
              </a:spcBef>
              <a:spcAft>
                <a:spcPct val="0"/>
              </a:spcAft>
              <a:buClr>
                <a:srgbClr val="F0AB00"/>
              </a:buClr>
              <a:buSzPct val="80000"/>
              <a:tabLst>
                <a:tab pos="6995089" algn="l"/>
              </a:tabLst>
            </a:pPr>
            <a:r>
              <a:rPr lang="en-US" sz="1400" kern="0">
                <a:solidFill>
                  <a:schemeClr val="tx1"/>
                </a:solidFill>
                <a:latin typeface="Calibri Light" panose="020F0302020204030204"/>
                <a:ea typeface="Arial Unicode MS" pitchFamily="34" charset="-128"/>
              </a:rPr>
              <a:t>3</a:t>
            </a:r>
            <a:r>
              <a:rPr lang="en-US" sz="1400" kern="0" baseline="30000">
                <a:solidFill>
                  <a:schemeClr val="tx1"/>
                </a:solidFill>
                <a:latin typeface="Calibri Light" panose="020F0302020204030204"/>
                <a:ea typeface="Arial Unicode MS" pitchFamily="34" charset="-128"/>
              </a:rPr>
              <a:t>rd</a:t>
            </a:r>
            <a:r>
              <a:rPr lang="en-US" sz="1400" kern="0">
                <a:solidFill>
                  <a:schemeClr val="tx1"/>
                </a:solidFill>
                <a:latin typeface="Calibri Light" panose="020F0302020204030204"/>
                <a:ea typeface="Arial Unicode MS" pitchFamily="34" charset="-128"/>
              </a:rPr>
              <a:t> party data lakes</a:t>
            </a:r>
          </a:p>
        </p:txBody>
      </p:sp>
      <p:pic>
        <p:nvPicPr>
          <p:cNvPr id="16" name="Picture 15">
            <a:extLst>
              <a:ext uri="{FF2B5EF4-FFF2-40B4-BE49-F238E27FC236}">
                <a16:creationId xmlns:a16="http://schemas.microsoft.com/office/drawing/2014/main" id="{B55EBC42-E1EE-4C5A-92F8-CEAF059921FB}"/>
              </a:ext>
            </a:extLst>
          </p:cNvPr>
          <p:cNvPicPr>
            <a:picLocks noChangeAspect="1"/>
          </p:cNvPicPr>
          <p:nvPr/>
        </p:nvPicPr>
        <p:blipFill>
          <a:blip r:embed="rId10"/>
          <a:stretch>
            <a:fillRect/>
          </a:stretch>
        </p:blipFill>
        <p:spPr>
          <a:xfrm>
            <a:off x="8915900" y="5123108"/>
            <a:ext cx="348864" cy="348864"/>
          </a:xfrm>
          <a:prstGeom prst="rect">
            <a:avLst/>
          </a:prstGeom>
        </p:spPr>
      </p:pic>
      <p:pic>
        <p:nvPicPr>
          <p:cNvPr id="22" name="Picture 21">
            <a:extLst>
              <a:ext uri="{FF2B5EF4-FFF2-40B4-BE49-F238E27FC236}">
                <a16:creationId xmlns:a16="http://schemas.microsoft.com/office/drawing/2014/main" id="{4231EA61-78E2-4A45-90D9-4F25C59918DD}"/>
              </a:ext>
            </a:extLst>
          </p:cNvPr>
          <p:cNvPicPr>
            <a:picLocks noChangeAspect="1"/>
          </p:cNvPicPr>
          <p:nvPr/>
        </p:nvPicPr>
        <p:blipFill>
          <a:blip r:embed="rId11"/>
          <a:stretch>
            <a:fillRect/>
          </a:stretch>
        </p:blipFill>
        <p:spPr>
          <a:xfrm>
            <a:off x="8884917" y="3838918"/>
            <a:ext cx="436322" cy="436322"/>
          </a:xfrm>
          <a:prstGeom prst="rect">
            <a:avLst/>
          </a:prstGeom>
        </p:spPr>
      </p:pic>
      <p:pic>
        <p:nvPicPr>
          <p:cNvPr id="27" name="Picture 26">
            <a:extLst>
              <a:ext uri="{FF2B5EF4-FFF2-40B4-BE49-F238E27FC236}">
                <a16:creationId xmlns:a16="http://schemas.microsoft.com/office/drawing/2014/main" id="{463C2B09-4AC7-4096-8697-B89883EBCE7D}"/>
              </a:ext>
            </a:extLst>
          </p:cNvPr>
          <p:cNvPicPr>
            <a:picLocks noChangeAspect="1"/>
          </p:cNvPicPr>
          <p:nvPr/>
        </p:nvPicPr>
        <p:blipFill>
          <a:blip r:embed="rId12"/>
          <a:stretch>
            <a:fillRect/>
          </a:stretch>
        </p:blipFill>
        <p:spPr>
          <a:xfrm>
            <a:off x="8890655" y="2972996"/>
            <a:ext cx="399354" cy="399354"/>
          </a:xfrm>
          <a:prstGeom prst="rect">
            <a:avLst/>
          </a:prstGeom>
        </p:spPr>
      </p:pic>
    </p:spTree>
    <p:extLst>
      <p:ext uri="{BB962C8B-B14F-4D97-AF65-F5344CB8AC3E}">
        <p14:creationId xmlns:p14="http://schemas.microsoft.com/office/powerpoint/2010/main" val="466237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hteck 9">
            <a:extLst>
              <a:ext uri="{FF2B5EF4-FFF2-40B4-BE49-F238E27FC236}">
                <a16:creationId xmlns:a16="http://schemas.microsoft.com/office/drawing/2014/main" id="{77BF0A70-1A8E-4408-A93F-7DCD311D525C}"/>
              </a:ext>
            </a:extLst>
          </p:cNvPr>
          <p:cNvSpPr/>
          <p:nvPr/>
        </p:nvSpPr>
        <p:spPr>
          <a:xfrm>
            <a:off x="501650" y="3862895"/>
            <a:ext cx="11170965" cy="2472818"/>
          </a:xfrm>
          <a:prstGeom prst="rect">
            <a:avLst/>
          </a:prstGeom>
          <a:solidFill>
            <a:schemeClr val="accent3">
              <a:lumMod val="20000"/>
              <a:lumOff val="80000"/>
              <a:alpha val="30000"/>
            </a:schemeClr>
          </a:solidFill>
          <a:ln w="25400" algn="ctr">
            <a:solidFill>
              <a:schemeClr val="accent3">
                <a:alpha val="44000"/>
              </a:schemeClr>
            </a:solidFill>
            <a:miter lim="800000"/>
            <a:headEnd/>
            <a:tailEnd/>
          </a:ln>
        </p:spPr>
        <p:txBody>
          <a:bodyPr lIns="89977" tIns="71981" rIns="89977" bIns="71981" rtlCol="0" anchor="t"/>
          <a:lstStyle/>
          <a:p>
            <a:pPr fontAlgn="base">
              <a:spcBef>
                <a:spcPct val="50000"/>
              </a:spcBef>
              <a:spcAft>
                <a:spcPct val="0"/>
              </a:spcAft>
              <a:buClr>
                <a:srgbClr val="F0AB00"/>
              </a:buClr>
              <a:buSzPct val="80000"/>
            </a:pPr>
            <a:br>
              <a:rPr lang="en-US" sz="1400" b="1" kern="0" dirty="0">
                <a:latin typeface="+mn-lt"/>
                <a:ea typeface="Arial Unicode MS" pitchFamily="34" charset="-128"/>
                <a:cs typeface="Arial Unicode MS" pitchFamily="34" charset="-128"/>
              </a:rPr>
            </a:br>
            <a:endParaRPr lang="en-US" sz="1100" kern="0" dirty="0">
              <a:latin typeface="+mn-lt"/>
              <a:ea typeface="Arial Unicode MS" pitchFamily="34" charset="-128"/>
              <a:cs typeface="Arial Unicode MS" pitchFamily="34" charset="-128"/>
            </a:endParaRPr>
          </a:p>
        </p:txBody>
      </p:sp>
      <p:sp>
        <p:nvSpPr>
          <p:cNvPr id="134" name="Rechteck 9">
            <a:extLst>
              <a:ext uri="{FF2B5EF4-FFF2-40B4-BE49-F238E27FC236}">
                <a16:creationId xmlns:a16="http://schemas.microsoft.com/office/drawing/2014/main" id="{FA262087-F449-46B2-9411-F7EC08D8AA8F}"/>
              </a:ext>
            </a:extLst>
          </p:cNvPr>
          <p:cNvSpPr/>
          <p:nvPr/>
        </p:nvSpPr>
        <p:spPr>
          <a:xfrm>
            <a:off x="643812" y="4103662"/>
            <a:ext cx="8671390" cy="1663016"/>
          </a:xfrm>
          <a:prstGeom prst="rect">
            <a:avLst/>
          </a:prstGeom>
          <a:solidFill>
            <a:schemeClr val="bg1"/>
          </a:solidFill>
          <a:ln w="12700" algn="ctr">
            <a:solidFill>
              <a:schemeClr val="accent3">
                <a:alpha val="44000"/>
              </a:schemeClr>
            </a:solidFill>
            <a:miter lim="800000"/>
            <a:headEnd/>
            <a:tailEnd/>
          </a:ln>
        </p:spPr>
        <p:txBody>
          <a:bodyPr lIns="89977" tIns="71981" rIns="89977" bIns="71981" rtlCol="0" anchor="b"/>
          <a:lstStyle/>
          <a:p>
            <a:pPr algn="ctr" fontAlgn="base">
              <a:spcBef>
                <a:spcPct val="50000"/>
              </a:spcBef>
              <a:spcAft>
                <a:spcPct val="0"/>
              </a:spcAft>
              <a:buClr>
                <a:srgbClr val="F0AB00"/>
              </a:buClr>
              <a:buSzPct val="80000"/>
            </a:pPr>
            <a:r>
              <a:rPr lang="en-US" sz="1200" b="1" kern="0" dirty="0">
                <a:solidFill>
                  <a:srgbClr val="427CAC"/>
                </a:solidFill>
                <a:latin typeface="+mn-lt"/>
                <a:ea typeface="Arial Unicode MS" pitchFamily="34" charset="-128"/>
                <a:cs typeface="Arial Unicode MS" pitchFamily="34" charset="-128"/>
              </a:rPr>
              <a:t>Modeler</a:t>
            </a:r>
            <a:endParaRPr lang="en-US" sz="1000" kern="0" dirty="0">
              <a:solidFill>
                <a:srgbClr val="427CAC"/>
              </a:solidFill>
              <a:latin typeface="+mn-lt"/>
              <a:ea typeface="Arial Unicode MS" pitchFamily="34" charset="-128"/>
              <a:cs typeface="Arial Unicode MS" pitchFamily="34" charset="-128"/>
            </a:endParaRPr>
          </a:p>
        </p:txBody>
      </p:sp>
      <p:sp>
        <p:nvSpPr>
          <p:cNvPr id="208" name="Rectangle: Rounded Corners 207">
            <a:extLst>
              <a:ext uri="{FF2B5EF4-FFF2-40B4-BE49-F238E27FC236}">
                <a16:creationId xmlns:a16="http://schemas.microsoft.com/office/drawing/2014/main" id="{95296FF5-A2D9-4517-98EA-A3361864B9CF}"/>
              </a:ext>
            </a:extLst>
          </p:cNvPr>
          <p:cNvSpPr/>
          <p:nvPr/>
        </p:nvSpPr>
        <p:spPr bwMode="gray">
          <a:xfrm>
            <a:off x="6256070" y="4431947"/>
            <a:ext cx="828000" cy="504000"/>
          </a:xfrm>
          <a:prstGeom prst="roundRect">
            <a:avLst/>
          </a:prstGeom>
          <a:solidFill>
            <a:schemeClr val="accent3"/>
          </a:solidFill>
          <a:ln>
            <a:solidFill>
              <a:schemeClr val="accent3">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4" name="Rectangle: Rounded Corners 203">
            <a:extLst>
              <a:ext uri="{FF2B5EF4-FFF2-40B4-BE49-F238E27FC236}">
                <a16:creationId xmlns:a16="http://schemas.microsoft.com/office/drawing/2014/main" id="{022ED929-6B2D-4125-815C-0494E0A192A2}"/>
              </a:ext>
            </a:extLst>
          </p:cNvPr>
          <p:cNvSpPr/>
          <p:nvPr/>
        </p:nvSpPr>
        <p:spPr bwMode="gray">
          <a:xfrm>
            <a:off x="2120269" y="4291216"/>
            <a:ext cx="3772850" cy="975123"/>
          </a:xfrm>
          <a:prstGeom prst="roundRect">
            <a:avLst/>
          </a:prstGeom>
          <a:noFill/>
          <a:ln w="25400">
            <a:solidFill>
              <a:srgbClr val="E9E9E9"/>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b"/>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noProof="0" dirty="0" err="1">
                <a:ln>
                  <a:noFill/>
                </a:ln>
                <a:solidFill>
                  <a:schemeClr val="accent2"/>
                </a:solidFill>
                <a:effectLst/>
                <a:uLnTx/>
                <a:uFillTx/>
                <a:ea typeface="Arial Unicode MS" pitchFamily="34" charset="-128"/>
                <a:cs typeface="Arial Unicode MS" pitchFamily="34" charset="-128"/>
              </a:rPr>
              <a:t>FlowAgent</a:t>
            </a:r>
            <a:r>
              <a:rPr kumimoji="0" lang="en-US" sz="1000" b="0" i="0" u="none" strike="noStrike" kern="0" cap="none" spc="0" normalizeH="0" baseline="0" noProof="0" dirty="0">
                <a:ln>
                  <a:noFill/>
                </a:ln>
                <a:solidFill>
                  <a:schemeClr val="accent2"/>
                </a:solidFill>
                <a:effectLst/>
                <a:uLnTx/>
                <a:uFillTx/>
                <a:ea typeface="Arial Unicode MS" pitchFamily="34" charset="-128"/>
                <a:cs typeface="Arial Unicode MS" pitchFamily="34" charset="-128"/>
              </a:rPr>
              <a:t> </a:t>
            </a:r>
            <a:r>
              <a:rPr kumimoji="0" lang="en-US" sz="1000" b="0" i="0" u="none" strike="noStrike" kern="0" cap="none" spc="0" normalizeH="0" baseline="0" noProof="0" dirty="0" err="1">
                <a:ln>
                  <a:noFill/>
                </a:ln>
                <a:solidFill>
                  <a:schemeClr val="accent2"/>
                </a:solidFill>
                <a:effectLst/>
                <a:uLnTx/>
                <a:uFillTx/>
                <a:ea typeface="Arial Unicode MS" pitchFamily="34" charset="-128"/>
                <a:cs typeface="Arial Unicode MS" pitchFamily="34" charset="-128"/>
              </a:rPr>
              <a:t>subengine</a:t>
            </a:r>
            <a:endParaRPr kumimoji="0" lang="en-US" sz="1000" b="0" i="0" u="none" strike="noStrike" kern="0" cap="none" spc="0" normalizeH="0" baseline="0" noProof="0" dirty="0">
              <a:ln>
                <a:noFill/>
              </a:ln>
              <a:solidFill>
                <a:schemeClr val="accent2"/>
              </a:solidFill>
              <a:effectLst/>
              <a:uLnTx/>
              <a:uFillTx/>
              <a:ea typeface="Arial Unicode MS" pitchFamily="34" charset="-128"/>
              <a:cs typeface="Arial Unicode MS" pitchFamily="34" charset="-128"/>
            </a:endParaRPr>
          </a:p>
        </p:txBody>
      </p:sp>
      <p:sp>
        <p:nvSpPr>
          <p:cNvPr id="12" name="Titel 11">
            <a:extLst>
              <a:ext uri="{FF2B5EF4-FFF2-40B4-BE49-F238E27FC236}">
                <a16:creationId xmlns:a16="http://schemas.microsoft.com/office/drawing/2014/main" id="{FE543BF8-0A02-D443-ABFC-34B993DE102D}"/>
              </a:ext>
            </a:extLst>
          </p:cNvPr>
          <p:cNvSpPr>
            <a:spLocks noGrp="1"/>
          </p:cNvSpPr>
          <p:nvPr>
            <p:ph type="title"/>
          </p:nvPr>
        </p:nvSpPr>
        <p:spPr>
          <a:xfrm>
            <a:off x="504001" y="504000"/>
            <a:ext cx="11186476" cy="707886"/>
          </a:xfrm>
        </p:spPr>
        <p:txBody>
          <a:bodyPr/>
          <a:lstStyle/>
          <a:p>
            <a:r>
              <a:rPr lang="en-US" dirty="0"/>
              <a:t>SAP Data Intelligence and the BTP Data Management &amp; Analytics tools</a:t>
            </a:r>
            <a:br>
              <a:rPr lang="en-US" dirty="0"/>
            </a:br>
            <a:r>
              <a:rPr lang="en-US" sz="2200" dirty="0">
                <a:solidFill>
                  <a:schemeClr val="accent1"/>
                </a:solidFill>
              </a:rPr>
              <a:t>Integration scenarios</a:t>
            </a:r>
            <a:endParaRPr lang="de-DE" sz="2200" dirty="0">
              <a:solidFill>
                <a:schemeClr val="accent1"/>
              </a:solidFill>
            </a:endParaRPr>
          </a:p>
        </p:txBody>
      </p:sp>
      <p:sp>
        <p:nvSpPr>
          <p:cNvPr id="18" name="Rechteck 9">
            <a:extLst>
              <a:ext uri="{FF2B5EF4-FFF2-40B4-BE49-F238E27FC236}">
                <a16:creationId xmlns:a16="http://schemas.microsoft.com/office/drawing/2014/main" id="{6F3C20ED-C453-4782-B90B-4D46C1BEC816}"/>
              </a:ext>
            </a:extLst>
          </p:cNvPr>
          <p:cNvSpPr/>
          <p:nvPr/>
        </p:nvSpPr>
        <p:spPr>
          <a:xfrm>
            <a:off x="501651" y="1619250"/>
            <a:ext cx="2745571" cy="1280421"/>
          </a:xfrm>
          <a:prstGeom prst="rect">
            <a:avLst/>
          </a:prstGeom>
          <a:solidFill>
            <a:schemeClr val="bg1">
              <a:lumMod val="95000"/>
              <a:alpha val="70000"/>
            </a:schemeClr>
          </a:solidFill>
          <a:ln w="25400" algn="ctr">
            <a:solidFill>
              <a:schemeClr val="bg2">
                <a:alpha val="44000"/>
              </a:schemeClr>
            </a:solidFill>
            <a:miter lim="800000"/>
            <a:headEnd/>
            <a:tailEnd/>
          </a:ln>
        </p:spPr>
        <p:txBody>
          <a:bodyPr lIns="89977" tIns="71981" rIns="89977" bIns="71981" rtlCol="0" anchor="t"/>
          <a:lstStyle/>
          <a:p>
            <a:pPr fontAlgn="base">
              <a:spcBef>
                <a:spcPct val="50000"/>
              </a:spcBef>
              <a:spcAft>
                <a:spcPct val="0"/>
              </a:spcAft>
              <a:buClr>
                <a:srgbClr val="F0AB00"/>
              </a:buClr>
              <a:buSzPct val="80000"/>
            </a:pPr>
            <a:endParaRPr lang="en-US" sz="1200" b="1" kern="0" dirty="0">
              <a:solidFill>
                <a:schemeClr val="tx1">
                  <a:lumMod val="50000"/>
                  <a:lumOff val="50000"/>
                </a:schemeClr>
              </a:solidFill>
              <a:latin typeface="+mn-lt"/>
              <a:ea typeface="Arial Unicode MS" pitchFamily="34" charset="-128"/>
              <a:cs typeface="Arial Unicode MS" pitchFamily="34" charset="-128"/>
            </a:endParaRPr>
          </a:p>
        </p:txBody>
      </p:sp>
      <p:sp>
        <p:nvSpPr>
          <p:cNvPr id="19" name="Rectangle: Rounded Corners 18">
            <a:extLst>
              <a:ext uri="{FF2B5EF4-FFF2-40B4-BE49-F238E27FC236}">
                <a16:creationId xmlns:a16="http://schemas.microsoft.com/office/drawing/2014/main" id="{EECA8A77-18A0-4B7F-BA14-8F41B64440E8}"/>
              </a:ext>
            </a:extLst>
          </p:cNvPr>
          <p:cNvSpPr/>
          <p:nvPr/>
        </p:nvSpPr>
        <p:spPr bwMode="gray">
          <a:xfrm>
            <a:off x="1068774" y="1742094"/>
            <a:ext cx="2115127" cy="222729"/>
          </a:xfrm>
          <a:prstGeom prst="roundRect">
            <a:avLst/>
          </a:prstGeom>
          <a:noFill/>
          <a:ln w="9525" algn="ctr">
            <a:noFill/>
            <a:miter lim="800000"/>
            <a:headEnd/>
            <a:tailEnd/>
          </a:ln>
        </p:spPr>
        <p:txBody>
          <a:bodyPr lIns="0" tIns="72000" rIns="0" bIns="72000" rtlCol="0" anchor="ctr"/>
          <a:lstStyle/>
          <a:p>
            <a:pPr defTabSz="914400" fontAlgn="base">
              <a:spcBef>
                <a:spcPct val="50000"/>
              </a:spcBef>
              <a:spcAft>
                <a:spcPct val="0"/>
              </a:spcAft>
              <a:buClr>
                <a:srgbClr val="F0AB00"/>
              </a:buClr>
              <a:buSzPct val="80000"/>
            </a:pPr>
            <a:r>
              <a:rPr lang="en-US" sz="1400" b="1" kern="0" dirty="0">
                <a:latin typeface="+mn-lt"/>
                <a:ea typeface="Arial Unicode MS" pitchFamily="34" charset="-128"/>
                <a:cs typeface="Arial Unicode MS" pitchFamily="34" charset="-128"/>
              </a:rPr>
              <a:t>SAP Analytics Cloud</a:t>
            </a:r>
            <a:endParaRPr kumimoji="0" lang="en-US" sz="1400" i="0" u="none" strike="noStrike" kern="0" cap="none" spc="0" normalizeH="0" baseline="0" noProof="0" dirty="0">
              <a:ln>
                <a:noFill/>
              </a:ln>
              <a:uLnTx/>
              <a:uFillTx/>
              <a:latin typeface="+mn-lt"/>
              <a:ea typeface="Arial Unicode MS" pitchFamily="34" charset="-128"/>
              <a:cs typeface="Arial Unicode MS" pitchFamily="34" charset="-128"/>
            </a:endParaRPr>
          </a:p>
        </p:txBody>
      </p:sp>
      <p:sp>
        <p:nvSpPr>
          <p:cNvPr id="57" name="Rechteck 43">
            <a:extLst>
              <a:ext uri="{FF2B5EF4-FFF2-40B4-BE49-F238E27FC236}">
                <a16:creationId xmlns:a16="http://schemas.microsoft.com/office/drawing/2014/main" id="{B1867DB8-DAA0-4D4F-8A29-AC4C5B692294}"/>
              </a:ext>
            </a:extLst>
          </p:cNvPr>
          <p:cNvSpPr/>
          <p:nvPr/>
        </p:nvSpPr>
        <p:spPr>
          <a:xfrm>
            <a:off x="788901" y="2161186"/>
            <a:ext cx="2342226"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Story</a:t>
            </a:r>
            <a:endParaRPr lang="en-US" sz="1200" dirty="0">
              <a:solidFill>
                <a:schemeClr val="tx1">
                  <a:lumMod val="65000"/>
                  <a:lumOff val="35000"/>
                </a:schemeClr>
              </a:solidFill>
              <a:latin typeface="+mn-lt"/>
            </a:endParaRPr>
          </a:p>
        </p:txBody>
      </p:sp>
      <p:sp>
        <p:nvSpPr>
          <p:cNvPr id="58" name="Rechteck 43">
            <a:extLst>
              <a:ext uri="{FF2B5EF4-FFF2-40B4-BE49-F238E27FC236}">
                <a16:creationId xmlns:a16="http://schemas.microsoft.com/office/drawing/2014/main" id="{EF7BD4DB-E1B0-49DD-8253-112F5DBBC0B6}"/>
              </a:ext>
            </a:extLst>
          </p:cNvPr>
          <p:cNvSpPr/>
          <p:nvPr/>
        </p:nvSpPr>
        <p:spPr>
          <a:xfrm>
            <a:off x="2120269" y="2510042"/>
            <a:ext cx="1010060"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Model</a:t>
            </a:r>
            <a:endParaRPr lang="en-US" sz="1200" dirty="0">
              <a:solidFill>
                <a:schemeClr val="tx1">
                  <a:lumMod val="65000"/>
                  <a:lumOff val="35000"/>
                </a:schemeClr>
              </a:solidFill>
              <a:latin typeface="+mn-lt"/>
            </a:endParaRPr>
          </a:p>
        </p:txBody>
      </p:sp>
      <p:sp>
        <p:nvSpPr>
          <p:cNvPr id="59" name="Rechteck 43">
            <a:extLst>
              <a:ext uri="{FF2B5EF4-FFF2-40B4-BE49-F238E27FC236}">
                <a16:creationId xmlns:a16="http://schemas.microsoft.com/office/drawing/2014/main" id="{8EEE6F69-D525-467E-91D4-DD3660832C3B}"/>
              </a:ext>
            </a:extLst>
          </p:cNvPr>
          <p:cNvSpPr/>
          <p:nvPr/>
        </p:nvSpPr>
        <p:spPr>
          <a:xfrm>
            <a:off x="788901" y="2510044"/>
            <a:ext cx="1168018" cy="226590"/>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Data set</a:t>
            </a:r>
            <a:endParaRPr lang="en-US" sz="1200" dirty="0">
              <a:solidFill>
                <a:schemeClr val="tx1">
                  <a:lumMod val="65000"/>
                  <a:lumOff val="35000"/>
                </a:schemeClr>
              </a:solidFill>
              <a:latin typeface="+mn-lt"/>
            </a:endParaRPr>
          </a:p>
        </p:txBody>
      </p:sp>
      <p:sp>
        <p:nvSpPr>
          <p:cNvPr id="66" name="Rechteck 9">
            <a:extLst>
              <a:ext uri="{FF2B5EF4-FFF2-40B4-BE49-F238E27FC236}">
                <a16:creationId xmlns:a16="http://schemas.microsoft.com/office/drawing/2014/main" id="{445FAF78-FA76-461E-B9BB-D69A2F447066}"/>
              </a:ext>
            </a:extLst>
          </p:cNvPr>
          <p:cNvSpPr/>
          <p:nvPr/>
        </p:nvSpPr>
        <p:spPr>
          <a:xfrm>
            <a:off x="3445163" y="1619250"/>
            <a:ext cx="3013515" cy="1280421"/>
          </a:xfrm>
          <a:prstGeom prst="rect">
            <a:avLst/>
          </a:prstGeom>
          <a:solidFill>
            <a:srgbClr val="F6F6F6"/>
          </a:solidFill>
          <a:ln w="25400" algn="ctr">
            <a:solidFill>
              <a:schemeClr val="bg2">
                <a:alpha val="44000"/>
              </a:schemeClr>
            </a:solidFill>
            <a:miter lim="800000"/>
            <a:headEnd/>
            <a:tailEnd/>
          </a:ln>
        </p:spPr>
        <p:txBody>
          <a:bodyPr lIns="89977" tIns="71981" rIns="89977" bIns="71981" rtlCol="0" anchor="t"/>
          <a:lstStyle/>
          <a:p>
            <a:pPr fontAlgn="base">
              <a:spcBef>
                <a:spcPct val="50000"/>
              </a:spcBef>
              <a:spcAft>
                <a:spcPct val="0"/>
              </a:spcAft>
              <a:buClr>
                <a:srgbClr val="F0AB00"/>
              </a:buClr>
              <a:buSzPct val="80000"/>
            </a:pPr>
            <a:endParaRPr lang="en-US" sz="1200" b="1" kern="0" dirty="0">
              <a:solidFill>
                <a:schemeClr val="tx1">
                  <a:lumMod val="50000"/>
                  <a:lumOff val="50000"/>
                </a:schemeClr>
              </a:solidFill>
              <a:latin typeface="+mn-lt"/>
              <a:ea typeface="Arial Unicode MS" pitchFamily="34" charset="-128"/>
              <a:cs typeface="Arial Unicode MS" pitchFamily="34" charset="-128"/>
            </a:endParaRPr>
          </a:p>
        </p:txBody>
      </p:sp>
      <p:sp>
        <p:nvSpPr>
          <p:cNvPr id="67" name="Rectangle: Rounded Corners 66">
            <a:extLst>
              <a:ext uri="{FF2B5EF4-FFF2-40B4-BE49-F238E27FC236}">
                <a16:creationId xmlns:a16="http://schemas.microsoft.com/office/drawing/2014/main" id="{60239B9F-B272-47F6-93C4-B427005D47E9}"/>
              </a:ext>
            </a:extLst>
          </p:cNvPr>
          <p:cNvSpPr/>
          <p:nvPr/>
        </p:nvSpPr>
        <p:spPr bwMode="gray">
          <a:xfrm>
            <a:off x="3983332" y="1728065"/>
            <a:ext cx="2475346" cy="248027"/>
          </a:xfrm>
          <a:prstGeom prst="roundRect">
            <a:avLst/>
          </a:prstGeom>
          <a:noFill/>
          <a:ln w="9525" algn="ctr">
            <a:noFill/>
            <a:miter lim="800000"/>
            <a:headEnd/>
            <a:tailEnd/>
          </a:ln>
        </p:spPr>
        <p:txBody>
          <a:bodyPr lIns="0" tIns="72000" rIns="0" bIns="72000" rtlCol="0" anchor="ctr"/>
          <a:lstStyle/>
          <a:p>
            <a:pPr defTabSz="914400" fontAlgn="base">
              <a:spcBef>
                <a:spcPct val="50000"/>
              </a:spcBef>
              <a:spcAft>
                <a:spcPct val="0"/>
              </a:spcAft>
              <a:buClr>
                <a:srgbClr val="F0AB00"/>
              </a:buClr>
              <a:buSzPct val="80000"/>
            </a:pPr>
            <a:r>
              <a:rPr lang="en-US" sz="1400" b="1" kern="0" dirty="0">
                <a:latin typeface="+mn-lt"/>
                <a:ea typeface="Arial Unicode MS" pitchFamily="34" charset="-128"/>
                <a:cs typeface="Arial Unicode MS" pitchFamily="34" charset="-128"/>
              </a:rPr>
              <a:t>SAP Data Warehouse Cloud</a:t>
            </a:r>
            <a:endParaRPr kumimoji="0" lang="en-US" sz="1400" i="0" u="none" strike="noStrike" kern="0" cap="none" spc="0" normalizeH="0" baseline="0" noProof="0" dirty="0">
              <a:ln>
                <a:noFill/>
              </a:ln>
              <a:uLnTx/>
              <a:uFillTx/>
              <a:latin typeface="+mn-lt"/>
              <a:ea typeface="Arial Unicode MS" pitchFamily="34" charset="-128"/>
              <a:cs typeface="Arial Unicode MS" pitchFamily="34" charset="-128"/>
            </a:endParaRPr>
          </a:p>
        </p:txBody>
      </p:sp>
      <p:sp>
        <p:nvSpPr>
          <p:cNvPr id="68" name="Rechteck 43">
            <a:extLst>
              <a:ext uri="{FF2B5EF4-FFF2-40B4-BE49-F238E27FC236}">
                <a16:creationId xmlns:a16="http://schemas.microsoft.com/office/drawing/2014/main" id="{49EFAF4C-43CC-4171-991F-15C65CC7381F}"/>
              </a:ext>
            </a:extLst>
          </p:cNvPr>
          <p:cNvSpPr/>
          <p:nvPr/>
        </p:nvSpPr>
        <p:spPr>
          <a:xfrm flipH="1">
            <a:off x="4516926" y="2487152"/>
            <a:ext cx="1818149" cy="226592"/>
          </a:xfrm>
          <a:prstGeom prst="rect">
            <a:avLst/>
          </a:prstGeom>
          <a:solidFill>
            <a:schemeClr val="bg1"/>
          </a:solidFill>
          <a:ln>
            <a:solidFill>
              <a:schemeClr val="bg2"/>
            </a:solidFill>
          </a:ln>
        </p:spPr>
        <p:txBody>
          <a:bodyPr wrap="square" lIns="36000" tIns="36000" rIns="36000" bIns="36000">
            <a:noAutofit/>
          </a:bodyPr>
          <a:lstStyle/>
          <a:p>
            <a:pPr algn="ctr"/>
            <a:r>
              <a:rPr lang="en-US" sz="1000" dirty="0">
                <a:solidFill>
                  <a:schemeClr val="tx1">
                    <a:lumMod val="65000"/>
                    <a:lumOff val="35000"/>
                  </a:schemeClr>
                </a:solidFill>
                <a:latin typeface="+mn-lt"/>
              </a:rPr>
              <a:t>Open SQL schema</a:t>
            </a:r>
            <a:endParaRPr lang="en-US" sz="1200" dirty="0">
              <a:solidFill>
                <a:schemeClr val="tx1">
                  <a:lumMod val="65000"/>
                  <a:lumOff val="35000"/>
                </a:schemeClr>
              </a:solidFill>
              <a:latin typeface="+mn-lt"/>
            </a:endParaRPr>
          </a:p>
        </p:txBody>
      </p:sp>
      <p:sp>
        <p:nvSpPr>
          <p:cNvPr id="72" name="Rechteck 43">
            <a:extLst>
              <a:ext uri="{FF2B5EF4-FFF2-40B4-BE49-F238E27FC236}">
                <a16:creationId xmlns:a16="http://schemas.microsoft.com/office/drawing/2014/main" id="{62BA6593-0B08-49FD-AF94-2A79EA40A916}"/>
              </a:ext>
            </a:extLst>
          </p:cNvPr>
          <p:cNvSpPr/>
          <p:nvPr/>
        </p:nvSpPr>
        <p:spPr>
          <a:xfrm>
            <a:off x="3624531" y="2161186"/>
            <a:ext cx="733494"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Table</a:t>
            </a:r>
            <a:endParaRPr lang="en-US" sz="1200" dirty="0">
              <a:solidFill>
                <a:schemeClr val="tx1">
                  <a:lumMod val="65000"/>
                  <a:lumOff val="35000"/>
                </a:schemeClr>
              </a:solidFill>
              <a:latin typeface="+mn-lt"/>
            </a:endParaRPr>
          </a:p>
        </p:txBody>
      </p:sp>
      <p:sp>
        <p:nvSpPr>
          <p:cNvPr id="74" name="Rechteck 9">
            <a:extLst>
              <a:ext uri="{FF2B5EF4-FFF2-40B4-BE49-F238E27FC236}">
                <a16:creationId xmlns:a16="http://schemas.microsoft.com/office/drawing/2014/main" id="{8D5938B9-2FFB-48E0-8214-68412CA3713E}"/>
              </a:ext>
            </a:extLst>
          </p:cNvPr>
          <p:cNvSpPr/>
          <p:nvPr/>
        </p:nvSpPr>
        <p:spPr>
          <a:xfrm>
            <a:off x="6656619" y="1619250"/>
            <a:ext cx="2156419" cy="1290857"/>
          </a:xfrm>
          <a:prstGeom prst="rect">
            <a:avLst/>
          </a:prstGeom>
          <a:solidFill>
            <a:schemeClr val="bg1">
              <a:lumMod val="95000"/>
              <a:alpha val="70000"/>
            </a:schemeClr>
          </a:solidFill>
          <a:ln w="25400" algn="ctr">
            <a:solidFill>
              <a:schemeClr val="bg2">
                <a:alpha val="44000"/>
              </a:schemeClr>
            </a:solidFill>
            <a:miter lim="800000"/>
            <a:headEnd/>
            <a:tailEnd/>
          </a:ln>
        </p:spPr>
        <p:txBody>
          <a:bodyPr lIns="89977" tIns="71981" rIns="89977" bIns="71981" rtlCol="0" anchor="t"/>
          <a:lstStyle/>
          <a:p>
            <a:pPr fontAlgn="base">
              <a:spcBef>
                <a:spcPct val="50000"/>
              </a:spcBef>
              <a:spcAft>
                <a:spcPct val="0"/>
              </a:spcAft>
              <a:buClr>
                <a:srgbClr val="F0AB00"/>
              </a:buClr>
              <a:buSzPct val="80000"/>
            </a:pPr>
            <a:endParaRPr lang="en-US" sz="1200" b="1" kern="0" dirty="0">
              <a:solidFill>
                <a:schemeClr val="tx1">
                  <a:lumMod val="50000"/>
                  <a:lumOff val="50000"/>
                </a:schemeClr>
              </a:solidFill>
              <a:latin typeface="+mn-lt"/>
              <a:ea typeface="Arial Unicode MS" pitchFamily="34" charset="-128"/>
              <a:cs typeface="Arial Unicode MS" pitchFamily="34" charset="-128"/>
            </a:endParaRPr>
          </a:p>
        </p:txBody>
      </p:sp>
      <p:sp>
        <p:nvSpPr>
          <p:cNvPr id="75" name="Rectangle: Rounded Corners 74">
            <a:extLst>
              <a:ext uri="{FF2B5EF4-FFF2-40B4-BE49-F238E27FC236}">
                <a16:creationId xmlns:a16="http://schemas.microsoft.com/office/drawing/2014/main" id="{E5E5F145-91E6-4A85-AA26-F0FA5139CEA2}"/>
              </a:ext>
            </a:extLst>
          </p:cNvPr>
          <p:cNvSpPr/>
          <p:nvPr/>
        </p:nvSpPr>
        <p:spPr bwMode="gray">
          <a:xfrm>
            <a:off x="7194787" y="1698854"/>
            <a:ext cx="1618251" cy="248027"/>
          </a:xfrm>
          <a:prstGeom prst="roundRect">
            <a:avLst/>
          </a:prstGeom>
          <a:noFill/>
          <a:ln w="9525" algn="ctr">
            <a:noFill/>
            <a:miter lim="800000"/>
            <a:headEnd/>
            <a:tailEnd/>
          </a:ln>
        </p:spPr>
        <p:txBody>
          <a:bodyPr lIns="0" tIns="72000" rIns="0" bIns="72000" rtlCol="0" anchor="ctr"/>
          <a:lstStyle/>
          <a:p>
            <a:pPr defTabSz="914400" fontAlgn="base">
              <a:spcBef>
                <a:spcPct val="50000"/>
              </a:spcBef>
              <a:spcAft>
                <a:spcPct val="0"/>
              </a:spcAft>
              <a:buClr>
                <a:srgbClr val="F0AB00"/>
              </a:buClr>
              <a:buSzPct val="80000"/>
            </a:pPr>
            <a:r>
              <a:rPr lang="en-US" sz="1400" b="1" kern="0" dirty="0">
                <a:latin typeface="+mn-lt"/>
                <a:ea typeface="Arial Unicode MS" pitchFamily="34" charset="-128"/>
                <a:cs typeface="Arial Unicode MS" pitchFamily="34" charset="-128"/>
              </a:rPr>
              <a:t>SAP HANA Cloud</a:t>
            </a:r>
            <a:endParaRPr kumimoji="0" lang="en-US" sz="1400" i="0" u="none" strike="noStrike" kern="0" cap="none" spc="0" normalizeH="0" baseline="0" noProof="0" dirty="0">
              <a:ln>
                <a:noFill/>
              </a:ln>
              <a:uLnTx/>
              <a:uFillTx/>
              <a:latin typeface="+mn-lt"/>
              <a:ea typeface="Arial Unicode MS" pitchFamily="34" charset="-128"/>
              <a:cs typeface="Arial Unicode MS" pitchFamily="34" charset="-128"/>
            </a:endParaRPr>
          </a:p>
        </p:txBody>
      </p:sp>
      <p:sp>
        <p:nvSpPr>
          <p:cNvPr id="79" name="Rechteck 43">
            <a:extLst>
              <a:ext uri="{FF2B5EF4-FFF2-40B4-BE49-F238E27FC236}">
                <a16:creationId xmlns:a16="http://schemas.microsoft.com/office/drawing/2014/main" id="{F2E7EA0D-BC9F-4072-BBD6-E1D412C6253A}"/>
              </a:ext>
            </a:extLst>
          </p:cNvPr>
          <p:cNvSpPr/>
          <p:nvPr/>
        </p:nvSpPr>
        <p:spPr>
          <a:xfrm>
            <a:off x="6815519" y="2161186"/>
            <a:ext cx="1863558" cy="241980"/>
          </a:xfrm>
          <a:prstGeom prst="rect">
            <a:avLst/>
          </a:prstGeom>
          <a:solidFill>
            <a:schemeClr val="bg1"/>
          </a:solidFill>
          <a:ln>
            <a:solidFill>
              <a:schemeClr val="bg2"/>
            </a:solidFill>
          </a:ln>
        </p:spPr>
        <p:txBody>
          <a:bodyPr wrap="square" lIns="36000" tIns="36000" rIns="36000" bIns="36000">
            <a:spAutoFit/>
          </a:bodyPr>
          <a:lstStyle/>
          <a:p>
            <a:pPr algn="ctr"/>
            <a:r>
              <a:rPr lang="en-US" sz="1050" dirty="0">
                <a:solidFill>
                  <a:schemeClr val="tx1">
                    <a:lumMod val="65000"/>
                    <a:lumOff val="35000"/>
                  </a:schemeClr>
                </a:solidFill>
                <a:latin typeface="+mn-lt"/>
              </a:rPr>
              <a:t>Virtual tables</a:t>
            </a:r>
          </a:p>
        </p:txBody>
      </p:sp>
      <p:sp>
        <p:nvSpPr>
          <p:cNvPr id="80" name="Rechteck 43">
            <a:extLst>
              <a:ext uri="{FF2B5EF4-FFF2-40B4-BE49-F238E27FC236}">
                <a16:creationId xmlns:a16="http://schemas.microsoft.com/office/drawing/2014/main" id="{0ED35FC8-8408-4D1B-8950-25AD89483481}"/>
              </a:ext>
            </a:extLst>
          </p:cNvPr>
          <p:cNvSpPr/>
          <p:nvPr/>
        </p:nvSpPr>
        <p:spPr>
          <a:xfrm>
            <a:off x="7891938" y="2487153"/>
            <a:ext cx="787139"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Tables</a:t>
            </a:r>
            <a:endParaRPr lang="en-US" sz="1200" dirty="0">
              <a:solidFill>
                <a:schemeClr val="tx1">
                  <a:lumMod val="65000"/>
                  <a:lumOff val="35000"/>
                </a:schemeClr>
              </a:solidFill>
              <a:latin typeface="+mn-lt"/>
            </a:endParaRPr>
          </a:p>
        </p:txBody>
      </p:sp>
      <p:sp>
        <p:nvSpPr>
          <p:cNvPr id="82" name="Rechteck 43">
            <a:extLst>
              <a:ext uri="{FF2B5EF4-FFF2-40B4-BE49-F238E27FC236}">
                <a16:creationId xmlns:a16="http://schemas.microsoft.com/office/drawing/2014/main" id="{54315249-DB38-4C8D-94AB-1868EE3C4FC1}"/>
              </a:ext>
            </a:extLst>
          </p:cNvPr>
          <p:cNvSpPr/>
          <p:nvPr/>
        </p:nvSpPr>
        <p:spPr>
          <a:xfrm>
            <a:off x="6815519" y="2487153"/>
            <a:ext cx="917519"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Views</a:t>
            </a:r>
            <a:endParaRPr lang="en-US" sz="1200" dirty="0">
              <a:solidFill>
                <a:schemeClr val="tx1">
                  <a:lumMod val="65000"/>
                  <a:lumOff val="35000"/>
                </a:schemeClr>
              </a:solidFill>
              <a:latin typeface="+mn-lt"/>
            </a:endParaRPr>
          </a:p>
        </p:txBody>
      </p:sp>
      <p:sp>
        <p:nvSpPr>
          <p:cNvPr id="83" name="Rechteck 43">
            <a:extLst>
              <a:ext uri="{FF2B5EF4-FFF2-40B4-BE49-F238E27FC236}">
                <a16:creationId xmlns:a16="http://schemas.microsoft.com/office/drawing/2014/main" id="{367390AB-D6CF-4941-A419-4FEAA58C2963}"/>
              </a:ext>
            </a:extLst>
          </p:cNvPr>
          <p:cNvSpPr/>
          <p:nvPr/>
        </p:nvSpPr>
        <p:spPr>
          <a:xfrm>
            <a:off x="4516925" y="2161186"/>
            <a:ext cx="975635"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Graphical view</a:t>
            </a:r>
            <a:endParaRPr lang="en-US" sz="1200" dirty="0">
              <a:solidFill>
                <a:schemeClr val="tx1">
                  <a:lumMod val="65000"/>
                  <a:lumOff val="35000"/>
                </a:schemeClr>
              </a:solidFill>
              <a:latin typeface="+mn-lt"/>
            </a:endParaRPr>
          </a:p>
        </p:txBody>
      </p:sp>
      <p:sp>
        <p:nvSpPr>
          <p:cNvPr id="86" name="Rechteck 43">
            <a:extLst>
              <a:ext uri="{FF2B5EF4-FFF2-40B4-BE49-F238E27FC236}">
                <a16:creationId xmlns:a16="http://schemas.microsoft.com/office/drawing/2014/main" id="{B3008838-8211-45B0-99ED-D05F6F5CFA81}"/>
              </a:ext>
            </a:extLst>
          </p:cNvPr>
          <p:cNvSpPr/>
          <p:nvPr/>
        </p:nvSpPr>
        <p:spPr>
          <a:xfrm>
            <a:off x="5601580" y="2161186"/>
            <a:ext cx="733495"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SQL View</a:t>
            </a:r>
            <a:endParaRPr lang="en-US" sz="1200" dirty="0">
              <a:solidFill>
                <a:schemeClr val="tx1">
                  <a:lumMod val="65000"/>
                  <a:lumOff val="35000"/>
                </a:schemeClr>
              </a:solidFill>
              <a:latin typeface="+mn-lt"/>
            </a:endParaRPr>
          </a:p>
        </p:txBody>
      </p:sp>
      <p:pic>
        <p:nvPicPr>
          <p:cNvPr id="118" name="Graphic 117">
            <a:extLst>
              <a:ext uri="{FF2B5EF4-FFF2-40B4-BE49-F238E27FC236}">
                <a16:creationId xmlns:a16="http://schemas.microsoft.com/office/drawing/2014/main" id="{435D461A-709A-42C4-BDBD-85BCAE47D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080" y="1691458"/>
            <a:ext cx="324000" cy="324000"/>
          </a:xfrm>
          <a:prstGeom prst="rect">
            <a:avLst/>
          </a:prstGeom>
        </p:spPr>
      </p:pic>
      <p:pic>
        <p:nvPicPr>
          <p:cNvPr id="120" name="Graphic 119">
            <a:extLst>
              <a:ext uri="{FF2B5EF4-FFF2-40B4-BE49-F238E27FC236}">
                <a16:creationId xmlns:a16="http://schemas.microsoft.com/office/drawing/2014/main" id="{9A96E631-7360-4266-8464-2DC04998C4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0426" y="1672907"/>
            <a:ext cx="339336" cy="337244"/>
          </a:xfrm>
          <a:prstGeom prst="rect">
            <a:avLst/>
          </a:prstGeom>
        </p:spPr>
      </p:pic>
      <p:pic>
        <p:nvPicPr>
          <p:cNvPr id="100" name="Picture 99">
            <a:extLst>
              <a:ext uri="{FF2B5EF4-FFF2-40B4-BE49-F238E27FC236}">
                <a16:creationId xmlns:a16="http://schemas.microsoft.com/office/drawing/2014/main" id="{E3C541BD-6850-485B-B743-EEEFA605050F}"/>
              </a:ext>
            </a:extLst>
          </p:cNvPr>
          <p:cNvPicPr>
            <a:picLocks noChangeAspect="1"/>
          </p:cNvPicPr>
          <p:nvPr/>
        </p:nvPicPr>
        <p:blipFill rotWithShape="1">
          <a:blip r:embed="rId7"/>
          <a:srcRect l="20798" t="15100" r="19600" b="18996"/>
          <a:stretch/>
        </p:blipFill>
        <p:spPr>
          <a:xfrm>
            <a:off x="3504655" y="1690078"/>
            <a:ext cx="347966" cy="324000"/>
          </a:xfrm>
          <a:prstGeom prst="rect">
            <a:avLst/>
          </a:prstGeom>
        </p:spPr>
      </p:pic>
      <p:sp>
        <p:nvSpPr>
          <p:cNvPr id="123" name="Rechteck 9">
            <a:extLst>
              <a:ext uri="{FF2B5EF4-FFF2-40B4-BE49-F238E27FC236}">
                <a16:creationId xmlns:a16="http://schemas.microsoft.com/office/drawing/2014/main" id="{7B83DBDE-0646-45EB-9582-F025B2F635FD}"/>
              </a:ext>
            </a:extLst>
          </p:cNvPr>
          <p:cNvSpPr/>
          <p:nvPr/>
        </p:nvSpPr>
        <p:spPr>
          <a:xfrm>
            <a:off x="9489918" y="1619250"/>
            <a:ext cx="2200431" cy="1680563"/>
          </a:xfrm>
          <a:prstGeom prst="rect">
            <a:avLst/>
          </a:prstGeom>
          <a:solidFill>
            <a:schemeClr val="bg1">
              <a:lumMod val="95000"/>
              <a:alpha val="70000"/>
            </a:schemeClr>
          </a:solidFill>
          <a:ln w="25400" algn="ctr">
            <a:solidFill>
              <a:schemeClr val="bg2">
                <a:alpha val="44000"/>
              </a:schemeClr>
            </a:solidFill>
            <a:miter lim="800000"/>
            <a:headEnd/>
            <a:tailEnd/>
          </a:ln>
        </p:spPr>
        <p:txBody>
          <a:bodyPr lIns="89977" tIns="71981" rIns="89977" bIns="71981" rtlCol="0" anchor="t"/>
          <a:lstStyle/>
          <a:p>
            <a:pPr fontAlgn="base">
              <a:spcBef>
                <a:spcPct val="50000"/>
              </a:spcBef>
              <a:spcAft>
                <a:spcPct val="0"/>
              </a:spcAft>
              <a:buClr>
                <a:srgbClr val="F0AB00"/>
              </a:buClr>
              <a:buSzPct val="80000"/>
            </a:pPr>
            <a:endParaRPr lang="en-US" sz="1200" b="1" kern="0" dirty="0">
              <a:solidFill>
                <a:schemeClr val="tx1">
                  <a:lumMod val="50000"/>
                  <a:lumOff val="50000"/>
                </a:schemeClr>
              </a:solidFill>
              <a:latin typeface="+mn-lt"/>
              <a:ea typeface="Arial Unicode MS" pitchFamily="34" charset="-128"/>
              <a:cs typeface="Arial Unicode MS" pitchFamily="34" charset="-128"/>
            </a:endParaRPr>
          </a:p>
        </p:txBody>
      </p:sp>
      <p:sp>
        <p:nvSpPr>
          <p:cNvPr id="126" name="Rechteck 43">
            <a:extLst>
              <a:ext uri="{FF2B5EF4-FFF2-40B4-BE49-F238E27FC236}">
                <a16:creationId xmlns:a16="http://schemas.microsoft.com/office/drawing/2014/main" id="{67F35E13-73DB-4DDF-B427-DFFE7AE96AED}"/>
              </a:ext>
            </a:extLst>
          </p:cNvPr>
          <p:cNvSpPr/>
          <p:nvPr/>
        </p:nvSpPr>
        <p:spPr>
          <a:xfrm>
            <a:off x="9648818" y="2161186"/>
            <a:ext cx="1863558" cy="241980"/>
          </a:xfrm>
          <a:prstGeom prst="rect">
            <a:avLst/>
          </a:prstGeom>
          <a:solidFill>
            <a:schemeClr val="bg1"/>
          </a:solidFill>
          <a:ln>
            <a:solidFill>
              <a:schemeClr val="bg2"/>
            </a:solidFill>
          </a:ln>
        </p:spPr>
        <p:txBody>
          <a:bodyPr wrap="square" lIns="36000" tIns="36000" rIns="36000" bIns="36000">
            <a:spAutoFit/>
          </a:bodyPr>
          <a:lstStyle/>
          <a:p>
            <a:pPr algn="ctr"/>
            <a:r>
              <a:rPr lang="en-US" sz="1050" dirty="0">
                <a:solidFill>
                  <a:schemeClr val="tx1">
                    <a:lumMod val="65000"/>
                    <a:lumOff val="35000"/>
                  </a:schemeClr>
                </a:solidFill>
                <a:latin typeface="+mn-lt"/>
              </a:rPr>
              <a:t>Virtual tables</a:t>
            </a:r>
          </a:p>
        </p:txBody>
      </p:sp>
      <p:sp>
        <p:nvSpPr>
          <p:cNvPr id="127" name="Rechteck 43">
            <a:extLst>
              <a:ext uri="{FF2B5EF4-FFF2-40B4-BE49-F238E27FC236}">
                <a16:creationId xmlns:a16="http://schemas.microsoft.com/office/drawing/2014/main" id="{ECF5C956-F7DE-4F50-BCEF-EC1860E7A32C}"/>
              </a:ext>
            </a:extLst>
          </p:cNvPr>
          <p:cNvSpPr/>
          <p:nvPr/>
        </p:nvSpPr>
        <p:spPr>
          <a:xfrm>
            <a:off x="10619798" y="2487153"/>
            <a:ext cx="892578"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Tables</a:t>
            </a:r>
            <a:endParaRPr lang="en-US" sz="1200" dirty="0">
              <a:solidFill>
                <a:schemeClr val="tx1">
                  <a:lumMod val="65000"/>
                  <a:lumOff val="35000"/>
                </a:schemeClr>
              </a:solidFill>
              <a:latin typeface="+mn-lt"/>
            </a:endParaRPr>
          </a:p>
        </p:txBody>
      </p:sp>
      <p:sp>
        <p:nvSpPr>
          <p:cNvPr id="128" name="Rechteck 43">
            <a:extLst>
              <a:ext uri="{FF2B5EF4-FFF2-40B4-BE49-F238E27FC236}">
                <a16:creationId xmlns:a16="http://schemas.microsoft.com/office/drawing/2014/main" id="{4038E1A0-A37D-4543-9EF2-048F447E4D29}"/>
              </a:ext>
            </a:extLst>
          </p:cNvPr>
          <p:cNvSpPr/>
          <p:nvPr/>
        </p:nvSpPr>
        <p:spPr>
          <a:xfrm>
            <a:off x="9648819" y="2487153"/>
            <a:ext cx="837018" cy="226591"/>
          </a:xfrm>
          <a:prstGeom prst="rect">
            <a:avLst/>
          </a:prstGeom>
          <a:solidFill>
            <a:schemeClr val="bg1"/>
          </a:solidFill>
          <a:ln>
            <a:solidFill>
              <a:schemeClr val="bg2"/>
            </a:solidFill>
          </a:ln>
        </p:spPr>
        <p:txBody>
          <a:bodyPr wrap="square" lIns="36000" tIns="36000" rIns="36000" bIns="36000">
            <a:spAutoFit/>
          </a:bodyPr>
          <a:lstStyle/>
          <a:p>
            <a:pPr algn="ctr"/>
            <a:r>
              <a:rPr lang="en-US" sz="1000" dirty="0">
                <a:solidFill>
                  <a:schemeClr val="tx1">
                    <a:lumMod val="65000"/>
                    <a:lumOff val="35000"/>
                  </a:schemeClr>
                </a:solidFill>
                <a:latin typeface="+mn-lt"/>
              </a:rPr>
              <a:t>Views</a:t>
            </a:r>
            <a:endParaRPr lang="en-US" sz="1200" dirty="0">
              <a:solidFill>
                <a:schemeClr val="tx1">
                  <a:lumMod val="65000"/>
                  <a:lumOff val="35000"/>
                </a:schemeClr>
              </a:solidFill>
              <a:latin typeface="+mn-lt"/>
            </a:endParaRPr>
          </a:p>
        </p:txBody>
      </p:sp>
      <p:sp>
        <p:nvSpPr>
          <p:cNvPr id="132" name="Rechteck 43">
            <a:extLst>
              <a:ext uri="{FF2B5EF4-FFF2-40B4-BE49-F238E27FC236}">
                <a16:creationId xmlns:a16="http://schemas.microsoft.com/office/drawing/2014/main" id="{007F16EA-7392-4A7C-8C70-1AEB789DBEB3}"/>
              </a:ext>
            </a:extLst>
          </p:cNvPr>
          <p:cNvSpPr/>
          <p:nvPr/>
        </p:nvSpPr>
        <p:spPr>
          <a:xfrm>
            <a:off x="9648818" y="2900274"/>
            <a:ext cx="1863558" cy="226591"/>
          </a:xfrm>
          <a:prstGeom prst="rect">
            <a:avLst/>
          </a:prstGeom>
          <a:solidFill>
            <a:schemeClr val="bg1"/>
          </a:solidFill>
          <a:ln w="25400">
            <a:solidFill>
              <a:schemeClr val="tx2"/>
            </a:solidFill>
          </a:ln>
        </p:spPr>
        <p:txBody>
          <a:bodyPr wrap="square" lIns="36000" tIns="36000" rIns="36000" bIns="36000">
            <a:spAutoFit/>
          </a:bodyPr>
          <a:lstStyle/>
          <a:p>
            <a:pPr algn="ctr"/>
            <a:r>
              <a:rPr lang="en-US" sz="1000" dirty="0">
                <a:solidFill>
                  <a:schemeClr val="tx1">
                    <a:lumMod val="65000"/>
                    <a:lumOff val="35000"/>
                  </a:schemeClr>
                </a:solidFill>
                <a:latin typeface="+mn-lt"/>
              </a:rPr>
              <a:t>Smart data integration</a:t>
            </a:r>
            <a:endParaRPr lang="en-US" sz="1200" dirty="0">
              <a:solidFill>
                <a:schemeClr val="tx1">
                  <a:lumMod val="65000"/>
                  <a:lumOff val="35000"/>
                </a:schemeClr>
              </a:solidFill>
              <a:latin typeface="+mn-lt"/>
            </a:endParaRPr>
          </a:p>
        </p:txBody>
      </p:sp>
      <p:pic>
        <p:nvPicPr>
          <p:cNvPr id="136" name="Picture 135">
            <a:extLst>
              <a:ext uri="{FF2B5EF4-FFF2-40B4-BE49-F238E27FC236}">
                <a16:creationId xmlns:a16="http://schemas.microsoft.com/office/drawing/2014/main" id="{5D819151-C604-4C7F-98D6-6A8A874BCC3D}"/>
              </a:ext>
            </a:extLst>
          </p:cNvPr>
          <p:cNvPicPr>
            <a:picLocks noChangeAspect="1"/>
          </p:cNvPicPr>
          <p:nvPr/>
        </p:nvPicPr>
        <p:blipFill>
          <a:blip r:embed="rId8">
            <a:duotone>
              <a:schemeClr val="accent3">
                <a:shade val="45000"/>
                <a:satMod val="135000"/>
              </a:schemeClr>
              <a:prstClr val="white"/>
            </a:duotone>
            <a:clrChange>
              <a:clrFrom>
                <a:srgbClr val="FFFFFF"/>
              </a:clrFrom>
              <a:clrTo>
                <a:srgbClr val="FFFFFF">
                  <a:alpha val="0"/>
                </a:srgbClr>
              </a:clrTo>
            </a:clrChange>
          </a:blip>
          <a:stretch>
            <a:fillRect/>
          </a:stretch>
        </p:blipFill>
        <p:spPr>
          <a:xfrm>
            <a:off x="4412654" y="5395608"/>
            <a:ext cx="366944" cy="371070"/>
          </a:xfrm>
          <a:prstGeom prst="rect">
            <a:avLst/>
          </a:prstGeom>
        </p:spPr>
      </p:pic>
      <p:sp>
        <p:nvSpPr>
          <p:cNvPr id="151" name="Rectangle: Rounded Corners 150">
            <a:extLst>
              <a:ext uri="{FF2B5EF4-FFF2-40B4-BE49-F238E27FC236}">
                <a16:creationId xmlns:a16="http://schemas.microsoft.com/office/drawing/2014/main" id="{EDEF7B63-ADEC-44B2-A59D-0469A211AC98}"/>
              </a:ext>
            </a:extLst>
          </p:cNvPr>
          <p:cNvSpPr/>
          <p:nvPr/>
        </p:nvSpPr>
        <p:spPr bwMode="gray">
          <a:xfrm>
            <a:off x="6097587" y="4370984"/>
            <a:ext cx="986483" cy="504000"/>
          </a:xfrm>
          <a:prstGeom prst="roundRect">
            <a:avLst/>
          </a:prstGeom>
          <a:solidFill>
            <a:schemeClr val="accent3"/>
          </a:solidFill>
          <a:ln>
            <a:solidFill>
              <a:schemeClr val="accent3">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noProof="0">
                <a:ln>
                  <a:noFill/>
                </a:ln>
                <a:effectLst/>
                <a:uLnTx/>
                <a:uFillTx/>
                <a:ea typeface="Arial Unicode MS" pitchFamily="34" charset="-128"/>
                <a:cs typeface="Arial Unicode MS" pitchFamily="34" charset="-128"/>
              </a:rPr>
              <a:t>Client </a:t>
            </a:r>
            <a:r>
              <a:rPr lang="en-US" sz="1000" kern="0">
                <a:ea typeface="Arial Unicode MS" pitchFamily="34" charset="-128"/>
                <a:cs typeface="Arial Unicode MS" pitchFamily="34" charset="-128"/>
              </a:rPr>
              <a:t>o</a:t>
            </a:r>
            <a:r>
              <a:rPr kumimoji="0" lang="en-US" sz="1000" b="0" i="0" u="none" strike="noStrike" kern="0" cap="none" spc="0" normalizeH="0" baseline="0" noProof="0">
                <a:ln>
                  <a:noFill/>
                </a:ln>
                <a:effectLst/>
                <a:uLnTx/>
                <a:uFillTx/>
                <a:ea typeface="Arial Unicode MS" pitchFamily="34" charset="-128"/>
                <a:cs typeface="Arial Unicode MS" pitchFamily="34" charset="-128"/>
              </a:rPr>
              <a:t>perators for SAP HANA</a:t>
            </a:r>
            <a:endParaRPr kumimoji="0" lang="en-US" sz="1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2" name="Rectangle: Rounded Corners 151">
            <a:extLst>
              <a:ext uri="{FF2B5EF4-FFF2-40B4-BE49-F238E27FC236}">
                <a16:creationId xmlns:a16="http://schemas.microsoft.com/office/drawing/2014/main" id="{D4E92B79-A7DC-4A64-9DAA-57648F56A512}"/>
              </a:ext>
            </a:extLst>
          </p:cNvPr>
          <p:cNvSpPr/>
          <p:nvPr/>
        </p:nvSpPr>
        <p:spPr bwMode="gray">
          <a:xfrm>
            <a:off x="2245038" y="4383290"/>
            <a:ext cx="828000" cy="504000"/>
          </a:xfrm>
          <a:prstGeom prst="roundRect">
            <a:avLst/>
          </a:prstGeom>
          <a:solidFill>
            <a:schemeClr val="accent3"/>
          </a:solidFill>
          <a:ln>
            <a:solidFill>
              <a:schemeClr val="accent3">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effectLst/>
                <a:uLnTx/>
                <a:uFillTx/>
                <a:ea typeface="Arial Unicode MS" pitchFamily="34" charset="-128"/>
                <a:cs typeface="Arial Unicode MS" pitchFamily="34" charset="-128"/>
              </a:rPr>
              <a:t>Table consumer operator</a:t>
            </a:r>
            <a:endParaRPr kumimoji="0" lang="en-US" sz="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3" name="Rectangle: Rounded Corners 152">
            <a:extLst>
              <a:ext uri="{FF2B5EF4-FFF2-40B4-BE49-F238E27FC236}">
                <a16:creationId xmlns:a16="http://schemas.microsoft.com/office/drawing/2014/main" id="{FDD637CE-DB9F-4403-A6AE-A2340CAF1886}"/>
              </a:ext>
            </a:extLst>
          </p:cNvPr>
          <p:cNvSpPr/>
          <p:nvPr/>
        </p:nvSpPr>
        <p:spPr bwMode="gray">
          <a:xfrm>
            <a:off x="8361829" y="4383290"/>
            <a:ext cx="828000" cy="504000"/>
          </a:xfrm>
          <a:prstGeom prst="roundRect">
            <a:avLst/>
          </a:prstGeom>
          <a:solidFill>
            <a:schemeClr val="accent1"/>
          </a:solidFill>
          <a:ln>
            <a:solidFill>
              <a:schemeClr val="accent1">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noProof="0" dirty="0">
                <a:ln>
                  <a:noFill/>
                </a:ln>
                <a:effectLst/>
                <a:uLnTx/>
                <a:uFillTx/>
                <a:ea typeface="Arial Unicode MS" pitchFamily="34" charset="-128"/>
                <a:cs typeface="Arial Unicode MS" pitchFamily="34" charset="-128"/>
              </a:rPr>
              <a:t>Flowgraph Operator for SAP HANA </a:t>
            </a:r>
          </a:p>
        </p:txBody>
      </p:sp>
      <p:sp>
        <p:nvSpPr>
          <p:cNvPr id="155" name="Rectangle: Rounded Corners 154">
            <a:extLst>
              <a:ext uri="{FF2B5EF4-FFF2-40B4-BE49-F238E27FC236}">
                <a16:creationId xmlns:a16="http://schemas.microsoft.com/office/drawing/2014/main" id="{81EF2907-8E31-44CC-BF8E-76F6DFC0EBE5}"/>
              </a:ext>
            </a:extLst>
          </p:cNvPr>
          <p:cNvSpPr/>
          <p:nvPr/>
        </p:nvSpPr>
        <p:spPr bwMode="gray">
          <a:xfrm>
            <a:off x="788901" y="4382706"/>
            <a:ext cx="1168018" cy="504000"/>
          </a:xfrm>
          <a:prstGeom prst="roundRect">
            <a:avLst/>
          </a:prstGeom>
          <a:solidFill>
            <a:schemeClr val="accent3"/>
          </a:solidFill>
          <a:ln>
            <a:solidFill>
              <a:schemeClr val="accent3">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noProof="0" dirty="0">
                <a:ln>
                  <a:noFill/>
                </a:ln>
                <a:effectLst/>
                <a:uLnTx/>
                <a:uFillTx/>
                <a:ea typeface="Arial Unicode MS" pitchFamily="34" charset="-128"/>
                <a:cs typeface="Arial Unicode MS" pitchFamily="34" charset="-128"/>
              </a:rPr>
              <a:t>Push operator for SAP Analytics Cloud</a:t>
            </a:r>
          </a:p>
        </p:txBody>
      </p:sp>
      <p:sp>
        <p:nvSpPr>
          <p:cNvPr id="161" name="Rectangle: Rounded Corners 160">
            <a:extLst>
              <a:ext uri="{FF2B5EF4-FFF2-40B4-BE49-F238E27FC236}">
                <a16:creationId xmlns:a16="http://schemas.microsoft.com/office/drawing/2014/main" id="{257B7C95-443D-4949-8F8A-E6F4D586383B}"/>
              </a:ext>
            </a:extLst>
          </p:cNvPr>
          <p:cNvSpPr/>
          <p:nvPr/>
        </p:nvSpPr>
        <p:spPr bwMode="gray">
          <a:xfrm>
            <a:off x="788901" y="5974774"/>
            <a:ext cx="10857435" cy="283250"/>
          </a:xfrm>
          <a:prstGeom prst="roundRect">
            <a:avLst/>
          </a:prstGeom>
          <a:noFill/>
          <a:ln w="9525" algn="ctr">
            <a:no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1400" b="1" kern="0" dirty="0">
                <a:latin typeface="+mn-lt"/>
                <a:ea typeface="Arial Unicode MS" pitchFamily="34" charset="-128"/>
                <a:cs typeface="Arial Unicode MS" pitchFamily="34" charset="-128"/>
              </a:rPr>
              <a:t>SAP Data Intelligence</a:t>
            </a:r>
            <a:endParaRPr kumimoji="0" lang="en-US" sz="1400" i="0" u="none" strike="noStrike" kern="0" cap="none" spc="0" normalizeH="0" baseline="0" noProof="0" dirty="0">
              <a:ln>
                <a:noFill/>
              </a:ln>
              <a:uLnTx/>
              <a:uFillTx/>
              <a:latin typeface="+mn-lt"/>
              <a:ea typeface="Arial Unicode MS" pitchFamily="34" charset="-128"/>
              <a:cs typeface="Arial Unicode MS" pitchFamily="34" charset="-128"/>
            </a:endParaRPr>
          </a:p>
        </p:txBody>
      </p:sp>
      <p:pic>
        <p:nvPicPr>
          <p:cNvPr id="167" name="Picture 166">
            <a:extLst>
              <a:ext uri="{FF2B5EF4-FFF2-40B4-BE49-F238E27FC236}">
                <a16:creationId xmlns:a16="http://schemas.microsoft.com/office/drawing/2014/main" id="{45C4A6C6-5C12-4FE8-BCD7-FE2217A024E4}"/>
              </a:ext>
            </a:extLst>
          </p:cNvPr>
          <p:cNvPicPr>
            <a:picLocks noChangeAspect="1"/>
          </p:cNvPicPr>
          <p:nvPr/>
        </p:nvPicPr>
        <p:blipFill>
          <a:blip r:embed="rId9"/>
          <a:stretch>
            <a:fillRect/>
          </a:stretch>
        </p:blipFill>
        <p:spPr>
          <a:xfrm>
            <a:off x="4895972" y="5895758"/>
            <a:ext cx="380277" cy="379221"/>
          </a:xfrm>
          <a:prstGeom prst="rect">
            <a:avLst/>
          </a:prstGeom>
        </p:spPr>
      </p:pic>
      <p:sp>
        <p:nvSpPr>
          <p:cNvPr id="1035" name="Rectangle 1034">
            <a:extLst>
              <a:ext uri="{FF2B5EF4-FFF2-40B4-BE49-F238E27FC236}">
                <a16:creationId xmlns:a16="http://schemas.microsoft.com/office/drawing/2014/main" id="{2B466D22-2AA6-47CE-8A2D-D0882DB06F90}"/>
              </a:ext>
            </a:extLst>
          </p:cNvPr>
          <p:cNvSpPr/>
          <p:nvPr/>
        </p:nvSpPr>
        <p:spPr bwMode="gray">
          <a:xfrm>
            <a:off x="7747298" y="2921871"/>
            <a:ext cx="71127" cy="627442"/>
          </a:xfrm>
          <a:prstGeom prst="rect">
            <a:avLst/>
          </a:prstGeom>
          <a:solidFill>
            <a:schemeClr val="accent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3" name="Rectangle 182">
            <a:extLst>
              <a:ext uri="{FF2B5EF4-FFF2-40B4-BE49-F238E27FC236}">
                <a16:creationId xmlns:a16="http://schemas.microsoft.com/office/drawing/2014/main" id="{6DCF79F2-CF09-409E-B609-95FD60B2479D}"/>
              </a:ext>
            </a:extLst>
          </p:cNvPr>
          <p:cNvSpPr/>
          <p:nvPr/>
        </p:nvSpPr>
        <p:spPr bwMode="gray">
          <a:xfrm>
            <a:off x="10532127" y="3299788"/>
            <a:ext cx="72000" cy="790301"/>
          </a:xfrm>
          <a:prstGeom prst="rect">
            <a:avLst/>
          </a:prstGeom>
          <a:solidFill>
            <a:schemeClr val="accent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4" name="Rectangle 183">
            <a:extLst>
              <a:ext uri="{FF2B5EF4-FFF2-40B4-BE49-F238E27FC236}">
                <a16:creationId xmlns:a16="http://schemas.microsoft.com/office/drawing/2014/main" id="{7A5D9BEA-D6A7-4F57-AE30-9796DF625423}"/>
              </a:ext>
            </a:extLst>
          </p:cNvPr>
          <p:cNvSpPr/>
          <p:nvPr/>
        </p:nvSpPr>
        <p:spPr bwMode="gray">
          <a:xfrm rot="5400000">
            <a:off x="9108121" y="2184531"/>
            <a:ext cx="72000" cy="2793648"/>
          </a:xfrm>
          <a:prstGeom prst="rect">
            <a:avLst/>
          </a:prstGeom>
          <a:solidFill>
            <a:schemeClr val="accent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7" name="Rectangle 186">
            <a:extLst>
              <a:ext uri="{FF2B5EF4-FFF2-40B4-BE49-F238E27FC236}">
                <a16:creationId xmlns:a16="http://schemas.microsoft.com/office/drawing/2014/main" id="{91484D20-E91C-41D7-A88D-250EF3A760BE}"/>
              </a:ext>
            </a:extLst>
          </p:cNvPr>
          <p:cNvSpPr/>
          <p:nvPr/>
        </p:nvSpPr>
        <p:spPr bwMode="gray">
          <a:xfrm>
            <a:off x="4879920" y="2921870"/>
            <a:ext cx="71127" cy="627441"/>
          </a:xfrm>
          <a:prstGeom prst="rect">
            <a:avLst/>
          </a:prstGeom>
          <a:pattFill prst="pct20">
            <a:fgClr>
              <a:schemeClr val="accent3"/>
            </a:fgClr>
            <a:bgClr>
              <a:schemeClr val="bg1"/>
            </a:bgClr>
          </a:patt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9" name="Rechteck 43">
            <a:extLst>
              <a:ext uri="{FF2B5EF4-FFF2-40B4-BE49-F238E27FC236}">
                <a16:creationId xmlns:a16="http://schemas.microsoft.com/office/drawing/2014/main" id="{8E9FEAE6-528C-4D0B-B9B0-1412F9BB1A68}"/>
              </a:ext>
            </a:extLst>
          </p:cNvPr>
          <p:cNvSpPr/>
          <p:nvPr/>
        </p:nvSpPr>
        <p:spPr>
          <a:xfrm>
            <a:off x="4964497" y="3046049"/>
            <a:ext cx="1077497" cy="349702"/>
          </a:xfrm>
          <a:prstGeom prst="rect">
            <a:avLst/>
          </a:prstGeom>
          <a:ln>
            <a:noFill/>
          </a:ln>
        </p:spPr>
        <p:txBody>
          <a:bodyPr wrap="square" lIns="36000" tIns="36000" rIns="36000" bIns="36000">
            <a:spAutoFit/>
          </a:bodyPr>
          <a:lstStyle/>
          <a:p>
            <a:pPr algn="ctr"/>
            <a:r>
              <a:rPr lang="en-US" sz="900" dirty="0">
                <a:solidFill>
                  <a:schemeClr val="tx1">
                    <a:lumMod val="65000"/>
                    <a:lumOff val="35000"/>
                  </a:schemeClr>
                </a:solidFill>
                <a:latin typeface="+mn-lt"/>
              </a:rPr>
              <a:t>Currently only with </a:t>
            </a:r>
            <a:r>
              <a:rPr lang="en-US" sz="900" dirty="0" err="1">
                <a:solidFill>
                  <a:schemeClr val="tx1">
                    <a:lumMod val="65000"/>
                    <a:lumOff val="35000"/>
                  </a:schemeClr>
                </a:solidFill>
                <a:latin typeface="+mn-lt"/>
              </a:rPr>
              <a:t>OpenSQL</a:t>
            </a:r>
            <a:r>
              <a:rPr lang="en-US" sz="900" dirty="0">
                <a:solidFill>
                  <a:schemeClr val="tx1">
                    <a:lumMod val="65000"/>
                    <a:lumOff val="35000"/>
                  </a:schemeClr>
                </a:solidFill>
                <a:latin typeface="+mn-lt"/>
              </a:rPr>
              <a:t> Schema</a:t>
            </a:r>
            <a:endParaRPr lang="en-US" sz="1100" dirty="0">
              <a:solidFill>
                <a:schemeClr val="tx1">
                  <a:lumMod val="65000"/>
                  <a:lumOff val="35000"/>
                </a:schemeClr>
              </a:solidFill>
              <a:latin typeface="+mn-lt"/>
            </a:endParaRPr>
          </a:p>
        </p:txBody>
      </p:sp>
      <p:cxnSp>
        <p:nvCxnSpPr>
          <p:cNvPr id="190" name="Connector: Elbow 189">
            <a:extLst>
              <a:ext uri="{FF2B5EF4-FFF2-40B4-BE49-F238E27FC236}">
                <a16:creationId xmlns:a16="http://schemas.microsoft.com/office/drawing/2014/main" id="{47DDBC10-A1A5-4EE1-A901-8DE7CC2024C3}"/>
              </a:ext>
            </a:extLst>
          </p:cNvPr>
          <p:cNvCxnSpPr>
            <a:cxnSpLocks/>
            <a:stCxn id="153" idx="0"/>
            <a:endCxn id="132" idx="1"/>
          </p:cNvCxnSpPr>
          <p:nvPr/>
        </p:nvCxnSpPr>
        <p:spPr>
          <a:xfrm rot="5400000" flipH="1" flipV="1">
            <a:off x="8527463" y="3261936"/>
            <a:ext cx="1369720" cy="872989"/>
          </a:xfrm>
          <a:prstGeom prst="bentConnector2">
            <a:avLst/>
          </a:prstGeom>
          <a:ln w="38100">
            <a:solidFill>
              <a:schemeClr val="accent3"/>
            </a:solidFill>
            <a:prstDash val="sysDot"/>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9006F4D8-D902-44A1-8076-F39C8CF09087}"/>
              </a:ext>
            </a:extLst>
          </p:cNvPr>
          <p:cNvCxnSpPr>
            <a:cxnSpLocks/>
            <a:stCxn id="155" idx="0"/>
            <a:endCxn id="59" idx="2"/>
          </p:cNvCxnSpPr>
          <p:nvPr/>
        </p:nvCxnSpPr>
        <p:spPr>
          <a:xfrm flipV="1">
            <a:off x="1372910" y="2736634"/>
            <a:ext cx="0" cy="1646072"/>
          </a:xfrm>
          <a:prstGeom prst="straightConnector1">
            <a:avLst/>
          </a:prstGeom>
          <a:ln w="38100">
            <a:solidFill>
              <a:schemeClr val="accent3"/>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201" name="Rectangle: Rounded Corners 200">
            <a:extLst>
              <a:ext uri="{FF2B5EF4-FFF2-40B4-BE49-F238E27FC236}">
                <a16:creationId xmlns:a16="http://schemas.microsoft.com/office/drawing/2014/main" id="{25BAEB8B-2E1C-4E7A-9C45-0CF8F44A2D95}"/>
              </a:ext>
            </a:extLst>
          </p:cNvPr>
          <p:cNvSpPr/>
          <p:nvPr/>
        </p:nvSpPr>
        <p:spPr bwMode="gray">
          <a:xfrm>
            <a:off x="3141503" y="4383290"/>
            <a:ext cx="828000" cy="504000"/>
          </a:xfrm>
          <a:prstGeom prst="roundRect">
            <a:avLst/>
          </a:prstGeom>
          <a:solidFill>
            <a:schemeClr val="accent3"/>
          </a:solidFill>
          <a:ln>
            <a:solidFill>
              <a:schemeClr val="accent3">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effectLst/>
                <a:uLnTx/>
                <a:uFillTx/>
                <a:ea typeface="Arial Unicode MS" pitchFamily="34" charset="-128"/>
                <a:cs typeface="Arial Unicode MS" pitchFamily="34" charset="-128"/>
              </a:rPr>
              <a:t>Table producer operator</a:t>
            </a:r>
            <a:endParaRPr kumimoji="0" lang="en-US" sz="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2" name="Rectangle: Rounded Corners 201">
            <a:extLst>
              <a:ext uri="{FF2B5EF4-FFF2-40B4-BE49-F238E27FC236}">
                <a16:creationId xmlns:a16="http://schemas.microsoft.com/office/drawing/2014/main" id="{F021E996-13C3-422B-9D92-C8580CB0969B}"/>
              </a:ext>
            </a:extLst>
          </p:cNvPr>
          <p:cNvSpPr/>
          <p:nvPr/>
        </p:nvSpPr>
        <p:spPr bwMode="gray">
          <a:xfrm>
            <a:off x="4037968" y="4383290"/>
            <a:ext cx="828000" cy="504000"/>
          </a:xfrm>
          <a:prstGeom prst="roundRect">
            <a:avLst/>
          </a:prstGeom>
          <a:solidFill>
            <a:schemeClr val="accent3"/>
          </a:solidFill>
          <a:ln>
            <a:solidFill>
              <a:schemeClr val="accent3">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effectLst/>
                <a:uLnTx/>
                <a:uFillTx/>
                <a:ea typeface="Arial Unicode MS" pitchFamily="34" charset="-128"/>
                <a:cs typeface="Arial Unicode MS" pitchFamily="34" charset="-128"/>
              </a:rPr>
              <a:t>SQL executor operator</a:t>
            </a:r>
            <a:endParaRPr kumimoji="0" lang="en-US" sz="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3" name="Rectangle: Rounded Corners 202">
            <a:extLst>
              <a:ext uri="{FF2B5EF4-FFF2-40B4-BE49-F238E27FC236}">
                <a16:creationId xmlns:a16="http://schemas.microsoft.com/office/drawing/2014/main" id="{E1286BE8-5BB3-494D-BF61-EB2BE1F4412C}"/>
              </a:ext>
            </a:extLst>
          </p:cNvPr>
          <p:cNvSpPr/>
          <p:nvPr/>
        </p:nvSpPr>
        <p:spPr bwMode="gray">
          <a:xfrm>
            <a:off x="4934433" y="4383290"/>
            <a:ext cx="828000" cy="504000"/>
          </a:xfrm>
          <a:prstGeom prst="roundRect">
            <a:avLst/>
          </a:prstGeom>
          <a:solidFill>
            <a:schemeClr val="accent3"/>
          </a:solidFill>
          <a:ln>
            <a:solidFill>
              <a:schemeClr val="accent3">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900" b="0" i="0" u="none" strike="noStrike" kern="0" cap="none" spc="0" normalizeH="0" baseline="0" noProof="0">
                <a:ln>
                  <a:noFill/>
                </a:ln>
                <a:effectLst/>
                <a:uLnTx/>
                <a:uFillTx/>
                <a:ea typeface="Arial Unicode MS" pitchFamily="34" charset="-128"/>
                <a:cs typeface="Arial Unicode MS" pitchFamily="34" charset="-128"/>
              </a:rPr>
              <a:t>Table replicator operator</a:t>
            </a:r>
            <a:endParaRPr kumimoji="0" lang="en-US" sz="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9" name="Rectangle: Rounded Corners 208">
            <a:extLst>
              <a:ext uri="{FF2B5EF4-FFF2-40B4-BE49-F238E27FC236}">
                <a16:creationId xmlns:a16="http://schemas.microsoft.com/office/drawing/2014/main" id="{75438074-D626-474C-A814-DC12AE9BC83A}"/>
              </a:ext>
            </a:extLst>
          </p:cNvPr>
          <p:cNvSpPr/>
          <p:nvPr/>
        </p:nvSpPr>
        <p:spPr bwMode="gray">
          <a:xfrm>
            <a:off x="6000716" y="4291216"/>
            <a:ext cx="1198052" cy="964416"/>
          </a:xfrm>
          <a:prstGeom prst="roundRect">
            <a:avLst/>
          </a:prstGeom>
          <a:noFill/>
          <a:ln w="25400">
            <a:solidFill>
              <a:srgbClr val="E9E9E9"/>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b"/>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noProof="0" dirty="0">
                <a:ln>
                  <a:noFill/>
                </a:ln>
                <a:solidFill>
                  <a:schemeClr val="accent2"/>
                </a:solidFill>
                <a:effectLst/>
                <a:uLnTx/>
                <a:uFillTx/>
                <a:ea typeface="Arial Unicode MS" pitchFamily="34" charset="-128"/>
                <a:cs typeface="Arial Unicode MS" pitchFamily="34" charset="-128"/>
              </a:rPr>
              <a:t>Main engine</a:t>
            </a:r>
          </a:p>
        </p:txBody>
      </p:sp>
      <p:sp>
        <p:nvSpPr>
          <p:cNvPr id="213" name="Rectangle: Rounded Corners 212">
            <a:extLst>
              <a:ext uri="{FF2B5EF4-FFF2-40B4-BE49-F238E27FC236}">
                <a16:creationId xmlns:a16="http://schemas.microsoft.com/office/drawing/2014/main" id="{52C8CB6E-091C-471D-8950-53C0330381EF}"/>
              </a:ext>
            </a:extLst>
          </p:cNvPr>
          <p:cNvSpPr/>
          <p:nvPr/>
        </p:nvSpPr>
        <p:spPr bwMode="gray">
          <a:xfrm>
            <a:off x="7362119" y="4310937"/>
            <a:ext cx="1898596" cy="964416"/>
          </a:xfrm>
          <a:prstGeom prst="roundRect">
            <a:avLst/>
          </a:prstGeom>
          <a:noFill/>
          <a:ln w="25400">
            <a:solidFill>
              <a:srgbClr val="E9E9E9"/>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b"/>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noProof="0">
                <a:ln>
                  <a:noFill/>
                </a:ln>
                <a:solidFill>
                  <a:schemeClr val="accent2"/>
                </a:solidFill>
                <a:effectLst/>
                <a:uLnTx/>
                <a:uFillTx/>
                <a:ea typeface="Arial Unicode MS" pitchFamily="34" charset="-128"/>
                <a:cs typeface="Arial Unicode MS" pitchFamily="34" charset="-128"/>
              </a:rPr>
              <a:t>Workflows</a:t>
            </a:r>
            <a:endParaRPr kumimoji="0" lang="en-US" sz="1000" b="0" i="0" u="none" strike="noStrike" kern="0" cap="none" spc="0" normalizeH="0" baseline="0" noProof="0" dirty="0">
              <a:ln>
                <a:noFill/>
              </a:ln>
              <a:solidFill>
                <a:schemeClr val="accent2"/>
              </a:solidFill>
              <a:effectLst/>
              <a:uLnTx/>
              <a:uFillTx/>
              <a:ea typeface="Arial Unicode MS" pitchFamily="34" charset="-128"/>
              <a:cs typeface="Arial Unicode MS" pitchFamily="34" charset="-128"/>
            </a:endParaRPr>
          </a:p>
        </p:txBody>
      </p:sp>
      <p:sp>
        <p:nvSpPr>
          <p:cNvPr id="304" name="Rectangle 303">
            <a:extLst>
              <a:ext uri="{FF2B5EF4-FFF2-40B4-BE49-F238E27FC236}">
                <a16:creationId xmlns:a16="http://schemas.microsoft.com/office/drawing/2014/main" id="{0FB5BAC6-98BD-4A43-95C2-764206FDABA9}"/>
              </a:ext>
            </a:extLst>
          </p:cNvPr>
          <p:cNvSpPr/>
          <p:nvPr/>
        </p:nvSpPr>
        <p:spPr bwMode="gray">
          <a:xfrm rot="5400000">
            <a:off x="5683264" y="1552928"/>
            <a:ext cx="72000" cy="4056063"/>
          </a:xfrm>
          <a:prstGeom prst="rect">
            <a:avLst/>
          </a:prstGeom>
          <a:solidFill>
            <a:schemeClr val="accent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06" name="Rectangle 305">
            <a:extLst>
              <a:ext uri="{FF2B5EF4-FFF2-40B4-BE49-F238E27FC236}">
                <a16:creationId xmlns:a16="http://schemas.microsoft.com/office/drawing/2014/main" id="{3DC9C3A0-D83C-40AD-9A37-1655F3F87B77}"/>
              </a:ext>
            </a:extLst>
          </p:cNvPr>
          <p:cNvSpPr/>
          <p:nvPr/>
        </p:nvSpPr>
        <p:spPr bwMode="gray">
          <a:xfrm>
            <a:off x="3691230" y="3586992"/>
            <a:ext cx="72000" cy="721367"/>
          </a:xfrm>
          <a:prstGeom prst="rect">
            <a:avLst/>
          </a:prstGeom>
          <a:solidFill>
            <a:schemeClr val="accent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07" name="Rectangle 306">
            <a:extLst>
              <a:ext uri="{FF2B5EF4-FFF2-40B4-BE49-F238E27FC236}">
                <a16:creationId xmlns:a16="http://schemas.microsoft.com/office/drawing/2014/main" id="{A5C052DA-5E60-49C7-B327-A1E4A11E8452}"/>
              </a:ext>
            </a:extLst>
          </p:cNvPr>
          <p:cNvSpPr/>
          <p:nvPr/>
        </p:nvSpPr>
        <p:spPr bwMode="gray">
          <a:xfrm>
            <a:off x="6555619" y="3569858"/>
            <a:ext cx="72000" cy="721367"/>
          </a:xfrm>
          <a:prstGeom prst="rect">
            <a:avLst/>
          </a:prstGeom>
          <a:solidFill>
            <a:schemeClr val="accent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60" name="Rectangle: Rounded Corners 59">
            <a:extLst>
              <a:ext uri="{FF2B5EF4-FFF2-40B4-BE49-F238E27FC236}">
                <a16:creationId xmlns:a16="http://schemas.microsoft.com/office/drawing/2014/main" id="{90038ED6-ABF4-4C69-9579-3ED6A4FDDEB0}"/>
              </a:ext>
            </a:extLst>
          </p:cNvPr>
          <p:cNvSpPr/>
          <p:nvPr/>
        </p:nvSpPr>
        <p:spPr bwMode="gray">
          <a:xfrm>
            <a:off x="7357251" y="4383290"/>
            <a:ext cx="898767" cy="504000"/>
          </a:xfrm>
          <a:prstGeom prst="roundRect">
            <a:avLst/>
          </a:prstGeom>
          <a:solidFill>
            <a:schemeClr val="accent3"/>
          </a:solidFill>
          <a:ln>
            <a:solidFill>
              <a:schemeClr val="accent3">
                <a:lumMod val="75000"/>
              </a:schemeClr>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noProof="0" dirty="0">
                <a:ln>
                  <a:noFill/>
                </a:ln>
                <a:effectLst/>
                <a:uLnTx/>
                <a:uFillTx/>
                <a:ea typeface="Arial Unicode MS" pitchFamily="34" charset="-128"/>
                <a:cs typeface="Arial Unicode MS" pitchFamily="34" charset="-128"/>
              </a:rPr>
              <a:t> ML operators for SAP HANA</a:t>
            </a:r>
          </a:p>
        </p:txBody>
      </p:sp>
      <p:sp>
        <p:nvSpPr>
          <p:cNvPr id="62" name="Rectangle 61">
            <a:extLst>
              <a:ext uri="{FF2B5EF4-FFF2-40B4-BE49-F238E27FC236}">
                <a16:creationId xmlns:a16="http://schemas.microsoft.com/office/drawing/2014/main" id="{96A39AFF-E25B-4EAE-A0B0-CDBC802E99B2}"/>
              </a:ext>
            </a:extLst>
          </p:cNvPr>
          <p:cNvSpPr/>
          <p:nvPr/>
        </p:nvSpPr>
        <p:spPr bwMode="gray">
          <a:xfrm>
            <a:off x="7742795" y="3569858"/>
            <a:ext cx="72000" cy="721367"/>
          </a:xfrm>
          <a:prstGeom prst="rect">
            <a:avLst/>
          </a:prstGeom>
          <a:solidFill>
            <a:schemeClr val="accent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grpSp>
        <p:nvGrpSpPr>
          <p:cNvPr id="71" name="Group 70">
            <a:extLst>
              <a:ext uri="{FF2B5EF4-FFF2-40B4-BE49-F238E27FC236}">
                <a16:creationId xmlns:a16="http://schemas.microsoft.com/office/drawing/2014/main" id="{E9A3D09E-6DD4-410F-B550-5BCCE853046E}"/>
              </a:ext>
            </a:extLst>
          </p:cNvPr>
          <p:cNvGrpSpPr/>
          <p:nvPr/>
        </p:nvGrpSpPr>
        <p:grpSpPr>
          <a:xfrm>
            <a:off x="9421013" y="4088732"/>
            <a:ext cx="1976751" cy="1677946"/>
            <a:chOff x="8017889" y="4799762"/>
            <a:chExt cx="1976751" cy="2208752"/>
          </a:xfrm>
        </p:grpSpPr>
        <p:sp>
          <p:nvSpPr>
            <p:cNvPr id="73" name="Rechteck 9">
              <a:extLst>
                <a:ext uri="{FF2B5EF4-FFF2-40B4-BE49-F238E27FC236}">
                  <a16:creationId xmlns:a16="http://schemas.microsoft.com/office/drawing/2014/main" id="{39E5B1EF-309A-4515-87EC-58ED6E4A8012}"/>
                </a:ext>
              </a:extLst>
            </p:cNvPr>
            <p:cNvSpPr/>
            <p:nvPr/>
          </p:nvSpPr>
          <p:spPr>
            <a:xfrm>
              <a:off x="8017889" y="4799762"/>
              <a:ext cx="1976751" cy="2208752"/>
            </a:xfrm>
            <a:prstGeom prst="rect">
              <a:avLst/>
            </a:prstGeom>
            <a:solidFill>
              <a:schemeClr val="bg1"/>
            </a:solidFill>
            <a:ln w="12700" algn="ctr">
              <a:solidFill>
                <a:schemeClr val="accent3">
                  <a:alpha val="44000"/>
                </a:schemeClr>
              </a:solidFill>
              <a:miter lim="800000"/>
              <a:headEnd/>
              <a:tailEnd/>
            </a:ln>
          </p:spPr>
          <p:txBody>
            <a:bodyPr lIns="89977" tIns="71981" rIns="89977" bIns="71981" rtlCol="0" anchor="b"/>
            <a:lstStyle/>
            <a:p>
              <a:pPr algn="ctr" fontAlgn="base">
                <a:spcBef>
                  <a:spcPct val="50000"/>
                </a:spcBef>
                <a:spcAft>
                  <a:spcPct val="0"/>
                </a:spcAft>
                <a:buClr>
                  <a:srgbClr val="F0AB00"/>
                </a:buClr>
                <a:buSzPct val="80000"/>
              </a:pPr>
              <a:endParaRPr lang="en-US" sz="1000" kern="0" dirty="0">
                <a:solidFill>
                  <a:srgbClr val="427CAC"/>
                </a:solidFill>
                <a:latin typeface="+mn-lt"/>
                <a:ea typeface="Arial Unicode MS" pitchFamily="34" charset="-128"/>
                <a:cs typeface="Arial Unicode MS" pitchFamily="34" charset="-128"/>
              </a:endParaRPr>
            </a:p>
          </p:txBody>
        </p:sp>
        <p:sp>
          <p:nvSpPr>
            <p:cNvPr id="76" name="Rechteck 43">
              <a:extLst>
                <a:ext uri="{FF2B5EF4-FFF2-40B4-BE49-F238E27FC236}">
                  <a16:creationId xmlns:a16="http://schemas.microsoft.com/office/drawing/2014/main" id="{90ADFA2E-8118-4750-A6A4-A82B70650B20}"/>
                </a:ext>
              </a:extLst>
            </p:cNvPr>
            <p:cNvSpPr/>
            <p:nvPr/>
          </p:nvSpPr>
          <p:spPr>
            <a:xfrm>
              <a:off x="9277482" y="4999915"/>
              <a:ext cx="629980" cy="405140"/>
            </a:xfrm>
            <a:prstGeom prst="rect">
              <a:avLst/>
            </a:prstGeom>
          </p:spPr>
          <p:txBody>
            <a:bodyPr wrap="none" lIns="0" tIns="0" rIns="0" bIns="0">
              <a:spAutoFit/>
            </a:bodyPr>
            <a:lstStyle/>
            <a:p>
              <a:pPr algn="ctr"/>
              <a:r>
                <a:rPr lang="en-US" sz="1000" b="1" dirty="0">
                  <a:solidFill>
                    <a:schemeClr val="tx1">
                      <a:lumMod val="65000"/>
                      <a:lumOff val="35000"/>
                    </a:schemeClr>
                  </a:solidFill>
                  <a:latin typeface="+mn-lt"/>
                </a:rPr>
                <a:t>Profiling,</a:t>
              </a:r>
              <a:br>
                <a:rPr lang="en-US" sz="1000" b="1" dirty="0">
                  <a:solidFill>
                    <a:schemeClr val="tx1">
                      <a:lumMod val="65000"/>
                      <a:lumOff val="35000"/>
                    </a:schemeClr>
                  </a:solidFill>
                  <a:latin typeface="+mn-lt"/>
                </a:rPr>
              </a:br>
              <a:r>
                <a:rPr lang="en-US" sz="1000" b="1" dirty="0">
                  <a:solidFill>
                    <a:schemeClr val="tx1">
                      <a:lumMod val="65000"/>
                      <a:lumOff val="35000"/>
                    </a:schemeClr>
                  </a:solidFill>
                  <a:latin typeface="+mn-lt"/>
                </a:rPr>
                <a:t> discovery</a:t>
              </a:r>
            </a:p>
          </p:txBody>
        </p:sp>
        <p:sp>
          <p:nvSpPr>
            <p:cNvPr id="77" name="Rechteck 43">
              <a:extLst>
                <a:ext uri="{FF2B5EF4-FFF2-40B4-BE49-F238E27FC236}">
                  <a16:creationId xmlns:a16="http://schemas.microsoft.com/office/drawing/2014/main" id="{393B4883-717A-4DBC-9293-A25D22848AC0}"/>
                </a:ext>
              </a:extLst>
            </p:cNvPr>
            <p:cNvSpPr/>
            <p:nvPr/>
          </p:nvSpPr>
          <p:spPr>
            <a:xfrm>
              <a:off x="8117091" y="4969117"/>
              <a:ext cx="554639" cy="405140"/>
            </a:xfrm>
            <a:prstGeom prst="rect">
              <a:avLst/>
            </a:prstGeom>
          </p:spPr>
          <p:txBody>
            <a:bodyPr wrap="none" lIns="0" tIns="0" rIns="0" bIns="0">
              <a:spAutoFit/>
            </a:bodyPr>
            <a:lstStyle/>
            <a:p>
              <a:pPr algn="ctr"/>
              <a:r>
                <a:rPr lang="en-US" sz="1000" b="1" dirty="0">
                  <a:solidFill>
                    <a:schemeClr val="tx1">
                      <a:lumMod val="65000"/>
                      <a:lumOff val="35000"/>
                    </a:schemeClr>
                  </a:solidFill>
                  <a:latin typeface="+mn-lt"/>
                </a:rPr>
                <a:t>Metadata</a:t>
              </a:r>
              <a:br>
                <a:rPr lang="en-US" sz="1000" b="1" dirty="0">
                  <a:solidFill>
                    <a:schemeClr val="tx1">
                      <a:lumMod val="65000"/>
                      <a:lumOff val="35000"/>
                    </a:schemeClr>
                  </a:solidFill>
                  <a:latin typeface="+mn-lt"/>
                </a:rPr>
              </a:br>
              <a:r>
                <a:rPr lang="en-US" sz="1000" b="1" dirty="0">
                  <a:solidFill>
                    <a:schemeClr val="tx1">
                      <a:lumMod val="65000"/>
                      <a:lumOff val="35000"/>
                    </a:schemeClr>
                  </a:solidFill>
                  <a:latin typeface="+mn-lt"/>
                </a:rPr>
                <a:t>catalog</a:t>
              </a:r>
              <a:endParaRPr lang="en-US" sz="900" b="1" dirty="0">
                <a:solidFill>
                  <a:schemeClr val="tx1">
                    <a:lumMod val="65000"/>
                    <a:lumOff val="35000"/>
                  </a:schemeClr>
                </a:solidFill>
                <a:latin typeface="+mn-lt"/>
              </a:endParaRPr>
            </a:p>
          </p:txBody>
        </p:sp>
        <p:pic>
          <p:nvPicPr>
            <p:cNvPr id="78" name="Picture 77">
              <a:extLst>
                <a:ext uri="{FF2B5EF4-FFF2-40B4-BE49-F238E27FC236}">
                  <a16:creationId xmlns:a16="http://schemas.microsoft.com/office/drawing/2014/main" id="{AF015AAD-0407-4BCA-ACC3-05432117EBDC}"/>
                </a:ext>
              </a:extLst>
            </p:cNvPr>
            <p:cNvPicPr>
              <a:picLocks noChangeAspect="1"/>
            </p:cNvPicPr>
            <p:nvPr/>
          </p:nvPicPr>
          <p:blipFill>
            <a:blip r:embed="rId10" cstate="print">
              <a:duotone>
                <a:schemeClr val="accent3">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5933" y="5346411"/>
              <a:ext cx="668541" cy="668540"/>
            </a:xfrm>
            <a:prstGeom prst="rect">
              <a:avLst/>
            </a:prstGeom>
          </p:spPr>
        </p:pic>
      </p:grpSp>
      <p:graphicFrame>
        <p:nvGraphicFramePr>
          <p:cNvPr id="81" name="Table 6">
            <a:extLst>
              <a:ext uri="{FF2B5EF4-FFF2-40B4-BE49-F238E27FC236}">
                <a16:creationId xmlns:a16="http://schemas.microsoft.com/office/drawing/2014/main" id="{0BE937DB-3277-440D-843A-81ECDDFD2D02}"/>
              </a:ext>
            </a:extLst>
          </p:cNvPr>
          <p:cNvGraphicFramePr>
            <a:graphicFrameLocks noGrp="1"/>
          </p:cNvGraphicFramePr>
          <p:nvPr/>
        </p:nvGraphicFramePr>
        <p:xfrm>
          <a:off x="9649854" y="5350911"/>
          <a:ext cx="1555323" cy="301230"/>
        </p:xfrm>
        <a:graphic>
          <a:graphicData uri="http://schemas.openxmlformats.org/drawingml/2006/table">
            <a:tbl>
              <a:tblPr firstRow="1" bandRow="1">
                <a:tableStyleId>{2D5ABB26-0587-4C30-8999-92F81FD0307C}</a:tableStyleId>
              </a:tblPr>
              <a:tblGrid>
                <a:gridCol w="1555323">
                  <a:extLst>
                    <a:ext uri="{9D8B030D-6E8A-4147-A177-3AD203B41FA5}">
                      <a16:colId xmlns:a16="http://schemas.microsoft.com/office/drawing/2014/main" val="519335608"/>
                    </a:ext>
                  </a:extLst>
                </a:gridCol>
              </a:tblGrid>
              <a:tr h="301230">
                <a:tc>
                  <a:txBody>
                    <a:bodyPr/>
                    <a:lstStyle/>
                    <a:p>
                      <a:r>
                        <a:rPr lang="en-US" sz="1200" b="1" dirty="0"/>
                        <a:t>Metadata explorer</a:t>
                      </a:r>
                      <a:endParaRPr lang="en-DE" sz="1200" b="1" dirty="0"/>
                    </a:p>
                  </a:txBody>
                  <a:tcPr/>
                </a:tc>
                <a:extLst>
                  <a:ext uri="{0D108BD9-81ED-4DB2-BD59-A6C34878D82A}">
                    <a16:rowId xmlns:a16="http://schemas.microsoft.com/office/drawing/2014/main" val="3473701072"/>
                  </a:ext>
                </a:extLst>
              </a:tr>
            </a:tbl>
          </a:graphicData>
        </a:graphic>
      </p:graphicFrame>
      <p:sp>
        <p:nvSpPr>
          <p:cNvPr id="84" name="Rechteck 43">
            <a:extLst>
              <a:ext uri="{FF2B5EF4-FFF2-40B4-BE49-F238E27FC236}">
                <a16:creationId xmlns:a16="http://schemas.microsoft.com/office/drawing/2014/main" id="{9B13FF24-6E24-4B3F-9FDE-6495F2FC059A}"/>
              </a:ext>
            </a:extLst>
          </p:cNvPr>
          <p:cNvSpPr/>
          <p:nvPr/>
        </p:nvSpPr>
        <p:spPr>
          <a:xfrm>
            <a:off x="9492161" y="4857756"/>
            <a:ext cx="610745" cy="307777"/>
          </a:xfrm>
          <a:prstGeom prst="rect">
            <a:avLst/>
          </a:prstGeom>
        </p:spPr>
        <p:txBody>
          <a:bodyPr wrap="none" lIns="0" tIns="0" rIns="0" bIns="0">
            <a:spAutoFit/>
          </a:bodyPr>
          <a:lstStyle/>
          <a:p>
            <a:pPr algn="ctr"/>
            <a:r>
              <a:rPr lang="en-US" sz="1000" b="1" dirty="0">
                <a:solidFill>
                  <a:schemeClr val="tx1">
                    <a:lumMod val="65000"/>
                    <a:lumOff val="35000"/>
                  </a:schemeClr>
                </a:solidFill>
                <a:latin typeface="+mn-lt"/>
              </a:rPr>
              <a:t>Lineage </a:t>
            </a:r>
          </a:p>
          <a:p>
            <a:pPr algn="ctr"/>
            <a:r>
              <a:rPr lang="en-US" sz="1000" b="1" dirty="0">
                <a:solidFill>
                  <a:schemeClr val="tx1">
                    <a:lumMod val="65000"/>
                    <a:lumOff val="35000"/>
                  </a:schemeClr>
                </a:solidFill>
                <a:latin typeface="+mn-lt"/>
              </a:rPr>
              <a:t>extraction</a:t>
            </a:r>
            <a:endParaRPr lang="en-US" sz="900" b="1" dirty="0">
              <a:solidFill>
                <a:schemeClr val="tx1">
                  <a:lumMod val="65000"/>
                  <a:lumOff val="35000"/>
                </a:schemeClr>
              </a:solidFill>
              <a:latin typeface="+mn-lt"/>
            </a:endParaRPr>
          </a:p>
        </p:txBody>
      </p:sp>
      <p:sp>
        <p:nvSpPr>
          <p:cNvPr id="85" name="Rechteck 43">
            <a:extLst>
              <a:ext uri="{FF2B5EF4-FFF2-40B4-BE49-F238E27FC236}">
                <a16:creationId xmlns:a16="http://schemas.microsoft.com/office/drawing/2014/main" id="{61F013A2-B5AA-4F06-8579-855C8ACD4D7A}"/>
              </a:ext>
            </a:extLst>
          </p:cNvPr>
          <p:cNvSpPr/>
          <p:nvPr/>
        </p:nvSpPr>
        <p:spPr>
          <a:xfrm>
            <a:off x="10659792" y="4874984"/>
            <a:ext cx="705814" cy="307777"/>
          </a:xfrm>
          <a:prstGeom prst="rect">
            <a:avLst/>
          </a:prstGeom>
        </p:spPr>
        <p:txBody>
          <a:bodyPr wrap="square" lIns="0" tIns="0" rIns="0" bIns="0">
            <a:spAutoFit/>
          </a:bodyPr>
          <a:lstStyle/>
          <a:p>
            <a:pPr algn="ctr"/>
            <a:r>
              <a:rPr lang="en-US" sz="1000" b="1" dirty="0">
                <a:solidFill>
                  <a:schemeClr val="tx1">
                    <a:lumMod val="65000"/>
                    <a:lumOff val="35000"/>
                  </a:schemeClr>
                </a:solidFill>
                <a:latin typeface="+mn-lt"/>
              </a:rPr>
              <a:t>Data preparation</a:t>
            </a:r>
          </a:p>
        </p:txBody>
      </p:sp>
      <p:sp>
        <p:nvSpPr>
          <p:cNvPr id="64" name="Rectangle: Rounded Corners 74">
            <a:extLst>
              <a:ext uri="{FF2B5EF4-FFF2-40B4-BE49-F238E27FC236}">
                <a16:creationId xmlns:a16="http://schemas.microsoft.com/office/drawing/2014/main" id="{2B686D40-66ED-434C-BBD6-D278DDBA14A4}"/>
              </a:ext>
            </a:extLst>
          </p:cNvPr>
          <p:cNvSpPr/>
          <p:nvPr/>
        </p:nvSpPr>
        <p:spPr bwMode="gray">
          <a:xfrm>
            <a:off x="9600262" y="1695881"/>
            <a:ext cx="1618251" cy="248027"/>
          </a:xfrm>
          <a:prstGeom prst="roundRect">
            <a:avLst/>
          </a:prstGeom>
          <a:noFill/>
          <a:ln w="9525" algn="ctr">
            <a:noFill/>
            <a:miter lim="800000"/>
            <a:headEnd/>
            <a:tailEnd/>
          </a:ln>
        </p:spPr>
        <p:txBody>
          <a:bodyPr lIns="0" tIns="72000" rIns="0" bIns="72000" rtlCol="0" anchor="ctr"/>
          <a:lstStyle/>
          <a:p>
            <a:pPr defTabSz="914400" fontAlgn="base">
              <a:spcBef>
                <a:spcPct val="50000"/>
              </a:spcBef>
              <a:spcAft>
                <a:spcPct val="0"/>
              </a:spcAft>
              <a:buClr>
                <a:srgbClr val="F0AB00"/>
              </a:buClr>
              <a:buSzPct val="80000"/>
            </a:pPr>
            <a:r>
              <a:rPr lang="en-US" sz="1400" b="1" kern="0" dirty="0">
                <a:latin typeface="+mn-lt"/>
                <a:ea typeface="Arial Unicode MS" pitchFamily="34" charset="-128"/>
                <a:cs typeface="Arial Unicode MS" pitchFamily="34" charset="-128"/>
              </a:rPr>
              <a:t>SAP HANA</a:t>
            </a:r>
            <a:endParaRPr kumimoji="0" lang="en-US" sz="1400" i="0" u="none" strike="noStrike" kern="0" cap="none" spc="0" normalizeH="0" baseline="0" noProof="0" dirty="0">
              <a:ln>
                <a:noFill/>
              </a:ln>
              <a:uLnTx/>
              <a:uFillTx/>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1470700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D6955B-2A83-FF47-976F-2AA4EC1FF21C}"/>
              </a:ext>
            </a:extLst>
          </p:cNvPr>
          <p:cNvSpPr txBox="1">
            <a:spLocks/>
          </p:cNvSpPr>
          <p:nvPr/>
        </p:nvSpPr>
        <p:spPr bwMode="gray">
          <a:xfrm>
            <a:off x="505457" y="504001"/>
            <a:ext cx="11183564" cy="369332"/>
          </a:xfrm>
          <a:prstGeom prst="rect">
            <a:avLst/>
          </a:prstGeom>
        </p:spPr>
        <p:txBody>
          <a:bodyPr vert="horz" wrap="square" lIns="0" tIns="0" rIns="0" bIns="0" rtlCol="0" anchor="t" anchorCtr="0">
            <a:spAutoFit/>
          </a:bodyPr>
          <a:lstStyle>
            <a:defPPr>
              <a:defRPr lang="de-DE"/>
            </a:defPPr>
            <a:lvl1pPr defTabSz="1088558">
              <a:spcBef>
                <a:spcPct val="0"/>
              </a:spcBef>
              <a:buNone/>
              <a:defRPr b="1" baseline="0">
                <a:latin typeface="+mj-lt"/>
                <a:ea typeface="+mj-ea"/>
                <a:cs typeface="+mj-cs"/>
              </a:defRPr>
            </a:lvl1pPr>
          </a:lstStyle>
          <a:p>
            <a:r>
              <a:rPr lang="en-US" sz="2400" dirty="0"/>
              <a:t>The Data-Driven Journey Towards the Intelligent Enterprise</a:t>
            </a:r>
          </a:p>
        </p:txBody>
      </p:sp>
      <p:pic>
        <p:nvPicPr>
          <p:cNvPr id="29" name="Picture 28">
            <a:extLst>
              <a:ext uri="{FF2B5EF4-FFF2-40B4-BE49-F238E27FC236}">
                <a16:creationId xmlns:a16="http://schemas.microsoft.com/office/drawing/2014/main" id="{4DC44463-7E13-304D-BA9A-224912789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914" y="1941117"/>
            <a:ext cx="3860319" cy="3662878"/>
          </a:xfrm>
          <a:prstGeom prst="rect">
            <a:avLst/>
          </a:prstGeom>
        </p:spPr>
      </p:pic>
      <p:pic>
        <p:nvPicPr>
          <p:cNvPr id="39" name="Picture 38">
            <a:extLst>
              <a:ext uri="{FF2B5EF4-FFF2-40B4-BE49-F238E27FC236}">
                <a16:creationId xmlns:a16="http://schemas.microsoft.com/office/drawing/2014/main" id="{8909E1F9-504E-FE47-A087-FC90FD99E61D}"/>
              </a:ext>
            </a:extLst>
          </p:cNvPr>
          <p:cNvPicPr>
            <a:picLocks noChangeAspect="1"/>
          </p:cNvPicPr>
          <p:nvPr/>
        </p:nvPicPr>
        <p:blipFill>
          <a:blip r:embed="rId4"/>
          <a:stretch>
            <a:fillRect/>
          </a:stretch>
        </p:blipFill>
        <p:spPr>
          <a:xfrm>
            <a:off x="5757420" y="2007936"/>
            <a:ext cx="408487" cy="408487"/>
          </a:xfrm>
          <a:prstGeom prst="rect">
            <a:avLst/>
          </a:prstGeom>
        </p:spPr>
      </p:pic>
      <p:pic>
        <p:nvPicPr>
          <p:cNvPr id="40" name="Picture 39">
            <a:extLst>
              <a:ext uri="{FF2B5EF4-FFF2-40B4-BE49-F238E27FC236}">
                <a16:creationId xmlns:a16="http://schemas.microsoft.com/office/drawing/2014/main" id="{A7D44DA8-52B3-6548-9817-C3BBB80B1D03}"/>
              </a:ext>
            </a:extLst>
          </p:cNvPr>
          <p:cNvPicPr>
            <a:picLocks noChangeAspect="1"/>
          </p:cNvPicPr>
          <p:nvPr/>
        </p:nvPicPr>
        <p:blipFill>
          <a:blip r:embed="rId5"/>
          <a:stretch>
            <a:fillRect/>
          </a:stretch>
        </p:blipFill>
        <p:spPr>
          <a:xfrm>
            <a:off x="7011104" y="4430869"/>
            <a:ext cx="485925" cy="485925"/>
          </a:xfrm>
          <a:prstGeom prst="rect">
            <a:avLst/>
          </a:prstGeom>
        </p:spPr>
      </p:pic>
      <p:pic>
        <p:nvPicPr>
          <p:cNvPr id="41" name="Picture 40">
            <a:extLst>
              <a:ext uri="{FF2B5EF4-FFF2-40B4-BE49-F238E27FC236}">
                <a16:creationId xmlns:a16="http://schemas.microsoft.com/office/drawing/2014/main" id="{F3A09928-075E-3042-BDAF-E09C8114A951}"/>
              </a:ext>
            </a:extLst>
          </p:cNvPr>
          <p:cNvPicPr>
            <a:picLocks noChangeAspect="1"/>
          </p:cNvPicPr>
          <p:nvPr/>
        </p:nvPicPr>
        <p:blipFill>
          <a:blip r:embed="rId6"/>
          <a:stretch>
            <a:fillRect/>
          </a:stretch>
        </p:blipFill>
        <p:spPr>
          <a:xfrm>
            <a:off x="4446739" y="4421305"/>
            <a:ext cx="485925" cy="485925"/>
          </a:xfrm>
          <a:prstGeom prst="rect">
            <a:avLst/>
          </a:prstGeom>
        </p:spPr>
      </p:pic>
      <p:sp>
        <p:nvSpPr>
          <p:cNvPr id="7" name="TextBox 6">
            <a:extLst>
              <a:ext uri="{FF2B5EF4-FFF2-40B4-BE49-F238E27FC236}">
                <a16:creationId xmlns:a16="http://schemas.microsoft.com/office/drawing/2014/main" id="{BF50F71B-3720-9445-BEEF-BC5F8CEA0CA3}"/>
              </a:ext>
            </a:extLst>
          </p:cNvPr>
          <p:cNvSpPr txBox="1"/>
          <p:nvPr/>
        </p:nvSpPr>
        <p:spPr>
          <a:xfrm>
            <a:off x="5279681" y="2496413"/>
            <a:ext cx="1360783" cy="389209"/>
          </a:xfrm>
          <a:prstGeom prst="rect">
            <a:avLst/>
          </a:prstGeom>
          <a:noFill/>
        </p:spPr>
        <p:txBody>
          <a:bodyPr wrap="square" lIns="0" tIns="0" rIns="0" bIns="0" rtlCol="0">
            <a:spAutoFit/>
          </a:bodyPr>
          <a:lstStyle/>
          <a:p>
            <a:pPr algn="ctr" fontAlgn="base">
              <a:lnSpc>
                <a:spcPts val="1480"/>
              </a:lnSpc>
              <a:spcBef>
                <a:spcPct val="50000"/>
              </a:spcBef>
              <a:spcAft>
                <a:spcPct val="0"/>
              </a:spcAft>
              <a:buClr>
                <a:srgbClr val="F0AB00"/>
              </a:buClr>
              <a:buSzPct val="80000"/>
            </a:pPr>
            <a:r>
              <a:rPr lang="en-US" sz="1800" kern="0" dirty="0">
                <a:ea typeface="Arial Unicode MS" pitchFamily="34" charset="-128"/>
                <a:cs typeface="Arial Unicode MS" pitchFamily="34" charset="-128"/>
              </a:rPr>
              <a:t>Business</a:t>
            </a:r>
            <a:br>
              <a:rPr lang="en-US" sz="1800" kern="0" dirty="0">
                <a:ea typeface="Arial Unicode MS" pitchFamily="34" charset="-128"/>
                <a:cs typeface="Arial Unicode MS" pitchFamily="34" charset="-128"/>
              </a:rPr>
            </a:br>
            <a:r>
              <a:rPr lang="en-US" sz="1800" kern="0" dirty="0">
                <a:ea typeface="Arial Unicode MS" pitchFamily="34" charset="-128"/>
                <a:cs typeface="Arial Unicode MS" pitchFamily="34" charset="-128"/>
              </a:rPr>
              <a:t>Processes</a:t>
            </a:r>
          </a:p>
        </p:txBody>
      </p:sp>
      <p:sp>
        <p:nvSpPr>
          <p:cNvPr id="45" name="TextBox 44">
            <a:extLst>
              <a:ext uri="{FF2B5EF4-FFF2-40B4-BE49-F238E27FC236}">
                <a16:creationId xmlns:a16="http://schemas.microsoft.com/office/drawing/2014/main" id="{DFE9D751-DEF0-F144-A499-C94E03834841}"/>
              </a:ext>
            </a:extLst>
          </p:cNvPr>
          <p:cNvSpPr txBox="1"/>
          <p:nvPr/>
        </p:nvSpPr>
        <p:spPr>
          <a:xfrm>
            <a:off x="6577577" y="4971098"/>
            <a:ext cx="1360783" cy="205184"/>
          </a:xfrm>
          <a:prstGeom prst="rect">
            <a:avLst/>
          </a:prstGeom>
          <a:noFill/>
        </p:spPr>
        <p:txBody>
          <a:bodyPr wrap="square" lIns="0" tIns="0" rIns="0" bIns="0" rtlCol="0">
            <a:spAutoFit/>
          </a:bodyPr>
          <a:lstStyle/>
          <a:p>
            <a:pPr algn="ctr" fontAlgn="base">
              <a:lnSpc>
                <a:spcPts val="1580"/>
              </a:lnSpc>
              <a:spcBef>
                <a:spcPct val="50000"/>
              </a:spcBef>
              <a:spcAft>
                <a:spcPct val="0"/>
              </a:spcAft>
              <a:buClr>
                <a:srgbClr val="F0AB00"/>
              </a:buClr>
              <a:buSzPct val="80000"/>
            </a:pPr>
            <a:r>
              <a:rPr lang="en-US" sz="1800" kern="0" dirty="0">
                <a:ea typeface="Arial Unicode MS" pitchFamily="34" charset="-128"/>
                <a:cs typeface="Arial Unicode MS" pitchFamily="34" charset="-128"/>
              </a:rPr>
              <a:t>Insights</a:t>
            </a:r>
          </a:p>
        </p:txBody>
      </p:sp>
      <p:sp>
        <p:nvSpPr>
          <p:cNvPr id="46" name="TextBox 45">
            <a:extLst>
              <a:ext uri="{FF2B5EF4-FFF2-40B4-BE49-F238E27FC236}">
                <a16:creationId xmlns:a16="http://schemas.microsoft.com/office/drawing/2014/main" id="{725D3A1A-0653-7640-8E1C-BD021C92A673}"/>
              </a:ext>
            </a:extLst>
          </p:cNvPr>
          <p:cNvSpPr txBox="1"/>
          <p:nvPr/>
        </p:nvSpPr>
        <p:spPr>
          <a:xfrm>
            <a:off x="4009123" y="4971098"/>
            <a:ext cx="1360783" cy="196849"/>
          </a:xfrm>
          <a:prstGeom prst="rect">
            <a:avLst/>
          </a:prstGeom>
          <a:noFill/>
        </p:spPr>
        <p:txBody>
          <a:bodyPr wrap="square" lIns="0" tIns="0" rIns="0" bIns="0" rtlCol="0">
            <a:spAutoFit/>
          </a:bodyPr>
          <a:lstStyle/>
          <a:p>
            <a:pPr algn="ctr" fontAlgn="base">
              <a:lnSpc>
                <a:spcPts val="1480"/>
              </a:lnSpc>
              <a:spcBef>
                <a:spcPct val="50000"/>
              </a:spcBef>
              <a:spcAft>
                <a:spcPct val="0"/>
              </a:spcAft>
              <a:buClr>
                <a:srgbClr val="F0AB00"/>
              </a:buClr>
              <a:buSzPct val="80000"/>
            </a:pPr>
            <a:r>
              <a:rPr lang="en-US" sz="1800" kern="0" dirty="0">
                <a:ea typeface="Arial Unicode MS" pitchFamily="34" charset="-128"/>
                <a:cs typeface="Arial Unicode MS" pitchFamily="34" charset="-128"/>
              </a:rPr>
              <a:t>Data</a:t>
            </a:r>
          </a:p>
        </p:txBody>
      </p:sp>
      <p:sp>
        <p:nvSpPr>
          <p:cNvPr id="26" name="Rectangle 25">
            <a:extLst>
              <a:ext uri="{FF2B5EF4-FFF2-40B4-BE49-F238E27FC236}">
                <a16:creationId xmlns:a16="http://schemas.microsoft.com/office/drawing/2014/main" id="{553E3761-8386-4BC4-91BE-80DDB6AC4C9A}"/>
              </a:ext>
            </a:extLst>
          </p:cNvPr>
          <p:cNvSpPr/>
          <p:nvPr/>
        </p:nvSpPr>
        <p:spPr>
          <a:xfrm>
            <a:off x="2054067" y="5702633"/>
            <a:ext cx="7545775" cy="369108"/>
          </a:xfrm>
          <a:prstGeom prst="rect">
            <a:avLst/>
          </a:prstGeom>
        </p:spPr>
        <p:txBody>
          <a:bodyPr wrap="square">
            <a:spAutoFit/>
          </a:bodyPr>
          <a:lstStyle/>
          <a:p>
            <a:pPr marL="342694" algn="ctr" defTabSz="1088449"/>
            <a:r>
              <a:rPr lang="en-US" sz="1798" b="1" dirty="0">
                <a:solidFill>
                  <a:schemeClr val="accent3"/>
                </a:solidFill>
              </a:rPr>
              <a:t>Data Processing</a:t>
            </a:r>
          </a:p>
        </p:txBody>
      </p:sp>
      <p:sp>
        <p:nvSpPr>
          <p:cNvPr id="27" name="Rectangle 26">
            <a:extLst>
              <a:ext uri="{FF2B5EF4-FFF2-40B4-BE49-F238E27FC236}">
                <a16:creationId xmlns:a16="http://schemas.microsoft.com/office/drawing/2014/main" id="{84191E7D-E663-4254-96D9-1014B3A7943F}"/>
              </a:ext>
            </a:extLst>
          </p:cNvPr>
          <p:cNvSpPr/>
          <p:nvPr/>
        </p:nvSpPr>
        <p:spPr>
          <a:xfrm>
            <a:off x="2094049" y="3032632"/>
            <a:ext cx="2427756" cy="369012"/>
          </a:xfrm>
          <a:prstGeom prst="rect">
            <a:avLst/>
          </a:prstGeom>
        </p:spPr>
        <p:txBody>
          <a:bodyPr wrap="square">
            <a:spAutoFit/>
          </a:bodyPr>
          <a:lstStyle/>
          <a:p>
            <a:pPr marL="342694" algn="r" defTabSz="1088449"/>
            <a:r>
              <a:rPr lang="en-US" sz="1798" b="1" dirty="0">
                <a:solidFill>
                  <a:schemeClr val="accent3"/>
                </a:solidFill>
              </a:rPr>
              <a:t>Data Integration</a:t>
            </a:r>
          </a:p>
        </p:txBody>
      </p:sp>
      <p:sp>
        <p:nvSpPr>
          <p:cNvPr id="28" name="Rectangle 27">
            <a:extLst>
              <a:ext uri="{FF2B5EF4-FFF2-40B4-BE49-F238E27FC236}">
                <a16:creationId xmlns:a16="http://schemas.microsoft.com/office/drawing/2014/main" id="{8BBAB44C-9CB5-4FD1-A835-A9516EFDEA52}"/>
              </a:ext>
            </a:extLst>
          </p:cNvPr>
          <p:cNvSpPr/>
          <p:nvPr/>
        </p:nvSpPr>
        <p:spPr>
          <a:xfrm>
            <a:off x="7411104" y="3032632"/>
            <a:ext cx="3027672" cy="369012"/>
          </a:xfrm>
          <a:prstGeom prst="rect">
            <a:avLst/>
          </a:prstGeom>
        </p:spPr>
        <p:txBody>
          <a:bodyPr wrap="square">
            <a:spAutoFit/>
          </a:bodyPr>
          <a:lstStyle/>
          <a:p>
            <a:pPr defTabSz="1088449"/>
            <a:r>
              <a:rPr lang="en-US" sz="1798" b="1" dirty="0">
                <a:solidFill>
                  <a:schemeClr val="accent3"/>
                </a:solidFill>
              </a:rPr>
              <a:t>Operationalization</a:t>
            </a:r>
          </a:p>
        </p:txBody>
      </p:sp>
      <p:pic>
        <p:nvPicPr>
          <p:cNvPr id="30" name="Picture 29">
            <a:extLst>
              <a:ext uri="{FF2B5EF4-FFF2-40B4-BE49-F238E27FC236}">
                <a16:creationId xmlns:a16="http://schemas.microsoft.com/office/drawing/2014/main" id="{F6B5C434-88A5-483E-8D5D-FB357F38EEC0}"/>
              </a:ext>
            </a:extLst>
          </p:cNvPr>
          <p:cNvPicPr>
            <a:picLocks noChangeAspect="1"/>
          </p:cNvPicPr>
          <p:nvPr/>
        </p:nvPicPr>
        <p:blipFill>
          <a:blip r:embed="rId7"/>
          <a:stretch>
            <a:fillRect/>
          </a:stretch>
        </p:blipFill>
        <p:spPr>
          <a:xfrm>
            <a:off x="5648316" y="5878399"/>
            <a:ext cx="752484" cy="752484"/>
          </a:xfrm>
          <a:prstGeom prst="rect">
            <a:avLst/>
          </a:prstGeom>
        </p:spPr>
      </p:pic>
      <p:pic>
        <p:nvPicPr>
          <p:cNvPr id="31" name="Picture 30">
            <a:extLst>
              <a:ext uri="{FF2B5EF4-FFF2-40B4-BE49-F238E27FC236}">
                <a16:creationId xmlns:a16="http://schemas.microsoft.com/office/drawing/2014/main" id="{0027F65F-BCD0-4491-BF83-5815F1D338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7116" y="2496413"/>
            <a:ext cx="629322" cy="629322"/>
          </a:xfrm>
          <a:prstGeom prst="rect">
            <a:avLst/>
          </a:prstGeom>
        </p:spPr>
      </p:pic>
      <p:pic>
        <p:nvPicPr>
          <p:cNvPr id="32" name="Picture 31">
            <a:extLst>
              <a:ext uri="{FF2B5EF4-FFF2-40B4-BE49-F238E27FC236}">
                <a16:creationId xmlns:a16="http://schemas.microsoft.com/office/drawing/2014/main" id="{89A88826-42A7-4A37-9F3B-8ADFBC48E0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0160" y="2496413"/>
            <a:ext cx="669519" cy="669519"/>
          </a:xfrm>
          <a:prstGeom prst="rect">
            <a:avLst/>
          </a:prstGeom>
        </p:spPr>
      </p:pic>
    </p:spTree>
    <p:extLst>
      <p:ext uri="{BB962C8B-B14F-4D97-AF65-F5344CB8AC3E}">
        <p14:creationId xmlns:p14="http://schemas.microsoft.com/office/powerpoint/2010/main" val="310646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F222F4-1A46-4A51-AC61-7A6908B004D9}"/>
              </a:ext>
            </a:extLst>
          </p:cNvPr>
          <p:cNvSpPr/>
          <p:nvPr/>
        </p:nvSpPr>
        <p:spPr bwMode="gray">
          <a:xfrm>
            <a:off x="4192649" y="1602826"/>
            <a:ext cx="4140034" cy="1653314"/>
          </a:xfrm>
          <a:prstGeom prst="rect">
            <a:avLst/>
          </a:prstGeom>
          <a:solidFill>
            <a:schemeClr val="tx2">
              <a:lumMod val="20000"/>
              <a:lumOff val="80000"/>
            </a:schemeClr>
          </a:solidFill>
          <a:ln w="28575" algn="ctr">
            <a:noFill/>
            <a:prstDash val="solid"/>
            <a:miter lim="800000"/>
            <a:headEnd/>
            <a:tailEnd/>
          </a:ln>
        </p:spPr>
        <p:txBody>
          <a:bodyPr lIns="89977" tIns="71981" rIns="89977" bIns="71981" rtlCol="0" anchor="t"/>
          <a:lstStyle/>
          <a:p>
            <a:pPr algn="ctr" defTabSz="914126" fontAlgn="base">
              <a:spcBef>
                <a:spcPct val="50000"/>
              </a:spcBef>
              <a:spcAft>
                <a:spcPct val="0"/>
              </a:spcAft>
              <a:buClr>
                <a:srgbClr val="F0AB00"/>
              </a:buClr>
              <a:buSzPct val="80000"/>
              <a:defRPr/>
            </a:pPr>
            <a:endParaRPr lang="en-US" sz="500" b="1" kern="0">
              <a:solidFill>
                <a:srgbClr val="000000"/>
              </a:solidFill>
              <a:ea typeface="Arial Unicode MS" pitchFamily="34" charset="-128"/>
              <a:cs typeface="Arial Unicode MS" pitchFamily="34" charset="-128"/>
            </a:endParaRPr>
          </a:p>
          <a:p>
            <a:pPr defTabSz="914126" fontAlgn="base">
              <a:spcBef>
                <a:spcPct val="50000"/>
              </a:spcBef>
              <a:spcAft>
                <a:spcPct val="0"/>
              </a:spcAft>
              <a:buClr>
                <a:srgbClr val="F0AB00"/>
              </a:buClr>
              <a:buSzPct val="80000"/>
              <a:defRPr/>
            </a:pPr>
            <a:r>
              <a:rPr lang="en-US" sz="1600" b="1" kern="0">
                <a:solidFill>
                  <a:srgbClr val="000000"/>
                </a:solidFill>
                <a:ea typeface="Arial Unicode MS" pitchFamily="34" charset="-128"/>
                <a:cs typeface="Arial Unicode MS" pitchFamily="34" charset="-128"/>
              </a:rPr>
              <a:t>    	</a:t>
            </a:r>
          </a:p>
        </p:txBody>
      </p:sp>
      <p:graphicFrame>
        <p:nvGraphicFramePr>
          <p:cNvPr id="17" name="Table 7">
            <a:extLst>
              <a:ext uri="{FF2B5EF4-FFF2-40B4-BE49-F238E27FC236}">
                <a16:creationId xmlns:a16="http://schemas.microsoft.com/office/drawing/2014/main" id="{A4CA20D8-15CE-4D71-9A6C-AA0F2C301D83}"/>
              </a:ext>
            </a:extLst>
          </p:cNvPr>
          <p:cNvGraphicFramePr>
            <a:graphicFrameLocks noGrp="1"/>
          </p:cNvGraphicFramePr>
          <p:nvPr/>
        </p:nvGraphicFramePr>
        <p:xfrm>
          <a:off x="5726832" y="1733578"/>
          <a:ext cx="2301965" cy="370840"/>
        </p:xfrm>
        <a:graphic>
          <a:graphicData uri="http://schemas.openxmlformats.org/drawingml/2006/table">
            <a:tbl>
              <a:tblPr firstRow="1" bandRow="1">
                <a:tableStyleId>{2D5ABB26-0587-4C30-8999-92F81FD0307C}</a:tableStyleId>
              </a:tblPr>
              <a:tblGrid>
                <a:gridCol w="2301965">
                  <a:extLst>
                    <a:ext uri="{9D8B030D-6E8A-4147-A177-3AD203B41FA5}">
                      <a16:colId xmlns:a16="http://schemas.microsoft.com/office/drawing/2014/main" val="3746969340"/>
                    </a:ext>
                  </a:extLst>
                </a:gridCol>
              </a:tblGrid>
              <a:tr h="370840">
                <a:tc>
                  <a:txBody>
                    <a:bodyPr/>
                    <a:lstStyle/>
                    <a:p>
                      <a:r>
                        <a:rPr lang="en-US" sz="1400" b="1"/>
                        <a:t>SAP HANA Cloud</a:t>
                      </a:r>
                      <a:endParaRPr lang="en-DE" sz="1400" b="1"/>
                    </a:p>
                  </a:txBody>
                  <a:tcPr/>
                </a:tc>
                <a:extLst>
                  <a:ext uri="{0D108BD9-81ED-4DB2-BD59-A6C34878D82A}">
                    <a16:rowId xmlns:a16="http://schemas.microsoft.com/office/drawing/2014/main" val="172396119"/>
                  </a:ext>
                </a:extLst>
              </a:tr>
            </a:tbl>
          </a:graphicData>
        </a:graphic>
      </p:graphicFrame>
      <p:sp>
        <p:nvSpPr>
          <p:cNvPr id="18" name="Rectangle 17">
            <a:extLst>
              <a:ext uri="{FF2B5EF4-FFF2-40B4-BE49-F238E27FC236}">
                <a16:creationId xmlns:a16="http://schemas.microsoft.com/office/drawing/2014/main" id="{F73B831F-1EF8-49DB-A1DC-529B36734304}"/>
              </a:ext>
            </a:extLst>
          </p:cNvPr>
          <p:cNvSpPr/>
          <p:nvPr/>
        </p:nvSpPr>
        <p:spPr bwMode="gray">
          <a:xfrm>
            <a:off x="503238" y="3906110"/>
            <a:ext cx="11187105" cy="2431190"/>
          </a:xfrm>
          <a:prstGeom prst="rect">
            <a:avLst/>
          </a:prstGeom>
          <a:solidFill>
            <a:schemeClr val="accent3">
              <a:lumMod val="20000"/>
              <a:lumOff val="80000"/>
            </a:schemeClr>
          </a:solidFill>
          <a:ln w="28575" algn="ctr">
            <a:noFill/>
            <a:miter lim="800000"/>
            <a:headEnd/>
            <a:tailEnd/>
          </a:ln>
        </p:spPr>
        <p:txBody>
          <a:bodyPr lIns="89977" tIns="71981" rIns="89977" bIns="71981" rtlCol="0" anchor="t"/>
          <a:lstStyle/>
          <a:p>
            <a:pPr algn="ctr" defTabSz="914126" fontAlgn="base">
              <a:spcBef>
                <a:spcPct val="50000"/>
              </a:spcBef>
              <a:spcAft>
                <a:spcPct val="0"/>
              </a:spcAft>
              <a:buClr>
                <a:srgbClr val="F0AB00"/>
              </a:buClr>
              <a:buSzPct val="80000"/>
              <a:defRPr/>
            </a:pPr>
            <a:endParaRPr lang="en-US" sz="1400" b="1" kern="0">
              <a:ea typeface="Arial Unicode MS" pitchFamily="34" charset="-128"/>
              <a:cs typeface="Arial Unicode MS" pitchFamily="34" charset="-128"/>
            </a:endParaRPr>
          </a:p>
        </p:txBody>
      </p:sp>
      <p:sp>
        <p:nvSpPr>
          <p:cNvPr id="19" name="Flowchart: Internal Storage 18">
            <a:extLst>
              <a:ext uri="{FF2B5EF4-FFF2-40B4-BE49-F238E27FC236}">
                <a16:creationId xmlns:a16="http://schemas.microsoft.com/office/drawing/2014/main" id="{041F418C-2861-4454-8104-F42604EB374B}"/>
              </a:ext>
            </a:extLst>
          </p:cNvPr>
          <p:cNvSpPr/>
          <p:nvPr/>
        </p:nvSpPr>
        <p:spPr bwMode="gray">
          <a:xfrm>
            <a:off x="5719450" y="2471761"/>
            <a:ext cx="1013092" cy="580451"/>
          </a:xfrm>
          <a:prstGeom prst="flowChartInternalStorage">
            <a:avLst/>
          </a:prstGeom>
          <a:solidFill>
            <a:schemeClr val="bg1"/>
          </a:solidFill>
          <a:ln w="127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3" name="TextBox 22">
            <a:extLst>
              <a:ext uri="{FF2B5EF4-FFF2-40B4-BE49-F238E27FC236}">
                <a16:creationId xmlns:a16="http://schemas.microsoft.com/office/drawing/2014/main" id="{2D854553-808A-4949-B346-E1870832CF4E}"/>
              </a:ext>
            </a:extLst>
          </p:cNvPr>
          <p:cNvSpPr txBox="1"/>
          <p:nvPr/>
        </p:nvSpPr>
        <p:spPr>
          <a:xfrm>
            <a:off x="6051484" y="2582496"/>
            <a:ext cx="479789" cy="369332"/>
          </a:xfrm>
          <a:prstGeom prst="rect">
            <a:avLst/>
          </a:prstGeom>
          <a:noFill/>
          <a:ln w="12700">
            <a:noFill/>
          </a:ln>
        </p:spPr>
        <p:txBody>
          <a:bodyPr wrap="square" lIns="0" tIns="0" rIns="0" bIns="0" rtlCol="0">
            <a:spAutoFit/>
          </a:bodyPr>
          <a:lstStyle/>
          <a:p>
            <a:pPr fontAlgn="base">
              <a:spcBef>
                <a:spcPct val="50000"/>
              </a:spcBef>
              <a:spcAft>
                <a:spcPct val="0"/>
              </a:spcAft>
              <a:buClr>
                <a:srgbClr val="F0AB00"/>
              </a:buClr>
              <a:buSzPct val="80000"/>
            </a:pPr>
            <a:r>
              <a:rPr lang="en-US" sz="1200" kern="0" dirty="0">
                <a:ea typeface="Arial Unicode MS" pitchFamily="34" charset="-128"/>
                <a:cs typeface="Arial Unicode MS" pitchFamily="34" charset="-128"/>
              </a:rPr>
              <a:t>Virtual     table</a:t>
            </a:r>
          </a:p>
        </p:txBody>
      </p:sp>
      <p:sp>
        <p:nvSpPr>
          <p:cNvPr id="31" name="Rectangle 30">
            <a:extLst>
              <a:ext uri="{FF2B5EF4-FFF2-40B4-BE49-F238E27FC236}">
                <a16:creationId xmlns:a16="http://schemas.microsoft.com/office/drawing/2014/main" id="{6EC30568-0BBA-40BB-ADFC-4974CA5AE583}"/>
              </a:ext>
            </a:extLst>
          </p:cNvPr>
          <p:cNvSpPr/>
          <p:nvPr/>
        </p:nvSpPr>
        <p:spPr bwMode="gray">
          <a:xfrm>
            <a:off x="7009920" y="2469159"/>
            <a:ext cx="1013092" cy="571745"/>
          </a:xfrm>
          <a:prstGeom prst="rect">
            <a:avLst/>
          </a:prstGeom>
          <a:solidFill>
            <a:schemeClr val="bg1"/>
          </a:solidFill>
          <a:ln w="127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1200" kern="0">
                <a:ea typeface="Arial Unicode MS" pitchFamily="34" charset="-128"/>
                <a:cs typeface="Arial Unicode MS" pitchFamily="34" charset="-128"/>
              </a:rPr>
              <a:t>Vi</a:t>
            </a:r>
            <a:r>
              <a:rPr kumimoji="0" lang="en-US" sz="1200" b="0" i="0" u="none" strike="noStrike" kern="0" cap="none" spc="0" normalizeH="0" baseline="0" noProof="0" err="1">
                <a:ln>
                  <a:noFill/>
                </a:ln>
                <a:effectLst/>
                <a:uLnTx/>
                <a:uFillTx/>
                <a:ea typeface="Arial Unicode MS" pitchFamily="34" charset="-128"/>
                <a:cs typeface="Arial Unicode MS" pitchFamily="34" charset="-128"/>
              </a:rPr>
              <a:t>ews</a:t>
            </a:r>
            <a:endParaRPr kumimoji="0" lang="en-DE"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5" name="Rectangle 4">
            <a:extLst>
              <a:ext uri="{FF2B5EF4-FFF2-40B4-BE49-F238E27FC236}">
                <a16:creationId xmlns:a16="http://schemas.microsoft.com/office/drawing/2014/main" id="{A400AA5C-947D-4D72-AE47-1E2B50A807D2}"/>
              </a:ext>
            </a:extLst>
          </p:cNvPr>
          <p:cNvSpPr/>
          <p:nvPr/>
        </p:nvSpPr>
        <p:spPr bwMode="gray">
          <a:xfrm>
            <a:off x="674784" y="4104586"/>
            <a:ext cx="10845607" cy="1692418"/>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err="1">
              <a:ln>
                <a:noFill/>
              </a:ln>
              <a:effectLst/>
              <a:uLnTx/>
              <a:uFillTx/>
              <a:ea typeface="Arial Unicode MS" pitchFamily="34" charset="-128"/>
              <a:cs typeface="Arial Unicode MS" pitchFamily="34" charset="-128"/>
            </a:endParaRPr>
          </a:p>
        </p:txBody>
      </p:sp>
      <p:graphicFrame>
        <p:nvGraphicFramePr>
          <p:cNvPr id="6" name="Table 6">
            <a:extLst>
              <a:ext uri="{FF2B5EF4-FFF2-40B4-BE49-F238E27FC236}">
                <a16:creationId xmlns:a16="http://schemas.microsoft.com/office/drawing/2014/main" id="{B379C4A3-9FAE-41D0-8533-0633242FFE16}"/>
              </a:ext>
            </a:extLst>
          </p:cNvPr>
          <p:cNvGraphicFramePr>
            <a:graphicFrameLocks noGrp="1"/>
          </p:cNvGraphicFramePr>
          <p:nvPr/>
        </p:nvGraphicFramePr>
        <p:xfrm>
          <a:off x="5442072" y="5426164"/>
          <a:ext cx="1304407" cy="370840"/>
        </p:xfrm>
        <a:graphic>
          <a:graphicData uri="http://schemas.openxmlformats.org/drawingml/2006/table">
            <a:tbl>
              <a:tblPr firstRow="1" bandRow="1">
                <a:tableStyleId>{2D5ABB26-0587-4C30-8999-92F81FD0307C}</a:tableStyleId>
              </a:tblPr>
              <a:tblGrid>
                <a:gridCol w="1304407">
                  <a:extLst>
                    <a:ext uri="{9D8B030D-6E8A-4147-A177-3AD203B41FA5}">
                      <a16:colId xmlns:a16="http://schemas.microsoft.com/office/drawing/2014/main" val="519335608"/>
                    </a:ext>
                  </a:extLst>
                </a:gridCol>
              </a:tblGrid>
              <a:tr h="370840">
                <a:tc>
                  <a:txBody>
                    <a:bodyPr/>
                    <a:lstStyle/>
                    <a:p>
                      <a:r>
                        <a:rPr lang="en-US" sz="1200" b="1"/>
                        <a:t>Modeler</a:t>
                      </a:r>
                      <a:endParaRPr lang="en-DE" sz="1200" b="1"/>
                    </a:p>
                  </a:txBody>
                  <a:tcPr/>
                </a:tc>
                <a:extLst>
                  <a:ext uri="{0D108BD9-81ED-4DB2-BD59-A6C34878D82A}">
                    <a16:rowId xmlns:a16="http://schemas.microsoft.com/office/drawing/2014/main" val="3473701072"/>
                  </a:ext>
                </a:extLst>
              </a:tr>
            </a:tbl>
          </a:graphicData>
        </a:graphic>
      </p:graphicFrame>
      <p:pic>
        <p:nvPicPr>
          <p:cNvPr id="16" name="Graphic 15">
            <a:extLst>
              <a:ext uri="{FF2B5EF4-FFF2-40B4-BE49-F238E27FC236}">
                <a16:creationId xmlns:a16="http://schemas.microsoft.com/office/drawing/2014/main" id="{E2A6CCC2-AD05-48D3-A94C-84C8FE6732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03740" y="1754678"/>
            <a:ext cx="339336" cy="337244"/>
          </a:xfrm>
          <a:prstGeom prst="rect">
            <a:avLst/>
          </a:prstGeom>
        </p:spPr>
      </p:pic>
      <p:pic>
        <p:nvPicPr>
          <p:cNvPr id="21" name="Picture 20">
            <a:extLst>
              <a:ext uri="{FF2B5EF4-FFF2-40B4-BE49-F238E27FC236}">
                <a16:creationId xmlns:a16="http://schemas.microsoft.com/office/drawing/2014/main" id="{65D17D34-DE7E-40DE-B5B1-23766177E5F6}"/>
              </a:ext>
            </a:extLst>
          </p:cNvPr>
          <p:cNvPicPr>
            <a:picLocks noChangeAspect="1"/>
          </p:cNvPicPr>
          <p:nvPr/>
        </p:nvPicPr>
        <p:blipFill>
          <a:blip r:embed="rId4">
            <a:duotone>
              <a:schemeClr val="accent3">
                <a:shade val="45000"/>
                <a:satMod val="135000"/>
              </a:schemeClr>
              <a:prstClr val="white"/>
            </a:duotone>
            <a:clrChange>
              <a:clrFrom>
                <a:srgbClr val="FFFFFF"/>
              </a:clrFrom>
              <a:clrTo>
                <a:srgbClr val="FFFFFF">
                  <a:alpha val="0"/>
                </a:srgbClr>
              </a:clrTo>
            </a:clrChange>
          </a:blip>
          <a:stretch>
            <a:fillRect/>
          </a:stretch>
        </p:blipFill>
        <p:spPr>
          <a:xfrm>
            <a:off x="5161163" y="5370391"/>
            <a:ext cx="370307" cy="371070"/>
          </a:xfrm>
          <a:prstGeom prst="rect">
            <a:avLst/>
          </a:prstGeom>
        </p:spPr>
      </p:pic>
      <p:sp>
        <p:nvSpPr>
          <p:cNvPr id="22" name="Rectangle: Rounded Corners 21">
            <a:extLst>
              <a:ext uri="{FF2B5EF4-FFF2-40B4-BE49-F238E27FC236}">
                <a16:creationId xmlns:a16="http://schemas.microsoft.com/office/drawing/2014/main" id="{E7243A27-774F-44BD-9796-A7537E3CB94D}"/>
              </a:ext>
            </a:extLst>
          </p:cNvPr>
          <p:cNvSpPr/>
          <p:nvPr/>
        </p:nvSpPr>
        <p:spPr bwMode="gray">
          <a:xfrm>
            <a:off x="1088163" y="5940197"/>
            <a:ext cx="10857435" cy="283250"/>
          </a:xfrm>
          <a:prstGeom prst="roundRect">
            <a:avLst/>
          </a:prstGeom>
          <a:noFill/>
          <a:ln w="9525" algn="ctr">
            <a:no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1400" b="1" kern="0">
                <a:latin typeface="+mn-lt"/>
                <a:ea typeface="Arial Unicode MS" pitchFamily="34" charset="-128"/>
                <a:cs typeface="Arial Unicode MS" pitchFamily="34" charset="-128"/>
              </a:rPr>
              <a:t>SAP Data Intelligence</a:t>
            </a:r>
            <a:endParaRPr kumimoji="0" lang="en-US" sz="1400" i="0" u="none" strike="noStrike" kern="0" cap="none" spc="0" normalizeH="0" baseline="0" noProof="0">
              <a:ln>
                <a:noFill/>
              </a:ln>
              <a:uLnTx/>
              <a:uFillTx/>
              <a:latin typeface="+mn-lt"/>
              <a:ea typeface="Arial Unicode MS" pitchFamily="34" charset="-128"/>
              <a:cs typeface="Arial Unicode MS" pitchFamily="34" charset="-128"/>
            </a:endParaRPr>
          </a:p>
        </p:txBody>
      </p:sp>
      <p:pic>
        <p:nvPicPr>
          <p:cNvPr id="24" name="Picture 23">
            <a:extLst>
              <a:ext uri="{FF2B5EF4-FFF2-40B4-BE49-F238E27FC236}">
                <a16:creationId xmlns:a16="http://schemas.microsoft.com/office/drawing/2014/main" id="{9E5167B8-FC47-4BBC-AB96-677381D5D060}"/>
              </a:ext>
            </a:extLst>
          </p:cNvPr>
          <p:cNvPicPr>
            <a:picLocks noChangeAspect="1"/>
          </p:cNvPicPr>
          <p:nvPr/>
        </p:nvPicPr>
        <p:blipFill>
          <a:blip r:embed="rId5"/>
          <a:stretch>
            <a:fillRect/>
          </a:stretch>
        </p:blipFill>
        <p:spPr>
          <a:xfrm>
            <a:off x="5161163" y="5879468"/>
            <a:ext cx="380277" cy="379221"/>
          </a:xfrm>
          <a:prstGeom prst="rect">
            <a:avLst/>
          </a:prstGeom>
        </p:spPr>
      </p:pic>
      <p:pic>
        <p:nvPicPr>
          <p:cNvPr id="33" name="Picture 32">
            <a:extLst>
              <a:ext uri="{FF2B5EF4-FFF2-40B4-BE49-F238E27FC236}">
                <a16:creationId xmlns:a16="http://schemas.microsoft.com/office/drawing/2014/main" id="{C328B50F-E88E-4026-98DB-3E221529AA5C}"/>
              </a:ext>
            </a:extLst>
          </p:cNvPr>
          <p:cNvPicPr>
            <a:picLocks noChangeAspect="1"/>
          </p:cNvPicPr>
          <p:nvPr/>
        </p:nvPicPr>
        <p:blipFill>
          <a:blip r:embed="rId6"/>
          <a:stretch>
            <a:fillRect/>
          </a:stretch>
        </p:blipFill>
        <p:spPr>
          <a:xfrm>
            <a:off x="8206373" y="4327677"/>
            <a:ext cx="764044" cy="543898"/>
          </a:xfrm>
          <a:prstGeom prst="rect">
            <a:avLst/>
          </a:prstGeom>
        </p:spPr>
      </p:pic>
      <p:sp>
        <p:nvSpPr>
          <p:cNvPr id="44" name="Flowchart: Internal Storage 43">
            <a:extLst>
              <a:ext uri="{FF2B5EF4-FFF2-40B4-BE49-F238E27FC236}">
                <a16:creationId xmlns:a16="http://schemas.microsoft.com/office/drawing/2014/main" id="{BD4DB4D9-65A8-4084-A107-A389D41CE28D}"/>
              </a:ext>
            </a:extLst>
          </p:cNvPr>
          <p:cNvSpPr/>
          <p:nvPr/>
        </p:nvSpPr>
        <p:spPr bwMode="gray">
          <a:xfrm>
            <a:off x="4428980" y="2464807"/>
            <a:ext cx="1013092" cy="580451"/>
          </a:xfrm>
          <a:prstGeom prst="flowChartInternalStorage">
            <a:avLst/>
          </a:prstGeom>
          <a:solidFill>
            <a:schemeClr val="bg1"/>
          </a:solidFill>
          <a:ln w="127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200" b="0" i="0" u="none" strike="noStrike" kern="0" cap="none" spc="0" normalizeH="0" baseline="0" noProof="0">
                <a:ln>
                  <a:noFill/>
                </a:ln>
                <a:effectLst/>
                <a:uLnTx/>
                <a:uFillTx/>
                <a:ea typeface="Arial Unicode MS" pitchFamily="34" charset="-128"/>
                <a:cs typeface="Arial Unicode MS" pitchFamily="34" charset="-128"/>
              </a:rPr>
              <a:t>Table</a:t>
            </a:r>
          </a:p>
        </p:txBody>
      </p:sp>
      <p:sp>
        <p:nvSpPr>
          <p:cNvPr id="55" name="Rectangle: Rounded Corners 54">
            <a:extLst>
              <a:ext uri="{FF2B5EF4-FFF2-40B4-BE49-F238E27FC236}">
                <a16:creationId xmlns:a16="http://schemas.microsoft.com/office/drawing/2014/main" id="{C4E13874-27C8-4C01-AC61-F84B0ACA72C3}"/>
              </a:ext>
            </a:extLst>
          </p:cNvPr>
          <p:cNvSpPr/>
          <p:nvPr/>
        </p:nvSpPr>
        <p:spPr bwMode="gray">
          <a:xfrm>
            <a:off x="780431" y="4187572"/>
            <a:ext cx="2701583" cy="955551"/>
          </a:xfrm>
          <a:prstGeom prst="roundRect">
            <a:avLst/>
          </a:prstGeom>
          <a:noFill/>
          <a:ln w="25400">
            <a:solidFill>
              <a:srgbClr val="E9E9E9"/>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b"/>
          <a:lstStyle/>
          <a:p>
            <a:pPr marR="0" algn="ctr" defTabSz="914400" eaLnBrk="1" fontAlgn="base" latinLnBrk="0" hangingPunct="1">
              <a:lnSpc>
                <a:spcPct val="100000"/>
              </a:lnSpc>
              <a:spcBef>
                <a:spcPct val="50000"/>
              </a:spcBef>
              <a:spcAft>
                <a:spcPct val="0"/>
              </a:spcAft>
              <a:buClr>
                <a:srgbClr val="F0AB00"/>
              </a:buClr>
              <a:buSzPct val="80000"/>
              <a:tabLst/>
            </a:pPr>
            <a:r>
              <a:rPr lang="de-DE" sz="1000" b="1" kern="0">
                <a:solidFill>
                  <a:schemeClr val="accent2"/>
                </a:solidFill>
                <a:ea typeface="Arial Unicode MS" pitchFamily="34" charset="-128"/>
                <a:cs typeface="Arial Unicode MS" pitchFamily="34" charset="-128"/>
              </a:rPr>
              <a:t>Read</a:t>
            </a:r>
            <a:r>
              <a:rPr kumimoji="0" lang="de-DE" sz="1000" b="1" i="0" u="none" strike="noStrike" kern="0" cap="none" spc="0" normalizeH="0" baseline="0" noProof="0">
                <a:ln>
                  <a:noFill/>
                </a:ln>
                <a:solidFill>
                  <a:schemeClr val="accent2"/>
                </a:solidFill>
                <a:effectLst/>
                <a:uLnTx/>
                <a:uFillTx/>
                <a:ea typeface="Arial Unicode MS" pitchFamily="34" charset="-128"/>
                <a:cs typeface="Arial Unicode MS" pitchFamily="34" charset="-128"/>
              </a:rPr>
              <a:t> </a:t>
            </a:r>
          </a:p>
        </p:txBody>
      </p:sp>
      <p:sp>
        <p:nvSpPr>
          <p:cNvPr id="56" name="Rectangle: Rounded Corners 55">
            <a:extLst>
              <a:ext uri="{FF2B5EF4-FFF2-40B4-BE49-F238E27FC236}">
                <a16:creationId xmlns:a16="http://schemas.microsoft.com/office/drawing/2014/main" id="{C8F9C117-28A4-401C-B5B7-433C5D5CD4EA}"/>
              </a:ext>
            </a:extLst>
          </p:cNvPr>
          <p:cNvSpPr/>
          <p:nvPr/>
        </p:nvSpPr>
        <p:spPr bwMode="gray">
          <a:xfrm>
            <a:off x="8148615" y="4187572"/>
            <a:ext cx="2684487" cy="955551"/>
          </a:xfrm>
          <a:prstGeom prst="roundRect">
            <a:avLst/>
          </a:prstGeom>
          <a:noFill/>
          <a:ln w="25400">
            <a:solidFill>
              <a:srgbClr val="E9E9E9"/>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b"/>
          <a:lstStyle/>
          <a:p>
            <a:pPr marR="0" algn="ctr" defTabSz="914400" eaLnBrk="1" fontAlgn="base" latinLnBrk="0" hangingPunct="1">
              <a:lnSpc>
                <a:spcPct val="100000"/>
              </a:lnSpc>
              <a:spcBef>
                <a:spcPct val="50000"/>
              </a:spcBef>
              <a:spcAft>
                <a:spcPct val="0"/>
              </a:spcAft>
              <a:buClr>
                <a:srgbClr val="F0AB00"/>
              </a:buClr>
              <a:buSzPct val="80000"/>
              <a:tabLst/>
            </a:pPr>
            <a:r>
              <a:rPr lang="de-DE" sz="1000" b="1" kern="0">
                <a:solidFill>
                  <a:schemeClr val="accent2"/>
                </a:solidFill>
                <a:ea typeface="Arial Unicode MS" pitchFamily="34" charset="-128"/>
                <a:cs typeface="Arial Unicode MS" pitchFamily="34" charset="-128"/>
              </a:rPr>
              <a:t>Updat</a:t>
            </a:r>
            <a:r>
              <a:rPr kumimoji="0" lang="de-DE" sz="1000" b="1" i="0" u="none" strike="noStrike" kern="0" cap="none" spc="0" normalizeH="0" baseline="0" noProof="0">
                <a:ln>
                  <a:noFill/>
                </a:ln>
                <a:solidFill>
                  <a:schemeClr val="accent2"/>
                </a:solidFill>
                <a:effectLst/>
                <a:uLnTx/>
                <a:uFillTx/>
                <a:ea typeface="Arial Unicode MS" pitchFamily="34" charset="-128"/>
                <a:cs typeface="Arial Unicode MS" pitchFamily="34" charset="-128"/>
              </a:rPr>
              <a:t>e</a:t>
            </a:r>
          </a:p>
        </p:txBody>
      </p:sp>
      <p:sp>
        <p:nvSpPr>
          <p:cNvPr id="57" name="Rectangle: Rounded Corners 56">
            <a:extLst>
              <a:ext uri="{FF2B5EF4-FFF2-40B4-BE49-F238E27FC236}">
                <a16:creationId xmlns:a16="http://schemas.microsoft.com/office/drawing/2014/main" id="{914F6C18-17AF-42C2-ABA6-A186A4A47952}"/>
              </a:ext>
            </a:extLst>
          </p:cNvPr>
          <p:cNvSpPr/>
          <p:nvPr/>
        </p:nvSpPr>
        <p:spPr bwMode="gray">
          <a:xfrm>
            <a:off x="4590518" y="4189311"/>
            <a:ext cx="2684487" cy="955551"/>
          </a:xfrm>
          <a:prstGeom prst="roundRect">
            <a:avLst/>
          </a:prstGeom>
          <a:noFill/>
          <a:ln w="25400">
            <a:solidFill>
              <a:srgbClr val="E9E9E9"/>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b"/>
          <a:lstStyle/>
          <a:p>
            <a:pPr marR="0" algn="ctr" defTabSz="914400" eaLnBrk="1" fontAlgn="base" latinLnBrk="0" hangingPunct="1">
              <a:lnSpc>
                <a:spcPct val="100000"/>
              </a:lnSpc>
              <a:spcBef>
                <a:spcPct val="50000"/>
              </a:spcBef>
              <a:spcAft>
                <a:spcPct val="0"/>
              </a:spcAft>
              <a:buClr>
                <a:srgbClr val="F0AB00"/>
              </a:buClr>
              <a:buSzPct val="80000"/>
              <a:tabLst/>
            </a:pPr>
            <a:r>
              <a:rPr lang="de-DE" sz="1000" b="1" kern="0">
                <a:solidFill>
                  <a:schemeClr val="accent2"/>
                </a:solidFill>
                <a:ea typeface="Arial Unicode MS" pitchFamily="34" charset="-128"/>
                <a:cs typeface="Arial Unicode MS" pitchFamily="34" charset="-128"/>
              </a:rPr>
              <a:t>Delete</a:t>
            </a:r>
            <a:endParaRPr kumimoji="0" lang="de-DE" sz="1000" b="1" i="0" u="none" strike="noStrike" kern="0" cap="none" spc="0" normalizeH="0" baseline="0" noProof="0">
              <a:ln>
                <a:noFill/>
              </a:ln>
              <a:solidFill>
                <a:schemeClr val="accent2"/>
              </a:solidFill>
              <a:effectLst/>
              <a:uLnTx/>
              <a:uFillTx/>
              <a:ea typeface="Arial Unicode MS" pitchFamily="34" charset="-128"/>
              <a:cs typeface="Arial Unicode MS" pitchFamily="34" charset="-128"/>
            </a:endParaRPr>
          </a:p>
        </p:txBody>
      </p:sp>
      <p:pic>
        <p:nvPicPr>
          <p:cNvPr id="60" name="Picture 59">
            <a:extLst>
              <a:ext uri="{FF2B5EF4-FFF2-40B4-BE49-F238E27FC236}">
                <a16:creationId xmlns:a16="http://schemas.microsoft.com/office/drawing/2014/main" id="{CBAF7F3C-793A-419A-AEA6-BCF56990C938}"/>
              </a:ext>
            </a:extLst>
          </p:cNvPr>
          <p:cNvPicPr>
            <a:picLocks noChangeAspect="1"/>
          </p:cNvPicPr>
          <p:nvPr/>
        </p:nvPicPr>
        <p:blipFill>
          <a:blip r:embed="rId7"/>
          <a:stretch>
            <a:fillRect/>
          </a:stretch>
        </p:blipFill>
        <p:spPr>
          <a:xfrm>
            <a:off x="1752061" y="4291797"/>
            <a:ext cx="773246" cy="555021"/>
          </a:xfrm>
          <a:prstGeom prst="rect">
            <a:avLst/>
          </a:prstGeom>
        </p:spPr>
      </p:pic>
      <p:pic>
        <p:nvPicPr>
          <p:cNvPr id="61" name="Picture 60">
            <a:extLst>
              <a:ext uri="{FF2B5EF4-FFF2-40B4-BE49-F238E27FC236}">
                <a16:creationId xmlns:a16="http://schemas.microsoft.com/office/drawing/2014/main" id="{ADB6D5AF-2E9E-4A06-8548-ACEB0A80D1D9}"/>
              </a:ext>
            </a:extLst>
          </p:cNvPr>
          <p:cNvPicPr>
            <a:picLocks noChangeAspect="1"/>
          </p:cNvPicPr>
          <p:nvPr/>
        </p:nvPicPr>
        <p:blipFill>
          <a:blip r:embed="rId8"/>
          <a:stretch>
            <a:fillRect/>
          </a:stretch>
        </p:blipFill>
        <p:spPr>
          <a:xfrm>
            <a:off x="2576648" y="4286649"/>
            <a:ext cx="764044" cy="527811"/>
          </a:xfrm>
          <a:prstGeom prst="rect">
            <a:avLst/>
          </a:prstGeom>
        </p:spPr>
      </p:pic>
      <p:pic>
        <p:nvPicPr>
          <p:cNvPr id="82" name="Picture 81">
            <a:extLst>
              <a:ext uri="{FF2B5EF4-FFF2-40B4-BE49-F238E27FC236}">
                <a16:creationId xmlns:a16="http://schemas.microsoft.com/office/drawing/2014/main" id="{50A38759-E80B-48E9-BE22-A54268A8FD80}"/>
              </a:ext>
            </a:extLst>
          </p:cNvPr>
          <p:cNvPicPr>
            <a:picLocks noChangeAspect="1"/>
          </p:cNvPicPr>
          <p:nvPr/>
        </p:nvPicPr>
        <p:blipFill>
          <a:blip r:embed="rId7"/>
          <a:stretch>
            <a:fillRect/>
          </a:stretch>
        </p:blipFill>
        <p:spPr>
          <a:xfrm>
            <a:off x="4626810" y="4318605"/>
            <a:ext cx="773246" cy="555021"/>
          </a:xfrm>
          <a:prstGeom prst="rect">
            <a:avLst/>
          </a:prstGeom>
        </p:spPr>
      </p:pic>
      <p:pic>
        <p:nvPicPr>
          <p:cNvPr id="83" name="Picture 82">
            <a:extLst>
              <a:ext uri="{FF2B5EF4-FFF2-40B4-BE49-F238E27FC236}">
                <a16:creationId xmlns:a16="http://schemas.microsoft.com/office/drawing/2014/main" id="{1B1C76BD-F25E-4E93-981C-7D3A8D9FA2AD}"/>
              </a:ext>
            </a:extLst>
          </p:cNvPr>
          <p:cNvPicPr>
            <a:picLocks noChangeAspect="1"/>
          </p:cNvPicPr>
          <p:nvPr/>
        </p:nvPicPr>
        <p:blipFill>
          <a:blip r:embed="rId8"/>
          <a:stretch>
            <a:fillRect/>
          </a:stretch>
        </p:blipFill>
        <p:spPr>
          <a:xfrm>
            <a:off x="5463070" y="4313456"/>
            <a:ext cx="764044" cy="527811"/>
          </a:xfrm>
          <a:prstGeom prst="rect">
            <a:avLst/>
          </a:prstGeom>
        </p:spPr>
      </p:pic>
      <p:pic>
        <p:nvPicPr>
          <p:cNvPr id="84" name="Picture 83">
            <a:extLst>
              <a:ext uri="{FF2B5EF4-FFF2-40B4-BE49-F238E27FC236}">
                <a16:creationId xmlns:a16="http://schemas.microsoft.com/office/drawing/2014/main" id="{A4A1935B-E347-4AF8-9227-8673D3F7E222}"/>
              </a:ext>
            </a:extLst>
          </p:cNvPr>
          <p:cNvPicPr>
            <a:picLocks noChangeAspect="1"/>
          </p:cNvPicPr>
          <p:nvPr/>
        </p:nvPicPr>
        <p:blipFill>
          <a:blip r:embed="rId9"/>
          <a:stretch>
            <a:fillRect/>
          </a:stretch>
        </p:blipFill>
        <p:spPr>
          <a:xfrm>
            <a:off x="6317903" y="4318605"/>
            <a:ext cx="801621" cy="555021"/>
          </a:xfrm>
          <a:prstGeom prst="rect">
            <a:avLst/>
          </a:prstGeom>
        </p:spPr>
      </p:pic>
      <p:pic>
        <p:nvPicPr>
          <p:cNvPr id="86" name="Picture 85">
            <a:extLst>
              <a:ext uri="{FF2B5EF4-FFF2-40B4-BE49-F238E27FC236}">
                <a16:creationId xmlns:a16="http://schemas.microsoft.com/office/drawing/2014/main" id="{06F04206-AB79-4B96-8234-E38D52C98EE6}"/>
              </a:ext>
            </a:extLst>
          </p:cNvPr>
          <p:cNvPicPr>
            <a:picLocks noChangeAspect="1"/>
          </p:cNvPicPr>
          <p:nvPr/>
        </p:nvPicPr>
        <p:blipFill>
          <a:blip r:embed="rId7"/>
          <a:stretch>
            <a:fillRect/>
          </a:stretch>
        </p:blipFill>
        <p:spPr>
          <a:xfrm>
            <a:off x="9936110" y="4350241"/>
            <a:ext cx="773246" cy="555021"/>
          </a:xfrm>
          <a:prstGeom prst="rect">
            <a:avLst/>
          </a:prstGeom>
        </p:spPr>
      </p:pic>
      <p:pic>
        <p:nvPicPr>
          <p:cNvPr id="87" name="Picture 86">
            <a:extLst>
              <a:ext uri="{FF2B5EF4-FFF2-40B4-BE49-F238E27FC236}">
                <a16:creationId xmlns:a16="http://schemas.microsoft.com/office/drawing/2014/main" id="{E5197EBB-6969-4FE7-86D3-77C720963B5C}"/>
              </a:ext>
            </a:extLst>
          </p:cNvPr>
          <p:cNvPicPr>
            <a:picLocks noChangeAspect="1"/>
          </p:cNvPicPr>
          <p:nvPr/>
        </p:nvPicPr>
        <p:blipFill>
          <a:blip r:embed="rId10"/>
          <a:stretch>
            <a:fillRect/>
          </a:stretch>
        </p:blipFill>
        <p:spPr>
          <a:xfrm>
            <a:off x="9062343" y="4320568"/>
            <a:ext cx="797270" cy="555021"/>
          </a:xfrm>
          <a:prstGeom prst="rect">
            <a:avLst/>
          </a:prstGeom>
        </p:spPr>
      </p:pic>
      <p:sp>
        <p:nvSpPr>
          <p:cNvPr id="46" name="Rectangle 45">
            <a:extLst>
              <a:ext uri="{FF2B5EF4-FFF2-40B4-BE49-F238E27FC236}">
                <a16:creationId xmlns:a16="http://schemas.microsoft.com/office/drawing/2014/main" id="{49843211-DF1D-4FC1-83C6-03C67F38881D}"/>
              </a:ext>
            </a:extLst>
          </p:cNvPr>
          <p:cNvSpPr/>
          <p:nvPr/>
        </p:nvSpPr>
        <p:spPr bwMode="gray">
          <a:xfrm>
            <a:off x="503238" y="1474920"/>
            <a:ext cx="3484678" cy="2431190"/>
          </a:xfrm>
          <a:prstGeom prst="rect">
            <a:avLst/>
          </a:prstGeom>
          <a:solidFill>
            <a:schemeClr val="accent3">
              <a:lumMod val="20000"/>
              <a:lumOff val="80000"/>
            </a:schemeClr>
          </a:solidFill>
          <a:ln w="28575" algn="ctr">
            <a:noFill/>
            <a:miter lim="800000"/>
            <a:headEnd/>
            <a:tailEnd/>
          </a:ln>
        </p:spPr>
        <p:txBody>
          <a:bodyPr lIns="89977" tIns="71981" rIns="89977" bIns="71981" rtlCol="0" anchor="t"/>
          <a:lstStyle/>
          <a:p>
            <a:pPr algn="ctr" defTabSz="914126" fontAlgn="base">
              <a:spcBef>
                <a:spcPct val="50000"/>
              </a:spcBef>
              <a:spcAft>
                <a:spcPct val="0"/>
              </a:spcAft>
              <a:buClr>
                <a:srgbClr val="F0AB00"/>
              </a:buClr>
              <a:buSzPct val="80000"/>
              <a:defRPr/>
            </a:pPr>
            <a:endParaRPr lang="en-US" sz="1400" b="1" kern="0">
              <a:ea typeface="Arial Unicode MS" pitchFamily="34" charset="-128"/>
              <a:cs typeface="Arial Unicode MS" pitchFamily="34" charset="-128"/>
            </a:endParaRPr>
          </a:p>
        </p:txBody>
      </p:sp>
      <p:sp>
        <p:nvSpPr>
          <p:cNvPr id="48" name="Rectangle 47">
            <a:extLst>
              <a:ext uri="{FF2B5EF4-FFF2-40B4-BE49-F238E27FC236}">
                <a16:creationId xmlns:a16="http://schemas.microsoft.com/office/drawing/2014/main" id="{EDE1E47F-AFB4-4F6E-AAD6-0331D28D8A3F}"/>
              </a:ext>
            </a:extLst>
          </p:cNvPr>
          <p:cNvSpPr/>
          <p:nvPr/>
        </p:nvSpPr>
        <p:spPr bwMode="gray">
          <a:xfrm>
            <a:off x="674784" y="1820181"/>
            <a:ext cx="2961256" cy="2309049"/>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9" name="Rectangle: Rounded Corners 48">
            <a:extLst>
              <a:ext uri="{FF2B5EF4-FFF2-40B4-BE49-F238E27FC236}">
                <a16:creationId xmlns:a16="http://schemas.microsoft.com/office/drawing/2014/main" id="{983718E6-8576-45DD-940C-0CC762CAEE67}"/>
              </a:ext>
            </a:extLst>
          </p:cNvPr>
          <p:cNvSpPr/>
          <p:nvPr/>
        </p:nvSpPr>
        <p:spPr bwMode="gray">
          <a:xfrm>
            <a:off x="797527" y="2277258"/>
            <a:ext cx="2684487" cy="955551"/>
          </a:xfrm>
          <a:prstGeom prst="roundRect">
            <a:avLst/>
          </a:prstGeom>
          <a:noFill/>
          <a:ln w="25400">
            <a:solidFill>
              <a:srgbClr val="E9E9E9"/>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b"/>
          <a:lstStyle/>
          <a:p>
            <a:pPr marR="0" algn="ctr" defTabSz="914400" eaLnBrk="1" fontAlgn="base" latinLnBrk="0" hangingPunct="1">
              <a:lnSpc>
                <a:spcPct val="100000"/>
              </a:lnSpc>
              <a:spcBef>
                <a:spcPct val="50000"/>
              </a:spcBef>
              <a:spcAft>
                <a:spcPct val="0"/>
              </a:spcAft>
              <a:buClr>
                <a:srgbClr val="F0AB00"/>
              </a:buClr>
              <a:buSzPct val="80000"/>
              <a:tabLst/>
            </a:pPr>
            <a:r>
              <a:rPr kumimoji="0" lang="de-DE" sz="1000" b="1" i="0" u="none" strike="noStrike" kern="0" cap="none" spc="0" normalizeH="0" baseline="0" noProof="0">
                <a:ln>
                  <a:noFill/>
                </a:ln>
                <a:solidFill>
                  <a:schemeClr val="accent2"/>
                </a:solidFill>
                <a:effectLst/>
                <a:uLnTx/>
                <a:uFillTx/>
                <a:ea typeface="Arial Unicode MS" pitchFamily="34" charset="-128"/>
                <a:cs typeface="Arial Unicode MS" pitchFamily="34" charset="-128"/>
              </a:rPr>
              <a:t>Create </a:t>
            </a:r>
          </a:p>
        </p:txBody>
      </p:sp>
      <p:pic>
        <p:nvPicPr>
          <p:cNvPr id="67" name="Picture 66">
            <a:extLst>
              <a:ext uri="{FF2B5EF4-FFF2-40B4-BE49-F238E27FC236}">
                <a16:creationId xmlns:a16="http://schemas.microsoft.com/office/drawing/2014/main" id="{CC002A2C-C400-4E68-BA07-4B158BA6B4EF}"/>
              </a:ext>
            </a:extLst>
          </p:cNvPr>
          <p:cNvPicPr>
            <a:picLocks noChangeAspect="1"/>
          </p:cNvPicPr>
          <p:nvPr/>
        </p:nvPicPr>
        <p:blipFill>
          <a:blip r:embed="rId11"/>
          <a:stretch>
            <a:fillRect/>
          </a:stretch>
        </p:blipFill>
        <p:spPr>
          <a:xfrm>
            <a:off x="1710278" y="2331312"/>
            <a:ext cx="775694" cy="572354"/>
          </a:xfrm>
          <a:prstGeom prst="rect">
            <a:avLst/>
          </a:prstGeom>
        </p:spPr>
      </p:pic>
      <p:pic>
        <p:nvPicPr>
          <p:cNvPr id="68" name="Picture 67">
            <a:extLst>
              <a:ext uri="{FF2B5EF4-FFF2-40B4-BE49-F238E27FC236}">
                <a16:creationId xmlns:a16="http://schemas.microsoft.com/office/drawing/2014/main" id="{0D5D4AD4-3363-4A1F-B42E-7EBC39B5C913}"/>
              </a:ext>
            </a:extLst>
          </p:cNvPr>
          <p:cNvPicPr>
            <a:picLocks noChangeAspect="1"/>
          </p:cNvPicPr>
          <p:nvPr/>
        </p:nvPicPr>
        <p:blipFill>
          <a:blip r:embed="rId7"/>
          <a:stretch>
            <a:fillRect/>
          </a:stretch>
        </p:blipFill>
        <p:spPr>
          <a:xfrm>
            <a:off x="2573404" y="2325460"/>
            <a:ext cx="773246" cy="584059"/>
          </a:xfrm>
          <a:prstGeom prst="rect">
            <a:avLst/>
          </a:prstGeom>
        </p:spPr>
      </p:pic>
      <p:pic>
        <p:nvPicPr>
          <p:cNvPr id="69" name="Picture 68">
            <a:extLst>
              <a:ext uri="{FF2B5EF4-FFF2-40B4-BE49-F238E27FC236}">
                <a16:creationId xmlns:a16="http://schemas.microsoft.com/office/drawing/2014/main" id="{B29BCF05-D0AA-4E3D-B22B-128A0B6D6D61}"/>
              </a:ext>
            </a:extLst>
          </p:cNvPr>
          <p:cNvPicPr>
            <a:picLocks noChangeAspect="1"/>
          </p:cNvPicPr>
          <p:nvPr/>
        </p:nvPicPr>
        <p:blipFill>
          <a:blip r:embed="rId8"/>
          <a:stretch>
            <a:fillRect/>
          </a:stretch>
        </p:blipFill>
        <p:spPr>
          <a:xfrm>
            <a:off x="826407" y="2325460"/>
            <a:ext cx="764044" cy="555425"/>
          </a:xfrm>
          <a:prstGeom prst="rect">
            <a:avLst/>
          </a:prstGeom>
        </p:spPr>
      </p:pic>
      <p:cxnSp>
        <p:nvCxnSpPr>
          <p:cNvPr id="8" name="Straight Connector 7">
            <a:extLst>
              <a:ext uri="{FF2B5EF4-FFF2-40B4-BE49-F238E27FC236}">
                <a16:creationId xmlns:a16="http://schemas.microsoft.com/office/drawing/2014/main" id="{87FFCD0B-40C2-4365-82FE-E1B426C577D0}"/>
              </a:ext>
            </a:extLst>
          </p:cNvPr>
          <p:cNvCxnSpPr>
            <a:stCxn id="49" idx="3"/>
            <a:endCxn id="44" idx="1"/>
          </p:cNvCxnSpPr>
          <p:nvPr/>
        </p:nvCxnSpPr>
        <p:spPr>
          <a:xfrm flipV="1">
            <a:off x="3482014" y="2755033"/>
            <a:ext cx="946966" cy="1"/>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BA4F2157-4B3C-44A1-8E4C-0F9CEE2617B9}"/>
              </a:ext>
            </a:extLst>
          </p:cNvPr>
          <p:cNvPicPr>
            <a:picLocks noChangeAspect="1"/>
          </p:cNvPicPr>
          <p:nvPr/>
        </p:nvPicPr>
        <p:blipFill>
          <a:blip r:embed="rId12"/>
          <a:stretch>
            <a:fillRect/>
          </a:stretch>
        </p:blipFill>
        <p:spPr>
          <a:xfrm>
            <a:off x="834214" y="4297358"/>
            <a:ext cx="807788" cy="543898"/>
          </a:xfrm>
          <a:prstGeom prst="rect">
            <a:avLst/>
          </a:prstGeom>
        </p:spPr>
      </p:pic>
      <p:sp>
        <p:nvSpPr>
          <p:cNvPr id="72" name="Rectangle 71">
            <a:extLst>
              <a:ext uri="{FF2B5EF4-FFF2-40B4-BE49-F238E27FC236}">
                <a16:creationId xmlns:a16="http://schemas.microsoft.com/office/drawing/2014/main" id="{8356AED7-BECB-42D4-B945-2BE464A7ECB4}"/>
              </a:ext>
            </a:extLst>
          </p:cNvPr>
          <p:cNvSpPr/>
          <p:nvPr/>
        </p:nvSpPr>
        <p:spPr bwMode="gray">
          <a:xfrm>
            <a:off x="8537417" y="1488762"/>
            <a:ext cx="3170116" cy="2431190"/>
          </a:xfrm>
          <a:prstGeom prst="rect">
            <a:avLst/>
          </a:prstGeom>
          <a:solidFill>
            <a:schemeClr val="accent3">
              <a:lumMod val="20000"/>
              <a:lumOff val="80000"/>
            </a:schemeClr>
          </a:solidFill>
          <a:ln w="28575" algn="ctr">
            <a:noFill/>
            <a:miter lim="800000"/>
            <a:headEnd/>
            <a:tailEnd/>
          </a:ln>
        </p:spPr>
        <p:txBody>
          <a:bodyPr lIns="89977" tIns="71981" rIns="89977" bIns="71981" rtlCol="0" anchor="t"/>
          <a:lstStyle/>
          <a:p>
            <a:pPr algn="ctr" defTabSz="914126" fontAlgn="base">
              <a:spcBef>
                <a:spcPct val="50000"/>
              </a:spcBef>
              <a:spcAft>
                <a:spcPct val="0"/>
              </a:spcAft>
              <a:buClr>
                <a:srgbClr val="F0AB00"/>
              </a:buClr>
              <a:buSzPct val="80000"/>
              <a:defRPr/>
            </a:pPr>
            <a:endParaRPr lang="en-US" sz="1400" b="1" kern="0">
              <a:ea typeface="Arial Unicode MS" pitchFamily="34" charset="-128"/>
              <a:cs typeface="Arial Unicode MS" pitchFamily="34" charset="-128"/>
            </a:endParaRPr>
          </a:p>
        </p:txBody>
      </p:sp>
      <p:grpSp>
        <p:nvGrpSpPr>
          <p:cNvPr id="76" name="Group 75">
            <a:extLst>
              <a:ext uri="{FF2B5EF4-FFF2-40B4-BE49-F238E27FC236}">
                <a16:creationId xmlns:a16="http://schemas.microsoft.com/office/drawing/2014/main" id="{E8406AD0-5EDC-4994-BDB8-EA22077DF83D}"/>
              </a:ext>
            </a:extLst>
          </p:cNvPr>
          <p:cNvGrpSpPr/>
          <p:nvPr/>
        </p:nvGrpSpPr>
        <p:grpSpPr>
          <a:xfrm>
            <a:off x="9291380" y="1903179"/>
            <a:ext cx="1976751" cy="1677946"/>
            <a:chOff x="8017889" y="4799762"/>
            <a:chExt cx="1976751" cy="2208752"/>
          </a:xfrm>
        </p:grpSpPr>
        <p:sp>
          <p:nvSpPr>
            <p:cNvPr id="77" name="Rechteck 9">
              <a:extLst>
                <a:ext uri="{FF2B5EF4-FFF2-40B4-BE49-F238E27FC236}">
                  <a16:creationId xmlns:a16="http://schemas.microsoft.com/office/drawing/2014/main" id="{D3E50038-F9A1-4F10-B410-A43302A0114D}"/>
                </a:ext>
              </a:extLst>
            </p:cNvPr>
            <p:cNvSpPr/>
            <p:nvPr/>
          </p:nvSpPr>
          <p:spPr>
            <a:xfrm>
              <a:off x="8017889" y="4799762"/>
              <a:ext cx="1976751" cy="2208752"/>
            </a:xfrm>
            <a:prstGeom prst="rect">
              <a:avLst/>
            </a:prstGeom>
            <a:solidFill>
              <a:schemeClr val="bg1"/>
            </a:solidFill>
            <a:ln w="12700" algn="ctr">
              <a:noFill/>
              <a:miter lim="800000"/>
              <a:headEnd/>
              <a:tailEnd/>
            </a:ln>
          </p:spPr>
          <p:txBody>
            <a:bodyPr lIns="89977" tIns="71981" rIns="89977" bIns="71981" rtlCol="0" anchor="b"/>
            <a:lstStyle/>
            <a:p>
              <a:pPr algn="ctr" fontAlgn="base">
                <a:spcBef>
                  <a:spcPct val="50000"/>
                </a:spcBef>
                <a:spcAft>
                  <a:spcPct val="0"/>
                </a:spcAft>
                <a:buClr>
                  <a:srgbClr val="F0AB00"/>
                </a:buClr>
                <a:buSzPct val="80000"/>
              </a:pPr>
              <a:endParaRPr lang="en-US" sz="1000" kern="0" dirty="0">
                <a:solidFill>
                  <a:srgbClr val="427CAC"/>
                </a:solidFill>
                <a:latin typeface="+mn-lt"/>
                <a:ea typeface="Arial Unicode MS" pitchFamily="34" charset="-128"/>
                <a:cs typeface="Arial Unicode MS" pitchFamily="34" charset="-128"/>
              </a:endParaRPr>
            </a:p>
          </p:txBody>
        </p:sp>
        <p:sp>
          <p:nvSpPr>
            <p:cNvPr id="78" name="Rechteck 43">
              <a:extLst>
                <a:ext uri="{FF2B5EF4-FFF2-40B4-BE49-F238E27FC236}">
                  <a16:creationId xmlns:a16="http://schemas.microsoft.com/office/drawing/2014/main" id="{4B2561AE-7D11-4AAD-B36C-CA6A2A492D13}"/>
                </a:ext>
              </a:extLst>
            </p:cNvPr>
            <p:cNvSpPr/>
            <p:nvPr/>
          </p:nvSpPr>
          <p:spPr>
            <a:xfrm>
              <a:off x="9270268" y="4999915"/>
              <a:ext cx="644408" cy="420788"/>
            </a:xfrm>
            <a:prstGeom prst="rect">
              <a:avLst/>
            </a:prstGeom>
            <a:ln>
              <a:noFill/>
            </a:ln>
          </p:spPr>
          <p:txBody>
            <a:bodyPr wrap="none" lIns="0" tIns="0" rIns="0" bIns="0">
              <a:spAutoFit/>
            </a:bodyPr>
            <a:lstStyle/>
            <a:p>
              <a:pPr algn="ctr"/>
              <a:r>
                <a:rPr lang="en-US" sz="1000" b="1" dirty="0">
                  <a:solidFill>
                    <a:schemeClr val="tx1">
                      <a:lumMod val="65000"/>
                      <a:lumOff val="35000"/>
                    </a:schemeClr>
                  </a:solidFill>
                  <a:latin typeface="+mn-lt"/>
                </a:rPr>
                <a:t>Profiling,</a:t>
              </a:r>
              <a:br>
                <a:rPr lang="en-US" sz="1000" b="1" dirty="0">
                  <a:solidFill>
                    <a:schemeClr val="tx1">
                      <a:lumMod val="65000"/>
                      <a:lumOff val="35000"/>
                    </a:schemeClr>
                  </a:solidFill>
                  <a:latin typeface="+mn-lt"/>
                </a:rPr>
              </a:br>
              <a:r>
                <a:rPr lang="en-US" sz="1000" b="1" dirty="0">
                  <a:solidFill>
                    <a:schemeClr val="tx1">
                      <a:lumMod val="65000"/>
                      <a:lumOff val="35000"/>
                    </a:schemeClr>
                  </a:solidFill>
                  <a:latin typeface="+mn-lt"/>
                </a:rPr>
                <a:t> discovery</a:t>
              </a:r>
            </a:p>
          </p:txBody>
        </p:sp>
        <p:sp>
          <p:nvSpPr>
            <p:cNvPr id="79" name="Rechteck 43">
              <a:extLst>
                <a:ext uri="{FF2B5EF4-FFF2-40B4-BE49-F238E27FC236}">
                  <a16:creationId xmlns:a16="http://schemas.microsoft.com/office/drawing/2014/main" id="{9ECBEB73-AB3F-4070-84A5-0F0DB89F0930}"/>
                </a:ext>
              </a:extLst>
            </p:cNvPr>
            <p:cNvSpPr/>
            <p:nvPr/>
          </p:nvSpPr>
          <p:spPr>
            <a:xfrm>
              <a:off x="8117091" y="4969117"/>
              <a:ext cx="554639" cy="420787"/>
            </a:xfrm>
            <a:prstGeom prst="rect">
              <a:avLst/>
            </a:prstGeom>
            <a:ln>
              <a:noFill/>
            </a:ln>
          </p:spPr>
          <p:txBody>
            <a:bodyPr wrap="none" lIns="0" tIns="0" rIns="0" bIns="0">
              <a:spAutoFit/>
            </a:bodyPr>
            <a:lstStyle/>
            <a:p>
              <a:pPr algn="ctr"/>
              <a:r>
                <a:rPr lang="en-US" sz="1000" b="1" dirty="0">
                  <a:solidFill>
                    <a:schemeClr val="tx1">
                      <a:lumMod val="65000"/>
                      <a:lumOff val="35000"/>
                    </a:schemeClr>
                  </a:solidFill>
                  <a:latin typeface="+mn-lt"/>
                </a:rPr>
                <a:t>Metadata</a:t>
              </a:r>
              <a:br>
                <a:rPr lang="en-US" sz="1000" b="1" dirty="0">
                  <a:solidFill>
                    <a:schemeClr val="tx1">
                      <a:lumMod val="65000"/>
                      <a:lumOff val="35000"/>
                    </a:schemeClr>
                  </a:solidFill>
                  <a:latin typeface="+mn-lt"/>
                </a:rPr>
              </a:br>
              <a:r>
                <a:rPr lang="en-US" sz="1000" b="1" dirty="0">
                  <a:solidFill>
                    <a:schemeClr val="tx1">
                      <a:lumMod val="65000"/>
                      <a:lumOff val="35000"/>
                    </a:schemeClr>
                  </a:solidFill>
                  <a:latin typeface="+mn-lt"/>
                </a:rPr>
                <a:t>catalog</a:t>
              </a:r>
              <a:endParaRPr lang="en-US" sz="900" b="1" dirty="0">
                <a:solidFill>
                  <a:schemeClr val="tx1">
                    <a:lumMod val="65000"/>
                    <a:lumOff val="35000"/>
                  </a:schemeClr>
                </a:solidFill>
                <a:latin typeface="+mn-lt"/>
              </a:endParaRPr>
            </a:p>
          </p:txBody>
        </p:sp>
        <p:pic>
          <p:nvPicPr>
            <p:cNvPr id="85" name="Picture 84">
              <a:extLst>
                <a:ext uri="{FF2B5EF4-FFF2-40B4-BE49-F238E27FC236}">
                  <a16:creationId xmlns:a16="http://schemas.microsoft.com/office/drawing/2014/main" id="{E7118D1D-C093-45FC-B825-5727B9DE1A1F}"/>
                </a:ext>
              </a:extLst>
            </p:cNvPr>
            <p:cNvPicPr>
              <a:picLocks noChangeAspect="1"/>
            </p:cNvPicPr>
            <p:nvPr/>
          </p:nvPicPr>
          <p:blipFill>
            <a:blip r:embed="rId13" cstate="print">
              <a:duotone>
                <a:schemeClr val="accent3">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5933" y="5346411"/>
              <a:ext cx="668541" cy="668540"/>
            </a:xfrm>
            <a:prstGeom prst="rect">
              <a:avLst/>
            </a:prstGeom>
            <a:ln>
              <a:noFill/>
            </a:ln>
          </p:spPr>
        </p:pic>
      </p:grpSp>
      <p:graphicFrame>
        <p:nvGraphicFramePr>
          <p:cNvPr id="88" name="Table 6">
            <a:extLst>
              <a:ext uri="{FF2B5EF4-FFF2-40B4-BE49-F238E27FC236}">
                <a16:creationId xmlns:a16="http://schemas.microsoft.com/office/drawing/2014/main" id="{2E21044D-08B2-42EF-B318-09EC95872A3B}"/>
              </a:ext>
            </a:extLst>
          </p:cNvPr>
          <p:cNvGraphicFramePr>
            <a:graphicFrameLocks noGrp="1"/>
          </p:cNvGraphicFramePr>
          <p:nvPr/>
        </p:nvGraphicFramePr>
        <p:xfrm>
          <a:off x="9532150" y="3197512"/>
          <a:ext cx="1555323" cy="301230"/>
        </p:xfrm>
        <a:graphic>
          <a:graphicData uri="http://schemas.openxmlformats.org/drawingml/2006/table">
            <a:tbl>
              <a:tblPr firstRow="1" bandRow="1">
                <a:tableStyleId>{2D5ABB26-0587-4C30-8999-92F81FD0307C}</a:tableStyleId>
              </a:tblPr>
              <a:tblGrid>
                <a:gridCol w="1555323">
                  <a:extLst>
                    <a:ext uri="{9D8B030D-6E8A-4147-A177-3AD203B41FA5}">
                      <a16:colId xmlns:a16="http://schemas.microsoft.com/office/drawing/2014/main" val="519335608"/>
                    </a:ext>
                  </a:extLst>
                </a:gridCol>
              </a:tblGrid>
              <a:tr h="301230">
                <a:tc>
                  <a:txBody>
                    <a:bodyPr/>
                    <a:lstStyle/>
                    <a:p>
                      <a:r>
                        <a:rPr lang="en-US" sz="1200" b="1" dirty="0"/>
                        <a:t>Metadata explorer</a:t>
                      </a:r>
                      <a:endParaRPr lang="en-DE" sz="1200" b="1" dirty="0"/>
                    </a:p>
                  </a:txBody>
                  <a:tcPr/>
                </a:tc>
                <a:extLst>
                  <a:ext uri="{0D108BD9-81ED-4DB2-BD59-A6C34878D82A}">
                    <a16:rowId xmlns:a16="http://schemas.microsoft.com/office/drawing/2014/main" val="3473701072"/>
                  </a:ext>
                </a:extLst>
              </a:tr>
            </a:tbl>
          </a:graphicData>
        </a:graphic>
      </p:graphicFrame>
      <p:sp>
        <p:nvSpPr>
          <p:cNvPr id="90" name="Rechteck 43">
            <a:extLst>
              <a:ext uri="{FF2B5EF4-FFF2-40B4-BE49-F238E27FC236}">
                <a16:creationId xmlns:a16="http://schemas.microsoft.com/office/drawing/2014/main" id="{151BF73A-5358-4AB5-AFF4-65D5E3542361}"/>
              </a:ext>
            </a:extLst>
          </p:cNvPr>
          <p:cNvSpPr/>
          <p:nvPr/>
        </p:nvSpPr>
        <p:spPr>
          <a:xfrm>
            <a:off x="9374457" y="2704357"/>
            <a:ext cx="610745" cy="307777"/>
          </a:xfrm>
          <a:prstGeom prst="rect">
            <a:avLst/>
          </a:prstGeom>
        </p:spPr>
        <p:txBody>
          <a:bodyPr wrap="none" lIns="0" tIns="0" rIns="0" bIns="0">
            <a:spAutoFit/>
          </a:bodyPr>
          <a:lstStyle/>
          <a:p>
            <a:pPr algn="ctr"/>
            <a:r>
              <a:rPr lang="en-US" sz="1000" b="1" dirty="0">
                <a:solidFill>
                  <a:schemeClr val="tx1">
                    <a:lumMod val="65000"/>
                    <a:lumOff val="35000"/>
                  </a:schemeClr>
                </a:solidFill>
                <a:latin typeface="+mn-lt"/>
              </a:rPr>
              <a:t>Lineage </a:t>
            </a:r>
          </a:p>
          <a:p>
            <a:pPr algn="ctr"/>
            <a:r>
              <a:rPr lang="en-US" sz="1000" b="1" dirty="0">
                <a:solidFill>
                  <a:schemeClr val="tx1">
                    <a:lumMod val="65000"/>
                    <a:lumOff val="35000"/>
                  </a:schemeClr>
                </a:solidFill>
                <a:latin typeface="+mn-lt"/>
              </a:rPr>
              <a:t>extraction</a:t>
            </a:r>
            <a:endParaRPr lang="en-US" sz="900" b="1" dirty="0">
              <a:solidFill>
                <a:schemeClr val="tx1">
                  <a:lumMod val="65000"/>
                  <a:lumOff val="35000"/>
                </a:schemeClr>
              </a:solidFill>
              <a:latin typeface="+mn-lt"/>
            </a:endParaRPr>
          </a:p>
        </p:txBody>
      </p:sp>
      <p:sp>
        <p:nvSpPr>
          <p:cNvPr id="91" name="Rechteck 43">
            <a:extLst>
              <a:ext uri="{FF2B5EF4-FFF2-40B4-BE49-F238E27FC236}">
                <a16:creationId xmlns:a16="http://schemas.microsoft.com/office/drawing/2014/main" id="{60DE230E-7876-43C0-AE2E-F9358648EEE6}"/>
              </a:ext>
            </a:extLst>
          </p:cNvPr>
          <p:cNvSpPr/>
          <p:nvPr/>
        </p:nvSpPr>
        <p:spPr>
          <a:xfrm>
            <a:off x="10543107" y="2670232"/>
            <a:ext cx="705814" cy="307777"/>
          </a:xfrm>
          <a:prstGeom prst="rect">
            <a:avLst/>
          </a:prstGeom>
        </p:spPr>
        <p:txBody>
          <a:bodyPr wrap="square" lIns="0" tIns="0" rIns="0" bIns="0">
            <a:spAutoFit/>
          </a:bodyPr>
          <a:lstStyle/>
          <a:p>
            <a:pPr algn="ctr"/>
            <a:r>
              <a:rPr lang="en-US" sz="1000" b="1" dirty="0">
                <a:solidFill>
                  <a:schemeClr val="tx1">
                    <a:lumMod val="65000"/>
                    <a:lumOff val="35000"/>
                  </a:schemeClr>
                </a:solidFill>
                <a:latin typeface="+mn-lt"/>
              </a:rPr>
              <a:t>Data preparation</a:t>
            </a:r>
          </a:p>
        </p:txBody>
      </p:sp>
      <p:cxnSp>
        <p:nvCxnSpPr>
          <p:cNvPr id="41" name="Straight Connector 40">
            <a:extLst>
              <a:ext uri="{FF2B5EF4-FFF2-40B4-BE49-F238E27FC236}">
                <a16:creationId xmlns:a16="http://schemas.microsoft.com/office/drawing/2014/main" id="{6F28E25C-80C1-4091-BFEC-EBC33177922F}"/>
              </a:ext>
            </a:extLst>
          </p:cNvPr>
          <p:cNvCxnSpPr>
            <a:cxnSpLocks/>
          </p:cNvCxnSpPr>
          <p:nvPr/>
        </p:nvCxnSpPr>
        <p:spPr>
          <a:xfrm flipV="1">
            <a:off x="4111205" y="3456128"/>
            <a:ext cx="0" cy="369618"/>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D854A4-D648-419B-BEE5-D3A39F549719}"/>
              </a:ext>
            </a:extLst>
          </p:cNvPr>
          <p:cNvCxnSpPr/>
          <p:nvPr/>
        </p:nvCxnSpPr>
        <p:spPr>
          <a:xfrm>
            <a:off x="4111205" y="3459604"/>
            <a:ext cx="3405261" cy="0"/>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631961-CD40-448E-A0B3-5215FA3EC064}"/>
              </a:ext>
            </a:extLst>
          </p:cNvPr>
          <p:cNvCxnSpPr>
            <a:endCxn id="44" idx="2"/>
          </p:cNvCxnSpPr>
          <p:nvPr/>
        </p:nvCxnSpPr>
        <p:spPr>
          <a:xfrm flipV="1">
            <a:off x="4935526" y="3045258"/>
            <a:ext cx="0" cy="414346"/>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A091557-8171-4552-9331-B71AE85BB87E}"/>
              </a:ext>
            </a:extLst>
          </p:cNvPr>
          <p:cNvCxnSpPr>
            <a:cxnSpLocks/>
            <a:endCxn id="19" idx="2"/>
          </p:cNvCxnSpPr>
          <p:nvPr/>
        </p:nvCxnSpPr>
        <p:spPr>
          <a:xfrm flipH="1" flipV="1">
            <a:off x="6225996" y="3052212"/>
            <a:ext cx="2176" cy="407392"/>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4603D50-5AC2-4ECC-92BE-BDB1CE2D6F5A}"/>
              </a:ext>
            </a:extLst>
          </p:cNvPr>
          <p:cNvCxnSpPr>
            <a:cxnSpLocks/>
          </p:cNvCxnSpPr>
          <p:nvPr/>
        </p:nvCxnSpPr>
        <p:spPr>
          <a:xfrm flipH="1" flipV="1">
            <a:off x="7514289" y="3048735"/>
            <a:ext cx="2176" cy="407392"/>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A01B5A6-2051-48AF-873F-8EF0D3EDA0A2}"/>
              </a:ext>
            </a:extLst>
          </p:cNvPr>
          <p:cNvCxnSpPr>
            <a:cxnSpLocks/>
          </p:cNvCxnSpPr>
          <p:nvPr/>
        </p:nvCxnSpPr>
        <p:spPr>
          <a:xfrm flipH="1" flipV="1">
            <a:off x="9460977" y="3825746"/>
            <a:ext cx="1" cy="361826"/>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5ED9D87-AC97-41D8-8E4E-D3F5F52DC971}"/>
              </a:ext>
            </a:extLst>
          </p:cNvPr>
          <p:cNvCxnSpPr/>
          <p:nvPr/>
        </p:nvCxnSpPr>
        <p:spPr>
          <a:xfrm flipH="1">
            <a:off x="8332683" y="3825746"/>
            <a:ext cx="1128295" cy="0"/>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3147E05F-C759-4B3B-99A6-1BD8336E9743}"/>
              </a:ext>
            </a:extLst>
          </p:cNvPr>
          <p:cNvCxnSpPr>
            <a:endCxn id="44" idx="0"/>
          </p:cNvCxnSpPr>
          <p:nvPr/>
        </p:nvCxnSpPr>
        <p:spPr>
          <a:xfrm rot="10800000">
            <a:off x="4935527" y="2464808"/>
            <a:ext cx="3397157" cy="1360939"/>
          </a:xfrm>
          <a:prstGeom prst="bentConnector4">
            <a:avLst>
              <a:gd name="adj1" fmla="val 204"/>
              <a:gd name="adj2" fmla="val 116797"/>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BF53BBD-2C05-4DCC-8072-098816D0AD93}"/>
              </a:ext>
            </a:extLst>
          </p:cNvPr>
          <p:cNvCxnSpPr>
            <a:cxnSpLocks/>
          </p:cNvCxnSpPr>
          <p:nvPr/>
        </p:nvCxnSpPr>
        <p:spPr>
          <a:xfrm>
            <a:off x="6225996" y="2257585"/>
            <a:ext cx="0" cy="187828"/>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ADE046CE-77A0-4E10-8AF0-AC06D6E52E44}"/>
              </a:ext>
            </a:extLst>
          </p:cNvPr>
          <p:cNvCxnSpPr>
            <a:cxnSpLocks/>
          </p:cNvCxnSpPr>
          <p:nvPr/>
        </p:nvCxnSpPr>
        <p:spPr>
          <a:xfrm rot="16200000" flipV="1">
            <a:off x="8121038" y="-255545"/>
            <a:ext cx="300353" cy="4017090"/>
          </a:xfrm>
          <a:prstGeom prst="bentConnector3">
            <a:avLst>
              <a:gd name="adj1" fmla="val 176110"/>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ED0A7CF5-3A63-4232-9A56-53A6DD7696F4}"/>
              </a:ext>
            </a:extLst>
          </p:cNvPr>
          <p:cNvCxnSpPr>
            <a:stCxn id="55" idx="0"/>
          </p:cNvCxnSpPr>
          <p:nvPr/>
        </p:nvCxnSpPr>
        <p:spPr>
          <a:xfrm rot="5400000" flipH="1" flipV="1">
            <a:off x="2940301" y="3016668"/>
            <a:ext cx="361826" cy="1979982"/>
          </a:xfrm>
          <a:prstGeom prst="bentConnector2">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19E9E64C-DCBF-4760-92F3-BE910EB3D061}"/>
              </a:ext>
            </a:extLst>
          </p:cNvPr>
          <p:cNvCxnSpPr>
            <a:cxnSpLocks/>
            <a:stCxn id="57" idx="0"/>
          </p:cNvCxnSpPr>
          <p:nvPr/>
        </p:nvCxnSpPr>
        <p:spPr>
          <a:xfrm rot="16200000" flipV="1">
            <a:off x="4839672" y="3096221"/>
            <a:ext cx="363565" cy="1822616"/>
          </a:xfrm>
          <a:prstGeom prst="bentConnector2">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A6091468-B3ED-FD40-8DD7-1DD4C9083298}"/>
              </a:ext>
            </a:extLst>
          </p:cNvPr>
          <p:cNvSpPr>
            <a:spLocks noGrp="1"/>
          </p:cNvSpPr>
          <p:nvPr>
            <p:ph type="title"/>
          </p:nvPr>
        </p:nvSpPr>
        <p:spPr>
          <a:xfrm>
            <a:off x="504001" y="504000"/>
            <a:ext cx="11186476" cy="369332"/>
          </a:xfrm>
        </p:spPr>
        <p:txBody>
          <a:bodyPr/>
          <a:lstStyle/>
          <a:p>
            <a:r>
              <a:rPr lang="en-US" dirty="0"/>
              <a:t>SAP Data Intelligence and SAP HANA Cloud</a:t>
            </a:r>
            <a:endParaRPr lang="de-DE" b="0" dirty="0"/>
          </a:p>
        </p:txBody>
      </p:sp>
      <p:sp>
        <p:nvSpPr>
          <p:cNvPr id="7" name="Textfeld 6">
            <a:extLst>
              <a:ext uri="{FF2B5EF4-FFF2-40B4-BE49-F238E27FC236}">
                <a16:creationId xmlns:a16="http://schemas.microsoft.com/office/drawing/2014/main" id="{429A9230-601A-3343-9E21-EEC432A4DD3B}"/>
              </a:ext>
            </a:extLst>
          </p:cNvPr>
          <p:cNvSpPr txBox="1"/>
          <p:nvPr/>
        </p:nvSpPr>
        <p:spPr>
          <a:xfrm>
            <a:off x="2711002" y="2436812"/>
            <a:ext cx="497549" cy="213492"/>
          </a:xfrm>
          <a:prstGeom prst="rect">
            <a:avLst/>
          </a:prstGeom>
          <a:solidFill>
            <a:schemeClr val="bg1"/>
          </a:solidFill>
        </p:spPr>
        <p:txBody>
          <a:bodyPr wrap="none" lIns="0" tIns="0" rIns="0" bIns="0" rtlCol="0" anchor="ctr" anchorCtr="0">
            <a:noAutofit/>
          </a:bodyPr>
          <a:lstStyle/>
          <a:p>
            <a:pPr fontAlgn="base">
              <a:spcBef>
                <a:spcPct val="50000"/>
              </a:spcBef>
              <a:spcAft>
                <a:spcPct val="0"/>
              </a:spcAft>
              <a:buClr>
                <a:srgbClr val="F0AB00"/>
              </a:buClr>
              <a:buSzPct val="80000"/>
            </a:pPr>
            <a:r>
              <a:rPr lang="de-DE" sz="800" kern="0" dirty="0">
                <a:ea typeface="Arial Unicode MS" pitchFamily="34" charset="-128"/>
                <a:cs typeface="Arial Unicode MS" pitchFamily="34" charset="-128"/>
              </a:rPr>
              <a:t>SAP HANA</a:t>
            </a:r>
          </a:p>
        </p:txBody>
      </p:sp>
      <p:sp>
        <p:nvSpPr>
          <p:cNvPr id="59" name="Textfeld 58">
            <a:extLst>
              <a:ext uri="{FF2B5EF4-FFF2-40B4-BE49-F238E27FC236}">
                <a16:creationId xmlns:a16="http://schemas.microsoft.com/office/drawing/2014/main" id="{627C1215-96B0-3247-8DCC-1A7486B271FD}"/>
              </a:ext>
            </a:extLst>
          </p:cNvPr>
          <p:cNvSpPr txBox="1"/>
          <p:nvPr/>
        </p:nvSpPr>
        <p:spPr>
          <a:xfrm>
            <a:off x="1906611" y="4416477"/>
            <a:ext cx="497549" cy="213492"/>
          </a:xfrm>
          <a:prstGeom prst="rect">
            <a:avLst/>
          </a:prstGeom>
          <a:solidFill>
            <a:schemeClr val="bg1"/>
          </a:solidFill>
        </p:spPr>
        <p:txBody>
          <a:bodyPr wrap="none" lIns="0" tIns="0" rIns="0" bIns="0" rtlCol="0" anchor="ctr" anchorCtr="0">
            <a:noAutofit/>
          </a:bodyPr>
          <a:lstStyle/>
          <a:p>
            <a:pPr fontAlgn="base">
              <a:spcBef>
                <a:spcPct val="50000"/>
              </a:spcBef>
              <a:spcAft>
                <a:spcPct val="0"/>
              </a:spcAft>
              <a:buClr>
                <a:srgbClr val="F0AB00"/>
              </a:buClr>
              <a:buSzPct val="80000"/>
            </a:pPr>
            <a:r>
              <a:rPr lang="de-DE" sz="800" kern="0" dirty="0">
                <a:ea typeface="Arial Unicode MS" pitchFamily="34" charset="-128"/>
                <a:cs typeface="Arial Unicode MS" pitchFamily="34" charset="-128"/>
              </a:rPr>
              <a:t>SAP HANA</a:t>
            </a:r>
          </a:p>
        </p:txBody>
      </p:sp>
      <p:sp>
        <p:nvSpPr>
          <p:cNvPr id="62" name="Textfeld 61">
            <a:extLst>
              <a:ext uri="{FF2B5EF4-FFF2-40B4-BE49-F238E27FC236}">
                <a16:creationId xmlns:a16="http://schemas.microsoft.com/office/drawing/2014/main" id="{EA06B973-BEEA-AF43-87CD-E9D8183FE821}"/>
              </a:ext>
            </a:extLst>
          </p:cNvPr>
          <p:cNvSpPr txBox="1"/>
          <p:nvPr/>
        </p:nvSpPr>
        <p:spPr>
          <a:xfrm>
            <a:off x="4755372" y="4443808"/>
            <a:ext cx="497549" cy="213492"/>
          </a:xfrm>
          <a:prstGeom prst="rect">
            <a:avLst/>
          </a:prstGeom>
          <a:solidFill>
            <a:schemeClr val="bg1"/>
          </a:solidFill>
        </p:spPr>
        <p:txBody>
          <a:bodyPr wrap="none" lIns="0" tIns="0" rIns="0" bIns="0" rtlCol="0" anchor="ctr" anchorCtr="0">
            <a:noAutofit/>
          </a:bodyPr>
          <a:lstStyle/>
          <a:p>
            <a:pPr fontAlgn="base">
              <a:spcBef>
                <a:spcPct val="50000"/>
              </a:spcBef>
              <a:spcAft>
                <a:spcPct val="0"/>
              </a:spcAft>
              <a:buClr>
                <a:srgbClr val="F0AB00"/>
              </a:buClr>
              <a:buSzPct val="80000"/>
            </a:pPr>
            <a:r>
              <a:rPr lang="de-DE" sz="800" kern="0" dirty="0">
                <a:ea typeface="Arial Unicode MS" pitchFamily="34" charset="-128"/>
                <a:cs typeface="Arial Unicode MS" pitchFamily="34" charset="-128"/>
              </a:rPr>
              <a:t>SAP HANA</a:t>
            </a:r>
          </a:p>
        </p:txBody>
      </p:sp>
      <p:sp>
        <p:nvSpPr>
          <p:cNvPr id="63" name="Textfeld 62">
            <a:extLst>
              <a:ext uri="{FF2B5EF4-FFF2-40B4-BE49-F238E27FC236}">
                <a16:creationId xmlns:a16="http://schemas.microsoft.com/office/drawing/2014/main" id="{BD744F68-DF9C-E144-8C0C-6DC9ED2AC9F2}"/>
              </a:ext>
            </a:extLst>
          </p:cNvPr>
          <p:cNvSpPr txBox="1"/>
          <p:nvPr/>
        </p:nvSpPr>
        <p:spPr>
          <a:xfrm>
            <a:off x="6469938" y="4447398"/>
            <a:ext cx="497549" cy="213492"/>
          </a:xfrm>
          <a:prstGeom prst="rect">
            <a:avLst/>
          </a:prstGeom>
          <a:solidFill>
            <a:schemeClr val="bg1"/>
          </a:solidFill>
        </p:spPr>
        <p:txBody>
          <a:bodyPr wrap="none" lIns="0" tIns="0" rIns="0" bIns="0" rtlCol="0" anchor="ctr" anchorCtr="0">
            <a:noAutofit/>
          </a:bodyPr>
          <a:lstStyle/>
          <a:p>
            <a:pPr fontAlgn="base">
              <a:spcBef>
                <a:spcPct val="50000"/>
              </a:spcBef>
              <a:spcAft>
                <a:spcPct val="0"/>
              </a:spcAft>
              <a:buClr>
                <a:srgbClr val="F0AB00"/>
              </a:buClr>
              <a:buSzPct val="80000"/>
            </a:pPr>
            <a:r>
              <a:rPr lang="de-DE" sz="800" kern="0" dirty="0">
                <a:ea typeface="Arial Unicode MS" pitchFamily="34" charset="-128"/>
                <a:cs typeface="Arial Unicode MS" pitchFamily="34" charset="-128"/>
              </a:rPr>
              <a:t>SAP HANA</a:t>
            </a:r>
          </a:p>
        </p:txBody>
      </p:sp>
      <p:sp>
        <p:nvSpPr>
          <p:cNvPr id="64" name="Textfeld 63">
            <a:extLst>
              <a:ext uri="{FF2B5EF4-FFF2-40B4-BE49-F238E27FC236}">
                <a16:creationId xmlns:a16="http://schemas.microsoft.com/office/drawing/2014/main" id="{06392948-6D9B-8542-87D9-0A26B935B349}"/>
              </a:ext>
            </a:extLst>
          </p:cNvPr>
          <p:cNvSpPr txBox="1"/>
          <p:nvPr/>
        </p:nvSpPr>
        <p:spPr>
          <a:xfrm>
            <a:off x="9172099" y="4431271"/>
            <a:ext cx="497549" cy="213492"/>
          </a:xfrm>
          <a:prstGeom prst="rect">
            <a:avLst/>
          </a:prstGeom>
          <a:solidFill>
            <a:schemeClr val="bg1"/>
          </a:solidFill>
        </p:spPr>
        <p:txBody>
          <a:bodyPr wrap="none" lIns="0" tIns="0" rIns="0" bIns="0" rtlCol="0" anchor="ctr" anchorCtr="0">
            <a:noAutofit/>
          </a:bodyPr>
          <a:lstStyle/>
          <a:p>
            <a:pPr fontAlgn="base">
              <a:spcBef>
                <a:spcPct val="50000"/>
              </a:spcBef>
              <a:spcAft>
                <a:spcPct val="0"/>
              </a:spcAft>
              <a:buClr>
                <a:srgbClr val="F0AB00"/>
              </a:buClr>
              <a:buSzPct val="80000"/>
            </a:pPr>
            <a:r>
              <a:rPr lang="de-DE" sz="800" kern="0" dirty="0">
                <a:ea typeface="Arial Unicode MS" pitchFamily="34" charset="-128"/>
                <a:cs typeface="Arial Unicode MS" pitchFamily="34" charset="-128"/>
              </a:rPr>
              <a:t>SAP HANA</a:t>
            </a:r>
          </a:p>
        </p:txBody>
      </p:sp>
      <p:sp>
        <p:nvSpPr>
          <p:cNvPr id="65" name="Textfeld 64">
            <a:extLst>
              <a:ext uri="{FF2B5EF4-FFF2-40B4-BE49-F238E27FC236}">
                <a16:creationId xmlns:a16="http://schemas.microsoft.com/office/drawing/2014/main" id="{47DCD3E7-7F8B-F34B-A44A-CA5F50348E50}"/>
              </a:ext>
            </a:extLst>
          </p:cNvPr>
          <p:cNvSpPr txBox="1"/>
          <p:nvPr/>
        </p:nvSpPr>
        <p:spPr>
          <a:xfrm>
            <a:off x="10073958" y="4446357"/>
            <a:ext cx="497549" cy="213492"/>
          </a:xfrm>
          <a:prstGeom prst="rect">
            <a:avLst/>
          </a:prstGeom>
          <a:solidFill>
            <a:schemeClr val="bg1"/>
          </a:solidFill>
        </p:spPr>
        <p:txBody>
          <a:bodyPr wrap="none" lIns="0" tIns="0" rIns="0" bIns="0" rtlCol="0" anchor="ctr" anchorCtr="0">
            <a:noAutofit/>
          </a:bodyPr>
          <a:lstStyle/>
          <a:p>
            <a:pPr fontAlgn="base">
              <a:spcBef>
                <a:spcPct val="50000"/>
              </a:spcBef>
              <a:spcAft>
                <a:spcPct val="0"/>
              </a:spcAft>
              <a:buClr>
                <a:srgbClr val="F0AB00"/>
              </a:buClr>
              <a:buSzPct val="80000"/>
            </a:pPr>
            <a:r>
              <a:rPr lang="de-DE" sz="800" kern="0" dirty="0">
                <a:ea typeface="Arial Unicode MS" pitchFamily="34" charset="-128"/>
                <a:cs typeface="Arial Unicode MS" pitchFamily="34" charset="-128"/>
              </a:rPr>
              <a:t>SAP HANA</a:t>
            </a:r>
          </a:p>
        </p:txBody>
      </p:sp>
    </p:spTree>
    <p:extLst>
      <p:ext uri="{BB962C8B-B14F-4D97-AF65-F5344CB8AC3E}">
        <p14:creationId xmlns:p14="http://schemas.microsoft.com/office/powerpoint/2010/main" val="154242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49" grpId="0" animBg="1"/>
      <p:bldP spid="90" grpId="0"/>
      <p:bldP spid="91" grpId="0"/>
      <p:bldP spid="7" grpId="0" animBg="1"/>
      <p:bldP spid="59" grpId="0" animBg="1"/>
      <p:bldP spid="62" grpId="0" animBg="1"/>
      <p:bldP spid="63" grpId="0" animBg="1"/>
      <p:bldP spid="64" grpId="0" animBg="1"/>
      <p:bldP spid="6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F02C-1874-4938-92EA-E3EF1C65E25D}"/>
              </a:ext>
            </a:extLst>
          </p:cNvPr>
          <p:cNvSpPr>
            <a:spLocks noGrp="1"/>
          </p:cNvSpPr>
          <p:nvPr>
            <p:ph type="title"/>
          </p:nvPr>
        </p:nvSpPr>
        <p:spPr>
          <a:xfrm>
            <a:off x="504001" y="504000"/>
            <a:ext cx="11186476" cy="369332"/>
          </a:xfrm>
        </p:spPr>
        <p:txBody>
          <a:bodyPr/>
          <a:lstStyle/>
          <a:p>
            <a:r>
              <a:rPr lang="en-US" dirty="0"/>
              <a:t>Data Intelligence orchestrating Machine Learning models on HANA Cloud</a:t>
            </a:r>
            <a:endParaRPr lang="en-US" b="0" dirty="0"/>
          </a:p>
        </p:txBody>
      </p:sp>
      <p:sp>
        <p:nvSpPr>
          <p:cNvPr id="21" name="Rectangle 20">
            <a:extLst>
              <a:ext uri="{FF2B5EF4-FFF2-40B4-BE49-F238E27FC236}">
                <a16:creationId xmlns:a16="http://schemas.microsoft.com/office/drawing/2014/main" id="{36EAF012-384E-44E0-9CC0-DBE0744CE9C2}"/>
              </a:ext>
            </a:extLst>
          </p:cNvPr>
          <p:cNvSpPr/>
          <p:nvPr/>
        </p:nvSpPr>
        <p:spPr bwMode="gray">
          <a:xfrm>
            <a:off x="2996983" y="1447652"/>
            <a:ext cx="6920115" cy="2168859"/>
          </a:xfrm>
          <a:prstGeom prst="rect">
            <a:avLst/>
          </a:prstGeom>
          <a:noFill/>
          <a:ln w="28575" algn="ctr">
            <a:solidFill>
              <a:schemeClr val="accent3"/>
            </a:solidFill>
            <a:miter lim="800000"/>
            <a:headEnd/>
            <a:tailEnd/>
          </a:ln>
        </p:spPr>
        <p:txBody>
          <a:bodyPr lIns="89977" tIns="71981" rIns="89977" bIns="71981" rtlCol="0" anchor="t"/>
          <a:lstStyle/>
          <a:p>
            <a:pPr algn="ctr" defTabSz="914126" fontAlgn="base">
              <a:spcBef>
                <a:spcPct val="50000"/>
              </a:spcBef>
              <a:spcAft>
                <a:spcPct val="0"/>
              </a:spcAft>
              <a:buClr>
                <a:srgbClr val="F0AB00"/>
              </a:buClr>
              <a:buSzPct val="80000"/>
              <a:defRPr/>
            </a:pPr>
            <a:r>
              <a:rPr lang="en-US" sz="1400" b="1" kern="0">
                <a:ea typeface="Arial Unicode MS" pitchFamily="34" charset="-128"/>
                <a:cs typeface="Arial Unicode MS" pitchFamily="34" charset="-128"/>
              </a:rPr>
              <a:t>SAP Data Intelligence</a:t>
            </a:r>
          </a:p>
        </p:txBody>
      </p:sp>
      <p:sp>
        <p:nvSpPr>
          <p:cNvPr id="12" name="Rectangle 11">
            <a:extLst>
              <a:ext uri="{FF2B5EF4-FFF2-40B4-BE49-F238E27FC236}">
                <a16:creationId xmlns:a16="http://schemas.microsoft.com/office/drawing/2014/main" id="{2C4AFA78-8EC2-4AB7-BE8C-CF5409C0B162}"/>
              </a:ext>
            </a:extLst>
          </p:cNvPr>
          <p:cNvSpPr/>
          <p:nvPr/>
        </p:nvSpPr>
        <p:spPr bwMode="gray">
          <a:xfrm>
            <a:off x="2996983" y="3761566"/>
            <a:ext cx="3109493" cy="1574214"/>
          </a:xfrm>
          <a:prstGeom prst="rect">
            <a:avLst/>
          </a:prstGeom>
          <a:solidFill>
            <a:schemeClr val="tx2">
              <a:lumMod val="20000"/>
              <a:lumOff val="80000"/>
            </a:schemeClr>
          </a:solidFill>
          <a:ln w="28575" algn="ctr">
            <a:noFill/>
            <a:prstDash val="solid"/>
            <a:miter lim="800000"/>
            <a:headEnd/>
            <a:tailEnd/>
          </a:ln>
        </p:spPr>
        <p:txBody>
          <a:bodyPr lIns="89977" tIns="71981" rIns="89977" bIns="71981" rtlCol="0" anchor="t"/>
          <a:lstStyle/>
          <a:p>
            <a:pPr algn="ctr" defTabSz="914126" fontAlgn="base">
              <a:spcBef>
                <a:spcPct val="50000"/>
              </a:spcBef>
              <a:spcAft>
                <a:spcPct val="0"/>
              </a:spcAft>
              <a:buClr>
                <a:srgbClr val="F0AB00"/>
              </a:buClr>
              <a:buSzPct val="80000"/>
              <a:defRPr/>
            </a:pPr>
            <a:endParaRPr lang="en-US" sz="500" b="1" kern="0">
              <a:solidFill>
                <a:srgbClr val="000000"/>
              </a:solidFill>
              <a:ea typeface="Arial Unicode MS" pitchFamily="34" charset="-128"/>
              <a:cs typeface="Arial Unicode MS" pitchFamily="34" charset="-128"/>
            </a:endParaRPr>
          </a:p>
          <a:p>
            <a:pPr defTabSz="914126" fontAlgn="base">
              <a:spcBef>
                <a:spcPct val="50000"/>
              </a:spcBef>
              <a:spcAft>
                <a:spcPct val="0"/>
              </a:spcAft>
              <a:buClr>
                <a:srgbClr val="F0AB00"/>
              </a:buClr>
              <a:buSzPct val="80000"/>
              <a:defRPr/>
            </a:pPr>
            <a:r>
              <a:rPr lang="en-US" sz="1600" b="1" kern="0">
                <a:solidFill>
                  <a:srgbClr val="000000"/>
                </a:solidFill>
                <a:ea typeface="Arial Unicode MS" pitchFamily="34" charset="-128"/>
                <a:cs typeface="Arial Unicode MS" pitchFamily="34" charset="-128"/>
              </a:rPr>
              <a:t>    	</a:t>
            </a:r>
          </a:p>
        </p:txBody>
      </p:sp>
      <p:pic>
        <p:nvPicPr>
          <p:cNvPr id="13" name="Picture 12">
            <a:extLst>
              <a:ext uri="{FF2B5EF4-FFF2-40B4-BE49-F238E27FC236}">
                <a16:creationId xmlns:a16="http://schemas.microsoft.com/office/drawing/2014/main" id="{E3AE3DFB-E206-413C-86FB-3699329283D9}"/>
              </a:ext>
            </a:extLst>
          </p:cNvPr>
          <p:cNvPicPr>
            <a:picLocks noChangeAspect="1"/>
          </p:cNvPicPr>
          <p:nvPr/>
        </p:nvPicPr>
        <p:blipFill>
          <a:blip r:embed="rId3"/>
          <a:stretch>
            <a:fillRect/>
          </a:stretch>
        </p:blipFill>
        <p:spPr>
          <a:xfrm>
            <a:off x="6916450" y="1835312"/>
            <a:ext cx="2917763" cy="1382856"/>
          </a:xfrm>
          <a:prstGeom prst="rect">
            <a:avLst/>
          </a:prstGeom>
        </p:spPr>
      </p:pic>
      <p:graphicFrame>
        <p:nvGraphicFramePr>
          <p:cNvPr id="3" name="Table 3">
            <a:extLst>
              <a:ext uri="{FF2B5EF4-FFF2-40B4-BE49-F238E27FC236}">
                <a16:creationId xmlns:a16="http://schemas.microsoft.com/office/drawing/2014/main" id="{D09CABA2-F026-47A1-A242-D421AE12A7E4}"/>
              </a:ext>
            </a:extLst>
          </p:cNvPr>
          <p:cNvGraphicFramePr>
            <a:graphicFrameLocks noGrp="1"/>
          </p:cNvGraphicFramePr>
          <p:nvPr/>
        </p:nvGraphicFramePr>
        <p:xfrm>
          <a:off x="7775582" y="3279788"/>
          <a:ext cx="1385716" cy="370840"/>
        </p:xfrm>
        <a:graphic>
          <a:graphicData uri="http://schemas.openxmlformats.org/drawingml/2006/table">
            <a:tbl>
              <a:tblPr firstRow="1" bandRow="1">
                <a:tableStyleId>{2D5ABB26-0587-4C30-8999-92F81FD0307C}</a:tableStyleId>
              </a:tblPr>
              <a:tblGrid>
                <a:gridCol w="1385716">
                  <a:extLst>
                    <a:ext uri="{9D8B030D-6E8A-4147-A177-3AD203B41FA5}">
                      <a16:colId xmlns:a16="http://schemas.microsoft.com/office/drawing/2014/main" val="510384872"/>
                    </a:ext>
                  </a:extLst>
                </a:gridCol>
              </a:tblGrid>
              <a:tr h="370840">
                <a:tc>
                  <a:txBody>
                    <a:bodyPr/>
                    <a:lstStyle/>
                    <a:p>
                      <a:r>
                        <a:rPr lang="en-US" sz="1400" b="1" dirty="0" err="1"/>
                        <a:t>Jupyter</a:t>
                      </a:r>
                      <a:r>
                        <a:rPr lang="en-US" sz="1400" b="1" dirty="0"/>
                        <a:t> lab</a:t>
                      </a:r>
                      <a:endParaRPr lang="en-DE" sz="1400" b="1" dirty="0"/>
                    </a:p>
                  </a:txBody>
                  <a:tcPr/>
                </a:tc>
                <a:extLst>
                  <a:ext uri="{0D108BD9-81ED-4DB2-BD59-A6C34878D82A}">
                    <a16:rowId xmlns:a16="http://schemas.microsoft.com/office/drawing/2014/main" val="4055977011"/>
                  </a:ext>
                </a:extLst>
              </a:tr>
            </a:tbl>
          </a:graphicData>
        </a:graphic>
      </p:graphicFrame>
      <p:pic>
        <p:nvPicPr>
          <p:cNvPr id="16" name="Picture 15">
            <a:extLst>
              <a:ext uri="{FF2B5EF4-FFF2-40B4-BE49-F238E27FC236}">
                <a16:creationId xmlns:a16="http://schemas.microsoft.com/office/drawing/2014/main" id="{27BB8CC8-0D32-43D6-8C32-7E8CFC1DB6E8}"/>
              </a:ext>
            </a:extLst>
          </p:cNvPr>
          <p:cNvPicPr>
            <a:picLocks noChangeAspect="1"/>
          </p:cNvPicPr>
          <p:nvPr/>
        </p:nvPicPr>
        <p:blipFill>
          <a:blip r:embed="rId4"/>
          <a:stretch>
            <a:fillRect/>
          </a:stretch>
        </p:blipFill>
        <p:spPr>
          <a:xfrm>
            <a:off x="5650287" y="2014756"/>
            <a:ext cx="1127114" cy="803069"/>
          </a:xfrm>
          <a:prstGeom prst="rect">
            <a:avLst/>
          </a:prstGeom>
        </p:spPr>
      </p:pic>
      <p:pic>
        <p:nvPicPr>
          <p:cNvPr id="20" name="Picture 19">
            <a:extLst>
              <a:ext uri="{FF2B5EF4-FFF2-40B4-BE49-F238E27FC236}">
                <a16:creationId xmlns:a16="http://schemas.microsoft.com/office/drawing/2014/main" id="{479C3FC5-8B97-4253-9840-FF59B80D90D3}"/>
              </a:ext>
            </a:extLst>
          </p:cNvPr>
          <p:cNvPicPr>
            <a:picLocks noChangeAspect="1"/>
          </p:cNvPicPr>
          <p:nvPr/>
        </p:nvPicPr>
        <p:blipFill>
          <a:blip r:embed="rId5"/>
          <a:stretch>
            <a:fillRect/>
          </a:stretch>
        </p:blipFill>
        <p:spPr>
          <a:xfrm>
            <a:off x="4450194" y="2017643"/>
            <a:ext cx="1089688" cy="854765"/>
          </a:xfrm>
          <a:prstGeom prst="rect">
            <a:avLst/>
          </a:prstGeom>
        </p:spPr>
      </p:pic>
      <p:pic>
        <p:nvPicPr>
          <p:cNvPr id="22" name="Picture 21">
            <a:extLst>
              <a:ext uri="{FF2B5EF4-FFF2-40B4-BE49-F238E27FC236}">
                <a16:creationId xmlns:a16="http://schemas.microsoft.com/office/drawing/2014/main" id="{29BF808A-98B4-4DB2-9BA4-1460FB71C289}"/>
              </a:ext>
            </a:extLst>
          </p:cNvPr>
          <p:cNvPicPr>
            <a:picLocks noChangeAspect="1"/>
          </p:cNvPicPr>
          <p:nvPr/>
        </p:nvPicPr>
        <p:blipFill>
          <a:blip r:embed="rId6"/>
          <a:stretch>
            <a:fillRect/>
          </a:stretch>
        </p:blipFill>
        <p:spPr>
          <a:xfrm>
            <a:off x="3212675" y="2016544"/>
            <a:ext cx="1127244" cy="803070"/>
          </a:xfrm>
          <a:prstGeom prst="rect">
            <a:avLst/>
          </a:prstGeom>
        </p:spPr>
      </p:pic>
      <p:graphicFrame>
        <p:nvGraphicFramePr>
          <p:cNvPr id="24" name="Table 3">
            <a:extLst>
              <a:ext uri="{FF2B5EF4-FFF2-40B4-BE49-F238E27FC236}">
                <a16:creationId xmlns:a16="http://schemas.microsoft.com/office/drawing/2014/main" id="{92A224BA-F99D-438F-A6E5-3664809004B9}"/>
              </a:ext>
            </a:extLst>
          </p:cNvPr>
          <p:cNvGraphicFramePr>
            <a:graphicFrameLocks noGrp="1"/>
          </p:cNvGraphicFramePr>
          <p:nvPr/>
        </p:nvGraphicFramePr>
        <p:xfrm>
          <a:off x="3373418" y="2959088"/>
          <a:ext cx="3460147" cy="518160"/>
        </p:xfrm>
        <a:graphic>
          <a:graphicData uri="http://schemas.openxmlformats.org/drawingml/2006/table">
            <a:tbl>
              <a:tblPr firstRow="1" bandRow="1">
                <a:tableStyleId>{2D5ABB26-0587-4C30-8999-92F81FD0307C}</a:tableStyleId>
              </a:tblPr>
              <a:tblGrid>
                <a:gridCol w="3460147">
                  <a:extLst>
                    <a:ext uri="{9D8B030D-6E8A-4147-A177-3AD203B41FA5}">
                      <a16:colId xmlns:a16="http://schemas.microsoft.com/office/drawing/2014/main" val="510384872"/>
                    </a:ext>
                  </a:extLst>
                </a:gridCol>
              </a:tblGrid>
              <a:tr h="370840">
                <a:tc>
                  <a:txBody>
                    <a:bodyPr/>
                    <a:lstStyle/>
                    <a:p>
                      <a:r>
                        <a:rPr lang="en-US" sz="1400" b="1" dirty="0"/>
                        <a:t>Machine learning operators on </a:t>
                      </a:r>
                      <a:br>
                        <a:rPr lang="en-US" sz="1400" b="1" dirty="0"/>
                      </a:br>
                      <a:r>
                        <a:rPr lang="en-US" sz="1400" b="1" dirty="0"/>
                        <a:t>SAP HANA Cloud</a:t>
                      </a:r>
                      <a:endParaRPr lang="en-DE" sz="1400" b="1" dirty="0"/>
                    </a:p>
                  </a:txBody>
                  <a:tcPr/>
                </a:tc>
                <a:extLst>
                  <a:ext uri="{0D108BD9-81ED-4DB2-BD59-A6C34878D82A}">
                    <a16:rowId xmlns:a16="http://schemas.microsoft.com/office/drawing/2014/main" val="4055977011"/>
                  </a:ext>
                </a:extLst>
              </a:tr>
            </a:tbl>
          </a:graphicData>
        </a:graphic>
      </p:graphicFrame>
      <p:sp>
        <p:nvSpPr>
          <p:cNvPr id="25" name="Rectangle: Rounded Corners 24">
            <a:extLst>
              <a:ext uri="{FF2B5EF4-FFF2-40B4-BE49-F238E27FC236}">
                <a16:creationId xmlns:a16="http://schemas.microsoft.com/office/drawing/2014/main" id="{ED76BA80-43AD-4097-8D26-687609CCCB84}"/>
              </a:ext>
            </a:extLst>
          </p:cNvPr>
          <p:cNvSpPr/>
          <p:nvPr/>
        </p:nvSpPr>
        <p:spPr bwMode="gray">
          <a:xfrm>
            <a:off x="4584863" y="4624820"/>
            <a:ext cx="1462403" cy="570277"/>
          </a:xfrm>
          <a:prstGeom prst="roundRect">
            <a:avLst/>
          </a:prstGeom>
          <a:solidFill>
            <a:schemeClr val="tx1"/>
          </a:solidFill>
          <a:ln w="127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r>
              <a:rPr lang="de-CH" sz="1100" b="1" kern="0" dirty="0" err="1">
                <a:solidFill>
                  <a:srgbClr val="FFFFFF"/>
                </a:solidFill>
                <a:ea typeface="Arial Unicode MS" pitchFamily="34" charset="-128"/>
                <a:cs typeface="Arial" panose="020B0604020202020204" pitchFamily="34" charset="0"/>
              </a:rPr>
              <a:t>Automated</a:t>
            </a:r>
            <a:r>
              <a:rPr lang="de-CH" sz="1100" b="1" kern="0" dirty="0">
                <a:solidFill>
                  <a:srgbClr val="FFFFFF"/>
                </a:solidFill>
                <a:ea typeface="Arial Unicode MS" pitchFamily="34" charset="-128"/>
                <a:cs typeface="Arial" panose="020B0604020202020204" pitchFamily="34" charset="0"/>
              </a:rPr>
              <a:t> </a:t>
            </a:r>
            <a:r>
              <a:rPr lang="de-CH" sz="1100" b="1" kern="0" dirty="0" err="1">
                <a:solidFill>
                  <a:srgbClr val="FFFFFF"/>
                </a:solidFill>
                <a:ea typeface="Arial Unicode MS" pitchFamily="34" charset="-128"/>
                <a:cs typeface="Arial" panose="020B0604020202020204" pitchFamily="34" charset="0"/>
              </a:rPr>
              <a:t>predictive</a:t>
            </a:r>
            <a:r>
              <a:rPr lang="de-CH" sz="1100" b="1" kern="0" dirty="0">
                <a:solidFill>
                  <a:srgbClr val="FFFFFF"/>
                </a:solidFill>
                <a:ea typeface="Arial Unicode MS" pitchFamily="34" charset="-128"/>
                <a:cs typeface="Arial" panose="020B0604020202020204" pitchFamily="34" charset="0"/>
              </a:rPr>
              <a:t> </a:t>
            </a:r>
            <a:r>
              <a:rPr lang="de-CH" sz="1100" b="1" kern="0" dirty="0" err="1">
                <a:solidFill>
                  <a:srgbClr val="FFFFFF"/>
                </a:solidFill>
                <a:ea typeface="Arial Unicode MS" pitchFamily="34" charset="-128"/>
                <a:cs typeface="Arial" panose="020B0604020202020204" pitchFamily="34" charset="0"/>
              </a:rPr>
              <a:t>library</a:t>
            </a:r>
            <a:r>
              <a:rPr lang="de-CH" sz="1100" b="1" kern="0" dirty="0">
                <a:solidFill>
                  <a:srgbClr val="FFFFFF"/>
                </a:solidFill>
                <a:ea typeface="Arial Unicode MS" pitchFamily="34" charset="-128"/>
                <a:cs typeface="Arial" panose="020B0604020202020204" pitchFamily="34" charset="0"/>
              </a:rPr>
              <a:t> (APL)</a:t>
            </a:r>
          </a:p>
        </p:txBody>
      </p:sp>
      <p:sp>
        <p:nvSpPr>
          <p:cNvPr id="26" name="Rectangle: Rounded Corners 25">
            <a:extLst>
              <a:ext uri="{FF2B5EF4-FFF2-40B4-BE49-F238E27FC236}">
                <a16:creationId xmlns:a16="http://schemas.microsoft.com/office/drawing/2014/main" id="{D9B63902-B60C-4FD3-B6C7-7517C895DFB2}"/>
              </a:ext>
            </a:extLst>
          </p:cNvPr>
          <p:cNvSpPr/>
          <p:nvPr/>
        </p:nvSpPr>
        <p:spPr bwMode="gray">
          <a:xfrm>
            <a:off x="3073310" y="4624820"/>
            <a:ext cx="1462403" cy="570277"/>
          </a:xfrm>
          <a:prstGeom prst="roundRect">
            <a:avLst/>
          </a:prstGeom>
          <a:solidFill>
            <a:schemeClr val="tx1"/>
          </a:solidFill>
          <a:ln w="127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r>
              <a:rPr lang="de-CH" sz="1100" b="1" kern="0" dirty="0" err="1">
                <a:solidFill>
                  <a:srgbClr val="FFFFFF"/>
                </a:solidFill>
                <a:ea typeface="Arial Unicode MS" pitchFamily="34" charset="-128"/>
                <a:cs typeface="Arial" panose="020B0604020202020204" pitchFamily="34" charset="0"/>
              </a:rPr>
              <a:t>Predictive</a:t>
            </a:r>
            <a:r>
              <a:rPr lang="de-CH" sz="1100" b="1" kern="0" dirty="0">
                <a:solidFill>
                  <a:srgbClr val="FFFFFF"/>
                </a:solidFill>
                <a:ea typeface="Arial Unicode MS" pitchFamily="34" charset="-128"/>
                <a:cs typeface="Arial" panose="020B0604020202020204" pitchFamily="34" charset="0"/>
              </a:rPr>
              <a:t> </a:t>
            </a:r>
            <a:r>
              <a:rPr lang="de-CH" sz="1100" b="1" kern="0" dirty="0" err="1">
                <a:solidFill>
                  <a:srgbClr val="FFFFFF"/>
                </a:solidFill>
                <a:ea typeface="Arial Unicode MS" pitchFamily="34" charset="-128"/>
                <a:cs typeface="Arial" panose="020B0604020202020204" pitchFamily="34" charset="0"/>
              </a:rPr>
              <a:t>algorithm</a:t>
            </a:r>
            <a:r>
              <a:rPr lang="de-CH" sz="1100" b="1" kern="0" dirty="0">
                <a:solidFill>
                  <a:srgbClr val="FFFFFF"/>
                </a:solidFill>
                <a:ea typeface="Arial Unicode MS" pitchFamily="34" charset="-128"/>
                <a:cs typeface="Arial" panose="020B0604020202020204" pitchFamily="34" charset="0"/>
              </a:rPr>
              <a:t> </a:t>
            </a:r>
            <a:r>
              <a:rPr lang="de-CH" sz="1100" b="1" kern="0" dirty="0" err="1">
                <a:solidFill>
                  <a:srgbClr val="FFFFFF"/>
                </a:solidFill>
                <a:ea typeface="Arial Unicode MS" pitchFamily="34" charset="-128"/>
                <a:cs typeface="Arial" panose="020B0604020202020204" pitchFamily="34" charset="0"/>
              </a:rPr>
              <a:t>library</a:t>
            </a:r>
            <a:r>
              <a:rPr lang="de-CH" sz="1100" b="1" kern="0" dirty="0">
                <a:solidFill>
                  <a:srgbClr val="FFFFFF"/>
                </a:solidFill>
                <a:ea typeface="Arial Unicode MS" pitchFamily="34" charset="-128"/>
                <a:cs typeface="Arial" panose="020B0604020202020204" pitchFamily="34" charset="0"/>
              </a:rPr>
              <a:t> (PAL)</a:t>
            </a:r>
          </a:p>
        </p:txBody>
      </p:sp>
      <p:graphicFrame>
        <p:nvGraphicFramePr>
          <p:cNvPr id="10" name="Table 10">
            <a:extLst>
              <a:ext uri="{FF2B5EF4-FFF2-40B4-BE49-F238E27FC236}">
                <a16:creationId xmlns:a16="http://schemas.microsoft.com/office/drawing/2014/main" id="{704AC1DB-15FF-44F2-AC01-A45E0CCE623D}"/>
              </a:ext>
            </a:extLst>
          </p:cNvPr>
          <p:cNvGraphicFramePr>
            <a:graphicFrameLocks noGrp="1"/>
          </p:cNvGraphicFramePr>
          <p:nvPr/>
        </p:nvGraphicFramePr>
        <p:xfrm>
          <a:off x="6861318" y="3975662"/>
          <a:ext cx="4388800" cy="518160"/>
        </p:xfrm>
        <a:graphic>
          <a:graphicData uri="http://schemas.openxmlformats.org/drawingml/2006/table">
            <a:tbl>
              <a:tblPr firstRow="1" bandRow="1">
                <a:tableStyleId>{2D5ABB26-0587-4C30-8999-92F81FD0307C}</a:tableStyleId>
              </a:tblPr>
              <a:tblGrid>
                <a:gridCol w="4388800">
                  <a:extLst>
                    <a:ext uri="{9D8B030D-6E8A-4147-A177-3AD203B41FA5}">
                      <a16:colId xmlns:a16="http://schemas.microsoft.com/office/drawing/2014/main" val="3050135082"/>
                    </a:ext>
                  </a:extLst>
                </a:gridCol>
              </a:tblGrid>
              <a:tr h="509875">
                <a:tc>
                  <a:txBody>
                    <a:bodyPr/>
                    <a:lstStyle/>
                    <a:p>
                      <a:r>
                        <a:rPr lang="en-US" sz="1400" b="1" dirty="0">
                          <a:solidFill>
                            <a:schemeClr val="tx1"/>
                          </a:solidFill>
                        </a:rPr>
                        <a:t>Trigger remote ML, data processing in SAP HANA Cloud through </a:t>
                      </a:r>
                      <a:r>
                        <a:rPr lang="en-US" sz="1400" b="1" i="0" kern="1200" dirty="0">
                          <a:solidFill>
                            <a:schemeClr val="tx1"/>
                          </a:solidFill>
                          <a:effectLst/>
                          <a:latin typeface="+mn-lt"/>
                          <a:ea typeface="+mn-ea"/>
                          <a:cs typeface="+mn-cs"/>
                        </a:rPr>
                        <a:t>Python client </a:t>
                      </a:r>
                      <a:r>
                        <a:rPr lang="en-US" sz="1400" b="1" dirty="0">
                          <a:solidFill>
                            <a:schemeClr val="tx1"/>
                          </a:solidFill>
                        </a:rPr>
                        <a:t>for SAP HANA</a:t>
                      </a:r>
                      <a:endParaRPr lang="en-DE" sz="1400" b="1" dirty="0">
                        <a:solidFill>
                          <a:schemeClr val="tx1"/>
                        </a:solidFill>
                      </a:endParaRPr>
                    </a:p>
                  </a:txBody>
                  <a:tcPr/>
                </a:tc>
                <a:extLst>
                  <a:ext uri="{0D108BD9-81ED-4DB2-BD59-A6C34878D82A}">
                    <a16:rowId xmlns:a16="http://schemas.microsoft.com/office/drawing/2014/main" val="2637132284"/>
                  </a:ext>
                </a:extLst>
              </a:tr>
            </a:tbl>
          </a:graphicData>
        </a:graphic>
      </p:graphicFrame>
      <p:sp>
        <p:nvSpPr>
          <p:cNvPr id="17" name="TextBox 16">
            <a:extLst>
              <a:ext uri="{FF2B5EF4-FFF2-40B4-BE49-F238E27FC236}">
                <a16:creationId xmlns:a16="http://schemas.microsoft.com/office/drawing/2014/main" id="{62DD719A-2520-40E7-B101-480984C61E05}"/>
              </a:ext>
            </a:extLst>
          </p:cNvPr>
          <p:cNvSpPr txBox="1"/>
          <p:nvPr/>
        </p:nvSpPr>
        <p:spPr>
          <a:xfrm>
            <a:off x="2701987" y="4199337"/>
            <a:ext cx="3979327" cy="193899"/>
          </a:xfrm>
          <a:prstGeom prst="rect">
            <a:avLst/>
          </a:prstGeom>
          <a:noFill/>
        </p:spPr>
        <p:txBody>
          <a:bodyPr wrap="square" lIns="0" tIns="0" rIns="0" bIns="0" rtlCol="0">
            <a:spAutoFit/>
          </a:bodyPr>
          <a:lstStyle/>
          <a:p>
            <a:pPr algn="ctr" fontAlgn="base">
              <a:lnSpc>
                <a:spcPct val="90000"/>
              </a:lnSpc>
              <a:spcAft>
                <a:spcPts val="714"/>
              </a:spcAft>
              <a:buClr>
                <a:srgbClr val="F0AB00"/>
              </a:buClr>
              <a:buSzPct val="80000"/>
            </a:pPr>
            <a:r>
              <a:rPr lang="en-US" sz="1400" b="1" kern="0" dirty="0">
                <a:ea typeface="Arial Unicode MS" pitchFamily="34" charset="-128"/>
                <a:cs typeface="Arial Unicode MS" pitchFamily="34" charset="-128"/>
              </a:rPr>
              <a:t>Embedded machine learning</a:t>
            </a:r>
          </a:p>
        </p:txBody>
      </p:sp>
      <p:graphicFrame>
        <p:nvGraphicFramePr>
          <p:cNvPr id="7" name="Table 7">
            <a:extLst>
              <a:ext uri="{FF2B5EF4-FFF2-40B4-BE49-F238E27FC236}">
                <a16:creationId xmlns:a16="http://schemas.microsoft.com/office/drawing/2014/main" id="{5A088562-1E6C-43B1-93D8-F66DA9B8DA60}"/>
              </a:ext>
            </a:extLst>
          </p:cNvPr>
          <p:cNvGraphicFramePr>
            <a:graphicFrameLocks noGrp="1"/>
          </p:cNvGraphicFramePr>
          <p:nvPr/>
        </p:nvGraphicFramePr>
        <p:xfrm>
          <a:off x="3804511" y="3795032"/>
          <a:ext cx="2301965" cy="370840"/>
        </p:xfrm>
        <a:graphic>
          <a:graphicData uri="http://schemas.openxmlformats.org/drawingml/2006/table">
            <a:tbl>
              <a:tblPr firstRow="1" bandRow="1">
                <a:tableStyleId>{2D5ABB26-0587-4C30-8999-92F81FD0307C}</a:tableStyleId>
              </a:tblPr>
              <a:tblGrid>
                <a:gridCol w="2301965">
                  <a:extLst>
                    <a:ext uri="{9D8B030D-6E8A-4147-A177-3AD203B41FA5}">
                      <a16:colId xmlns:a16="http://schemas.microsoft.com/office/drawing/2014/main" val="3746969340"/>
                    </a:ext>
                  </a:extLst>
                </a:gridCol>
              </a:tblGrid>
              <a:tr h="370840">
                <a:tc>
                  <a:txBody>
                    <a:bodyPr/>
                    <a:lstStyle/>
                    <a:p>
                      <a:r>
                        <a:rPr lang="en-US" sz="1400" b="1" dirty="0"/>
                        <a:t>SAP HANA Cloud</a:t>
                      </a:r>
                      <a:endParaRPr lang="en-DE" sz="1400" b="1" dirty="0"/>
                    </a:p>
                  </a:txBody>
                  <a:tcPr/>
                </a:tc>
                <a:extLst>
                  <a:ext uri="{0D108BD9-81ED-4DB2-BD59-A6C34878D82A}">
                    <a16:rowId xmlns:a16="http://schemas.microsoft.com/office/drawing/2014/main" val="172396119"/>
                  </a:ext>
                </a:extLst>
              </a:tr>
            </a:tbl>
          </a:graphicData>
        </a:graphic>
      </p:graphicFrame>
      <p:pic>
        <p:nvPicPr>
          <p:cNvPr id="27" name="Picture 26">
            <a:extLst>
              <a:ext uri="{FF2B5EF4-FFF2-40B4-BE49-F238E27FC236}">
                <a16:creationId xmlns:a16="http://schemas.microsoft.com/office/drawing/2014/main" id="{C0375108-F69E-4936-B67A-DFC755F51ACC}"/>
              </a:ext>
            </a:extLst>
          </p:cNvPr>
          <p:cNvPicPr>
            <a:picLocks noChangeAspect="1"/>
          </p:cNvPicPr>
          <p:nvPr/>
        </p:nvPicPr>
        <p:blipFill>
          <a:blip r:embed="rId7"/>
          <a:stretch>
            <a:fillRect/>
          </a:stretch>
        </p:blipFill>
        <p:spPr>
          <a:xfrm>
            <a:off x="2993501" y="4055475"/>
            <a:ext cx="438347" cy="438347"/>
          </a:xfrm>
          <a:prstGeom prst="rect">
            <a:avLst/>
          </a:prstGeom>
        </p:spPr>
      </p:pic>
      <p:sp>
        <p:nvSpPr>
          <p:cNvPr id="31" name="TextBox 30">
            <a:extLst>
              <a:ext uri="{FF2B5EF4-FFF2-40B4-BE49-F238E27FC236}">
                <a16:creationId xmlns:a16="http://schemas.microsoft.com/office/drawing/2014/main" id="{DE7C2E19-2F21-410E-8ABF-9033BEAFF7BA}"/>
              </a:ext>
            </a:extLst>
          </p:cNvPr>
          <p:cNvSpPr txBox="1"/>
          <p:nvPr/>
        </p:nvSpPr>
        <p:spPr>
          <a:xfrm>
            <a:off x="1258635" y="2409122"/>
            <a:ext cx="1205108" cy="196797"/>
          </a:xfrm>
          <a:prstGeom prst="rect">
            <a:avLst/>
          </a:prstGeom>
          <a:noFill/>
        </p:spPr>
        <p:txBody>
          <a:bodyPr wrap="square" lIns="0" tIns="0" rIns="0" bIns="0" rtlCol="0">
            <a:noAutofit/>
          </a:bodyPr>
          <a:lstStyle/>
          <a:p>
            <a:pPr fontAlgn="base">
              <a:spcBef>
                <a:spcPct val="50000"/>
              </a:spcBef>
              <a:spcAft>
                <a:spcPct val="0"/>
              </a:spcAft>
              <a:buClr>
                <a:srgbClr val="F0AB00"/>
              </a:buClr>
              <a:buSzPct val="80000"/>
            </a:pPr>
            <a:r>
              <a:rPr lang="en-US" sz="1400" b="1" kern="0">
                <a:ea typeface="Arial Unicode MS" pitchFamily="34" charset="-128"/>
                <a:cs typeface="Arial Unicode MS" pitchFamily="34" charset="-128"/>
              </a:rPr>
              <a:t>Classification</a:t>
            </a:r>
          </a:p>
        </p:txBody>
      </p:sp>
      <p:sp>
        <p:nvSpPr>
          <p:cNvPr id="32" name="TextBox 31">
            <a:extLst>
              <a:ext uri="{FF2B5EF4-FFF2-40B4-BE49-F238E27FC236}">
                <a16:creationId xmlns:a16="http://schemas.microsoft.com/office/drawing/2014/main" id="{D590AC81-F23C-4530-AA19-7FF482121094}"/>
              </a:ext>
            </a:extLst>
          </p:cNvPr>
          <p:cNvSpPr txBox="1"/>
          <p:nvPr/>
        </p:nvSpPr>
        <p:spPr>
          <a:xfrm>
            <a:off x="1261337" y="3005335"/>
            <a:ext cx="1290707" cy="285180"/>
          </a:xfrm>
          <a:prstGeom prst="rect">
            <a:avLst/>
          </a:prstGeom>
          <a:noFill/>
        </p:spPr>
        <p:txBody>
          <a:bodyPr wrap="square" lIns="0" tIns="0" rIns="0" bIns="0" rtlCol="0">
            <a:noAutofit/>
          </a:bodyPr>
          <a:lstStyle/>
          <a:p>
            <a:pPr fontAlgn="base">
              <a:spcBef>
                <a:spcPct val="50000"/>
              </a:spcBef>
              <a:spcAft>
                <a:spcPct val="0"/>
              </a:spcAft>
              <a:buClr>
                <a:srgbClr val="F0AB00"/>
              </a:buClr>
              <a:buSzPct val="80000"/>
            </a:pPr>
            <a:r>
              <a:rPr lang="en-US" sz="1400" b="1" kern="0">
                <a:ea typeface="Arial Unicode MS" pitchFamily="34" charset="-128"/>
                <a:cs typeface="Arial Unicode MS" pitchFamily="34" charset="-128"/>
              </a:rPr>
              <a:t>Regression</a:t>
            </a:r>
          </a:p>
        </p:txBody>
      </p:sp>
      <p:sp>
        <p:nvSpPr>
          <p:cNvPr id="33" name="TextBox 32">
            <a:extLst>
              <a:ext uri="{FF2B5EF4-FFF2-40B4-BE49-F238E27FC236}">
                <a16:creationId xmlns:a16="http://schemas.microsoft.com/office/drawing/2014/main" id="{61C3563B-E1A0-4D1F-A21D-1B236D634478}"/>
              </a:ext>
            </a:extLst>
          </p:cNvPr>
          <p:cNvSpPr txBox="1"/>
          <p:nvPr/>
        </p:nvSpPr>
        <p:spPr>
          <a:xfrm>
            <a:off x="1253702" y="3616511"/>
            <a:ext cx="1983317" cy="393593"/>
          </a:xfrm>
          <a:prstGeom prst="rect">
            <a:avLst/>
          </a:prstGeom>
          <a:noFill/>
        </p:spPr>
        <p:txBody>
          <a:bodyPr wrap="square" lIns="0" tIns="0" rIns="0" bIns="0" rtlCol="0">
            <a:no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Time-series </a:t>
            </a:r>
            <a:br>
              <a:rPr lang="en-US" sz="1400" b="1" kern="0" dirty="0">
                <a:ea typeface="Arial Unicode MS" pitchFamily="34" charset="-128"/>
                <a:cs typeface="Arial Unicode MS" pitchFamily="34" charset="-128"/>
              </a:rPr>
            </a:br>
            <a:r>
              <a:rPr lang="en-US" sz="1400" b="1" kern="0" dirty="0">
                <a:ea typeface="Arial Unicode MS" pitchFamily="34" charset="-128"/>
                <a:cs typeface="Arial Unicode MS" pitchFamily="34" charset="-128"/>
              </a:rPr>
              <a:t>forecasting</a:t>
            </a:r>
          </a:p>
        </p:txBody>
      </p:sp>
      <p:grpSp>
        <p:nvGrpSpPr>
          <p:cNvPr id="35" name="Group 34">
            <a:extLst>
              <a:ext uri="{FF2B5EF4-FFF2-40B4-BE49-F238E27FC236}">
                <a16:creationId xmlns:a16="http://schemas.microsoft.com/office/drawing/2014/main" id="{7C78F6B3-30C7-42C2-9052-59A582B5A9B1}"/>
              </a:ext>
            </a:extLst>
          </p:cNvPr>
          <p:cNvGrpSpPr/>
          <p:nvPr/>
        </p:nvGrpSpPr>
        <p:grpSpPr>
          <a:xfrm>
            <a:off x="547986" y="2798420"/>
            <a:ext cx="655342" cy="738663"/>
            <a:chOff x="7221762" y="4513070"/>
            <a:chExt cx="2349674" cy="2349674"/>
          </a:xfrm>
        </p:grpSpPr>
        <p:pic>
          <p:nvPicPr>
            <p:cNvPr id="36" name="Picture 35">
              <a:extLst>
                <a:ext uri="{FF2B5EF4-FFF2-40B4-BE49-F238E27FC236}">
                  <a16:creationId xmlns:a16="http://schemas.microsoft.com/office/drawing/2014/main" id="{6A1C2F71-6993-411A-AE0F-302684D3CD9B}"/>
                </a:ext>
              </a:extLst>
            </p:cNvPr>
            <p:cNvPicPr>
              <a:picLocks noChangeAspect="1"/>
            </p:cNvPicPr>
            <p:nvPr/>
          </p:nvPicPr>
          <p:blipFill>
            <a:blip r:embed="rId8"/>
            <a:stretch>
              <a:fillRect/>
            </a:stretch>
          </p:blipFill>
          <p:spPr>
            <a:xfrm>
              <a:off x="7221762" y="4513070"/>
              <a:ext cx="2349674" cy="2349674"/>
            </a:xfrm>
            <a:prstGeom prst="rect">
              <a:avLst/>
            </a:prstGeom>
          </p:spPr>
        </p:pic>
        <p:pic>
          <p:nvPicPr>
            <p:cNvPr id="37" name="Picture 36">
              <a:extLst>
                <a:ext uri="{FF2B5EF4-FFF2-40B4-BE49-F238E27FC236}">
                  <a16:creationId xmlns:a16="http://schemas.microsoft.com/office/drawing/2014/main" id="{2844DA00-9923-4072-8895-7B82FE5B0FBC}"/>
                </a:ext>
              </a:extLst>
            </p:cNvPr>
            <p:cNvPicPr>
              <a:picLocks noChangeAspect="1"/>
            </p:cNvPicPr>
            <p:nvPr/>
          </p:nvPicPr>
          <p:blipFill>
            <a:blip r:embed="rId9"/>
            <a:stretch>
              <a:fillRect/>
            </a:stretch>
          </p:blipFill>
          <p:spPr>
            <a:xfrm>
              <a:off x="8119468" y="5562595"/>
              <a:ext cx="180952" cy="180952"/>
            </a:xfrm>
            <a:prstGeom prst="rect">
              <a:avLst/>
            </a:prstGeom>
          </p:spPr>
        </p:pic>
        <p:pic>
          <p:nvPicPr>
            <p:cNvPr id="38" name="Picture 37">
              <a:extLst>
                <a:ext uri="{FF2B5EF4-FFF2-40B4-BE49-F238E27FC236}">
                  <a16:creationId xmlns:a16="http://schemas.microsoft.com/office/drawing/2014/main" id="{EEFCAD5F-84FB-4DB1-9A7E-FBD11C80F2C9}"/>
                </a:ext>
              </a:extLst>
            </p:cNvPr>
            <p:cNvPicPr>
              <a:picLocks noChangeAspect="1"/>
            </p:cNvPicPr>
            <p:nvPr/>
          </p:nvPicPr>
          <p:blipFill>
            <a:blip r:embed="rId9"/>
            <a:stretch>
              <a:fillRect/>
            </a:stretch>
          </p:blipFill>
          <p:spPr>
            <a:xfrm>
              <a:off x="8301768" y="5687907"/>
              <a:ext cx="180952" cy="180952"/>
            </a:xfrm>
            <a:prstGeom prst="rect">
              <a:avLst/>
            </a:prstGeom>
          </p:spPr>
        </p:pic>
        <p:pic>
          <p:nvPicPr>
            <p:cNvPr id="39" name="Picture 38">
              <a:extLst>
                <a:ext uri="{FF2B5EF4-FFF2-40B4-BE49-F238E27FC236}">
                  <a16:creationId xmlns:a16="http://schemas.microsoft.com/office/drawing/2014/main" id="{0CFF3329-13D9-4E2E-8994-2D2FA6209BEC}"/>
                </a:ext>
              </a:extLst>
            </p:cNvPr>
            <p:cNvPicPr>
              <a:picLocks noChangeAspect="1"/>
            </p:cNvPicPr>
            <p:nvPr/>
          </p:nvPicPr>
          <p:blipFill>
            <a:blip r:embed="rId9"/>
            <a:stretch>
              <a:fillRect/>
            </a:stretch>
          </p:blipFill>
          <p:spPr>
            <a:xfrm>
              <a:off x="7813701" y="5341424"/>
              <a:ext cx="180952" cy="180952"/>
            </a:xfrm>
            <a:prstGeom prst="rect">
              <a:avLst/>
            </a:prstGeom>
          </p:spPr>
        </p:pic>
        <p:pic>
          <p:nvPicPr>
            <p:cNvPr id="40" name="Picture 39">
              <a:extLst>
                <a:ext uri="{FF2B5EF4-FFF2-40B4-BE49-F238E27FC236}">
                  <a16:creationId xmlns:a16="http://schemas.microsoft.com/office/drawing/2014/main" id="{C0C4C18B-9679-4E5B-9EB0-2CF94722AC80}"/>
                </a:ext>
              </a:extLst>
            </p:cNvPr>
            <p:cNvPicPr>
              <a:picLocks noChangeAspect="1"/>
            </p:cNvPicPr>
            <p:nvPr/>
          </p:nvPicPr>
          <p:blipFill>
            <a:blip r:embed="rId9"/>
            <a:stretch>
              <a:fillRect/>
            </a:stretch>
          </p:blipFill>
          <p:spPr>
            <a:xfrm>
              <a:off x="7764533" y="5789410"/>
              <a:ext cx="180952" cy="180952"/>
            </a:xfrm>
            <a:prstGeom prst="rect">
              <a:avLst/>
            </a:prstGeom>
          </p:spPr>
        </p:pic>
        <p:pic>
          <p:nvPicPr>
            <p:cNvPr id="41" name="Picture 40">
              <a:extLst>
                <a:ext uri="{FF2B5EF4-FFF2-40B4-BE49-F238E27FC236}">
                  <a16:creationId xmlns:a16="http://schemas.microsoft.com/office/drawing/2014/main" id="{21642EEA-19AC-41B0-B367-A2E3446EE97A}"/>
                </a:ext>
              </a:extLst>
            </p:cNvPr>
            <p:cNvPicPr>
              <a:picLocks noChangeAspect="1"/>
            </p:cNvPicPr>
            <p:nvPr/>
          </p:nvPicPr>
          <p:blipFill>
            <a:blip r:embed="rId9"/>
            <a:stretch>
              <a:fillRect/>
            </a:stretch>
          </p:blipFill>
          <p:spPr>
            <a:xfrm>
              <a:off x="8726281" y="5853928"/>
              <a:ext cx="180952" cy="180952"/>
            </a:xfrm>
            <a:prstGeom prst="rect">
              <a:avLst/>
            </a:prstGeom>
          </p:spPr>
        </p:pic>
        <p:pic>
          <p:nvPicPr>
            <p:cNvPr id="42" name="Picture 41">
              <a:extLst>
                <a:ext uri="{FF2B5EF4-FFF2-40B4-BE49-F238E27FC236}">
                  <a16:creationId xmlns:a16="http://schemas.microsoft.com/office/drawing/2014/main" id="{A2DA0B58-A5A6-4A84-B1EB-D147651B1237}"/>
                </a:ext>
              </a:extLst>
            </p:cNvPr>
            <p:cNvPicPr>
              <a:picLocks noChangeAspect="1"/>
            </p:cNvPicPr>
            <p:nvPr/>
          </p:nvPicPr>
          <p:blipFill>
            <a:blip r:embed="rId9"/>
            <a:stretch>
              <a:fillRect/>
            </a:stretch>
          </p:blipFill>
          <p:spPr>
            <a:xfrm>
              <a:off x="8521471" y="5512644"/>
              <a:ext cx="180952" cy="180952"/>
            </a:xfrm>
            <a:prstGeom prst="rect">
              <a:avLst/>
            </a:prstGeom>
          </p:spPr>
        </p:pic>
        <p:pic>
          <p:nvPicPr>
            <p:cNvPr id="43" name="Picture 42">
              <a:extLst>
                <a:ext uri="{FF2B5EF4-FFF2-40B4-BE49-F238E27FC236}">
                  <a16:creationId xmlns:a16="http://schemas.microsoft.com/office/drawing/2014/main" id="{0BF8D77F-A9E6-4733-8685-0E3E7A3B3F4C}"/>
                </a:ext>
              </a:extLst>
            </p:cNvPr>
            <p:cNvPicPr>
              <a:picLocks noChangeAspect="1"/>
            </p:cNvPicPr>
            <p:nvPr/>
          </p:nvPicPr>
          <p:blipFill>
            <a:blip r:embed="rId9"/>
            <a:stretch>
              <a:fillRect/>
            </a:stretch>
          </p:blipFill>
          <p:spPr>
            <a:xfrm>
              <a:off x="8482720" y="5910465"/>
              <a:ext cx="180952" cy="180952"/>
            </a:xfrm>
            <a:prstGeom prst="rect">
              <a:avLst/>
            </a:prstGeom>
          </p:spPr>
        </p:pic>
        <p:pic>
          <p:nvPicPr>
            <p:cNvPr id="44" name="Picture 43">
              <a:extLst>
                <a:ext uri="{FF2B5EF4-FFF2-40B4-BE49-F238E27FC236}">
                  <a16:creationId xmlns:a16="http://schemas.microsoft.com/office/drawing/2014/main" id="{FF44A71D-F121-4087-BC2B-F6D1E78F701B}"/>
                </a:ext>
              </a:extLst>
            </p:cNvPr>
            <p:cNvPicPr>
              <a:picLocks noChangeAspect="1"/>
            </p:cNvPicPr>
            <p:nvPr/>
          </p:nvPicPr>
          <p:blipFill rotWithShape="1">
            <a:blip r:embed="rId9"/>
            <a:srcRect l="20663"/>
            <a:stretch/>
          </p:blipFill>
          <p:spPr>
            <a:xfrm>
              <a:off x="8827237" y="5589565"/>
              <a:ext cx="143561" cy="180952"/>
            </a:xfrm>
            <a:prstGeom prst="rect">
              <a:avLst/>
            </a:prstGeom>
          </p:spPr>
        </p:pic>
        <p:pic>
          <p:nvPicPr>
            <p:cNvPr id="45" name="Picture 44">
              <a:extLst>
                <a:ext uri="{FF2B5EF4-FFF2-40B4-BE49-F238E27FC236}">
                  <a16:creationId xmlns:a16="http://schemas.microsoft.com/office/drawing/2014/main" id="{083EB5C2-A7C9-42FE-A458-1F2C62B5175D}"/>
                </a:ext>
              </a:extLst>
            </p:cNvPr>
            <p:cNvPicPr>
              <a:picLocks noChangeAspect="1"/>
            </p:cNvPicPr>
            <p:nvPr/>
          </p:nvPicPr>
          <p:blipFill>
            <a:blip r:embed="rId9"/>
            <a:stretch>
              <a:fillRect/>
            </a:stretch>
          </p:blipFill>
          <p:spPr>
            <a:xfrm>
              <a:off x="8678453" y="5144250"/>
              <a:ext cx="180952" cy="180952"/>
            </a:xfrm>
            <a:prstGeom prst="rect">
              <a:avLst/>
            </a:prstGeom>
          </p:spPr>
        </p:pic>
        <p:pic>
          <p:nvPicPr>
            <p:cNvPr id="46" name="Picture 45">
              <a:extLst>
                <a:ext uri="{FF2B5EF4-FFF2-40B4-BE49-F238E27FC236}">
                  <a16:creationId xmlns:a16="http://schemas.microsoft.com/office/drawing/2014/main" id="{5E218270-6379-4477-B89A-EBE24C8BE910}"/>
                </a:ext>
              </a:extLst>
            </p:cNvPr>
            <p:cNvPicPr>
              <a:picLocks noChangeAspect="1"/>
            </p:cNvPicPr>
            <p:nvPr/>
          </p:nvPicPr>
          <p:blipFill>
            <a:blip r:embed="rId9"/>
            <a:stretch>
              <a:fillRect/>
            </a:stretch>
          </p:blipFill>
          <p:spPr>
            <a:xfrm>
              <a:off x="8955977" y="5372696"/>
              <a:ext cx="180952" cy="180952"/>
            </a:xfrm>
            <a:prstGeom prst="rect">
              <a:avLst/>
            </a:prstGeom>
          </p:spPr>
        </p:pic>
      </p:grpSp>
      <p:pic>
        <p:nvPicPr>
          <p:cNvPr id="48" name="Picture 47">
            <a:extLst>
              <a:ext uri="{FF2B5EF4-FFF2-40B4-BE49-F238E27FC236}">
                <a16:creationId xmlns:a16="http://schemas.microsoft.com/office/drawing/2014/main" id="{0FA9BEF7-9523-4B58-8630-3E02FBBF5E11}"/>
              </a:ext>
            </a:extLst>
          </p:cNvPr>
          <p:cNvPicPr>
            <a:picLocks noChangeAspect="1"/>
          </p:cNvPicPr>
          <p:nvPr/>
        </p:nvPicPr>
        <p:blipFill>
          <a:blip r:embed="rId10"/>
          <a:stretch>
            <a:fillRect/>
          </a:stretch>
        </p:blipFill>
        <p:spPr>
          <a:xfrm>
            <a:off x="549497" y="3536329"/>
            <a:ext cx="658062" cy="658062"/>
          </a:xfrm>
          <a:prstGeom prst="rect">
            <a:avLst/>
          </a:prstGeom>
        </p:spPr>
      </p:pic>
      <p:pic>
        <p:nvPicPr>
          <p:cNvPr id="49" name="Picture 48">
            <a:extLst>
              <a:ext uri="{FF2B5EF4-FFF2-40B4-BE49-F238E27FC236}">
                <a16:creationId xmlns:a16="http://schemas.microsoft.com/office/drawing/2014/main" id="{125EFA90-2782-429F-B535-267C3456A2A6}"/>
              </a:ext>
            </a:extLst>
          </p:cNvPr>
          <p:cNvPicPr>
            <a:picLocks noChangeAspect="1"/>
          </p:cNvPicPr>
          <p:nvPr/>
        </p:nvPicPr>
        <p:blipFill>
          <a:blip r:embed="rId11"/>
          <a:stretch>
            <a:fillRect/>
          </a:stretch>
        </p:blipFill>
        <p:spPr>
          <a:xfrm rot="16200000">
            <a:off x="619448" y="2218388"/>
            <a:ext cx="518161" cy="650285"/>
          </a:xfrm>
          <a:prstGeom prst="rect">
            <a:avLst/>
          </a:prstGeom>
        </p:spPr>
      </p:pic>
      <p:pic>
        <p:nvPicPr>
          <p:cNvPr id="50" name="Picture 49">
            <a:extLst>
              <a:ext uri="{FF2B5EF4-FFF2-40B4-BE49-F238E27FC236}">
                <a16:creationId xmlns:a16="http://schemas.microsoft.com/office/drawing/2014/main" id="{8D673F36-5759-4863-8634-F51E7CD5C179}"/>
              </a:ext>
            </a:extLst>
          </p:cNvPr>
          <p:cNvPicPr>
            <a:picLocks noChangeAspect="1"/>
          </p:cNvPicPr>
          <p:nvPr/>
        </p:nvPicPr>
        <p:blipFill>
          <a:blip r:embed="rId7"/>
          <a:stretch>
            <a:fillRect/>
          </a:stretch>
        </p:blipFill>
        <p:spPr>
          <a:xfrm>
            <a:off x="553830" y="1546541"/>
            <a:ext cx="474538" cy="518161"/>
          </a:xfrm>
          <a:prstGeom prst="rect">
            <a:avLst/>
          </a:prstGeom>
        </p:spPr>
      </p:pic>
      <p:sp>
        <p:nvSpPr>
          <p:cNvPr id="51" name="TextBox 50">
            <a:extLst>
              <a:ext uri="{FF2B5EF4-FFF2-40B4-BE49-F238E27FC236}">
                <a16:creationId xmlns:a16="http://schemas.microsoft.com/office/drawing/2014/main" id="{2FE390B3-887D-4FD5-9E44-5E4469FCFC5D}"/>
              </a:ext>
            </a:extLst>
          </p:cNvPr>
          <p:cNvSpPr txBox="1"/>
          <p:nvPr/>
        </p:nvSpPr>
        <p:spPr>
          <a:xfrm>
            <a:off x="1010223" y="1544325"/>
            <a:ext cx="1807541" cy="393592"/>
          </a:xfrm>
          <a:prstGeom prst="rect">
            <a:avLst/>
          </a:prstGeom>
          <a:noFill/>
        </p:spPr>
        <p:txBody>
          <a:bodyPr wrap="square" lIns="0" tIns="0" rIns="0" bIns="0" rtlCol="0">
            <a:no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Supported machine learning tasks</a:t>
            </a:r>
          </a:p>
        </p:txBody>
      </p:sp>
      <p:sp>
        <p:nvSpPr>
          <p:cNvPr id="18" name="Rectangle 17">
            <a:extLst>
              <a:ext uri="{FF2B5EF4-FFF2-40B4-BE49-F238E27FC236}">
                <a16:creationId xmlns:a16="http://schemas.microsoft.com/office/drawing/2014/main" id="{1527409E-165D-4A52-9E19-BACAC7BC32D3}"/>
              </a:ext>
            </a:extLst>
          </p:cNvPr>
          <p:cNvSpPr/>
          <p:nvPr/>
        </p:nvSpPr>
        <p:spPr bwMode="gray">
          <a:xfrm>
            <a:off x="513800" y="1452671"/>
            <a:ext cx="2303963" cy="3581850"/>
          </a:xfrm>
          <a:prstGeom prst="rect">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52" name="Straight Connector 51">
            <a:extLst>
              <a:ext uri="{FF2B5EF4-FFF2-40B4-BE49-F238E27FC236}">
                <a16:creationId xmlns:a16="http://schemas.microsoft.com/office/drawing/2014/main" id="{50FF450E-3FFE-41D9-ADC3-25057DC85EEA}"/>
              </a:ext>
            </a:extLst>
          </p:cNvPr>
          <p:cNvCxnSpPr>
            <a:cxnSpLocks/>
            <a:stCxn id="22" idx="1"/>
            <a:endCxn id="18" idx="3"/>
          </p:cNvCxnSpPr>
          <p:nvPr/>
        </p:nvCxnSpPr>
        <p:spPr>
          <a:xfrm flipH="1">
            <a:off x="2817763" y="2418079"/>
            <a:ext cx="394912" cy="825517"/>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944A1F1-D71E-449C-B8F5-8469270D5785}"/>
              </a:ext>
            </a:extLst>
          </p:cNvPr>
          <p:cNvSpPr txBox="1"/>
          <p:nvPr/>
        </p:nvSpPr>
        <p:spPr>
          <a:xfrm>
            <a:off x="1267630" y="4454989"/>
            <a:ext cx="1412692" cy="430887"/>
          </a:xfrm>
          <a:prstGeom prst="rect">
            <a:avLst/>
          </a:prstGeom>
          <a:noFill/>
        </p:spPr>
        <p:txBody>
          <a:bodyPr wrap="square" lIns="0" tIns="0" rIns="0" bIns="0" rtlCol="0">
            <a:noAutofit/>
          </a:bodyPr>
          <a:lstStyle/>
          <a:p>
            <a:pPr fontAlgn="base">
              <a:spcAft>
                <a:spcPct val="0"/>
              </a:spcAft>
              <a:buClr>
                <a:srgbClr val="F0AB00"/>
              </a:buClr>
              <a:buSzPct val="80000"/>
            </a:pPr>
            <a:r>
              <a:rPr lang="en-US" sz="1400" b="1" kern="0" dirty="0">
                <a:ea typeface="Arial Unicode MS" pitchFamily="34" charset="-128"/>
                <a:cs typeface="Arial Unicode MS" pitchFamily="34" charset="-128"/>
              </a:rPr>
              <a:t>Cluster analysis</a:t>
            </a:r>
          </a:p>
        </p:txBody>
      </p:sp>
      <p:pic>
        <p:nvPicPr>
          <p:cNvPr id="57" name="Picture 56">
            <a:extLst>
              <a:ext uri="{FF2B5EF4-FFF2-40B4-BE49-F238E27FC236}">
                <a16:creationId xmlns:a16="http://schemas.microsoft.com/office/drawing/2014/main" id="{CCE6AD0C-02B6-4213-B0EE-4B806CED4FE0}"/>
              </a:ext>
            </a:extLst>
          </p:cNvPr>
          <p:cNvPicPr>
            <a:picLocks noChangeAspect="1"/>
          </p:cNvPicPr>
          <p:nvPr/>
        </p:nvPicPr>
        <p:blipFill>
          <a:blip r:embed="rId12"/>
          <a:stretch>
            <a:fillRect/>
          </a:stretch>
        </p:blipFill>
        <p:spPr>
          <a:xfrm>
            <a:off x="595641" y="4268224"/>
            <a:ext cx="605001" cy="605001"/>
          </a:xfrm>
          <a:prstGeom prst="rect">
            <a:avLst/>
          </a:prstGeom>
        </p:spPr>
      </p:pic>
      <p:cxnSp>
        <p:nvCxnSpPr>
          <p:cNvPr id="59" name="Straight Connector 58">
            <a:extLst>
              <a:ext uri="{FF2B5EF4-FFF2-40B4-BE49-F238E27FC236}">
                <a16:creationId xmlns:a16="http://schemas.microsoft.com/office/drawing/2014/main" id="{BE207D8F-0226-467D-89C8-56172BBEDBE1}"/>
              </a:ext>
            </a:extLst>
          </p:cNvPr>
          <p:cNvCxnSpPr>
            <a:cxnSpLocks/>
          </p:cNvCxnSpPr>
          <p:nvPr/>
        </p:nvCxnSpPr>
        <p:spPr>
          <a:xfrm flipH="1">
            <a:off x="501148" y="2109545"/>
            <a:ext cx="2303963"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2A033BE2-1CF3-4473-98B4-99DA670C70F1}"/>
              </a:ext>
            </a:extLst>
          </p:cNvPr>
          <p:cNvCxnSpPr>
            <a:cxnSpLocks/>
            <a:stCxn id="21" idx="3"/>
            <a:endCxn id="12" idx="3"/>
          </p:cNvCxnSpPr>
          <p:nvPr/>
        </p:nvCxnSpPr>
        <p:spPr>
          <a:xfrm flipH="1">
            <a:off x="6106476" y="2532082"/>
            <a:ext cx="3810622" cy="2016591"/>
          </a:xfrm>
          <a:prstGeom prst="bentConnector3">
            <a:avLst>
              <a:gd name="adj1" fmla="val -35916"/>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485DA53B-4DD6-47B1-8851-434B0985C0E7}"/>
              </a:ext>
            </a:extLst>
          </p:cNvPr>
          <p:cNvPicPr>
            <a:picLocks noChangeAspect="1"/>
          </p:cNvPicPr>
          <p:nvPr/>
        </p:nvPicPr>
        <p:blipFill>
          <a:blip r:embed="rId13"/>
          <a:stretch>
            <a:fillRect/>
          </a:stretch>
        </p:blipFill>
        <p:spPr>
          <a:xfrm>
            <a:off x="6182802" y="4624820"/>
            <a:ext cx="5505581" cy="1482578"/>
          </a:xfrm>
          <a:prstGeom prst="rect">
            <a:avLst/>
          </a:prstGeom>
        </p:spPr>
      </p:pic>
      <p:sp>
        <p:nvSpPr>
          <p:cNvPr id="4" name="TextBox 3">
            <a:extLst>
              <a:ext uri="{FF2B5EF4-FFF2-40B4-BE49-F238E27FC236}">
                <a16:creationId xmlns:a16="http://schemas.microsoft.com/office/drawing/2014/main" id="{43DA5D94-DD53-DD44-AC37-EA2DE071F6EB}"/>
              </a:ext>
            </a:extLst>
          </p:cNvPr>
          <p:cNvSpPr txBox="1"/>
          <p:nvPr/>
        </p:nvSpPr>
        <p:spPr>
          <a:xfrm>
            <a:off x="3351725" y="2505893"/>
            <a:ext cx="845522" cy="161583"/>
          </a:xfrm>
          <a:prstGeom prst="rect">
            <a:avLst/>
          </a:prstGeom>
          <a:solidFill>
            <a:schemeClr val="bg1"/>
          </a:solidFill>
        </p:spPr>
        <p:txBody>
          <a:bodyPr wrap="square" lIns="0" tIns="0" rIns="0" bIns="0" rtlCol="0">
            <a:spAutoFit/>
          </a:bodyPr>
          <a:lstStyle/>
          <a:p>
            <a:pPr algn="ctr" fontAlgn="base">
              <a:spcBef>
                <a:spcPct val="50000"/>
              </a:spcBef>
              <a:spcAft>
                <a:spcPct val="0"/>
              </a:spcAft>
              <a:buClr>
                <a:srgbClr val="F0AB00"/>
              </a:buClr>
              <a:buSzPct val="80000"/>
            </a:pPr>
            <a:r>
              <a:rPr lang="en-DE" sz="1050" kern="0" dirty="0">
                <a:ea typeface="Arial Unicode MS" pitchFamily="34" charset="-128"/>
                <a:cs typeface="Arial Unicode MS" pitchFamily="34" charset="-128"/>
              </a:rPr>
              <a:t>ML training</a:t>
            </a:r>
          </a:p>
        </p:txBody>
      </p:sp>
      <p:sp>
        <p:nvSpPr>
          <p:cNvPr id="47" name="TextBox 46">
            <a:extLst>
              <a:ext uri="{FF2B5EF4-FFF2-40B4-BE49-F238E27FC236}">
                <a16:creationId xmlns:a16="http://schemas.microsoft.com/office/drawing/2014/main" id="{DFF4D962-C20E-704D-B624-6A85C5D6DE78}"/>
              </a:ext>
            </a:extLst>
          </p:cNvPr>
          <p:cNvSpPr txBox="1"/>
          <p:nvPr/>
        </p:nvSpPr>
        <p:spPr>
          <a:xfrm>
            <a:off x="4603933" y="2496979"/>
            <a:ext cx="790001" cy="161583"/>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DE" sz="1050" kern="0" dirty="0">
                <a:ea typeface="Arial Unicode MS" pitchFamily="34" charset="-128"/>
                <a:cs typeface="Arial Unicode MS" pitchFamily="34" charset="-128"/>
              </a:rPr>
              <a:t>ML inference</a:t>
            </a:r>
          </a:p>
        </p:txBody>
      </p:sp>
      <p:sp>
        <p:nvSpPr>
          <p:cNvPr id="53" name="TextBox 52">
            <a:extLst>
              <a:ext uri="{FF2B5EF4-FFF2-40B4-BE49-F238E27FC236}">
                <a16:creationId xmlns:a16="http://schemas.microsoft.com/office/drawing/2014/main" id="{76279BC2-F89E-AA4C-BDEE-D6FC3ADF853A}"/>
              </a:ext>
            </a:extLst>
          </p:cNvPr>
          <p:cNvSpPr txBox="1"/>
          <p:nvPr/>
        </p:nvSpPr>
        <p:spPr>
          <a:xfrm>
            <a:off x="5817220" y="2496979"/>
            <a:ext cx="820607" cy="161583"/>
          </a:xfrm>
          <a:prstGeom prst="rect">
            <a:avLst/>
          </a:prstGeom>
          <a:solidFill>
            <a:schemeClr val="bg1"/>
          </a:solidFill>
        </p:spPr>
        <p:txBody>
          <a:bodyPr wrap="square" lIns="0" tIns="0" rIns="0" bIns="0" rtlCol="0">
            <a:spAutoFit/>
          </a:bodyPr>
          <a:lstStyle/>
          <a:p>
            <a:pPr algn="ctr" fontAlgn="base">
              <a:spcBef>
                <a:spcPct val="50000"/>
              </a:spcBef>
              <a:spcAft>
                <a:spcPct val="0"/>
              </a:spcAft>
              <a:buClr>
                <a:srgbClr val="F0AB00"/>
              </a:buClr>
              <a:buSzPct val="80000"/>
            </a:pPr>
            <a:r>
              <a:rPr lang="en-DE" sz="1050" kern="0" dirty="0">
                <a:ea typeface="Arial Unicode MS" pitchFamily="34" charset="-128"/>
                <a:cs typeface="Arial Unicode MS" pitchFamily="34" charset="-128"/>
              </a:rPr>
              <a:t>ML forecast</a:t>
            </a:r>
          </a:p>
        </p:txBody>
      </p:sp>
      <p:sp>
        <p:nvSpPr>
          <p:cNvPr id="9" name="Textfeld 8">
            <a:extLst>
              <a:ext uri="{FF2B5EF4-FFF2-40B4-BE49-F238E27FC236}">
                <a16:creationId xmlns:a16="http://schemas.microsoft.com/office/drawing/2014/main" id="{E61B7CE2-941B-694E-92BD-1E7FCAF752E4}"/>
              </a:ext>
            </a:extLst>
          </p:cNvPr>
          <p:cNvSpPr txBox="1"/>
          <p:nvPr/>
        </p:nvSpPr>
        <p:spPr>
          <a:xfrm>
            <a:off x="3363021" y="2174272"/>
            <a:ext cx="765110" cy="297504"/>
          </a:xfrm>
          <a:prstGeom prst="rect">
            <a:avLst/>
          </a:prstGeom>
          <a:solidFill>
            <a:schemeClr val="bg1"/>
          </a:solidFill>
        </p:spPr>
        <p:txBody>
          <a:bodyPr wrap="square" lIns="0" tIns="0" rIns="0" bIns="0" rtlCol="0" anchor="ctr" anchorCtr="0">
            <a:noAutofit/>
          </a:bodyPr>
          <a:lstStyle/>
          <a:p>
            <a:pPr lvl="0" algn="ctr" fontAlgn="base">
              <a:spcBef>
                <a:spcPct val="50000"/>
              </a:spcBef>
              <a:spcAft>
                <a:spcPct val="0"/>
              </a:spcAft>
              <a:buClr>
                <a:srgbClr val="F0AB00"/>
              </a:buClr>
              <a:buSzPct val="80000"/>
            </a:pPr>
            <a:r>
              <a:rPr lang="de-DE" sz="800" kern="0" dirty="0">
                <a:solidFill>
                  <a:srgbClr val="000000"/>
                </a:solidFill>
                <a:ea typeface="Arial Unicode MS" pitchFamily="34" charset="-128"/>
                <a:cs typeface="Arial Unicode MS" pitchFamily="34" charset="-128"/>
              </a:rPr>
              <a:t>SAP HANA</a:t>
            </a:r>
          </a:p>
        </p:txBody>
      </p:sp>
      <p:sp>
        <p:nvSpPr>
          <p:cNvPr id="54" name="Textfeld 53">
            <a:extLst>
              <a:ext uri="{FF2B5EF4-FFF2-40B4-BE49-F238E27FC236}">
                <a16:creationId xmlns:a16="http://schemas.microsoft.com/office/drawing/2014/main" id="{14AA59C7-2885-1C42-88AC-5F5FB2051A78}"/>
              </a:ext>
            </a:extLst>
          </p:cNvPr>
          <p:cNvSpPr txBox="1"/>
          <p:nvPr/>
        </p:nvSpPr>
        <p:spPr>
          <a:xfrm>
            <a:off x="4612548" y="2169051"/>
            <a:ext cx="765110" cy="297504"/>
          </a:xfrm>
          <a:prstGeom prst="rect">
            <a:avLst/>
          </a:prstGeom>
          <a:solidFill>
            <a:schemeClr val="bg1"/>
          </a:solidFill>
        </p:spPr>
        <p:txBody>
          <a:bodyPr wrap="square" lIns="0" tIns="0" rIns="0" bIns="0" rtlCol="0" anchor="ctr" anchorCtr="0">
            <a:noAutofit/>
          </a:bodyPr>
          <a:lstStyle/>
          <a:p>
            <a:pPr lvl="0" algn="ctr" fontAlgn="base">
              <a:spcBef>
                <a:spcPct val="50000"/>
              </a:spcBef>
              <a:spcAft>
                <a:spcPct val="0"/>
              </a:spcAft>
              <a:buClr>
                <a:srgbClr val="F0AB00"/>
              </a:buClr>
              <a:buSzPct val="80000"/>
            </a:pPr>
            <a:r>
              <a:rPr lang="de-DE" sz="800" kern="0" dirty="0">
                <a:solidFill>
                  <a:srgbClr val="000000"/>
                </a:solidFill>
                <a:ea typeface="Arial Unicode MS" pitchFamily="34" charset="-128"/>
                <a:cs typeface="Arial Unicode MS" pitchFamily="34" charset="-128"/>
              </a:rPr>
              <a:t>SAP HANA</a:t>
            </a:r>
          </a:p>
        </p:txBody>
      </p:sp>
      <p:sp>
        <p:nvSpPr>
          <p:cNvPr id="55" name="Textfeld 54">
            <a:extLst>
              <a:ext uri="{FF2B5EF4-FFF2-40B4-BE49-F238E27FC236}">
                <a16:creationId xmlns:a16="http://schemas.microsoft.com/office/drawing/2014/main" id="{DBF12617-90BF-CF4A-BC0C-53410B35F5D0}"/>
              </a:ext>
            </a:extLst>
          </p:cNvPr>
          <p:cNvSpPr txBox="1"/>
          <p:nvPr/>
        </p:nvSpPr>
        <p:spPr>
          <a:xfrm>
            <a:off x="5857678" y="2164445"/>
            <a:ext cx="765110" cy="297504"/>
          </a:xfrm>
          <a:prstGeom prst="rect">
            <a:avLst/>
          </a:prstGeom>
          <a:solidFill>
            <a:schemeClr val="bg1"/>
          </a:solidFill>
        </p:spPr>
        <p:txBody>
          <a:bodyPr wrap="square" lIns="0" tIns="0" rIns="0" bIns="0" rtlCol="0" anchor="ctr" anchorCtr="0">
            <a:noAutofit/>
          </a:bodyPr>
          <a:lstStyle/>
          <a:p>
            <a:pPr lvl="0" algn="ctr" fontAlgn="base">
              <a:spcBef>
                <a:spcPct val="50000"/>
              </a:spcBef>
              <a:spcAft>
                <a:spcPct val="0"/>
              </a:spcAft>
              <a:buClr>
                <a:srgbClr val="F0AB00"/>
              </a:buClr>
              <a:buSzPct val="80000"/>
            </a:pPr>
            <a:r>
              <a:rPr lang="de-DE" sz="800" kern="0" dirty="0">
                <a:solidFill>
                  <a:srgbClr val="000000"/>
                </a:solidFill>
                <a:ea typeface="Arial Unicode MS" pitchFamily="34" charset="-128"/>
                <a:cs typeface="Arial Unicode MS" pitchFamily="34" charset="-128"/>
              </a:rPr>
              <a:t>SAP HANA</a:t>
            </a:r>
          </a:p>
        </p:txBody>
      </p:sp>
    </p:spTree>
    <p:extLst>
      <p:ext uri="{BB962C8B-B14F-4D97-AF65-F5344CB8AC3E}">
        <p14:creationId xmlns:p14="http://schemas.microsoft.com/office/powerpoint/2010/main" val="6002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51" grpId="0"/>
      <p:bldP spid="18" grpId="0" animBg="1"/>
      <p:bldP spid="5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8A2E2FB-48F9-4602-8145-03DC00B0D274}"/>
              </a:ext>
            </a:extLst>
          </p:cNvPr>
          <p:cNvCxnSpPr>
            <a:cxnSpLocks/>
          </p:cNvCxnSpPr>
          <p:nvPr/>
        </p:nvCxnSpPr>
        <p:spPr>
          <a:xfrm>
            <a:off x="6100985" y="1615201"/>
            <a:ext cx="0" cy="4799887"/>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65624D5-0844-4E5D-9EE5-83DB4E344C95}"/>
              </a:ext>
            </a:extLst>
          </p:cNvPr>
          <p:cNvSpPr/>
          <p:nvPr/>
        </p:nvSpPr>
        <p:spPr>
          <a:xfrm>
            <a:off x="276012" y="2364233"/>
            <a:ext cx="5891423" cy="830997"/>
          </a:xfrm>
          <a:prstGeom prst="rect">
            <a:avLst/>
          </a:prstGeom>
        </p:spPr>
        <p:txBody>
          <a:bodyPr wrap="square">
            <a:spAutoFit/>
          </a:bodyPr>
          <a:lstStyle/>
          <a:p>
            <a:pPr marL="285750" indent="-285750" fontAlgn="base">
              <a:spcBef>
                <a:spcPct val="50000"/>
              </a:spcBef>
              <a:spcAft>
                <a:spcPct val="0"/>
              </a:spcAft>
              <a:buClr>
                <a:srgbClr val="F0AB00"/>
              </a:buClr>
              <a:buSzPct val="80000"/>
              <a:buFont typeface="Arial" panose="020B0604020202020204" pitchFamily="34" charset="0"/>
              <a:buChar char="•"/>
            </a:pPr>
            <a:r>
              <a:rPr lang="en-US" sz="1600" b="1" kern="0" dirty="0">
                <a:ea typeface="Arial Unicode MS" pitchFamily="34" charset="-128"/>
                <a:cs typeface="Arial Unicode MS" pitchFamily="34" charset="-128"/>
              </a:rPr>
              <a:t>Load data into DWC simply</a:t>
            </a:r>
            <a:r>
              <a:rPr lang="en-US" sz="1600" kern="0" dirty="0">
                <a:ea typeface="Arial Unicode MS" pitchFamily="34" charset="-128"/>
                <a:cs typeface="Arial Unicode MS" pitchFamily="34" charset="-128"/>
              </a:rPr>
              <a:t>, at no additional cost without any additional external tools required (i.e. SAP Data Services, Informatica, </a:t>
            </a:r>
            <a:r>
              <a:rPr lang="en-US" sz="1600" kern="0" dirty="0" err="1">
                <a:ea typeface="Arial Unicode MS" pitchFamily="34" charset="-128"/>
                <a:cs typeface="Arial Unicode MS" pitchFamily="34" charset="-128"/>
              </a:rPr>
              <a:t>SnapLogic</a:t>
            </a:r>
            <a:r>
              <a:rPr lang="en-US" sz="1600" kern="0" dirty="0">
                <a:ea typeface="Arial Unicode MS" pitchFamily="34" charset="-128"/>
                <a:cs typeface="Arial Unicode MS" pitchFamily="34" charset="-128"/>
              </a:rPr>
              <a:t> etc.)</a:t>
            </a:r>
          </a:p>
        </p:txBody>
      </p:sp>
      <p:sp>
        <p:nvSpPr>
          <p:cNvPr id="7" name="Rectangle 6">
            <a:extLst>
              <a:ext uri="{FF2B5EF4-FFF2-40B4-BE49-F238E27FC236}">
                <a16:creationId xmlns:a16="http://schemas.microsoft.com/office/drawing/2014/main" id="{ECB5F3F9-459E-4004-9034-FB433CB95870}"/>
              </a:ext>
            </a:extLst>
          </p:cNvPr>
          <p:cNvSpPr/>
          <p:nvPr/>
        </p:nvSpPr>
        <p:spPr>
          <a:xfrm>
            <a:off x="6200782" y="2314679"/>
            <a:ext cx="5981922" cy="4031873"/>
          </a:xfrm>
          <a:prstGeom prst="rect">
            <a:avLst/>
          </a:prstGeom>
        </p:spPr>
        <p:txBody>
          <a:bodyPr wrap="square">
            <a:spAutoFit/>
          </a:bodyPr>
          <a:lstStyle/>
          <a:p>
            <a:pPr marL="285750" lvl="0" indent="-285750" fontAlgn="base">
              <a:spcBef>
                <a:spcPct val="50000"/>
              </a:spcBef>
              <a:spcAft>
                <a:spcPct val="0"/>
              </a:spcAft>
              <a:buClr>
                <a:srgbClr val="F0AB00"/>
              </a:buClr>
              <a:buSzPct val="80000"/>
              <a:buFont typeface="Arial" panose="020B0604020202020204" pitchFamily="34" charset="0"/>
              <a:buChar char="•"/>
            </a:pPr>
            <a:r>
              <a:rPr lang="en-US" sz="1600" kern="0" dirty="0">
                <a:solidFill>
                  <a:srgbClr val="000000"/>
                </a:solidFill>
                <a:ea typeface="Arial Unicode MS" pitchFamily="34" charset="-128"/>
                <a:cs typeface="Arial Unicode MS" pitchFamily="34" charset="-128"/>
              </a:rPr>
              <a:t>Streamline </a:t>
            </a:r>
            <a:r>
              <a:rPr lang="en-US" sz="1600" b="1" kern="0" dirty="0">
                <a:solidFill>
                  <a:srgbClr val="000000"/>
                </a:solidFill>
                <a:ea typeface="Arial Unicode MS" pitchFamily="34" charset="-128"/>
                <a:cs typeface="Arial Unicode MS" pitchFamily="34" charset="-128"/>
              </a:rPr>
              <a:t>all data integration needs</a:t>
            </a:r>
            <a:r>
              <a:rPr lang="en-US" sz="1600" kern="0" dirty="0">
                <a:solidFill>
                  <a:srgbClr val="000000"/>
                </a:solidFill>
                <a:ea typeface="Arial Unicode MS" pitchFamily="34" charset="-128"/>
                <a:cs typeface="Arial Unicode MS" pitchFamily="34" charset="-128"/>
              </a:rPr>
              <a:t>, covering all scenarios also beyond ingestion into DWC</a:t>
            </a:r>
          </a:p>
          <a:p>
            <a:pPr marL="285750" lvl="0" indent="-285750" fontAlgn="base">
              <a:spcBef>
                <a:spcPct val="50000"/>
              </a:spcBef>
              <a:spcAft>
                <a:spcPct val="0"/>
              </a:spcAft>
              <a:buClr>
                <a:srgbClr val="F0AB00"/>
              </a:buClr>
              <a:buSzPct val="80000"/>
              <a:buFont typeface="Arial" panose="020B0604020202020204" pitchFamily="34" charset="0"/>
              <a:buChar char="•"/>
            </a:pPr>
            <a:r>
              <a:rPr lang="en-US" sz="1600" kern="0" dirty="0">
                <a:solidFill>
                  <a:srgbClr val="000000"/>
                </a:solidFill>
                <a:ea typeface="Arial Unicode MS" pitchFamily="34" charset="-128"/>
                <a:cs typeface="Arial Unicode MS" pitchFamily="34" charset="-128"/>
              </a:rPr>
              <a:t>Enhance reporting by </a:t>
            </a:r>
            <a:r>
              <a:rPr lang="en-US" sz="1600" b="1" kern="0" dirty="0">
                <a:solidFill>
                  <a:srgbClr val="000000"/>
                </a:solidFill>
                <a:ea typeface="Arial Unicode MS" pitchFamily="34" charset="-128"/>
                <a:cs typeface="Arial Unicode MS" pitchFamily="34" charset="-128"/>
              </a:rPr>
              <a:t>integrating any kind of data</a:t>
            </a:r>
            <a:r>
              <a:rPr lang="en-US" sz="1600" kern="0" dirty="0">
                <a:solidFill>
                  <a:srgbClr val="000000"/>
                </a:solidFill>
                <a:ea typeface="Arial Unicode MS" pitchFamily="34" charset="-128"/>
                <a:cs typeface="Arial Unicode MS" pitchFamily="34" charset="-128"/>
              </a:rPr>
              <a:t> (including streaming and any unstructured) and </a:t>
            </a:r>
            <a:r>
              <a:rPr lang="en-US" sz="1600" b="1" kern="0" dirty="0">
                <a:solidFill>
                  <a:srgbClr val="000000"/>
                </a:solidFill>
                <a:ea typeface="Arial Unicode MS" pitchFamily="34" charset="-128"/>
                <a:cs typeface="Arial Unicode MS" pitchFamily="34" charset="-128"/>
              </a:rPr>
              <a:t>orchestrating any kind of processing</a:t>
            </a:r>
            <a:r>
              <a:rPr lang="en-US" sz="1600" kern="0" dirty="0">
                <a:solidFill>
                  <a:srgbClr val="000000"/>
                </a:solidFill>
                <a:ea typeface="Arial Unicode MS" pitchFamily="34" charset="-128"/>
                <a:cs typeface="Arial Unicode MS" pitchFamily="34" charset="-128"/>
              </a:rPr>
              <a:t> (including ML and external engines) into your DWC environment</a:t>
            </a:r>
          </a:p>
          <a:p>
            <a:pPr marL="285750" lvl="0" indent="-285750" fontAlgn="base">
              <a:spcBef>
                <a:spcPct val="50000"/>
              </a:spcBef>
              <a:spcAft>
                <a:spcPct val="0"/>
              </a:spcAft>
              <a:buClr>
                <a:srgbClr val="F0AB00"/>
              </a:buClr>
              <a:buSzPct val="80000"/>
              <a:buFont typeface="Arial" panose="020B0604020202020204" pitchFamily="34" charset="0"/>
              <a:buChar char="•"/>
            </a:pPr>
            <a:r>
              <a:rPr lang="en-US" sz="1600" kern="0" dirty="0">
                <a:solidFill>
                  <a:srgbClr val="000000"/>
                </a:solidFill>
                <a:ea typeface="Arial Unicode MS" pitchFamily="34" charset="-128"/>
                <a:cs typeface="Arial Unicode MS" pitchFamily="34" charset="-128"/>
              </a:rPr>
              <a:t>Trust the accuracy of your data in DWC with </a:t>
            </a:r>
            <a:r>
              <a:rPr lang="en-US" sz="1600" b="1" kern="0" dirty="0">
                <a:solidFill>
                  <a:srgbClr val="000000"/>
                </a:solidFill>
                <a:ea typeface="Arial Unicode MS" pitchFamily="34" charset="-128"/>
                <a:cs typeface="Arial Unicode MS" pitchFamily="34" charset="-128"/>
              </a:rPr>
              <a:t>robust metadata management and data quality</a:t>
            </a:r>
          </a:p>
          <a:p>
            <a:pPr marL="285750" lvl="0" indent="-285750" fontAlgn="base">
              <a:spcBef>
                <a:spcPct val="50000"/>
              </a:spcBef>
              <a:spcAft>
                <a:spcPct val="0"/>
              </a:spcAft>
              <a:buClr>
                <a:srgbClr val="F0AB00"/>
              </a:buClr>
              <a:buSzPct val="80000"/>
              <a:buFont typeface="Arial" panose="020B0604020202020204" pitchFamily="34" charset="0"/>
              <a:buChar char="•"/>
            </a:pPr>
            <a:r>
              <a:rPr lang="en-US" sz="1600" kern="0" dirty="0">
                <a:solidFill>
                  <a:srgbClr val="000000"/>
                </a:solidFill>
                <a:ea typeface="Arial Unicode MS" pitchFamily="34" charset="-128"/>
                <a:cs typeface="Arial Unicode MS" pitchFamily="34" charset="-128"/>
              </a:rPr>
              <a:t>Create an </a:t>
            </a:r>
            <a:r>
              <a:rPr lang="en-US" sz="1600" b="1" kern="0" dirty="0">
                <a:solidFill>
                  <a:srgbClr val="000000"/>
                </a:solidFill>
                <a:ea typeface="Arial Unicode MS" pitchFamily="34" charset="-128"/>
                <a:cs typeface="Arial Unicode MS" pitchFamily="34" charset="-128"/>
              </a:rPr>
              <a:t>enterprise data fabric to catalog and access data</a:t>
            </a:r>
            <a:r>
              <a:rPr lang="en-US" sz="1600" kern="0" dirty="0">
                <a:solidFill>
                  <a:srgbClr val="000000"/>
                </a:solidFill>
                <a:ea typeface="Arial Unicode MS" pitchFamily="34" charset="-128"/>
                <a:cs typeface="Arial Unicode MS" pitchFamily="34" charset="-128"/>
              </a:rPr>
              <a:t> from DWC and all other data sources in your organization </a:t>
            </a:r>
          </a:p>
          <a:p>
            <a:pPr marL="285750" lvl="0" indent="-285750" fontAlgn="base">
              <a:spcBef>
                <a:spcPct val="50000"/>
              </a:spcBef>
              <a:spcAft>
                <a:spcPct val="0"/>
              </a:spcAft>
              <a:buClr>
                <a:srgbClr val="F0AB00"/>
              </a:buClr>
              <a:buSzPct val="80000"/>
              <a:buFont typeface="Arial" panose="020B0604020202020204" pitchFamily="34" charset="0"/>
              <a:buChar char="•"/>
            </a:pPr>
            <a:r>
              <a:rPr lang="en-US" sz="1600" kern="0" dirty="0">
                <a:solidFill>
                  <a:srgbClr val="000000"/>
                </a:solidFill>
                <a:ea typeface="Arial Unicode MS" pitchFamily="34" charset="-128"/>
                <a:cs typeface="Arial Unicode MS" pitchFamily="34" charset="-128"/>
              </a:rPr>
              <a:t>Move from real-time reporting to </a:t>
            </a:r>
            <a:r>
              <a:rPr lang="en-US" sz="1600" b="1" kern="0" dirty="0">
                <a:solidFill>
                  <a:srgbClr val="000000"/>
                </a:solidFill>
                <a:ea typeface="Arial Unicode MS" pitchFamily="34" charset="-128"/>
                <a:cs typeface="Arial Unicode MS" pitchFamily="34" charset="-128"/>
              </a:rPr>
              <a:t>real time business process improvement</a:t>
            </a:r>
            <a:r>
              <a:rPr lang="en-US" sz="1600" kern="0" dirty="0">
                <a:solidFill>
                  <a:srgbClr val="000000"/>
                </a:solidFill>
                <a:ea typeface="Arial Unicode MS" pitchFamily="34" charset="-128"/>
                <a:cs typeface="Arial Unicode MS" pitchFamily="34" charset="-128"/>
              </a:rPr>
              <a:t> through data orchestration, and integration towards </a:t>
            </a:r>
            <a:r>
              <a:rPr lang="en-US" sz="1600" kern="0" dirty="0" err="1">
                <a:solidFill>
                  <a:srgbClr val="000000"/>
                </a:solidFill>
                <a:ea typeface="Arial Unicode MS" pitchFamily="34" charset="-128"/>
                <a:cs typeface="Arial Unicode MS" pitchFamily="34" charset="-128"/>
              </a:rPr>
              <a:t>middlewares</a:t>
            </a:r>
            <a:r>
              <a:rPr lang="en-US" sz="1600" kern="0" dirty="0">
                <a:solidFill>
                  <a:srgbClr val="000000"/>
                </a:solidFill>
                <a:ea typeface="Arial Unicode MS" pitchFamily="34" charset="-128"/>
                <a:cs typeface="Arial Unicode MS" pitchFamily="34" charset="-128"/>
              </a:rPr>
              <a:t> and applications</a:t>
            </a:r>
          </a:p>
        </p:txBody>
      </p:sp>
      <p:sp>
        <p:nvSpPr>
          <p:cNvPr id="13" name="Title 12">
            <a:extLst>
              <a:ext uri="{FF2B5EF4-FFF2-40B4-BE49-F238E27FC236}">
                <a16:creationId xmlns:a16="http://schemas.microsoft.com/office/drawing/2014/main" id="{2FF6E395-B995-429C-A1A6-BC4563A98705}"/>
              </a:ext>
            </a:extLst>
          </p:cNvPr>
          <p:cNvSpPr>
            <a:spLocks noGrp="1"/>
          </p:cNvSpPr>
          <p:nvPr>
            <p:ph type="title"/>
          </p:nvPr>
        </p:nvSpPr>
        <p:spPr>
          <a:xfrm>
            <a:off x="504001" y="504000"/>
            <a:ext cx="11186476" cy="707886"/>
          </a:xfrm>
        </p:spPr>
        <p:txBody>
          <a:bodyPr/>
          <a:lstStyle/>
          <a:p>
            <a:r>
              <a:rPr lang="en-US" dirty="0"/>
              <a:t>Data Intelligence and DWC</a:t>
            </a:r>
            <a:br>
              <a:rPr lang="en-US" dirty="0">
                <a:latin typeface="BentonSans Bold" panose="02000503000000020004" pitchFamily="50" charset="0"/>
              </a:rPr>
            </a:br>
            <a:r>
              <a:rPr lang="en-US" sz="2200" dirty="0">
                <a:solidFill>
                  <a:schemeClr val="accent1"/>
                </a:solidFill>
              </a:rPr>
              <a:t>Why move from Data Flow (aka DI embedded) to DI full use</a:t>
            </a:r>
            <a:endParaRPr lang="en-GB" sz="2200" dirty="0">
              <a:solidFill>
                <a:schemeClr val="accent1"/>
              </a:solidFill>
            </a:endParaRPr>
          </a:p>
        </p:txBody>
      </p:sp>
      <p:sp>
        <p:nvSpPr>
          <p:cNvPr id="14" name="TextBox 13">
            <a:extLst>
              <a:ext uri="{FF2B5EF4-FFF2-40B4-BE49-F238E27FC236}">
                <a16:creationId xmlns:a16="http://schemas.microsoft.com/office/drawing/2014/main" id="{9EA06E4E-685F-46B5-8E16-004B4610E511}"/>
              </a:ext>
            </a:extLst>
          </p:cNvPr>
          <p:cNvSpPr txBox="1"/>
          <p:nvPr/>
        </p:nvSpPr>
        <p:spPr>
          <a:xfrm>
            <a:off x="1120996" y="1615201"/>
            <a:ext cx="5122033"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solidFill>
                  <a:schemeClr val="accent3"/>
                </a:solidFill>
                <a:ea typeface="Arial Unicode MS" pitchFamily="34" charset="-128"/>
                <a:cs typeface="Arial Unicode MS" pitchFamily="34" charset="-128"/>
              </a:rPr>
              <a:t>Data Flow in Data Warehouse Cloud</a:t>
            </a:r>
          </a:p>
        </p:txBody>
      </p:sp>
      <p:sp>
        <p:nvSpPr>
          <p:cNvPr id="15" name="TextBox 14">
            <a:extLst>
              <a:ext uri="{FF2B5EF4-FFF2-40B4-BE49-F238E27FC236}">
                <a16:creationId xmlns:a16="http://schemas.microsoft.com/office/drawing/2014/main" id="{7E33E735-865F-48FD-A704-4FCCE4040F9F}"/>
              </a:ext>
            </a:extLst>
          </p:cNvPr>
          <p:cNvSpPr txBox="1"/>
          <p:nvPr/>
        </p:nvSpPr>
        <p:spPr>
          <a:xfrm>
            <a:off x="7302512" y="1635771"/>
            <a:ext cx="5022237"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solidFill>
                  <a:schemeClr val="accent3"/>
                </a:solidFill>
                <a:ea typeface="Arial Unicode MS" pitchFamily="34" charset="-128"/>
                <a:cs typeface="Arial Unicode MS" pitchFamily="34" charset="-128"/>
              </a:rPr>
              <a:t>Data Intelligence Cloud</a:t>
            </a:r>
          </a:p>
        </p:txBody>
      </p:sp>
      <p:pic>
        <p:nvPicPr>
          <p:cNvPr id="16" name="Picture 15">
            <a:extLst>
              <a:ext uri="{FF2B5EF4-FFF2-40B4-BE49-F238E27FC236}">
                <a16:creationId xmlns:a16="http://schemas.microsoft.com/office/drawing/2014/main" id="{F0D4DB40-3FA0-4B09-8AFF-C868D89F76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311" y="1302635"/>
            <a:ext cx="959686" cy="959686"/>
          </a:xfrm>
          <a:prstGeom prst="rect">
            <a:avLst/>
          </a:prstGeom>
        </p:spPr>
      </p:pic>
      <p:pic>
        <p:nvPicPr>
          <p:cNvPr id="17" name="Picture 16">
            <a:extLst>
              <a:ext uri="{FF2B5EF4-FFF2-40B4-BE49-F238E27FC236}">
                <a16:creationId xmlns:a16="http://schemas.microsoft.com/office/drawing/2014/main" id="{B83429FE-A362-4D88-8545-C0E5AF30E546}"/>
              </a:ext>
            </a:extLst>
          </p:cNvPr>
          <p:cNvPicPr>
            <a:picLocks noChangeAspect="1"/>
          </p:cNvPicPr>
          <p:nvPr/>
        </p:nvPicPr>
        <p:blipFill>
          <a:blip r:embed="rId3"/>
          <a:stretch>
            <a:fillRect/>
          </a:stretch>
        </p:blipFill>
        <p:spPr>
          <a:xfrm>
            <a:off x="6342827" y="1284384"/>
            <a:ext cx="959686" cy="996189"/>
          </a:xfrm>
          <a:prstGeom prst="rect">
            <a:avLst/>
          </a:prstGeom>
        </p:spPr>
      </p:pic>
      <p:cxnSp>
        <p:nvCxnSpPr>
          <p:cNvPr id="18" name="Straight Connector 17">
            <a:extLst>
              <a:ext uri="{FF2B5EF4-FFF2-40B4-BE49-F238E27FC236}">
                <a16:creationId xmlns:a16="http://schemas.microsoft.com/office/drawing/2014/main" id="{85DF2F69-09D2-4175-B959-0FCA9275B37C}"/>
              </a:ext>
            </a:extLst>
          </p:cNvPr>
          <p:cNvCxnSpPr>
            <a:cxnSpLocks/>
          </p:cNvCxnSpPr>
          <p:nvPr/>
        </p:nvCxnSpPr>
        <p:spPr>
          <a:xfrm flipV="1">
            <a:off x="351594" y="2235544"/>
            <a:ext cx="11795760" cy="26777"/>
          </a:xfrm>
          <a:prstGeom prst="line">
            <a:avLst/>
          </a:prstGeom>
          <a:ln w="254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401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F02C-1874-4938-92EA-E3EF1C65E25D}"/>
              </a:ext>
            </a:extLst>
          </p:cNvPr>
          <p:cNvSpPr>
            <a:spLocks noGrp="1"/>
          </p:cNvSpPr>
          <p:nvPr>
            <p:ph type="title"/>
          </p:nvPr>
        </p:nvSpPr>
        <p:spPr>
          <a:xfrm>
            <a:off x="504001" y="504000"/>
            <a:ext cx="11186476" cy="707886"/>
          </a:xfrm>
        </p:spPr>
        <p:txBody>
          <a:bodyPr/>
          <a:lstStyle/>
          <a:p>
            <a:r>
              <a:rPr lang="en-US" dirty="0"/>
              <a:t>Data Intelligence integration with SAP Analytics Cloud</a:t>
            </a:r>
            <a:br>
              <a:rPr lang="en-US" dirty="0"/>
            </a:br>
            <a:r>
              <a:rPr lang="en-US" sz="2200" dirty="0">
                <a:solidFill>
                  <a:schemeClr val="accent1"/>
                </a:solidFill>
              </a:rPr>
              <a:t>Integration of SAP Data Intelligence and SAP Analytics Cloud </a:t>
            </a:r>
          </a:p>
        </p:txBody>
      </p:sp>
      <p:sp>
        <p:nvSpPr>
          <p:cNvPr id="15" name="Rectangle 14">
            <a:extLst>
              <a:ext uri="{FF2B5EF4-FFF2-40B4-BE49-F238E27FC236}">
                <a16:creationId xmlns:a16="http://schemas.microsoft.com/office/drawing/2014/main" id="{59F222F4-1A46-4A51-AC61-7A6908B004D9}"/>
              </a:ext>
            </a:extLst>
          </p:cNvPr>
          <p:cNvSpPr/>
          <p:nvPr/>
        </p:nvSpPr>
        <p:spPr bwMode="gray">
          <a:xfrm>
            <a:off x="3321280" y="1382373"/>
            <a:ext cx="4572000" cy="1708250"/>
          </a:xfrm>
          <a:prstGeom prst="rect">
            <a:avLst/>
          </a:prstGeom>
          <a:solidFill>
            <a:schemeClr val="tx2">
              <a:lumMod val="20000"/>
              <a:lumOff val="80000"/>
            </a:schemeClr>
          </a:solidFill>
          <a:ln w="28575" algn="ctr">
            <a:noFill/>
            <a:prstDash val="solid"/>
            <a:miter lim="800000"/>
            <a:headEnd/>
            <a:tailEnd/>
          </a:ln>
        </p:spPr>
        <p:txBody>
          <a:bodyPr lIns="89977" tIns="71981" rIns="89977" bIns="71981" rtlCol="0" anchor="t"/>
          <a:lstStyle/>
          <a:p>
            <a:pPr algn="ctr" defTabSz="914126" fontAlgn="base">
              <a:spcBef>
                <a:spcPct val="50000"/>
              </a:spcBef>
              <a:spcAft>
                <a:spcPct val="0"/>
              </a:spcAft>
              <a:buClr>
                <a:srgbClr val="F0AB00"/>
              </a:buClr>
              <a:buSzPct val="80000"/>
              <a:defRPr/>
            </a:pPr>
            <a:endParaRPr lang="en-US" sz="500" b="1" kern="0">
              <a:solidFill>
                <a:srgbClr val="000000"/>
              </a:solidFill>
              <a:ea typeface="Arial Unicode MS" pitchFamily="34" charset="-128"/>
              <a:cs typeface="Arial Unicode MS" pitchFamily="34" charset="-128"/>
            </a:endParaRPr>
          </a:p>
          <a:p>
            <a:pPr defTabSz="914126" fontAlgn="base">
              <a:spcBef>
                <a:spcPct val="50000"/>
              </a:spcBef>
              <a:spcAft>
                <a:spcPct val="0"/>
              </a:spcAft>
              <a:buClr>
                <a:srgbClr val="F0AB00"/>
              </a:buClr>
              <a:buSzPct val="80000"/>
              <a:defRPr/>
            </a:pPr>
            <a:r>
              <a:rPr lang="en-US" sz="1600" b="1" kern="0">
                <a:solidFill>
                  <a:srgbClr val="000000"/>
                </a:solidFill>
                <a:ea typeface="Arial Unicode MS" pitchFamily="34" charset="-128"/>
                <a:cs typeface="Arial Unicode MS" pitchFamily="34" charset="-128"/>
              </a:rPr>
              <a:t>    	</a:t>
            </a:r>
          </a:p>
        </p:txBody>
      </p:sp>
      <p:graphicFrame>
        <p:nvGraphicFramePr>
          <p:cNvPr id="17" name="Table 7">
            <a:extLst>
              <a:ext uri="{FF2B5EF4-FFF2-40B4-BE49-F238E27FC236}">
                <a16:creationId xmlns:a16="http://schemas.microsoft.com/office/drawing/2014/main" id="{A4CA20D8-15CE-4D71-9A6C-AA0F2C301D83}"/>
              </a:ext>
            </a:extLst>
          </p:cNvPr>
          <p:cNvGraphicFramePr>
            <a:graphicFrameLocks noGrp="1"/>
          </p:cNvGraphicFramePr>
          <p:nvPr/>
        </p:nvGraphicFramePr>
        <p:xfrm>
          <a:off x="4937410" y="1404180"/>
          <a:ext cx="2301965" cy="370840"/>
        </p:xfrm>
        <a:graphic>
          <a:graphicData uri="http://schemas.openxmlformats.org/drawingml/2006/table">
            <a:tbl>
              <a:tblPr firstRow="1" bandRow="1">
                <a:tableStyleId>{2D5ABB26-0587-4C30-8999-92F81FD0307C}</a:tableStyleId>
              </a:tblPr>
              <a:tblGrid>
                <a:gridCol w="2301965">
                  <a:extLst>
                    <a:ext uri="{9D8B030D-6E8A-4147-A177-3AD203B41FA5}">
                      <a16:colId xmlns:a16="http://schemas.microsoft.com/office/drawing/2014/main" val="3746969340"/>
                    </a:ext>
                  </a:extLst>
                </a:gridCol>
              </a:tblGrid>
              <a:tr h="370840">
                <a:tc>
                  <a:txBody>
                    <a:bodyPr/>
                    <a:lstStyle/>
                    <a:p>
                      <a:r>
                        <a:rPr lang="en-US" sz="1400" b="1"/>
                        <a:t>SAP Analytics Cloud</a:t>
                      </a:r>
                      <a:endParaRPr lang="en-DE" sz="1400" b="1"/>
                    </a:p>
                  </a:txBody>
                  <a:tcPr/>
                </a:tc>
                <a:extLst>
                  <a:ext uri="{0D108BD9-81ED-4DB2-BD59-A6C34878D82A}">
                    <a16:rowId xmlns:a16="http://schemas.microsoft.com/office/drawing/2014/main" val="172396119"/>
                  </a:ext>
                </a:extLst>
              </a:tr>
            </a:tbl>
          </a:graphicData>
        </a:graphic>
      </p:graphicFrame>
      <p:sp>
        <p:nvSpPr>
          <p:cNvPr id="18" name="Rectangle 17">
            <a:extLst>
              <a:ext uri="{FF2B5EF4-FFF2-40B4-BE49-F238E27FC236}">
                <a16:creationId xmlns:a16="http://schemas.microsoft.com/office/drawing/2014/main" id="{F73B831F-1EF8-49DB-A1DC-529B36734304}"/>
              </a:ext>
            </a:extLst>
          </p:cNvPr>
          <p:cNvSpPr/>
          <p:nvPr/>
        </p:nvSpPr>
        <p:spPr bwMode="gray">
          <a:xfrm>
            <a:off x="1348641" y="3385807"/>
            <a:ext cx="8496728" cy="2951493"/>
          </a:xfrm>
          <a:prstGeom prst="rect">
            <a:avLst/>
          </a:prstGeom>
          <a:noFill/>
          <a:ln w="28575" algn="ctr">
            <a:solidFill>
              <a:schemeClr val="accent3"/>
            </a:solidFill>
            <a:miter lim="800000"/>
            <a:headEnd/>
            <a:tailEnd/>
          </a:ln>
        </p:spPr>
        <p:txBody>
          <a:bodyPr lIns="89977" tIns="71981" rIns="89977" bIns="71981" rtlCol="0" anchor="t"/>
          <a:lstStyle/>
          <a:p>
            <a:pPr algn="ctr" defTabSz="914126" fontAlgn="base">
              <a:spcBef>
                <a:spcPct val="50000"/>
              </a:spcBef>
              <a:spcAft>
                <a:spcPct val="0"/>
              </a:spcAft>
              <a:buClr>
                <a:srgbClr val="F0AB00"/>
              </a:buClr>
              <a:buSzPct val="80000"/>
              <a:defRPr/>
            </a:pPr>
            <a:endParaRPr lang="en-US" sz="1400" b="1" kern="0">
              <a:ea typeface="Arial Unicode MS" pitchFamily="34" charset="-128"/>
              <a:cs typeface="Arial Unicode MS" pitchFamily="34" charset="-128"/>
            </a:endParaRPr>
          </a:p>
        </p:txBody>
      </p:sp>
      <p:sp>
        <p:nvSpPr>
          <p:cNvPr id="4" name="Rectangle 3">
            <a:extLst>
              <a:ext uri="{FF2B5EF4-FFF2-40B4-BE49-F238E27FC236}">
                <a16:creationId xmlns:a16="http://schemas.microsoft.com/office/drawing/2014/main" id="{50F0DC47-F7F5-402D-9D45-CD85D3ECD3C8}"/>
              </a:ext>
            </a:extLst>
          </p:cNvPr>
          <p:cNvSpPr/>
          <p:nvPr/>
        </p:nvSpPr>
        <p:spPr bwMode="gray">
          <a:xfrm>
            <a:off x="6728589" y="1838699"/>
            <a:ext cx="1013092" cy="571745"/>
          </a:xfrm>
          <a:prstGeom prst="rect">
            <a:avLst/>
          </a:prstGeom>
          <a:solidFill>
            <a:schemeClr val="bg1"/>
          </a:solidFill>
          <a:ln w="127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1200" kern="0" dirty="0">
                <a:ea typeface="Arial Unicode MS" pitchFamily="34" charset="-128"/>
                <a:cs typeface="Arial Unicode MS" pitchFamily="34" charset="-128"/>
              </a:rPr>
              <a:t>Data set</a:t>
            </a:r>
            <a:endParaRPr kumimoji="0" lang="en-DE" sz="12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1" name="Rectangle 30">
            <a:extLst>
              <a:ext uri="{FF2B5EF4-FFF2-40B4-BE49-F238E27FC236}">
                <a16:creationId xmlns:a16="http://schemas.microsoft.com/office/drawing/2014/main" id="{6EC30568-0BBA-40BB-ADFC-4974CA5AE583}"/>
              </a:ext>
            </a:extLst>
          </p:cNvPr>
          <p:cNvSpPr/>
          <p:nvPr/>
        </p:nvSpPr>
        <p:spPr bwMode="gray">
          <a:xfrm>
            <a:off x="5389718" y="2380598"/>
            <a:ext cx="1013092" cy="571745"/>
          </a:xfrm>
          <a:prstGeom prst="rect">
            <a:avLst/>
          </a:prstGeom>
          <a:solidFill>
            <a:schemeClr val="bg1"/>
          </a:solidFill>
          <a:ln w="127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1200" kern="0">
                <a:ea typeface="Arial Unicode MS" pitchFamily="34" charset="-128"/>
                <a:cs typeface="Arial Unicode MS" pitchFamily="34" charset="-128"/>
              </a:rPr>
              <a:t>Model</a:t>
            </a:r>
            <a:endParaRPr kumimoji="0" lang="en-DE" sz="12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5" name="Rectangle 4">
            <a:extLst>
              <a:ext uri="{FF2B5EF4-FFF2-40B4-BE49-F238E27FC236}">
                <a16:creationId xmlns:a16="http://schemas.microsoft.com/office/drawing/2014/main" id="{A400AA5C-947D-4D72-AE47-1E2B50A807D2}"/>
              </a:ext>
            </a:extLst>
          </p:cNvPr>
          <p:cNvSpPr/>
          <p:nvPr/>
        </p:nvSpPr>
        <p:spPr bwMode="gray">
          <a:xfrm>
            <a:off x="1744617" y="3590469"/>
            <a:ext cx="7685069" cy="2232561"/>
          </a:xfrm>
          <a:prstGeom prst="rect">
            <a:avLst/>
          </a:prstGeom>
          <a:solidFill>
            <a:schemeClr val="bg1"/>
          </a:solidFill>
          <a:ln w="25400" algn="ctr">
            <a:solidFill>
              <a:schemeClr val="accent3">
                <a:lumMod val="40000"/>
                <a:lumOff val="6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err="1">
              <a:ln>
                <a:noFill/>
              </a:ln>
              <a:effectLst/>
              <a:uLnTx/>
              <a:uFillTx/>
              <a:ea typeface="Arial Unicode MS" pitchFamily="34" charset="-128"/>
              <a:cs typeface="Arial Unicode MS" pitchFamily="34" charset="-128"/>
            </a:endParaRPr>
          </a:p>
        </p:txBody>
      </p:sp>
      <p:graphicFrame>
        <p:nvGraphicFramePr>
          <p:cNvPr id="6" name="Table 6">
            <a:extLst>
              <a:ext uri="{FF2B5EF4-FFF2-40B4-BE49-F238E27FC236}">
                <a16:creationId xmlns:a16="http://schemas.microsoft.com/office/drawing/2014/main" id="{B379C4A3-9FAE-41D0-8533-0633242FFE16}"/>
              </a:ext>
            </a:extLst>
          </p:cNvPr>
          <p:cNvGraphicFramePr>
            <a:graphicFrameLocks noGrp="1"/>
          </p:cNvGraphicFramePr>
          <p:nvPr/>
        </p:nvGraphicFramePr>
        <p:xfrm>
          <a:off x="5525951" y="5438032"/>
          <a:ext cx="1292562" cy="370840"/>
        </p:xfrm>
        <a:graphic>
          <a:graphicData uri="http://schemas.openxmlformats.org/drawingml/2006/table">
            <a:tbl>
              <a:tblPr firstRow="1" bandRow="1">
                <a:tableStyleId>{2D5ABB26-0587-4C30-8999-92F81FD0307C}</a:tableStyleId>
              </a:tblPr>
              <a:tblGrid>
                <a:gridCol w="1292562">
                  <a:extLst>
                    <a:ext uri="{9D8B030D-6E8A-4147-A177-3AD203B41FA5}">
                      <a16:colId xmlns:a16="http://schemas.microsoft.com/office/drawing/2014/main" val="519335608"/>
                    </a:ext>
                  </a:extLst>
                </a:gridCol>
              </a:tblGrid>
              <a:tr h="370840">
                <a:tc>
                  <a:txBody>
                    <a:bodyPr/>
                    <a:lstStyle/>
                    <a:p>
                      <a:r>
                        <a:rPr lang="en-US" sz="1400" b="1"/>
                        <a:t>Modeler</a:t>
                      </a:r>
                      <a:endParaRPr lang="en-DE" sz="1400" b="1"/>
                    </a:p>
                  </a:txBody>
                  <a:tcPr/>
                </a:tc>
                <a:extLst>
                  <a:ext uri="{0D108BD9-81ED-4DB2-BD59-A6C34878D82A}">
                    <a16:rowId xmlns:a16="http://schemas.microsoft.com/office/drawing/2014/main" val="3473701072"/>
                  </a:ext>
                </a:extLst>
              </a:tr>
            </a:tbl>
          </a:graphicData>
        </a:graphic>
      </p:graphicFrame>
      <p:pic>
        <p:nvPicPr>
          <p:cNvPr id="21" name="Picture 20">
            <a:extLst>
              <a:ext uri="{FF2B5EF4-FFF2-40B4-BE49-F238E27FC236}">
                <a16:creationId xmlns:a16="http://schemas.microsoft.com/office/drawing/2014/main" id="{65D17D34-DE7E-40DE-B5B1-23766177E5F6}"/>
              </a:ext>
            </a:extLst>
          </p:cNvPr>
          <p:cNvPicPr>
            <a:picLocks noChangeAspect="1"/>
          </p:cNvPicPr>
          <p:nvPr/>
        </p:nvPicPr>
        <p:blipFill>
          <a:blip r:embed="rId2">
            <a:duotone>
              <a:schemeClr val="accent3">
                <a:shade val="45000"/>
                <a:satMod val="135000"/>
              </a:schemeClr>
              <a:prstClr val="white"/>
            </a:duotone>
            <a:clrChange>
              <a:clrFrom>
                <a:srgbClr val="FFFFFF"/>
              </a:clrFrom>
              <a:clrTo>
                <a:srgbClr val="FFFFFF">
                  <a:alpha val="0"/>
                </a:srgbClr>
              </a:clrTo>
            </a:clrChange>
          </a:blip>
          <a:stretch>
            <a:fillRect/>
          </a:stretch>
        </p:blipFill>
        <p:spPr>
          <a:xfrm>
            <a:off x="5209113" y="5423644"/>
            <a:ext cx="366944" cy="371070"/>
          </a:xfrm>
          <a:prstGeom prst="rect">
            <a:avLst/>
          </a:prstGeom>
        </p:spPr>
      </p:pic>
      <p:sp>
        <p:nvSpPr>
          <p:cNvPr id="22" name="Rectangle: Rounded Corners 21">
            <a:extLst>
              <a:ext uri="{FF2B5EF4-FFF2-40B4-BE49-F238E27FC236}">
                <a16:creationId xmlns:a16="http://schemas.microsoft.com/office/drawing/2014/main" id="{E7243A27-774F-44BD-9796-A7537E3CB94D}"/>
              </a:ext>
            </a:extLst>
          </p:cNvPr>
          <p:cNvSpPr/>
          <p:nvPr/>
        </p:nvSpPr>
        <p:spPr bwMode="gray">
          <a:xfrm>
            <a:off x="592425" y="5978048"/>
            <a:ext cx="10857435" cy="283250"/>
          </a:xfrm>
          <a:prstGeom prst="roundRect">
            <a:avLst/>
          </a:prstGeom>
          <a:noFill/>
          <a:ln w="9525" algn="ctr">
            <a:no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1400" b="1" kern="0">
                <a:latin typeface="+mn-lt"/>
                <a:ea typeface="Arial Unicode MS" pitchFamily="34" charset="-128"/>
                <a:cs typeface="Arial Unicode MS" pitchFamily="34" charset="-128"/>
              </a:rPr>
              <a:t>SAP Data Intelligence</a:t>
            </a:r>
            <a:endParaRPr kumimoji="0" lang="en-US" sz="1400" i="0" u="none" strike="noStrike" kern="0" cap="none" spc="0" normalizeH="0" baseline="0" noProof="0">
              <a:ln>
                <a:noFill/>
              </a:ln>
              <a:uLnTx/>
              <a:uFillTx/>
              <a:latin typeface="+mn-lt"/>
              <a:ea typeface="Arial Unicode MS" pitchFamily="34" charset="-128"/>
              <a:cs typeface="Arial Unicode MS" pitchFamily="34" charset="-128"/>
            </a:endParaRPr>
          </a:p>
        </p:txBody>
      </p:sp>
      <p:pic>
        <p:nvPicPr>
          <p:cNvPr id="24" name="Picture 23">
            <a:extLst>
              <a:ext uri="{FF2B5EF4-FFF2-40B4-BE49-F238E27FC236}">
                <a16:creationId xmlns:a16="http://schemas.microsoft.com/office/drawing/2014/main" id="{9E5167B8-FC47-4BBC-AB96-677381D5D060}"/>
              </a:ext>
            </a:extLst>
          </p:cNvPr>
          <p:cNvPicPr>
            <a:picLocks noChangeAspect="1"/>
          </p:cNvPicPr>
          <p:nvPr/>
        </p:nvPicPr>
        <p:blipFill>
          <a:blip r:embed="rId3"/>
          <a:stretch>
            <a:fillRect/>
          </a:stretch>
        </p:blipFill>
        <p:spPr>
          <a:xfrm>
            <a:off x="4653064" y="5882077"/>
            <a:ext cx="380277" cy="379221"/>
          </a:xfrm>
          <a:prstGeom prst="rect">
            <a:avLst/>
          </a:prstGeom>
        </p:spPr>
      </p:pic>
      <p:pic>
        <p:nvPicPr>
          <p:cNvPr id="20" name="Graphic 19">
            <a:extLst>
              <a:ext uri="{FF2B5EF4-FFF2-40B4-BE49-F238E27FC236}">
                <a16:creationId xmlns:a16="http://schemas.microsoft.com/office/drawing/2014/main" id="{06097FBB-C487-4C90-9255-DC6EEFB2E3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3064" y="1408523"/>
            <a:ext cx="324000" cy="324000"/>
          </a:xfrm>
          <a:prstGeom prst="rect">
            <a:avLst/>
          </a:prstGeom>
        </p:spPr>
      </p:pic>
      <p:pic>
        <p:nvPicPr>
          <p:cNvPr id="8" name="Picture 7">
            <a:extLst>
              <a:ext uri="{FF2B5EF4-FFF2-40B4-BE49-F238E27FC236}">
                <a16:creationId xmlns:a16="http://schemas.microsoft.com/office/drawing/2014/main" id="{1363543F-D829-4878-80BA-D14A2432E9D6}"/>
              </a:ext>
            </a:extLst>
          </p:cNvPr>
          <p:cNvPicPr>
            <a:picLocks noChangeAspect="1"/>
          </p:cNvPicPr>
          <p:nvPr/>
        </p:nvPicPr>
        <p:blipFill>
          <a:blip r:embed="rId6"/>
          <a:stretch>
            <a:fillRect/>
          </a:stretch>
        </p:blipFill>
        <p:spPr>
          <a:xfrm>
            <a:off x="3332060" y="1762702"/>
            <a:ext cx="718787" cy="718787"/>
          </a:xfrm>
          <a:prstGeom prst="rect">
            <a:avLst/>
          </a:prstGeom>
        </p:spPr>
      </p:pic>
      <p:sp>
        <p:nvSpPr>
          <p:cNvPr id="25" name="Rectangle 24">
            <a:extLst>
              <a:ext uri="{FF2B5EF4-FFF2-40B4-BE49-F238E27FC236}">
                <a16:creationId xmlns:a16="http://schemas.microsoft.com/office/drawing/2014/main" id="{E1C2B03D-B586-4E55-BFD9-0B8B32B43059}"/>
              </a:ext>
            </a:extLst>
          </p:cNvPr>
          <p:cNvSpPr/>
          <p:nvPr/>
        </p:nvSpPr>
        <p:spPr bwMode="gray">
          <a:xfrm>
            <a:off x="4050847" y="1836225"/>
            <a:ext cx="1013092" cy="571745"/>
          </a:xfrm>
          <a:prstGeom prst="rect">
            <a:avLst/>
          </a:prstGeom>
          <a:solidFill>
            <a:schemeClr val="bg1"/>
          </a:solidFill>
          <a:ln w="127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1200" kern="0">
                <a:ea typeface="Arial Unicode MS" pitchFamily="34" charset="-128"/>
                <a:cs typeface="Arial Unicode MS" pitchFamily="34" charset="-128"/>
              </a:rPr>
              <a:t>Story</a:t>
            </a:r>
            <a:endParaRPr kumimoji="0" lang="en-DE" sz="12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37" name="Connector: Elbow 36">
            <a:extLst>
              <a:ext uri="{FF2B5EF4-FFF2-40B4-BE49-F238E27FC236}">
                <a16:creationId xmlns:a16="http://schemas.microsoft.com/office/drawing/2014/main" id="{1210B780-6CA4-4699-BC55-20EBFCC39962}"/>
              </a:ext>
            </a:extLst>
          </p:cNvPr>
          <p:cNvCxnSpPr>
            <a:stCxn id="4" idx="2"/>
            <a:endCxn id="31" idx="3"/>
          </p:cNvCxnSpPr>
          <p:nvPr/>
        </p:nvCxnSpPr>
        <p:spPr>
          <a:xfrm rot="5400000">
            <a:off x="6690960" y="2122295"/>
            <a:ext cx="256027" cy="832325"/>
          </a:xfrm>
          <a:prstGeom prst="bentConnector2">
            <a:avLst/>
          </a:prstGeom>
          <a:ln w="12700">
            <a:solidFill>
              <a:schemeClr val="accent2">
                <a:lumMod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067204A-F1F2-4433-B1D5-FB8019F187F0}"/>
              </a:ext>
            </a:extLst>
          </p:cNvPr>
          <p:cNvCxnSpPr>
            <a:stCxn id="31" idx="1"/>
            <a:endCxn id="25" idx="2"/>
          </p:cNvCxnSpPr>
          <p:nvPr/>
        </p:nvCxnSpPr>
        <p:spPr>
          <a:xfrm rot="10800000">
            <a:off x="4557394" y="2407971"/>
            <a:ext cx="832325" cy="258501"/>
          </a:xfrm>
          <a:prstGeom prst="bentConnector2">
            <a:avLst/>
          </a:prstGeom>
          <a:ln w="12700">
            <a:solidFill>
              <a:schemeClr val="accent2">
                <a:lumMod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D94AB90-D9DD-4472-A956-E20CA850BF9C}"/>
              </a:ext>
            </a:extLst>
          </p:cNvPr>
          <p:cNvCxnSpPr>
            <a:endCxn id="25" idx="3"/>
          </p:cNvCxnSpPr>
          <p:nvPr/>
        </p:nvCxnSpPr>
        <p:spPr>
          <a:xfrm flipH="1">
            <a:off x="5063939" y="2122095"/>
            <a:ext cx="1664650" cy="3"/>
          </a:xfrm>
          <a:prstGeom prst="straightConnector1">
            <a:avLst/>
          </a:prstGeom>
          <a:ln w="12700">
            <a:solidFill>
              <a:schemeClr val="tx2">
                <a:lumMod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2" name="Table 42">
            <a:extLst>
              <a:ext uri="{FF2B5EF4-FFF2-40B4-BE49-F238E27FC236}">
                <a16:creationId xmlns:a16="http://schemas.microsoft.com/office/drawing/2014/main" id="{EFDA8D2C-9921-4079-BA49-A533CB167F15}"/>
              </a:ext>
            </a:extLst>
          </p:cNvPr>
          <p:cNvGraphicFramePr>
            <a:graphicFrameLocks noGrp="1"/>
          </p:cNvGraphicFramePr>
          <p:nvPr/>
        </p:nvGraphicFramePr>
        <p:xfrm>
          <a:off x="5225241" y="1868864"/>
          <a:ext cx="1463059" cy="274320"/>
        </p:xfrm>
        <a:graphic>
          <a:graphicData uri="http://schemas.openxmlformats.org/drawingml/2006/table">
            <a:tbl>
              <a:tblPr firstRow="1" bandRow="1">
                <a:tableStyleId>{2D5ABB26-0587-4C30-8999-92F81FD0307C}</a:tableStyleId>
              </a:tblPr>
              <a:tblGrid>
                <a:gridCol w="1463059">
                  <a:extLst>
                    <a:ext uri="{9D8B030D-6E8A-4147-A177-3AD203B41FA5}">
                      <a16:colId xmlns:a16="http://schemas.microsoft.com/office/drawing/2014/main" val="2448037888"/>
                    </a:ext>
                  </a:extLst>
                </a:gridCol>
              </a:tblGrid>
              <a:tr h="189552">
                <a:tc>
                  <a:txBody>
                    <a:bodyPr/>
                    <a:lstStyle/>
                    <a:p>
                      <a:r>
                        <a:rPr lang="en-US" sz="1200"/>
                        <a:t>Create “on the fly”</a:t>
                      </a:r>
                      <a:endParaRPr lang="en-DE" sz="1200"/>
                    </a:p>
                  </a:txBody>
                  <a:tcPr/>
                </a:tc>
                <a:extLst>
                  <a:ext uri="{0D108BD9-81ED-4DB2-BD59-A6C34878D82A}">
                    <a16:rowId xmlns:a16="http://schemas.microsoft.com/office/drawing/2014/main" val="25069505"/>
                  </a:ext>
                </a:extLst>
              </a:tr>
            </a:tbl>
          </a:graphicData>
        </a:graphic>
      </p:graphicFrame>
      <p:graphicFrame>
        <p:nvGraphicFramePr>
          <p:cNvPr id="45" name="Table 42">
            <a:extLst>
              <a:ext uri="{FF2B5EF4-FFF2-40B4-BE49-F238E27FC236}">
                <a16:creationId xmlns:a16="http://schemas.microsoft.com/office/drawing/2014/main" id="{AEC5AA2B-6992-403C-8FD1-E3EC468F57C8}"/>
              </a:ext>
            </a:extLst>
          </p:cNvPr>
          <p:cNvGraphicFramePr>
            <a:graphicFrameLocks noGrp="1"/>
          </p:cNvGraphicFramePr>
          <p:nvPr/>
        </p:nvGraphicFramePr>
        <p:xfrm>
          <a:off x="4680084" y="2425130"/>
          <a:ext cx="638952" cy="274320"/>
        </p:xfrm>
        <a:graphic>
          <a:graphicData uri="http://schemas.openxmlformats.org/drawingml/2006/table">
            <a:tbl>
              <a:tblPr firstRow="1" bandRow="1">
                <a:tableStyleId>{2D5ABB26-0587-4C30-8999-92F81FD0307C}</a:tableStyleId>
              </a:tblPr>
              <a:tblGrid>
                <a:gridCol w="638952">
                  <a:extLst>
                    <a:ext uri="{9D8B030D-6E8A-4147-A177-3AD203B41FA5}">
                      <a16:colId xmlns:a16="http://schemas.microsoft.com/office/drawing/2014/main" val="2448037888"/>
                    </a:ext>
                  </a:extLst>
                </a:gridCol>
              </a:tblGrid>
              <a:tr h="211712">
                <a:tc>
                  <a:txBody>
                    <a:bodyPr/>
                    <a:lstStyle/>
                    <a:p>
                      <a:r>
                        <a:rPr lang="en-US" sz="1200"/>
                        <a:t>Create</a:t>
                      </a:r>
                      <a:endParaRPr lang="en-DE" sz="1200"/>
                    </a:p>
                  </a:txBody>
                  <a:tcPr/>
                </a:tc>
                <a:extLst>
                  <a:ext uri="{0D108BD9-81ED-4DB2-BD59-A6C34878D82A}">
                    <a16:rowId xmlns:a16="http://schemas.microsoft.com/office/drawing/2014/main" val="25069505"/>
                  </a:ext>
                </a:extLst>
              </a:tr>
            </a:tbl>
          </a:graphicData>
        </a:graphic>
      </p:graphicFrame>
      <p:graphicFrame>
        <p:nvGraphicFramePr>
          <p:cNvPr id="46" name="Table 42">
            <a:extLst>
              <a:ext uri="{FF2B5EF4-FFF2-40B4-BE49-F238E27FC236}">
                <a16:creationId xmlns:a16="http://schemas.microsoft.com/office/drawing/2014/main" id="{5D8F079F-9B0E-43D2-987A-CC28A9E88CBC}"/>
              </a:ext>
            </a:extLst>
          </p:cNvPr>
          <p:cNvGraphicFramePr>
            <a:graphicFrameLocks noGrp="1"/>
          </p:cNvGraphicFramePr>
          <p:nvPr/>
        </p:nvGraphicFramePr>
        <p:xfrm>
          <a:off x="6465742" y="2425130"/>
          <a:ext cx="646702" cy="274320"/>
        </p:xfrm>
        <a:graphic>
          <a:graphicData uri="http://schemas.openxmlformats.org/drawingml/2006/table">
            <a:tbl>
              <a:tblPr firstRow="1" bandRow="1">
                <a:tableStyleId>{2D5ABB26-0587-4C30-8999-92F81FD0307C}</a:tableStyleId>
              </a:tblPr>
              <a:tblGrid>
                <a:gridCol w="646702">
                  <a:extLst>
                    <a:ext uri="{9D8B030D-6E8A-4147-A177-3AD203B41FA5}">
                      <a16:colId xmlns:a16="http://schemas.microsoft.com/office/drawing/2014/main" val="2448037888"/>
                    </a:ext>
                  </a:extLst>
                </a:gridCol>
              </a:tblGrid>
              <a:tr h="255730">
                <a:tc>
                  <a:txBody>
                    <a:bodyPr/>
                    <a:lstStyle/>
                    <a:p>
                      <a:r>
                        <a:rPr lang="en-US" sz="1200"/>
                        <a:t>Create</a:t>
                      </a:r>
                      <a:endParaRPr lang="en-DE" sz="1200"/>
                    </a:p>
                  </a:txBody>
                  <a:tcPr/>
                </a:tc>
                <a:extLst>
                  <a:ext uri="{0D108BD9-81ED-4DB2-BD59-A6C34878D82A}">
                    <a16:rowId xmlns:a16="http://schemas.microsoft.com/office/drawing/2014/main" val="25069505"/>
                  </a:ext>
                </a:extLst>
              </a:tr>
            </a:tbl>
          </a:graphicData>
        </a:graphic>
      </p:graphicFrame>
      <p:graphicFrame>
        <p:nvGraphicFramePr>
          <p:cNvPr id="71" name="Table 42">
            <a:extLst>
              <a:ext uri="{FF2B5EF4-FFF2-40B4-BE49-F238E27FC236}">
                <a16:creationId xmlns:a16="http://schemas.microsoft.com/office/drawing/2014/main" id="{AD7C1236-897C-4E48-A3AC-33595DB879BA}"/>
              </a:ext>
            </a:extLst>
          </p:cNvPr>
          <p:cNvGraphicFramePr>
            <a:graphicFrameLocks noGrp="1"/>
          </p:cNvGraphicFramePr>
          <p:nvPr/>
        </p:nvGraphicFramePr>
        <p:xfrm>
          <a:off x="8222025" y="1848073"/>
          <a:ext cx="2994951" cy="298942"/>
        </p:xfrm>
        <a:graphic>
          <a:graphicData uri="http://schemas.openxmlformats.org/drawingml/2006/table">
            <a:tbl>
              <a:tblPr firstRow="1" bandRow="1">
                <a:tableStyleId>{2D5ABB26-0587-4C30-8999-92F81FD0307C}</a:tableStyleId>
              </a:tblPr>
              <a:tblGrid>
                <a:gridCol w="2994951">
                  <a:extLst>
                    <a:ext uri="{9D8B030D-6E8A-4147-A177-3AD203B41FA5}">
                      <a16:colId xmlns:a16="http://schemas.microsoft.com/office/drawing/2014/main" val="2448037888"/>
                    </a:ext>
                  </a:extLst>
                </a:gridCol>
              </a:tblGrid>
              <a:tr h="298942">
                <a:tc>
                  <a:txBody>
                    <a:bodyPr/>
                    <a:lstStyle/>
                    <a:p>
                      <a:r>
                        <a:rPr lang="en-US" sz="1200" dirty="0"/>
                        <a:t>Push result set to SAP Analytics Cloud</a:t>
                      </a:r>
                    </a:p>
                  </a:txBody>
                  <a:tcPr/>
                </a:tc>
                <a:extLst>
                  <a:ext uri="{0D108BD9-81ED-4DB2-BD59-A6C34878D82A}">
                    <a16:rowId xmlns:a16="http://schemas.microsoft.com/office/drawing/2014/main" val="25069505"/>
                  </a:ext>
                </a:extLst>
              </a:tr>
            </a:tbl>
          </a:graphicData>
        </a:graphic>
      </p:graphicFrame>
      <p:cxnSp>
        <p:nvCxnSpPr>
          <p:cNvPr id="78" name="Connector: Elbow 77">
            <a:extLst>
              <a:ext uri="{FF2B5EF4-FFF2-40B4-BE49-F238E27FC236}">
                <a16:creationId xmlns:a16="http://schemas.microsoft.com/office/drawing/2014/main" id="{D77BE39E-2E63-4994-B3F9-B91C0DF3A43C}"/>
              </a:ext>
            </a:extLst>
          </p:cNvPr>
          <p:cNvCxnSpPr>
            <a:stCxn id="18" idx="3"/>
            <a:endCxn id="4" idx="3"/>
          </p:cNvCxnSpPr>
          <p:nvPr/>
        </p:nvCxnSpPr>
        <p:spPr>
          <a:xfrm flipH="1" flipV="1">
            <a:off x="7741681" y="2124572"/>
            <a:ext cx="2103688" cy="2736982"/>
          </a:xfrm>
          <a:prstGeom prst="bentConnector3">
            <a:avLst>
              <a:gd name="adj1" fmla="val -81684"/>
            </a:avLst>
          </a:prstGeom>
          <a:ln w="12700">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82" name="Table 82">
            <a:extLst>
              <a:ext uri="{FF2B5EF4-FFF2-40B4-BE49-F238E27FC236}">
                <a16:creationId xmlns:a16="http://schemas.microsoft.com/office/drawing/2014/main" id="{2812905C-B09E-4AE3-A751-9AFDD6D64161}"/>
              </a:ext>
            </a:extLst>
          </p:cNvPr>
          <p:cNvGraphicFramePr>
            <a:graphicFrameLocks noGrp="1"/>
          </p:cNvGraphicFramePr>
          <p:nvPr/>
        </p:nvGraphicFramePr>
        <p:xfrm>
          <a:off x="8238523" y="2110649"/>
          <a:ext cx="3241726" cy="457200"/>
        </p:xfrm>
        <a:graphic>
          <a:graphicData uri="http://schemas.openxmlformats.org/drawingml/2006/table">
            <a:tbl>
              <a:tblPr firstRow="1" bandRow="1">
                <a:tableStyleId>{2D5ABB26-0587-4C30-8999-92F81FD0307C}</a:tableStyleId>
              </a:tblPr>
              <a:tblGrid>
                <a:gridCol w="3241726">
                  <a:extLst>
                    <a:ext uri="{9D8B030D-6E8A-4147-A177-3AD203B41FA5}">
                      <a16:colId xmlns:a16="http://schemas.microsoft.com/office/drawing/2014/main" val="609437111"/>
                    </a:ext>
                  </a:extLst>
                </a:gridCol>
              </a:tblGrid>
              <a:tr h="370840">
                <a:tc>
                  <a:txBody>
                    <a:bodyPr/>
                    <a:lstStyle/>
                    <a:p>
                      <a:r>
                        <a:rPr lang="en-US" sz="1200" dirty="0"/>
                        <a:t>using a dedicated API for SAP Analytics Cloud</a:t>
                      </a:r>
                      <a:endParaRPr lang="en-DE" sz="1200" dirty="0"/>
                    </a:p>
                  </a:txBody>
                  <a:tcPr/>
                </a:tc>
                <a:extLst>
                  <a:ext uri="{0D108BD9-81ED-4DB2-BD59-A6C34878D82A}">
                    <a16:rowId xmlns:a16="http://schemas.microsoft.com/office/drawing/2014/main" val="2886573793"/>
                  </a:ext>
                </a:extLst>
              </a:tr>
            </a:tbl>
          </a:graphicData>
        </a:graphic>
      </p:graphicFrame>
      <p:sp>
        <p:nvSpPr>
          <p:cNvPr id="7" name="Rechteck 6">
            <a:extLst>
              <a:ext uri="{FF2B5EF4-FFF2-40B4-BE49-F238E27FC236}">
                <a16:creationId xmlns:a16="http://schemas.microsoft.com/office/drawing/2014/main" id="{91BD3730-21B0-A04A-969D-330088DAE2B2}"/>
              </a:ext>
            </a:extLst>
          </p:cNvPr>
          <p:cNvSpPr/>
          <p:nvPr/>
        </p:nvSpPr>
        <p:spPr bwMode="gray">
          <a:xfrm>
            <a:off x="6465742" y="3715133"/>
            <a:ext cx="1294602" cy="972954"/>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2" name="Group 11">
            <a:extLst>
              <a:ext uri="{FF2B5EF4-FFF2-40B4-BE49-F238E27FC236}">
                <a16:creationId xmlns:a16="http://schemas.microsoft.com/office/drawing/2014/main" id="{CD1AF002-4774-47EB-9F69-8703A2D0110C}"/>
              </a:ext>
            </a:extLst>
          </p:cNvPr>
          <p:cNvGrpSpPr/>
          <p:nvPr/>
        </p:nvGrpSpPr>
        <p:grpSpPr>
          <a:xfrm>
            <a:off x="1988940" y="3738199"/>
            <a:ext cx="7174234" cy="1657129"/>
            <a:chOff x="1988940" y="3738199"/>
            <a:chExt cx="7174234" cy="1657129"/>
          </a:xfrm>
        </p:grpSpPr>
        <p:pic>
          <p:nvPicPr>
            <p:cNvPr id="86" name="Picture 85">
              <a:extLst>
                <a:ext uri="{FF2B5EF4-FFF2-40B4-BE49-F238E27FC236}">
                  <a16:creationId xmlns:a16="http://schemas.microsoft.com/office/drawing/2014/main" id="{0A8F2048-D6BF-4C85-AA30-CC98E7C07AC5}"/>
                </a:ext>
              </a:extLst>
            </p:cNvPr>
            <p:cNvPicPr>
              <a:picLocks noChangeAspect="1"/>
            </p:cNvPicPr>
            <p:nvPr/>
          </p:nvPicPr>
          <p:blipFill>
            <a:blip r:embed="rId7"/>
            <a:stretch>
              <a:fillRect/>
            </a:stretch>
          </p:blipFill>
          <p:spPr>
            <a:xfrm>
              <a:off x="1988940" y="3738200"/>
              <a:ext cx="7174234" cy="1657128"/>
            </a:xfrm>
            <a:prstGeom prst="rect">
              <a:avLst/>
            </a:prstGeom>
          </p:spPr>
        </p:pic>
        <p:sp>
          <p:nvSpPr>
            <p:cNvPr id="3" name="TextBox 2">
              <a:extLst>
                <a:ext uri="{FF2B5EF4-FFF2-40B4-BE49-F238E27FC236}">
                  <a16:creationId xmlns:a16="http://schemas.microsoft.com/office/drawing/2014/main" id="{857696CD-3E18-D04F-B284-2FE058A1C506}"/>
                </a:ext>
              </a:extLst>
            </p:cNvPr>
            <p:cNvSpPr txBox="1"/>
            <p:nvPr/>
          </p:nvSpPr>
          <p:spPr>
            <a:xfrm>
              <a:off x="6535025" y="3738199"/>
              <a:ext cx="1098958" cy="949888"/>
            </a:xfrm>
            <a:prstGeom prst="wedgeRoundRectCallout">
              <a:avLst>
                <a:gd name="adj1" fmla="val 51321"/>
                <a:gd name="adj2" fmla="val 50481"/>
                <a:gd name="adj3" fmla="val 16667"/>
              </a:avLst>
            </a:prstGeom>
            <a:solidFill>
              <a:schemeClr val="accent1"/>
            </a:solidFill>
            <a:effectLst>
              <a:outerShdw blurRad="50800" dist="38100" dir="2700000" algn="tl" rotWithShape="0">
                <a:prstClr val="black">
                  <a:alpha val="40000"/>
                </a:prstClr>
              </a:outerShdw>
            </a:effectLst>
          </p:spPr>
          <p:txBody>
            <a:bodyPr wrap="square" lIns="0" tIns="0" rIns="0" bIns="0" rtlCol="0" anchor="ctr" anchorCtr="0">
              <a:noAutofit/>
            </a:bodyPr>
            <a:lstStyle/>
            <a:p>
              <a:pPr algn="ctr" fontAlgn="base">
                <a:spcBef>
                  <a:spcPct val="50000"/>
                </a:spcBef>
                <a:spcAft>
                  <a:spcPct val="0"/>
                </a:spcAft>
                <a:buClr>
                  <a:srgbClr val="F0AB00"/>
                </a:buClr>
                <a:buSzPct val="80000"/>
              </a:pPr>
              <a:r>
                <a:rPr lang="en-DE" sz="1000" kern="0" dirty="0">
                  <a:solidFill>
                    <a:schemeClr val="bg1"/>
                  </a:solidFill>
                  <a:ea typeface="Arial Unicode MS" pitchFamily="34" charset="-128"/>
                  <a:cs typeface="Arial Unicode MS" pitchFamily="34" charset="-128"/>
                </a:rPr>
                <a:t>Specify host for SAP Analytics Cloud</a:t>
              </a:r>
              <a:r>
                <a:rPr lang="de-DE" sz="1000" kern="0" dirty="0">
                  <a:solidFill>
                    <a:schemeClr val="bg1"/>
                  </a:solidFill>
                  <a:ea typeface="Arial Unicode MS" pitchFamily="34" charset="-128"/>
                  <a:cs typeface="Arial Unicode MS" pitchFamily="34" charset="-128"/>
                </a:rPr>
                <a:t> </a:t>
              </a:r>
              <a:r>
                <a:rPr lang="de-DE" sz="1000" kern="0" dirty="0" err="1">
                  <a:solidFill>
                    <a:schemeClr val="bg1"/>
                  </a:solidFill>
                  <a:ea typeface="Arial Unicode MS" pitchFamily="34" charset="-128"/>
                  <a:cs typeface="Arial Unicode MS" pitchFamily="34" charset="-128"/>
                </a:rPr>
                <a:t>and</a:t>
              </a:r>
              <a:r>
                <a:rPr lang="de-DE" sz="1000" kern="0" dirty="0">
                  <a:solidFill>
                    <a:schemeClr val="bg1"/>
                  </a:solidFill>
                  <a:ea typeface="Arial Unicode MS" pitchFamily="34" charset="-128"/>
                  <a:cs typeface="Arial Unicode MS" pitchFamily="34" charset="-128"/>
                </a:rPr>
                <a:t> OAuth2 Client </a:t>
              </a:r>
              <a:r>
                <a:rPr lang="de-DE" sz="1000" kern="0" dirty="0" err="1">
                  <a:solidFill>
                    <a:schemeClr val="bg1"/>
                  </a:solidFill>
                  <a:ea typeface="Arial Unicode MS" pitchFamily="34" charset="-128"/>
                  <a:cs typeface="Arial Unicode MS" pitchFamily="34" charset="-128"/>
                </a:rPr>
                <a:t>information</a:t>
              </a:r>
              <a:endParaRPr lang="en-DE" sz="1000" kern="0" dirty="0">
                <a:solidFill>
                  <a:schemeClr val="bg1"/>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84989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575D61-186F-485F-9BB9-D056ACBBB6B6}"/>
              </a:ext>
            </a:extLst>
          </p:cNvPr>
          <p:cNvGrpSpPr/>
          <p:nvPr/>
        </p:nvGrpSpPr>
        <p:grpSpPr>
          <a:xfrm>
            <a:off x="1478447" y="1233010"/>
            <a:ext cx="3313692" cy="4115783"/>
            <a:chOff x="1478447" y="1233010"/>
            <a:chExt cx="3313692" cy="4115783"/>
          </a:xfrm>
        </p:grpSpPr>
        <p:sp>
          <p:nvSpPr>
            <p:cNvPr id="228" name="Oval 227">
              <a:extLst>
                <a:ext uri="{FF2B5EF4-FFF2-40B4-BE49-F238E27FC236}">
                  <a16:creationId xmlns:a16="http://schemas.microsoft.com/office/drawing/2014/main" id="{90E255EC-DF24-AD45-A998-5A98BA07BB6E}"/>
                </a:ext>
              </a:extLst>
            </p:cNvPr>
            <p:cNvSpPr/>
            <p:nvPr/>
          </p:nvSpPr>
          <p:spPr bwMode="gray">
            <a:xfrm>
              <a:off x="1478447"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1" name="Oval 230">
              <a:extLst>
                <a:ext uri="{FF2B5EF4-FFF2-40B4-BE49-F238E27FC236}">
                  <a16:creationId xmlns:a16="http://schemas.microsoft.com/office/drawing/2014/main" id="{E13A595B-B85F-1C4A-BBBB-5242810126DE}"/>
                </a:ext>
              </a:extLst>
            </p:cNvPr>
            <p:cNvSpPr/>
            <p:nvPr/>
          </p:nvSpPr>
          <p:spPr bwMode="gray">
            <a:xfrm>
              <a:off x="1570878"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5" name="Rectangle 234">
              <a:extLst>
                <a:ext uri="{FF2B5EF4-FFF2-40B4-BE49-F238E27FC236}">
                  <a16:creationId xmlns:a16="http://schemas.microsoft.com/office/drawing/2014/main" id="{C121E66A-5719-524B-835D-37B0400E81E1}"/>
                </a:ext>
              </a:extLst>
            </p:cNvPr>
            <p:cNvSpPr/>
            <p:nvPr/>
          </p:nvSpPr>
          <p:spPr>
            <a:xfrm>
              <a:off x="1570879" y="3382237"/>
              <a:ext cx="3128828" cy="424732"/>
            </a:xfrm>
            <a:prstGeom prst="rect">
              <a:avLst/>
            </a:prstGeom>
          </p:spPr>
          <p:txBody>
            <a:bodyPr wrap="square">
              <a:spAutoFit/>
            </a:bodyPr>
            <a:lstStyle/>
            <a:p>
              <a:pPr marL="0" marR="0" lvl="0" indent="0" algn="ctr" defTabSz="1088776"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SAP Integration</a:t>
              </a:r>
            </a:p>
          </p:txBody>
        </p:sp>
        <p:sp>
          <p:nvSpPr>
            <p:cNvPr id="236" name="Round Same Side Corner Rectangle 235">
              <a:extLst>
                <a:ext uri="{FF2B5EF4-FFF2-40B4-BE49-F238E27FC236}">
                  <a16:creationId xmlns:a16="http://schemas.microsoft.com/office/drawing/2014/main" id="{2F4DCBBF-CDC3-D841-BC0A-92E123B430D6}"/>
                </a:ext>
              </a:extLst>
            </p:cNvPr>
            <p:cNvSpPr/>
            <p:nvPr/>
          </p:nvSpPr>
          <p:spPr bwMode="gray">
            <a:xfrm>
              <a:off x="1849937" y="4074591"/>
              <a:ext cx="2551914" cy="557924"/>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algn="ctr" fontAlgn="base">
                <a:spcBef>
                  <a:spcPct val="50000"/>
                </a:spcBef>
                <a:spcAft>
                  <a:spcPct val="0"/>
                </a:spcAft>
                <a:buClr>
                  <a:srgbClr val="F0AB00"/>
                </a:buClr>
                <a:buSzPct val="80000"/>
                <a:defRPr/>
              </a:pPr>
              <a:r>
                <a:rPr lang="en-US" sz="1500" b="1" dirty="0">
                  <a:solidFill>
                    <a:srgbClr val="999999"/>
                  </a:solidFill>
                  <a:ea typeface="+mn-lt"/>
                  <a:cs typeface="Calibri" panose="020F0502020204030204"/>
                </a:rPr>
                <a:t>Connect </a:t>
              </a:r>
              <a:r>
                <a:rPr lang="en-US" sz="1500" b="1" dirty="0">
                  <a:solidFill>
                    <a:srgbClr val="F0AB00"/>
                  </a:solidFill>
                  <a:ea typeface="+mn-lt"/>
                  <a:cs typeface="Calibri" panose="020F0502020204030204"/>
                </a:rPr>
                <a:t>SAP applications </a:t>
              </a:r>
              <a:r>
                <a:rPr lang="en-US" sz="1500" b="1" dirty="0">
                  <a:solidFill>
                    <a:srgbClr val="999999"/>
                  </a:solidFill>
                  <a:ea typeface="+mn-lt"/>
                  <a:cs typeface="Calibri" panose="020F0502020204030204"/>
                </a:rPr>
                <a:t>at the </a:t>
              </a:r>
              <a:r>
                <a:rPr lang="en-US" sz="1500" b="1" dirty="0">
                  <a:solidFill>
                    <a:srgbClr val="F0AB00"/>
                  </a:solidFill>
                  <a:ea typeface="+mn-lt"/>
                  <a:cs typeface="Calibri" panose="020F0502020204030204"/>
                </a:rPr>
                <a:t>ABAP layer</a:t>
              </a:r>
              <a:r>
                <a:rPr lang="en-US" sz="1500" b="1" dirty="0">
                  <a:solidFill>
                    <a:srgbClr val="999999"/>
                  </a:solidFill>
                  <a:ea typeface="+mn-lt"/>
                  <a:cs typeface="Calibri" panose="020F0502020204030204"/>
                </a:rPr>
                <a:t>, and reuse </a:t>
              </a:r>
              <a:r>
                <a:rPr lang="en-US" sz="1500" b="1" dirty="0">
                  <a:solidFill>
                    <a:srgbClr val="F0AB00"/>
                  </a:solidFill>
                  <a:ea typeface="+mn-lt"/>
                  <a:cs typeface="Calibri" panose="020F0502020204030204"/>
                </a:rPr>
                <a:t>data semantics</a:t>
              </a:r>
              <a:r>
                <a:rPr lang="en-US" sz="1500" b="1" dirty="0">
                  <a:solidFill>
                    <a:schemeClr val="tx2"/>
                  </a:solidFill>
                  <a:ea typeface="+mn-lt"/>
                  <a:cs typeface="Calibri" panose="020F0502020204030204"/>
                </a:rPr>
                <a:t> for all analytics</a:t>
              </a:r>
            </a:p>
          </p:txBody>
        </p:sp>
        <p:pic>
          <p:nvPicPr>
            <p:cNvPr id="237" name="Picture 236">
              <a:extLst>
                <a:ext uri="{FF2B5EF4-FFF2-40B4-BE49-F238E27FC236}">
                  <a16:creationId xmlns:a16="http://schemas.microsoft.com/office/drawing/2014/main" id="{109BEC0E-E370-2143-9DCF-0FE5F8EA1626}"/>
                </a:ext>
              </a:extLst>
            </p:cNvPr>
            <p:cNvPicPr>
              <a:picLocks noChangeAspect="1"/>
            </p:cNvPicPr>
            <p:nvPr/>
          </p:nvPicPr>
          <p:blipFill>
            <a:blip r:embed="rId3"/>
            <a:srcRect/>
            <a:stretch/>
          </p:blipFill>
          <p:spPr>
            <a:xfrm>
              <a:off x="2577637" y="2304794"/>
              <a:ext cx="1115311" cy="1115311"/>
            </a:xfrm>
            <a:prstGeom prst="rect">
              <a:avLst/>
            </a:prstGeom>
          </p:spPr>
        </p:pic>
        <p:pic>
          <p:nvPicPr>
            <p:cNvPr id="124" name="Picture 123">
              <a:extLst>
                <a:ext uri="{FF2B5EF4-FFF2-40B4-BE49-F238E27FC236}">
                  <a16:creationId xmlns:a16="http://schemas.microsoft.com/office/drawing/2014/main" id="{F5C60E16-A858-404B-A3E0-5B409B0E54F7}"/>
                </a:ext>
              </a:extLst>
            </p:cNvPr>
            <p:cNvPicPr>
              <a:picLocks noChangeAspect="1"/>
            </p:cNvPicPr>
            <p:nvPr/>
          </p:nvPicPr>
          <p:blipFill>
            <a:blip r:embed="rId4"/>
            <a:stretch>
              <a:fillRect/>
            </a:stretch>
          </p:blipFill>
          <p:spPr>
            <a:xfrm>
              <a:off x="4003972" y="1233010"/>
              <a:ext cx="692760" cy="637693"/>
            </a:xfrm>
            <a:prstGeom prst="rect">
              <a:avLst/>
            </a:prstGeom>
          </p:spPr>
        </p:pic>
      </p:grpSp>
      <p:grpSp>
        <p:nvGrpSpPr>
          <p:cNvPr id="3" name="Group 2">
            <a:extLst>
              <a:ext uri="{FF2B5EF4-FFF2-40B4-BE49-F238E27FC236}">
                <a16:creationId xmlns:a16="http://schemas.microsoft.com/office/drawing/2014/main" id="{FDB0C72D-809A-4C16-A464-A680BA961AE5}"/>
              </a:ext>
            </a:extLst>
          </p:cNvPr>
          <p:cNvGrpSpPr/>
          <p:nvPr/>
        </p:nvGrpSpPr>
        <p:grpSpPr>
          <a:xfrm>
            <a:off x="4423763" y="2035101"/>
            <a:ext cx="3313692" cy="3313692"/>
            <a:chOff x="4423763" y="2035101"/>
            <a:chExt cx="3313692" cy="3313692"/>
          </a:xfrm>
        </p:grpSpPr>
        <p:sp>
          <p:nvSpPr>
            <p:cNvPr id="229" name="Oval 228">
              <a:extLst>
                <a:ext uri="{FF2B5EF4-FFF2-40B4-BE49-F238E27FC236}">
                  <a16:creationId xmlns:a16="http://schemas.microsoft.com/office/drawing/2014/main" id="{A3F82B7C-ABBC-E045-B4CE-64CF4887BC4E}"/>
                </a:ext>
              </a:extLst>
            </p:cNvPr>
            <p:cNvSpPr/>
            <p:nvPr/>
          </p:nvSpPr>
          <p:spPr bwMode="gray">
            <a:xfrm>
              <a:off x="4423763"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2" name="Oval 231">
              <a:extLst>
                <a:ext uri="{FF2B5EF4-FFF2-40B4-BE49-F238E27FC236}">
                  <a16:creationId xmlns:a16="http://schemas.microsoft.com/office/drawing/2014/main" id="{E6B0BCCE-F3D6-AE4E-8EEC-BDC62BCB3378}"/>
                </a:ext>
              </a:extLst>
            </p:cNvPr>
            <p:cNvSpPr/>
            <p:nvPr/>
          </p:nvSpPr>
          <p:spPr bwMode="gray">
            <a:xfrm>
              <a:off x="4516194"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9" name="Rectangle 238">
              <a:extLst>
                <a:ext uri="{FF2B5EF4-FFF2-40B4-BE49-F238E27FC236}">
                  <a16:creationId xmlns:a16="http://schemas.microsoft.com/office/drawing/2014/main" id="{6982C3E4-165A-5B46-B6FF-CB44F0B1552B}"/>
                </a:ext>
              </a:extLst>
            </p:cNvPr>
            <p:cNvSpPr/>
            <p:nvPr/>
          </p:nvSpPr>
          <p:spPr>
            <a:xfrm>
              <a:off x="4522745" y="3396349"/>
              <a:ext cx="3115730" cy="757130"/>
            </a:xfrm>
            <a:prstGeom prst="rect">
              <a:avLst/>
            </a:prstGeom>
          </p:spPr>
          <p:txBody>
            <a:bodyPr wrap="square">
              <a:spAutoFit/>
            </a:bodyPr>
            <a:lstStyle/>
            <a:p>
              <a:pPr lvl="0" algn="ctr">
                <a:lnSpc>
                  <a:spcPct val="90000"/>
                </a:lnSpc>
                <a:defRPr/>
              </a:pPr>
              <a:r>
                <a:rPr lang="en-US" sz="2400" b="1" dirty="0">
                  <a:solidFill>
                    <a:srgbClr val="000000"/>
                  </a:solidFill>
                </a:rPr>
                <a:t>Data Management for SAP BTP</a:t>
              </a:r>
            </a:p>
          </p:txBody>
        </p:sp>
        <p:sp>
          <p:nvSpPr>
            <p:cNvPr id="240" name="Round Same Side Corner Rectangle 239">
              <a:extLst>
                <a:ext uri="{FF2B5EF4-FFF2-40B4-BE49-F238E27FC236}">
                  <a16:creationId xmlns:a16="http://schemas.microsoft.com/office/drawing/2014/main" id="{F45CACAC-0CBE-8345-A294-E528948F87F0}"/>
                </a:ext>
              </a:extLst>
            </p:cNvPr>
            <p:cNvSpPr/>
            <p:nvPr/>
          </p:nvSpPr>
          <p:spPr bwMode="gray">
            <a:xfrm>
              <a:off x="4834253" y="4061668"/>
              <a:ext cx="2537625" cy="498592"/>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lang="en-US" sz="1500" b="1" dirty="0">
                  <a:solidFill>
                    <a:srgbClr val="F0AB00"/>
                  </a:solidFill>
                  <a:ea typeface="+mn-lt"/>
                  <a:cs typeface="Calibri" panose="020F0502020204030204"/>
                </a:rPr>
                <a:t>Single coherent </a:t>
              </a:r>
              <a:r>
                <a:rPr lang="en-US" sz="1500" b="1" dirty="0">
                  <a:solidFill>
                    <a:srgbClr val="999999"/>
                  </a:solidFill>
                  <a:ea typeface="+mn-lt"/>
                  <a:cs typeface="Calibri" panose="020F0502020204030204"/>
                </a:rPr>
                <a:t>cloud data management solution for the </a:t>
              </a:r>
              <a:r>
                <a:rPr lang="en-US" sz="1500" b="1" dirty="0">
                  <a:solidFill>
                    <a:srgbClr val="F0AB00"/>
                  </a:solidFill>
                  <a:ea typeface="+mn-lt"/>
                  <a:cs typeface="Calibri" panose="020F0502020204030204"/>
                </a:rPr>
                <a:t>SAP BTP</a:t>
              </a:r>
            </a:p>
          </p:txBody>
        </p:sp>
        <p:pic>
          <p:nvPicPr>
            <p:cNvPr id="241" name="Picture 240">
              <a:extLst>
                <a:ext uri="{FF2B5EF4-FFF2-40B4-BE49-F238E27FC236}">
                  <a16:creationId xmlns:a16="http://schemas.microsoft.com/office/drawing/2014/main" id="{DA82E4CF-9FD6-AE43-BFB1-969DBD2B2683}"/>
                </a:ext>
              </a:extLst>
            </p:cNvPr>
            <p:cNvPicPr>
              <a:picLocks noChangeAspect="1"/>
            </p:cNvPicPr>
            <p:nvPr/>
          </p:nvPicPr>
          <p:blipFill>
            <a:blip r:embed="rId5"/>
            <a:srcRect/>
            <a:stretch/>
          </p:blipFill>
          <p:spPr>
            <a:xfrm>
              <a:off x="5442915" y="2258621"/>
              <a:ext cx="1275388" cy="1275388"/>
            </a:xfrm>
            <a:prstGeom prst="rect">
              <a:avLst/>
            </a:prstGeom>
          </p:spPr>
        </p:pic>
      </p:grpSp>
      <p:sp>
        <p:nvSpPr>
          <p:cNvPr id="227" name="Title 2">
            <a:extLst>
              <a:ext uri="{FF2B5EF4-FFF2-40B4-BE49-F238E27FC236}">
                <a16:creationId xmlns:a16="http://schemas.microsoft.com/office/drawing/2014/main" id="{0E74C01B-F53F-4A46-9D1A-6EED2F1E2A5C}"/>
              </a:ext>
            </a:extLst>
          </p:cNvPr>
          <p:cNvSpPr>
            <a:spLocks noGrp="1"/>
          </p:cNvSpPr>
          <p:nvPr>
            <p:ph type="title"/>
          </p:nvPr>
        </p:nvSpPr>
        <p:spPr>
          <a:xfrm>
            <a:off x="504001" y="504000"/>
            <a:ext cx="10840274" cy="369332"/>
          </a:xfrm>
        </p:spPr>
        <p:txBody>
          <a:bodyPr/>
          <a:lstStyle/>
          <a:p>
            <a:r>
              <a:rPr lang="en-US" dirty="0"/>
              <a:t>SAP Data Intelligence – </a:t>
            </a:r>
            <a:r>
              <a:rPr lang="en-US" dirty="0">
                <a:solidFill>
                  <a:schemeClr val="accent1"/>
                </a:solidFill>
              </a:rPr>
              <a:t>Key value-add scenarios for SAP customers</a:t>
            </a:r>
            <a:endParaRPr lang="en-US" sz="1800" dirty="0">
              <a:solidFill>
                <a:schemeClr val="accent1"/>
              </a:solidFill>
            </a:endParaRPr>
          </a:p>
        </p:txBody>
      </p:sp>
      <p:sp>
        <p:nvSpPr>
          <p:cNvPr id="123" name="TextBox 122">
            <a:extLst>
              <a:ext uri="{FF2B5EF4-FFF2-40B4-BE49-F238E27FC236}">
                <a16:creationId xmlns:a16="http://schemas.microsoft.com/office/drawing/2014/main" id="{36EAF150-A76E-4D9C-B661-A5421C508F16}"/>
              </a:ext>
            </a:extLst>
          </p:cNvPr>
          <p:cNvSpPr txBox="1"/>
          <p:nvPr/>
        </p:nvSpPr>
        <p:spPr>
          <a:xfrm>
            <a:off x="4667189" y="1305635"/>
            <a:ext cx="3905249" cy="492443"/>
          </a:xfrm>
          <a:prstGeom prst="rect">
            <a:avLst/>
          </a:prstGeom>
          <a:noFill/>
        </p:spPr>
        <p:txBody>
          <a:bodyPr wrap="square" rtlCol="0">
            <a:spAutoFit/>
          </a:bodyPr>
          <a:lstStyle/>
          <a:p>
            <a:pPr defTabSz="457200">
              <a:defRPr/>
            </a:pPr>
            <a:r>
              <a:rPr lang="en-US" sz="2600" b="1" dirty="0">
                <a:solidFill>
                  <a:schemeClr val="accent1"/>
                </a:solidFill>
                <a:latin typeface="Arial" panose="020B0604020202020204" pitchFamily="34" charset="0"/>
                <a:cs typeface="Arial" panose="020B0604020202020204" pitchFamily="34" charset="0"/>
              </a:rPr>
              <a:t>SAP Data Intelligence</a:t>
            </a:r>
          </a:p>
        </p:txBody>
      </p:sp>
      <p:sp>
        <p:nvSpPr>
          <p:cNvPr id="23" name="Rectangle 22">
            <a:extLst>
              <a:ext uri="{FF2B5EF4-FFF2-40B4-BE49-F238E27FC236}">
                <a16:creationId xmlns:a16="http://schemas.microsoft.com/office/drawing/2014/main" id="{E009BCB3-EB6B-4C1A-8459-530E3DE13171}"/>
              </a:ext>
            </a:extLst>
          </p:cNvPr>
          <p:cNvSpPr/>
          <p:nvPr/>
        </p:nvSpPr>
        <p:spPr bwMode="gray">
          <a:xfrm>
            <a:off x="0" y="1870703"/>
            <a:ext cx="12195175" cy="3754287"/>
          </a:xfrm>
          <a:prstGeom prst="rect">
            <a:avLst/>
          </a:prstGeom>
          <a:solidFill>
            <a:schemeClr val="bg1">
              <a:alpha val="8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4" name="Group 3">
            <a:extLst>
              <a:ext uri="{FF2B5EF4-FFF2-40B4-BE49-F238E27FC236}">
                <a16:creationId xmlns:a16="http://schemas.microsoft.com/office/drawing/2014/main" id="{AFFF1B30-E318-4AF8-A62A-33D0B2F602C0}"/>
              </a:ext>
            </a:extLst>
          </p:cNvPr>
          <p:cNvGrpSpPr/>
          <p:nvPr/>
        </p:nvGrpSpPr>
        <p:grpSpPr>
          <a:xfrm>
            <a:off x="7385634" y="2035101"/>
            <a:ext cx="3313692" cy="3313692"/>
            <a:chOff x="7385634" y="2035101"/>
            <a:chExt cx="3313692" cy="3313692"/>
          </a:xfrm>
        </p:grpSpPr>
        <p:sp>
          <p:nvSpPr>
            <p:cNvPr id="230" name="Oval 229">
              <a:extLst>
                <a:ext uri="{FF2B5EF4-FFF2-40B4-BE49-F238E27FC236}">
                  <a16:creationId xmlns:a16="http://schemas.microsoft.com/office/drawing/2014/main" id="{4FEA1806-5149-7C4D-A0BA-74D8E2E64A6B}"/>
                </a:ext>
              </a:extLst>
            </p:cNvPr>
            <p:cNvSpPr/>
            <p:nvPr/>
          </p:nvSpPr>
          <p:spPr bwMode="gray">
            <a:xfrm>
              <a:off x="7385634" y="2035101"/>
              <a:ext cx="3313692" cy="3313692"/>
            </a:xfrm>
            <a:prstGeom prst="ellipse">
              <a:avLst/>
            </a:prstGeom>
            <a:solidFill>
              <a:schemeClr val="bg1">
                <a:lumMod val="95000"/>
                <a:lumOff val="5000"/>
                <a:alpha val="90000"/>
              </a:schemeClr>
            </a:solidFill>
            <a:ln w="88900" algn="ctr">
              <a:gradFill>
                <a:gsLst>
                  <a:gs pos="22000">
                    <a:schemeClr val="accent3"/>
                  </a:gs>
                  <a:gs pos="100000">
                    <a:schemeClr val="accent1"/>
                  </a:gs>
                </a:gsLst>
                <a:lin ang="4200000" scaled="0"/>
              </a:gradFill>
              <a:miter lim="800000"/>
              <a:headEnd/>
              <a:tailEnd/>
            </a:ln>
            <a:effectLst>
              <a:outerShdw blurRad="152400" dist="76200" dir="16200000" rotWithShape="0">
                <a:prstClr val="black">
                  <a:alpha val="25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3" name="Oval 232">
              <a:extLst>
                <a:ext uri="{FF2B5EF4-FFF2-40B4-BE49-F238E27FC236}">
                  <a16:creationId xmlns:a16="http://schemas.microsoft.com/office/drawing/2014/main" id="{9FE60D7A-CC3C-F043-A634-E7870FA09229}"/>
                </a:ext>
              </a:extLst>
            </p:cNvPr>
            <p:cNvSpPr/>
            <p:nvPr/>
          </p:nvSpPr>
          <p:spPr bwMode="gray">
            <a:xfrm>
              <a:off x="7478065" y="2127532"/>
              <a:ext cx="3128830" cy="3128830"/>
            </a:xfrm>
            <a:prstGeom prst="ellipse">
              <a:avLst/>
            </a:prstGeom>
            <a:solidFill>
              <a:schemeClr val="bg1">
                <a:lumMod val="95000"/>
                <a:lumOff val="5000"/>
                <a:alpha val="90000"/>
              </a:schemeClr>
            </a:solidFill>
            <a:ln w="25400" algn="ctr">
              <a:gradFill>
                <a:gsLst>
                  <a:gs pos="22000">
                    <a:schemeClr val="accent3"/>
                  </a:gs>
                  <a:gs pos="100000">
                    <a:schemeClr val="accent1"/>
                  </a:gs>
                </a:gsLst>
                <a:lin ang="4200000" scaled="0"/>
              </a:gra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43" name="Rectangle 242">
              <a:extLst>
                <a:ext uri="{FF2B5EF4-FFF2-40B4-BE49-F238E27FC236}">
                  <a16:creationId xmlns:a16="http://schemas.microsoft.com/office/drawing/2014/main" id="{598D45BE-092F-EA41-8F70-81E238EFBDE4}"/>
                </a:ext>
              </a:extLst>
            </p:cNvPr>
            <p:cNvSpPr/>
            <p:nvPr/>
          </p:nvSpPr>
          <p:spPr>
            <a:xfrm>
              <a:off x="7485691" y="3400812"/>
              <a:ext cx="3113580" cy="757130"/>
            </a:xfrm>
            <a:prstGeom prst="rect">
              <a:avLst/>
            </a:prstGeom>
          </p:spPr>
          <p:txBody>
            <a:bodyPr wrap="square">
              <a:spAutoFit/>
            </a:bodyPr>
            <a:lstStyle/>
            <a:p>
              <a:pPr lvl="0" algn="ctr">
                <a:lnSpc>
                  <a:spcPct val="90000"/>
                </a:lnSpc>
                <a:defRPr/>
              </a:pPr>
              <a:r>
                <a:rPr lang="en-US" sz="2400" b="1" dirty="0">
                  <a:solidFill>
                    <a:srgbClr val="000000"/>
                  </a:solidFill>
                </a:rPr>
                <a:t>Hybrid Data Management</a:t>
              </a:r>
            </a:p>
          </p:txBody>
        </p:sp>
        <p:sp>
          <p:nvSpPr>
            <p:cNvPr id="244" name="Round Same Side Corner Rectangle 243">
              <a:extLst>
                <a:ext uri="{FF2B5EF4-FFF2-40B4-BE49-F238E27FC236}">
                  <a16:creationId xmlns:a16="http://schemas.microsoft.com/office/drawing/2014/main" id="{CA133E51-BE6F-FC48-81EE-C785276B8C87}"/>
                </a:ext>
              </a:extLst>
            </p:cNvPr>
            <p:cNvSpPr/>
            <p:nvPr/>
          </p:nvSpPr>
          <p:spPr bwMode="gray">
            <a:xfrm>
              <a:off x="7744006" y="4131889"/>
              <a:ext cx="2586944" cy="504977"/>
            </a:xfrm>
            <a:prstGeom prst="round2SameRect">
              <a:avLst>
                <a:gd name="adj1" fmla="val 0"/>
                <a:gd name="adj2" fmla="val 0"/>
              </a:avLst>
            </a:prstGeom>
            <a:noFill/>
            <a:ln w="25400" algn="ctr">
              <a:noFill/>
              <a:miter lim="800000"/>
              <a:headEnd/>
              <a:tailEnd/>
            </a:ln>
          </p:spPr>
          <p:txBody>
            <a:bodyPr lIns="90000" tIns="72000" rIns="90000" bIns="72000" rtlCol="0" anchor="t" anchorCtr="0"/>
            <a:lstStyle/>
            <a:p>
              <a:pPr lvl="0" algn="ctr">
                <a:buClr>
                  <a:srgbClr val="F0AB00"/>
                </a:buClr>
                <a:defRPr/>
              </a:pPr>
              <a:r>
                <a:rPr lang="en-US" sz="1500" b="1" dirty="0">
                  <a:solidFill>
                    <a:srgbClr val="F0AB00"/>
                  </a:solidFill>
                  <a:ea typeface="+mn-lt"/>
                  <a:cs typeface="Calibri" panose="020F0502020204030204"/>
                </a:rPr>
                <a:t>Reuse all existing SAP tools </a:t>
              </a:r>
              <a:r>
                <a:rPr lang="en-US" sz="1500" b="1" dirty="0">
                  <a:solidFill>
                    <a:srgbClr val="999999"/>
                  </a:solidFill>
                  <a:ea typeface="+mn-lt"/>
                  <a:cs typeface="Calibri" panose="020F0502020204030204"/>
                </a:rPr>
                <a:t>and manage the end-to-end landscape</a:t>
              </a:r>
              <a:endParaRPr lang="en-US" sz="1500" b="1" dirty="0">
                <a:solidFill>
                  <a:srgbClr val="F0AB00"/>
                </a:solidFill>
                <a:ea typeface="+mn-lt"/>
                <a:cs typeface="Calibri" panose="020F0502020204030204"/>
              </a:endParaRPr>
            </a:p>
          </p:txBody>
        </p:sp>
        <p:pic>
          <p:nvPicPr>
            <p:cNvPr id="245" name="Picture 244">
              <a:extLst>
                <a:ext uri="{FF2B5EF4-FFF2-40B4-BE49-F238E27FC236}">
                  <a16:creationId xmlns:a16="http://schemas.microsoft.com/office/drawing/2014/main" id="{228C11CC-3794-9D49-863B-1CEEE85FEEB3}"/>
                </a:ext>
              </a:extLst>
            </p:cNvPr>
            <p:cNvPicPr>
              <a:picLocks noChangeAspect="1"/>
            </p:cNvPicPr>
            <p:nvPr/>
          </p:nvPicPr>
          <p:blipFill>
            <a:blip r:embed="rId6"/>
            <a:srcRect/>
            <a:stretch/>
          </p:blipFill>
          <p:spPr>
            <a:xfrm>
              <a:off x="8543723" y="2382522"/>
              <a:ext cx="1092582" cy="1092583"/>
            </a:xfrm>
            <a:prstGeom prst="rect">
              <a:avLst/>
            </a:prstGeom>
          </p:spPr>
        </p:pic>
      </p:grpSp>
    </p:spTree>
    <p:extLst>
      <p:ext uri="{BB962C8B-B14F-4D97-AF65-F5344CB8AC3E}">
        <p14:creationId xmlns:p14="http://schemas.microsoft.com/office/powerpoint/2010/main" val="268960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2598EE-573E-4601-8370-3D9C413A7A61}"/>
              </a:ext>
            </a:extLst>
          </p:cNvPr>
          <p:cNvSpPr>
            <a:spLocks noGrp="1"/>
          </p:cNvSpPr>
          <p:nvPr>
            <p:ph type="title"/>
          </p:nvPr>
        </p:nvSpPr>
        <p:spPr>
          <a:xfrm>
            <a:off x="504001" y="504000"/>
            <a:ext cx="11186476" cy="707886"/>
          </a:xfrm>
        </p:spPr>
        <p:txBody>
          <a:bodyPr/>
          <a:lstStyle/>
          <a:p>
            <a:r>
              <a:rPr lang="en-US" dirty="0"/>
              <a:t>SAP Data Intelligence enabling Hybrid Data Management</a:t>
            </a:r>
            <a:br>
              <a:rPr lang="en-US" dirty="0">
                <a:latin typeface="BentonSans Bold" panose="02000503000000020004" pitchFamily="2" charset="0"/>
                <a:ea typeface="Roboto Black" panose="02000000000000000000" pitchFamily="2" charset="0"/>
              </a:rPr>
            </a:br>
            <a:r>
              <a:rPr lang="en-US" sz="2200" dirty="0">
                <a:solidFill>
                  <a:schemeClr val="accent1"/>
                </a:solidFill>
              </a:rPr>
              <a:t>Transition to Cloud Data Management at your own pace</a:t>
            </a:r>
          </a:p>
        </p:txBody>
      </p:sp>
      <p:sp>
        <p:nvSpPr>
          <p:cNvPr id="5" name="Rectangle 4">
            <a:extLst>
              <a:ext uri="{FF2B5EF4-FFF2-40B4-BE49-F238E27FC236}">
                <a16:creationId xmlns:a16="http://schemas.microsoft.com/office/drawing/2014/main" id="{B4CBAB45-F10E-41A5-8AEA-E621A623DEA8}"/>
              </a:ext>
            </a:extLst>
          </p:cNvPr>
          <p:cNvSpPr/>
          <p:nvPr/>
        </p:nvSpPr>
        <p:spPr>
          <a:xfrm>
            <a:off x="6827394" y="3067454"/>
            <a:ext cx="1975803" cy="467810"/>
          </a:xfrm>
          <a:prstGeom prst="rect">
            <a:avLst/>
          </a:prstGeom>
        </p:spPr>
        <p:txBody>
          <a:bodyPr wrap="square">
            <a:spAutoFit/>
          </a:bodyPr>
          <a:lstStyle/>
          <a:p>
            <a:pPr fontAlgn="base">
              <a:spcBef>
                <a:spcPct val="50000"/>
              </a:spcBef>
              <a:spcAft>
                <a:spcPct val="0"/>
              </a:spcAft>
              <a:buClr>
                <a:srgbClr val="F0AB00"/>
              </a:buClr>
              <a:buSzPct val="80000"/>
            </a:pPr>
            <a:r>
              <a:rPr lang="en-US" sz="1200" b="1" kern="0">
                <a:ea typeface="Arial Unicode MS" pitchFamily="34" charset="-128"/>
              </a:rPr>
              <a:t>SAP HANA </a:t>
            </a:r>
            <a:br>
              <a:rPr lang="en-US" sz="1200" b="1" kern="0">
                <a:ea typeface="Arial Unicode MS" pitchFamily="34" charset="-128"/>
              </a:rPr>
            </a:br>
            <a:endParaRPr lang="en-US" sz="1200" b="1" kern="0">
              <a:ea typeface="Arial Unicode MS" pitchFamily="34" charset="-128"/>
            </a:endParaRPr>
          </a:p>
        </p:txBody>
      </p:sp>
      <p:sp>
        <p:nvSpPr>
          <p:cNvPr id="6" name="Rectangle 5">
            <a:extLst>
              <a:ext uri="{FF2B5EF4-FFF2-40B4-BE49-F238E27FC236}">
                <a16:creationId xmlns:a16="http://schemas.microsoft.com/office/drawing/2014/main" id="{F286B038-01FF-40BF-A110-B89DF65BA3C6}"/>
              </a:ext>
            </a:extLst>
          </p:cNvPr>
          <p:cNvSpPr/>
          <p:nvPr/>
        </p:nvSpPr>
        <p:spPr>
          <a:xfrm>
            <a:off x="7678336" y="2255917"/>
            <a:ext cx="1779930" cy="630942"/>
          </a:xfrm>
          <a:prstGeom prst="rect">
            <a:avLst/>
          </a:prstGeom>
        </p:spPr>
        <p:txBody>
          <a:bodyPr wrap="square">
            <a:spAutoFit/>
          </a:bodyPr>
          <a:lstStyle/>
          <a:p>
            <a:pPr algn="ctr"/>
            <a:r>
              <a:rPr lang="en-US" sz="1200" b="1" kern="0">
                <a:ea typeface="Arial Unicode MS" pitchFamily="34" charset="-128"/>
                <a:cs typeface="Arial Unicode MS" pitchFamily="34" charset="-128"/>
              </a:rPr>
              <a:t>SAP Data </a:t>
            </a:r>
            <a:br>
              <a:rPr lang="en-US" sz="1200" b="1" kern="0">
                <a:ea typeface="Arial Unicode MS" pitchFamily="34" charset="-128"/>
                <a:cs typeface="Arial Unicode MS" pitchFamily="34" charset="-128"/>
              </a:rPr>
            </a:br>
            <a:r>
              <a:rPr lang="en-US" sz="1200" b="1" kern="0">
                <a:ea typeface="Arial Unicode MS" pitchFamily="34" charset="-128"/>
                <a:cs typeface="Arial Unicode MS" pitchFamily="34" charset="-128"/>
              </a:rPr>
              <a:t>Services </a:t>
            </a:r>
          </a:p>
          <a:p>
            <a:pPr algn="ctr"/>
            <a:endParaRPr lang="en-US" sz="1100"/>
          </a:p>
        </p:txBody>
      </p:sp>
      <p:sp>
        <p:nvSpPr>
          <p:cNvPr id="7" name="Rectangle 6">
            <a:extLst>
              <a:ext uri="{FF2B5EF4-FFF2-40B4-BE49-F238E27FC236}">
                <a16:creationId xmlns:a16="http://schemas.microsoft.com/office/drawing/2014/main" id="{26B08C4C-5EBB-4C13-98BC-119A80FECDA6}"/>
              </a:ext>
            </a:extLst>
          </p:cNvPr>
          <p:cNvSpPr/>
          <p:nvPr/>
        </p:nvSpPr>
        <p:spPr>
          <a:xfrm>
            <a:off x="9314242" y="2586556"/>
            <a:ext cx="893193" cy="276999"/>
          </a:xfrm>
          <a:prstGeom prst="rect">
            <a:avLst/>
          </a:prstGeom>
        </p:spPr>
        <p:txBody>
          <a:bodyPr wrap="none">
            <a:spAutoFit/>
          </a:bodyPr>
          <a:lstStyle/>
          <a:p>
            <a:pPr defTabSz="457063" fontAlgn="base">
              <a:spcBef>
                <a:spcPct val="50000"/>
              </a:spcBef>
              <a:spcAft>
                <a:spcPct val="0"/>
              </a:spcAft>
              <a:buClr>
                <a:srgbClr val="F0AB00"/>
              </a:buClr>
              <a:buSzPct val="80000"/>
            </a:pPr>
            <a:r>
              <a:rPr lang="en-US" sz="1200" b="1" kern="0">
                <a:ea typeface="Arial Unicode MS" pitchFamily="34" charset="-128"/>
              </a:rPr>
              <a:t>3rd Party </a:t>
            </a:r>
          </a:p>
        </p:txBody>
      </p:sp>
      <p:sp>
        <p:nvSpPr>
          <p:cNvPr id="8" name="Rectangle 7">
            <a:extLst>
              <a:ext uri="{FF2B5EF4-FFF2-40B4-BE49-F238E27FC236}">
                <a16:creationId xmlns:a16="http://schemas.microsoft.com/office/drawing/2014/main" id="{4948EDB6-8339-4CD7-AB3B-B412F94EC91A}"/>
              </a:ext>
            </a:extLst>
          </p:cNvPr>
          <p:cNvSpPr/>
          <p:nvPr/>
        </p:nvSpPr>
        <p:spPr>
          <a:xfrm>
            <a:off x="10105406" y="3162860"/>
            <a:ext cx="1901123" cy="276999"/>
          </a:xfrm>
          <a:prstGeom prst="rect">
            <a:avLst/>
          </a:prstGeom>
        </p:spPr>
        <p:txBody>
          <a:bodyPr wrap="square">
            <a:spAutoFit/>
          </a:bodyPr>
          <a:lstStyle/>
          <a:p>
            <a:r>
              <a:rPr lang="en-US" sz="1200" b="1" kern="0">
                <a:ea typeface="Arial Unicode MS" pitchFamily="34" charset="-128"/>
              </a:rPr>
              <a:t>Open Source  </a:t>
            </a:r>
          </a:p>
        </p:txBody>
      </p:sp>
      <p:sp>
        <p:nvSpPr>
          <p:cNvPr id="9" name="Rectangle 8">
            <a:extLst>
              <a:ext uri="{FF2B5EF4-FFF2-40B4-BE49-F238E27FC236}">
                <a16:creationId xmlns:a16="http://schemas.microsoft.com/office/drawing/2014/main" id="{96652FA3-D921-4AE5-A9BE-A32FFEF2C490}"/>
              </a:ext>
            </a:extLst>
          </p:cNvPr>
          <p:cNvSpPr/>
          <p:nvPr/>
        </p:nvSpPr>
        <p:spPr>
          <a:xfrm>
            <a:off x="9989599" y="4381738"/>
            <a:ext cx="2016930" cy="646331"/>
          </a:xfrm>
          <a:prstGeom prst="rect">
            <a:avLst/>
          </a:prstGeom>
        </p:spPr>
        <p:txBody>
          <a:bodyPr wrap="square">
            <a:spAutoFit/>
          </a:bodyPr>
          <a:lstStyle/>
          <a:p>
            <a:pPr defTabSz="457063" fontAlgn="base">
              <a:spcBef>
                <a:spcPct val="50000"/>
              </a:spcBef>
              <a:spcAft>
                <a:spcPct val="0"/>
              </a:spcAft>
              <a:buClr>
                <a:srgbClr val="F0AB00"/>
              </a:buClr>
              <a:buSzPct val="80000"/>
            </a:pPr>
            <a:r>
              <a:rPr lang="en-US" sz="1200" b="1" kern="0">
                <a:ea typeface="Arial Unicode MS" pitchFamily="34" charset="-128"/>
              </a:rPr>
              <a:t>SAP LT</a:t>
            </a:r>
            <a:br>
              <a:rPr lang="en-US" sz="1200" b="1" kern="0">
                <a:ea typeface="Arial Unicode MS" pitchFamily="34" charset="-128"/>
              </a:rPr>
            </a:br>
            <a:r>
              <a:rPr lang="en-US" sz="1200" b="1" kern="0">
                <a:ea typeface="Arial Unicode MS" pitchFamily="34" charset="-128"/>
              </a:rPr>
              <a:t>Replication </a:t>
            </a:r>
            <a:br>
              <a:rPr lang="en-US" sz="1200" b="1" kern="0">
                <a:ea typeface="Arial Unicode MS" pitchFamily="34" charset="-128"/>
              </a:rPr>
            </a:br>
            <a:r>
              <a:rPr lang="en-US" sz="1200" b="1" kern="0">
                <a:ea typeface="Arial Unicode MS" pitchFamily="34" charset="-128"/>
              </a:rPr>
              <a:t>Server </a:t>
            </a:r>
          </a:p>
        </p:txBody>
      </p:sp>
      <p:sp>
        <p:nvSpPr>
          <p:cNvPr id="10" name="Rectangle 9">
            <a:extLst>
              <a:ext uri="{FF2B5EF4-FFF2-40B4-BE49-F238E27FC236}">
                <a16:creationId xmlns:a16="http://schemas.microsoft.com/office/drawing/2014/main" id="{469DC801-AE27-4AC8-9BCD-F7BD21357EAF}"/>
              </a:ext>
            </a:extLst>
          </p:cNvPr>
          <p:cNvSpPr/>
          <p:nvPr/>
        </p:nvSpPr>
        <p:spPr>
          <a:xfrm>
            <a:off x="8011662" y="5265098"/>
            <a:ext cx="1760418" cy="276999"/>
          </a:xfrm>
          <a:prstGeom prst="rect">
            <a:avLst/>
          </a:prstGeom>
        </p:spPr>
        <p:txBody>
          <a:bodyPr wrap="none">
            <a:spAutoFit/>
          </a:bodyPr>
          <a:lstStyle/>
          <a:p>
            <a:pPr algn="ctr" fontAlgn="base">
              <a:spcBef>
                <a:spcPct val="50000"/>
              </a:spcBef>
              <a:spcAft>
                <a:spcPct val="0"/>
              </a:spcAft>
              <a:buClr>
                <a:srgbClr val="F0AB00"/>
              </a:buClr>
              <a:buSzPct val="80000"/>
            </a:pPr>
            <a:r>
              <a:rPr lang="en-US" sz="1200" b="1" kern="0" dirty="0">
                <a:ea typeface="Arial Unicode MS" pitchFamily="34" charset="-128"/>
              </a:rPr>
              <a:t>SAP Integration Suite</a:t>
            </a:r>
          </a:p>
        </p:txBody>
      </p:sp>
      <p:sp>
        <p:nvSpPr>
          <p:cNvPr id="11" name="Rectangle 10">
            <a:extLst>
              <a:ext uri="{FF2B5EF4-FFF2-40B4-BE49-F238E27FC236}">
                <a16:creationId xmlns:a16="http://schemas.microsoft.com/office/drawing/2014/main" id="{368223BA-ABC7-49E5-9449-134908C325A5}"/>
              </a:ext>
            </a:extLst>
          </p:cNvPr>
          <p:cNvSpPr/>
          <p:nvPr/>
        </p:nvSpPr>
        <p:spPr>
          <a:xfrm>
            <a:off x="6094412" y="4599493"/>
            <a:ext cx="2124981" cy="630942"/>
          </a:xfrm>
          <a:prstGeom prst="rect">
            <a:avLst/>
          </a:prstGeom>
        </p:spPr>
        <p:txBody>
          <a:bodyPr wrap="square">
            <a:spAutoFit/>
          </a:bodyPr>
          <a:lstStyle/>
          <a:p>
            <a:pPr algn="ctr"/>
            <a:r>
              <a:rPr lang="en-US" sz="1200" b="1" kern="0">
                <a:ea typeface="Arial Unicode MS" pitchFamily="34" charset="-128"/>
                <a:cs typeface="Arial Unicode MS" pitchFamily="34" charset="-128"/>
              </a:rPr>
              <a:t>SAP Information </a:t>
            </a:r>
            <a:br>
              <a:rPr lang="en-US" sz="1200" b="1" kern="0">
                <a:ea typeface="Arial Unicode MS" pitchFamily="34" charset="-128"/>
                <a:cs typeface="Arial Unicode MS" pitchFamily="34" charset="-128"/>
              </a:rPr>
            </a:br>
            <a:r>
              <a:rPr lang="en-US" sz="1200" b="1" kern="0">
                <a:ea typeface="Arial Unicode MS" pitchFamily="34" charset="-128"/>
                <a:cs typeface="Arial Unicode MS" pitchFamily="34" charset="-128"/>
              </a:rPr>
              <a:t>Steward</a:t>
            </a:r>
          </a:p>
          <a:p>
            <a:pPr algn="ctr"/>
            <a:endParaRPr lang="en-US" sz="1100"/>
          </a:p>
        </p:txBody>
      </p:sp>
      <p:sp>
        <p:nvSpPr>
          <p:cNvPr id="12" name="TextBox 11">
            <a:extLst>
              <a:ext uri="{FF2B5EF4-FFF2-40B4-BE49-F238E27FC236}">
                <a16:creationId xmlns:a16="http://schemas.microsoft.com/office/drawing/2014/main" id="{9E964A09-D97A-4C47-AD83-B91CEEB5D143}"/>
              </a:ext>
            </a:extLst>
          </p:cNvPr>
          <p:cNvSpPr txBox="1"/>
          <p:nvPr/>
        </p:nvSpPr>
        <p:spPr>
          <a:xfrm>
            <a:off x="6955315" y="3592567"/>
            <a:ext cx="387311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a:ln>
                  <a:noFill/>
                </a:ln>
                <a:solidFill>
                  <a:srgbClr val="FFC000"/>
                </a:solidFill>
                <a:effectLst/>
                <a:uLnTx/>
                <a:uFillTx/>
                <a:latin typeface="Arial" panose="020B0604020202020204" pitchFamily="34" charset="0"/>
                <a:ea typeface="+mn-ea"/>
                <a:cs typeface="Arial" panose="020B0604020202020204" pitchFamily="34" charset="0"/>
              </a:rPr>
              <a:t>SAP Data </a:t>
            </a:r>
            <a:br>
              <a:rPr kumimoji="0" lang="en-US" b="1" i="0" u="none" strike="noStrike" kern="1200" cap="none" spc="0" normalizeH="0" baseline="0">
                <a:ln>
                  <a:noFill/>
                </a:ln>
                <a:solidFill>
                  <a:srgbClr val="FFC000"/>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a:ln>
                  <a:noFill/>
                </a:ln>
                <a:solidFill>
                  <a:srgbClr val="FFC000"/>
                </a:solidFill>
                <a:effectLst/>
                <a:uLnTx/>
                <a:uFillTx/>
                <a:latin typeface="Arial" panose="020B0604020202020204" pitchFamily="34" charset="0"/>
                <a:ea typeface="+mn-ea"/>
                <a:cs typeface="Arial" panose="020B0604020202020204" pitchFamily="34" charset="0"/>
              </a:rPr>
              <a:t>Intelligence</a:t>
            </a:r>
          </a:p>
        </p:txBody>
      </p:sp>
      <p:pic>
        <p:nvPicPr>
          <p:cNvPr id="13" name="Picture 12" descr="A picture containing racket, photo, sitting, light&#10;&#10;Description automatically generated">
            <a:extLst>
              <a:ext uri="{FF2B5EF4-FFF2-40B4-BE49-F238E27FC236}">
                <a16:creationId xmlns:a16="http://schemas.microsoft.com/office/drawing/2014/main" id="{7A03D4D3-945C-419C-BE67-40AF79BDEA9A}"/>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alphaModFix/>
            <a:extLst>
              <a:ext uri="{BEBA8EAE-BF5A-486C-A8C5-ECC9F3942E4B}">
                <a14:imgProps xmlns:a14="http://schemas.microsoft.com/office/drawing/2010/main">
                  <a14:imgLayer r:embed="rId4">
                    <a14:imgEffect>
                      <a14:colorTemperature colorTemp="6510"/>
                    </a14:imgEffect>
                    <a14:imgEffect>
                      <a14:saturation sat="282000"/>
                    </a14:imgEffect>
                  </a14:imgLayer>
                </a14:imgProps>
              </a:ext>
            </a:extLst>
          </a:blip>
          <a:srcRect/>
          <a:stretch/>
        </p:blipFill>
        <p:spPr>
          <a:xfrm>
            <a:off x="7678336" y="2732778"/>
            <a:ext cx="2427070" cy="2438003"/>
          </a:xfrm>
          <a:prstGeom prst="rect">
            <a:avLst/>
          </a:prstGeom>
          <a:noFill/>
        </p:spPr>
      </p:pic>
      <p:sp>
        <p:nvSpPr>
          <p:cNvPr id="14" name="Rectangle 13">
            <a:extLst>
              <a:ext uri="{FF2B5EF4-FFF2-40B4-BE49-F238E27FC236}">
                <a16:creationId xmlns:a16="http://schemas.microsoft.com/office/drawing/2014/main" id="{D20AD4B7-3864-4028-9E22-71707AA32909}"/>
              </a:ext>
            </a:extLst>
          </p:cNvPr>
          <p:cNvSpPr/>
          <p:nvPr/>
        </p:nvSpPr>
        <p:spPr>
          <a:xfrm>
            <a:off x="1202438" y="1983524"/>
            <a:ext cx="4901933" cy="738664"/>
          </a:xfrm>
          <a:prstGeom prst="rect">
            <a:avLst/>
          </a:prstGeom>
        </p:spPr>
        <p:txBody>
          <a:bodyPr wrap="square">
            <a:spAutoFit/>
          </a:bodyPr>
          <a:lstStyle/>
          <a:p>
            <a:pPr fontAlgn="base"/>
            <a:r>
              <a:rPr lang="en-US" dirty="0"/>
              <a:t>End-to-end data fabric across </a:t>
            </a:r>
            <a:r>
              <a:rPr lang="en-US" b="1" dirty="0"/>
              <a:t>hybrid landscapes</a:t>
            </a:r>
          </a:p>
        </p:txBody>
      </p:sp>
      <p:pic>
        <p:nvPicPr>
          <p:cNvPr id="16" name="Picture 15">
            <a:extLst>
              <a:ext uri="{FF2B5EF4-FFF2-40B4-BE49-F238E27FC236}">
                <a16:creationId xmlns:a16="http://schemas.microsoft.com/office/drawing/2014/main" id="{436066DE-3234-492B-8C08-5DE0AEFC8628}"/>
              </a:ext>
            </a:extLst>
          </p:cNvPr>
          <p:cNvPicPr>
            <a:picLocks noChangeAspect="1"/>
          </p:cNvPicPr>
          <p:nvPr/>
        </p:nvPicPr>
        <p:blipFill>
          <a:blip r:embed="rId5"/>
          <a:stretch>
            <a:fillRect/>
          </a:stretch>
        </p:blipFill>
        <p:spPr>
          <a:xfrm>
            <a:off x="430231" y="1966752"/>
            <a:ext cx="772208" cy="772208"/>
          </a:xfrm>
          <a:prstGeom prst="rect">
            <a:avLst/>
          </a:prstGeom>
        </p:spPr>
      </p:pic>
      <p:pic>
        <p:nvPicPr>
          <p:cNvPr id="20" name="Picture 19">
            <a:extLst>
              <a:ext uri="{FF2B5EF4-FFF2-40B4-BE49-F238E27FC236}">
                <a16:creationId xmlns:a16="http://schemas.microsoft.com/office/drawing/2014/main" id="{4B862DEE-FF53-4272-9BBD-5D1AA6B09877}"/>
              </a:ext>
            </a:extLst>
          </p:cNvPr>
          <p:cNvPicPr>
            <a:picLocks noChangeAspect="1"/>
          </p:cNvPicPr>
          <p:nvPr/>
        </p:nvPicPr>
        <p:blipFill>
          <a:blip r:embed="rId6"/>
          <a:stretch>
            <a:fillRect/>
          </a:stretch>
        </p:blipFill>
        <p:spPr>
          <a:xfrm>
            <a:off x="430231" y="3088592"/>
            <a:ext cx="774000" cy="774000"/>
          </a:xfrm>
          <a:prstGeom prst="rect">
            <a:avLst/>
          </a:prstGeom>
        </p:spPr>
      </p:pic>
      <p:pic>
        <p:nvPicPr>
          <p:cNvPr id="22" name="Picture 21">
            <a:extLst>
              <a:ext uri="{FF2B5EF4-FFF2-40B4-BE49-F238E27FC236}">
                <a16:creationId xmlns:a16="http://schemas.microsoft.com/office/drawing/2014/main" id="{30EB5D46-89FA-4D17-A715-2D04322BFCDE}"/>
              </a:ext>
            </a:extLst>
          </p:cNvPr>
          <p:cNvPicPr>
            <a:picLocks noChangeAspect="1"/>
          </p:cNvPicPr>
          <p:nvPr/>
        </p:nvPicPr>
        <p:blipFill>
          <a:blip r:embed="rId7"/>
          <a:stretch>
            <a:fillRect/>
          </a:stretch>
        </p:blipFill>
        <p:spPr>
          <a:xfrm>
            <a:off x="430231" y="4170078"/>
            <a:ext cx="774000" cy="774000"/>
          </a:xfrm>
          <a:prstGeom prst="rect">
            <a:avLst/>
          </a:prstGeom>
        </p:spPr>
      </p:pic>
      <p:pic>
        <p:nvPicPr>
          <p:cNvPr id="24" name="Picture 23">
            <a:extLst>
              <a:ext uri="{FF2B5EF4-FFF2-40B4-BE49-F238E27FC236}">
                <a16:creationId xmlns:a16="http://schemas.microsoft.com/office/drawing/2014/main" id="{74861371-7433-4D94-B034-C7F24BC310DF}"/>
              </a:ext>
            </a:extLst>
          </p:cNvPr>
          <p:cNvPicPr>
            <a:picLocks noChangeAspect="1"/>
          </p:cNvPicPr>
          <p:nvPr/>
        </p:nvPicPr>
        <p:blipFill>
          <a:blip r:embed="rId8"/>
          <a:stretch>
            <a:fillRect/>
          </a:stretch>
        </p:blipFill>
        <p:spPr>
          <a:xfrm>
            <a:off x="430231" y="5219734"/>
            <a:ext cx="774000" cy="774000"/>
          </a:xfrm>
          <a:prstGeom prst="rect">
            <a:avLst/>
          </a:prstGeom>
        </p:spPr>
      </p:pic>
      <p:sp>
        <p:nvSpPr>
          <p:cNvPr id="26" name="Rectangle 25">
            <a:extLst>
              <a:ext uri="{FF2B5EF4-FFF2-40B4-BE49-F238E27FC236}">
                <a16:creationId xmlns:a16="http://schemas.microsoft.com/office/drawing/2014/main" id="{0E326AB7-504E-421A-9BF3-16329849E736}"/>
              </a:ext>
            </a:extLst>
          </p:cNvPr>
          <p:cNvSpPr/>
          <p:nvPr/>
        </p:nvSpPr>
        <p:spPr>
          <a:xfrm>
            <a:off x="1202439" y="3106260"/>
            <a:ext cx="4901932" cy="738664"/>
          </a:xfrm>
          <a:prstGeom prst="rect">
            <a:avLst/>
          </a:prstGeom>
        </p:spPr>
        <p:txBody>
          <a:bodyPr wrap="square">
            <a:spAutoFit/>
          </a:bodyPr>
          <a:lstStyle/>
          <a:p>
            <a:pPr fontAlgn="base"/>
            <a:r>
              <a:rPr lang="en-US" b="1" dirty="0"/>
              <a:t>Safeguard past investments</a:t>
            </a:r>
            <a:r>
              <a:rPr lang="en-US" dirty="0"/>
              <a:t> by reusing existing assets </a:t>
            </a:r>
          </a:p>
        </p:txBody>
      </p:sp>
      <p:sp>
        <p:nvSpPr>
          <p:cNvPr id="27" name="Rectangle 26">
            <a:extLst>
              <a:ext uri="{FF2B5EF4-FFF2-40B4-BE49-F238E27FC236}">
                <a16:creationId xmlns:a16="http://schemas.microsoft.com/office/drawing/2014/main" id="{7ECB3944-2EEA-478D-9FC8-06D4AF73B6E8}"/>
              </a:ext>
            </a:extLst>
          </p:cNvPr>
          <p:cNvSpPr/>
          <p:nvPr/>
        </p:nvSpPr>
        <p:spPr>
          <a:xfrm>
            <a:off x="1202438" y="4187746"/>
            <a:ext cx="4891973" cy="738664"/>
          </a:xfrm>
          <a:prstGeom prst="rect">
            <a:avLst/>
          </a:prstGeom>
        </p:spPr>
        <p:txBody>
          <a:bodyPr wrap="square">
            <a:spAutoFit/>
          </a:bodyPr>
          <a:lstStyle/>
          <a:p>
            <a:pPr fontAlgn="base"/>
            <a:r>
              <a:rPr lang="en-US" b="1" dirty="0"/>
              <a:t>Modernize</a:t>
            </a:r>
            <a:r>
              <a:rPr lang="en-US" dirty="0"/>
              <a:t> landscape without disruption ​</a:t>
            </a:r>
          </a:p>
        </p:txBody>
      </p:sp>
      <p:sp>
        <p:nvSpPr>
          <p:cNvPr id="28" name="Rectangle 27">
            <a:extLst>
              <a:ext uri="{FF2B5EF4-FFF2-40B4-BE49-F238E27FC236}">
                <a16:creationId xmlns:a16="http://schemas.microsoft.com/office/drawing/2014/main" id="{503EDD83-2023-48B5-93C3-C6EC217CB733}"/>
              </a:ext>
            </a:extLst>
          </p:cNvPr>
          <p:cNvSpPr/>
          <p:nvPr/>
        </p:nvSpPr>
        <p:spPr>
          <a:xfrm>
            <a:off x="1202439" y="5398985"/>
            <a:ext cx="3100529" cy="415498"/>
          </a:xfrm>
          <a:prstGeom prst="rect">
            <a:avLst/>
          </a:prstGeom>
        </p:spPr>
        <p:txBody>
          <a:bodyPr wrap="none">
            <a:spAutoFit/>
          </a:bodyPr>
          <a:lstStyle/>
          <a:p>
            <a:pPr fontAlgn="base"/>
            <a:r>
              <a:rPr lang="en-US" dirty="0"/>
              <a:t>Cloud elasticity &amp; </a:t>
            </a:r>
            <a:r>
              <a:rPr lang="en-US" b="1" dirty="0"/>
              <a:t>agility</a:t>
            </a:r>
            <a:r>
              <a:rPr lang="en-US" dirty="0"/>
              <a:t>​</a:t>
            </a:r>
          </a:p>
        </p:txBody>
      </p:sp>
      <p:pic>
        <p:nvPicPr>
          <p:cNvPr id="23" name="Picture 22">
            <a:extLst>
              <a:ext uri="{FF2B5EF4-FFF2-40B4-BE49-F238E27FC236}">
                <a16:creationId xmlns:a16="http://schemas.microsoft.com/office/drawing/2014/main" id="{267EF11F-3E09-41D1-9E4B-8129C3905A14}"/>
              </a:ext>
            </a:extLst>
          </p:cNvPr>
          <p:cNvPicPr>
            <a:picLocks noChangeAspect="1"/>
          </p:cNvPicPr>
          <p:nvPr/>
        </p:nvPicPr>
        <p:blipFill>
          <a:blip r:embed="rId9"/>
          <a:stretch>
            <a:fillRect/>
          </a:stretch>
        </p:blipFill>
        <p:spPr>
          <a:xfrm>
            <a:off x="8677489" y="3226073"/>
            <a:ext cx="428764" cy="427572"/>
          </a:xfrm>
          <a:prstGeom prst="rect">
            <a:avLst/>
          </a:prstGeom>
        </p:spPr>
      </p:pic>
    </p:spTree>
    <p:extLst>
      <p:ext uri="{BB962C8B-B14F-4D97-AF65-F5344CB8AC3E}">
        <p14:creationId xmlns:p14="http://schemas.microsoft.com/office/powerpoint/2010/main" val="2890042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FB165D-2D31-42EE-8B96-7F0D6C660BB7}"/>
              </a:ext>
            </a:extLst>
          </p:cNvPr>
          <p:cNvSpPr>
            <a:spLocks noGrp="1"/>
          </p:cNvSpPr>
          <p:nvPr>
            <p:ph type="body" sz="quarter" idx="13"/>
          </p:nvPr>
        </p:nvSpPr>
        <p:spPr>
          <a:xfrm>
            <a:off x="6362477" y="4501662"/>
            <a:ext cx="5328000" cy="1834338"/>
          </a:xfrm>
        </p:spPr>
        <p:txBody>
          <a:bodyPr/>
          <a:lstStyle/>
          <a:p>
            <a:pPr marL="285750" indent="-285750" fontAlgn="base">
              <a:buFont typeface="Arial" panose="020B0604020202020204" pitchFamily="34" charset="0"/>
              <a:buChar char="•"/>
            </a:pPr>
            <a:r>
              <a:rPr lang="en-US" dirty="0"/>
              <a:t>Reuse Information Steward rules within Data Intelligence​</a:t>
            </a:r>
          </a:p>
          <a:p>
            <a:pPr marL="285750" indent="-285750" fontAlgn="base">
              <a:buFont typeface="Arial" panose="020B0604020202020204" pitchFamily="34" charset="0"/>
              <a:buChar char="•"/>
            </a:pPr>
            <a:r>
              <a:rPr lang="en-US" dirty="0"/>
              <a:t>Shared glossary of terms​</a:t>
            </a:r>
          </a:p>
          <a:p>
            <a:pPr marL="285750" indent="-285750" fontAlgn="base">
              <a:buFont typeface="Arial" panose="020B0604020202020204" pitchFamily="34" charset="0"/>
              <a:buChar char="•"/>
            </a:pPr>
            <a:r>
              <a:rPr lang="en-US" dirty="0"/>
              <a:t>Metadata shared across applications, augmented by ML learning models​</a:t>
            </a:r>
          </a:p>
          <a:p>
            <a:endParaRPr lang="de-DE" dirty="0"/>
          </a:p>
        </p:txBody>
      </p:sp>
      <p:sp>
        <p:nvSpPr>
          <p:cNvPr id="4" name="Text Placeholder 3">
            <a:extLst>
              <a:ext uri="{FF2B5EF4-FFF2-40B4-BE49-F238E27FC236}">
                <a16:creationId xmlns:a16="http://schemas.microsoft.com/office/drawing/2014/main" id="{58528ADA-EBCF-4F28-9B39-20DF5F4914A3}"/>
              </a:ext>
            </a:extLst>
          </p:cNvPr>
          <p:cNvSpPr>
            <a:spLocks noGrp="1"/>
          </p:cNvSpPr>
          <p:nvPr>
            <p:ph type="body" sz="quarter" idx="10"/>
          </p:nvPr>
        </p:nvSpPr>
        <p:spPr>
          <a:xfrm>
            <a:off x="504000" y="4501662"/>
            <a:ext cx="5328000" cy="1834338"/>
          </a:xfrm>
        </p:spPr>
        <p:txBody>
          <a:bodyPr>
            <a:normAutofit/>
          </a:bodyPr>
          <a:lstStyle/>
          <a:p>
            <a:pPr marL="285750" indent="-285750" fontAlgn="base">
              <a:buFont typeface="Arial" panose="020B0604020202020204" pitchFamily="34" charset="0"/>
              <a:buChar char="•"/>
            </a:pPr>
            <a:r>
              <a:rPr lang="en-US" dirty="0"/>
              <a:t>Extend reach of Data Services assets across diverse system landscapes​</a:t>
            </a:r>
          </a:p>
          <a:p>
            <a:pPr marL="285750" indent="-285750" fontAlgn="base">
              <a:buFont typeface="Arial" panose="020B0604020202020204" pitchFamily="34" charset="0"/>
              <a:buChar char="•"/>
            </a:pPr>
            <a:r>
              <a:rPr lang="en-US" dirty="0"/>
              <a:t>Orchestrate Data Services jobs within Data Intelligence pipelines ​</a:t>
            </a:r>
          </a:p>
          <a:p>
            <a:pPr marL="285750" indent="-285750" fontAlgn="base">
              <a:buFont typeface="Arial" panose="020B0604020202020204" pitchFamily="34" charset="0"/>
              <a:buChar char="•"/>
            </a:pPr>
            <a:r>
              <a:rPr lang="en-US" dirty="0"/>
              <a:t>Enhance enterprise business processes with high value data and insights from external systems</a:t>
            </a:r>
          </a:p>
          <a:p>
            <a:endParaRPr lang="de-DE" dirty="0"/>
          </a:p>
        </p:txBody>
      </p:sp>
      <p:sp>
        <p:nvSpPr>
          <p:cNvPr id="6" name="Title 5">
            <a:extLst>
              <a:ext uri="{FF2B5EF4-FFF2-40B4-BE49-F238E27FC236}">
                <a16:creationId xmlns:a16="http://schemas.microsoft.com/office/drawing/2014/main" id="{FD36F489-BC3C-437A-B556-CD76734D9954}"/>
              </a:ext>
            </a:extLst>
          </p:cNvPr>
          <p:cNvSpPr>
            <a:spLocks noGrp="1"/>
          </p:cNvSpPr>
          <p:nvPr>
            <p:ph type="title"/>
          </p:nvPr>
        </p:nvSpPr>
        <p:spPr>
          <a:xfrm>
            <a:off x="504001" y="504000"/>
            <a:ext cx="11186476" cy="707886"/>
          </a:xfrm>
        </p:spPr>
        <p:txBody>
          <a:bodyPr/>
          <a:lstStyle/>
          <a:p>
            <a:r>
              <a:rPr lang="en-US" dirty="0"/>
              <a:t>SAP Data Intelligence enabling Hybrid Data Management</a:t>
            </a:r>
            <a:br>
              <a:rPr lang="it-IT" dirty="0"/>
            </a:br>
            <a:r>
              <a:rPr lang="en-US" sz="2200" dirty="0">
                <a:solidFill>
                  <a:schemeClr val="accent1"/>
                </a:solidFill>
              </a:rPr>
              <a:t>Leverage existing SAP EIM tools</a:t>
            </a:r>
            <a:endParaRPr lang="de-DE" sz="2200" dirty="0"/>
          </a:p>
        </p:txBody>
      </p:sp>
      <p:cxnSp>
        <p:nvCxnSpPr>
          <p:cNvPr id="8" name="Straight Connector 7">
            <a:extLst>
              <a:ext uri="{FF2B5EF4-FFF2-40B4-BE49-F238E27FC236}">
                <a16:creationId xmlns:a16="http://schemas.microsoft.com/office/drawing/2014/main" id="{1BCF1CD2-0D87-47E4-B0D1-4886162ADDAE}"/>
              </a:ext>
            </a:extLst>
          </p:cNvPr>
          <p:cNvCxnSpPr/>
          <p:nvPr/>
        </p:nvCxnSpPr>
        <p:spPr>
          <a:xfrm>
            <a:off x="6097587" y="1420837"/>
            <a:ext cx="0" cy="5064369"/>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4F4EBD8-D60E-4169-9337-556A4FF77A59}"/>
              </a:ext>
            </a:extLst>
          </p:cNvPr>
          <p:cNvGrpSpPr/>
          <p:nvPr/>
        </p:nvGrpSpPr>
        <p:grpSpPr>
          <a:xfrm>
            <a:off x="779635" y="1619159"/>
            <a:ext cx="4476899" cy="2266096"/>
            <a:chOff x="6875682" y="774588"/>
            <a:chExt cx="5218898" cy="3749363"/>
          </a:xfrm>
        </p:grpSpPr>
        <p:grpSp>
          <p:nvGrpSpPr>
            <p:cNvPr id="10" name="Group 9">
              <a:extLst>
                <a:ext uri="{FF2B5EF4-FFF2-40B4-BE49-F238E27FC236}">
                  <a16:creationId xmlns:a16="http://schemas.microsoft.com/office/drawing/2014/main" id="{413A65CF-A70D-41D9-B2D8-06F2CDF77200}"/>
                </a:ext>
              </a:extLst>
            </p:cNvPr>
            <p:cNvGrpSpPr/>
            <p:nvPr/>
          </p:nvGrpSpPr>
          <p:grpSpPr>
            <a:xfrm>
              <a:off x="9859167" y="1011842"/>
              <a:ext cx="2159306" cy="1450267"/>
              <a:chOff x="4341464" y="2473312"/>
              <a:chExt cx="2159306" cy="1450267"/>
            </a:xfrm>
          </p:grpSpPr>
          <p:pic>
            <p:nvPicPr>
              <p:cNvPr id="20" name="Picture 19">
                <a:extLst>
                  <a:ext uri="{FF2B5EF4-FFF2-40B4-BE49-F238E27FC236}">
                    <a16:creationId xmlns:a16="http://schemas.microsoft.com/office/drawing/2014/main" id="{C494B67E-D8C1-4AA7-B4F4-129003E949C2}"/>
                  </a:ext>
                </a:extLst>
              </p:cNvPr>
              <p:cNvPicPr>
                <a:picLocks noChangeAspect="1"/>
              </p:cNvPicPr>
              <p:nvPr/>
            </p:nvPicPr>
            <p:blipFill>
              <a:blip r:embed="rId2"/>
              <a:stretch>
                <a:fillRect/>
              </a:stretch>
            </p:blipFill>
            <p:spPr>
              <a:xfrm>
                <a:off x="4514070" y="2473312"/>
                <a:ext cx="839437" cy="1188114"/>
              </a:xfrm>
              <a:prstGeom prst="rect">
                <a:avLst/>
              </a:prstGeom>
            </p:spPr>
          </p:pic>
          <p:sp>
            <p:nvSpPr>
              <p:cNvPr id="21" name="Rectangle 20">
                <a:extLst>
                  <a:ext uri="{FF2B5EF4-FFF2-40B4-BE49-F238E27FC236}">
                    <a16:creationId xmlns:a16="http://schemas.microsoft.com/office/drawing/2014/main" id="{A9FB0165-EF68-4058-9D52-CB35D7626476}"/>
                  </a:ext>
                </a:extLst>
              </p:cNvPr>
              <p:cNvSpPr/>
              <p:nvPr/>
            </p:nvSpPr>
            <p:spPr>
              <a:xfrm>
                <a:off x="4341464" y="3465271"/>
                <a:ext cx="2159306" cy="458308"/>
              </a:xfrm>
              <a:prstGeom prst="rect">
                <a:avLst/>
              </a:prstGeom>
            </p:spPr>
            <p:txBody>
              <a:bodyPr wrap="square">
                <a:spAutoFit/>
              </a:bodyPr>
              <a:lstStyle/>
              <a:p>
                <a:r>
                  <a:rPr lang="en-US" sz="1200" b="1" kern="0" dirty="0">
                    <a:ea typeface="Arial Unicode MS" pitchFamily="34" charset="-128"/>
                    <a:cs typeface="Arial Unicode MS" pitchFamily="34" charset="-128"/>
                  </a:rPr>
                  <a:t>SAP Data Intelligence</a:t>
                </a:r>
              </a:p>
            </p:txBody>
          </p:sp>
        </p:grpSp>
        <p:sp>
          <p:nvSpPr>
            <p:cNvPr id="11" name="Oval 10">
              <a:extLst>
                <a:ext uri="{FF2B5EF4-FFF2-40B4-BE49-F238E27FC236}">
                  <a16:creationId xmlns:a16="http://schemas.microsoft.com/office/drawing/2014/main" id="{DD654061-4DB3-4397-9AA9-124B3513C01B}"/>
                </a:ext>
              </a:extLst>
            </p:cNvPr>
            <p:cNvSpPr/>
            <p:nvPr/>
          </p:nvSpPr>
          <p:spPr bwMode="gray">
            <a:xfrm>
              <a:off x="6875682" y="2199956"/>
              <a:ext cx="3399285" cy="2323995"/>
            </a:xfrm>
            <a:prstGeom prst="ellipse">
              <a:avLst/>
            </a:prstGeom>
            <a:noFill/>
            <a:ln w="19050"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2" name="Group 11">
              <a:extLst>
                <a:ext uri="{FF2B5EF4-FFF2-40B4-BE49-F238E27FC236}">
                  <a16:creationId xmlns:a16="http://schemas.microsoft.com/office/drawing/2014/main" id="{446A2DBA-B4B5-4D28-8B70-58E2BE3AC272}"/>
                </a:ext>
              </a:extLst>
            </p:cNvPr>
            <p:cNvGrpSpPr/>
            <p:nvPr/>
          </p:nvGrpSpPr>
          <p:grpSpPr>
            <a:xfrm>
              <a:off x="7423155" y="2576576"/>
              <a:ext cx="2076467" cy="1737016"/>
              <a:chOff x="7288005" y="2688042"/>
              <a:chExt cx="2076467" cy="1737016"/>
            </a:xfrm>
            <a:noFill/>
          </p:grpSpPr>
          <p:sp>
            <p:nvSpPr>
              <p:cNvPr id="15" name="Rectangle 14">
                <a:extLst>
                  <a:ext uri="{FF2B5EF4-FFF2-40B4-BE49-F238E27FC236}">
                    <a16:creationId xmlns:a16="http://schemas.microsoft.com/office/drawing/2014/main" id="{872D1F57-A52E-435A-8F67-FCF226441867}"/>
                  </a:ext>
                </a:extLst>
              </p:cNvPr>
              <p:cNvSpPr/>
              <p:nvPr/>
            </p:nvSpPr>
            <p:spPr>
              <a:xfrm>
                <a:off x="7486576" y="3966750"/>
                <a:ext cx="1877896" cy="458308"/>
              </a:xfrm>
              <a:prstGeom prst="rect">
                <a:avLst/>
              </a:prstGeom>
              <a:grpFill/>
            </p:spPr>
            <p:txBody>
              <a:bodyPr wrap="square">
                <a:spAutoFit/>
              </a:bodyPr>
              <a:lstStyle/>
              <a:p>
                <a:r>
                  <a:rPr lang="en-US" sz="1200" b="1" kern="0">
                    <a:ea typeface="Arial Unicode MS" pitchFamily="34" charset="-128"/>
                  </a:rPr>
                  <a:t>SAP Data Services</a:t>
                </a:r>
              </a:p>
            </p:txBody>
          </p:sp>
          <p:pic>
            <p:nvPicPr>
              <p:cNvPr id="16" name="Picture 1">
                <a:extLst>
                  <a:ext uri="{FF2B5EF4-FFF2-40B4-BE49-F238E27FC236}">
                    <a16:creationId xmlns:a16="http://schemas.microsoft.com/office/drawing/2014/main" id="{453D46E4-E05B-4B43-BD1F-1B61ADAC8AE0}"/>
                  </a:ext>
                </a:extLst>
              </p:cNvPr>
              <p:cNvPicPr>
                <a:picLocks noChangeAspect="1" noChangeArrowheads="1"/>
              </p:cNvPicPr>
              <p:nvPr/>
            </p:nvPicPr>
            <p:blipFill>
              <a:blip r:embed="rId3" cstate="print"/>
              <a:srcRect/>
              <a:stretch>
                <a:fillRect/>
              </a:stretch>
            </p:blipFill>
            <p:spPr bwMode="auto">
              <a:xfrm>
                <a:off x="7291035" y="2688042"/>
                <a:ext cx="651212" cy="546178"/>
              </a:xfrm>
              <a:prstGeom prst="rect">
                <a:avLst/>
              </a:prstGeom>
              <a:grpFill/>
              <a:ln w="9525">
                <a:solidFill>
                  <a:schemeClr val="bg2">
                    <a:lumMod val="50000"/>
                  </a:schemeClr>
                </a:solidFill>
                <a:miter lim="800000"/>
                <a:headEnd/>
                <a:tailEnd/>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3B0EE2B-08B2-4178-A905-9CB38DA88D98}"/>
                  </a:ext>
                </a:extLst>
              </p:cNvPr>
              <p:cNvPicPr>
                <a:picLocks noChangeAspect="1"/>
              </p:cNvPicPr>
              <p:nvPr/>
            </p:nvPicPr>
            <p:blipFill>
              <a:blip r:embed="rId4"/>
              <a:stretch>
                <a:fillRect/>
              </a:stretch>
            </p:blipFill>
            <p:spPr>
              <a:xfrm>
                <a:off x="8029233" y="3143598"/>
                <a:ext cx="859927" cy="638701"/>
              </a:xfrm>
              <a:prstGeom prst="rect">
                <a:avLst/>
              </a:prstGeom>
              <a:solidFill>
                <a:schemeClr val="tx1">
                  <a:lumMod val="50000"/>
                </a:schemeClr>
              </a:solidFill>
            </p:spPr>
          </p:pic>
          <p:pic>
            <p:nvPicPr>
              <p:cNvPr id="18" name="Picture 17">
                <a:extLst>
                  <a:ext uri="{FF2B5EF4-FFF2-40B4-BE49-F238E27FC236}">
                    <a16:creationId xmlns:a16="http://schemas.microsoft.com/office/drawing/2014/main" id="{8537B2F0-C4BF-400D-A78D-09E3EB9079D0}"/>
                  </a:ext>
                </a:extLst>
              </p:cNvPr>
              <p:cNvPicPr>
                <a:picLocks noChangeAspect="1"/>
              </p:cNvPicPr>
              <p:nvPr/>
            </p:nvPicPr>
            <p:blipFill>
              <a:blip r:embed="rId5"/>
              <a:stretch>
                <a:fillRect/>
              </a:stretch>
            </p:blipFill>
            <p:spPr>
              <a:xfrm>
                <a:off x="7288005" y="3521107"/>
                <a:ext cx="438051" cy="507953"/>
              </a:xfrm>
              <a:prstGeom prst="rect">
                <a:avLst/>
              </a:prstGeom>
              <a:grpFill/>
            </p:spPr>
          </p:pic>
          <p:cxnSp>
            <p:nvCxnSpPr>
              <p:cNvPr id="19" name="Connector: Elbow 18">
                <a:extLst>
                  <a:ext uri="{FF2B5EF4-FFF2-40B4-BE49-F238E27FC236}">
                    <a16:creationId xmlns:a16="http://schemas.microsoft.com/office/drawing/2014/main" id="{F7A38C25-9F3C-487C-894C-C16F3ECEBBCC}"/>
                  </a:ext>
                </a:extLst>
              </p:cNvPr>
              <p:cNvCxnSpPr>
                <a:cxnSpLocks/>
                <a:stCxn id="18" idx="3"/>
                <a:endCxn id="17" idx="1"/>
              </p:cNvCxnSpPr>
              <p:nvPr/>
            </p:nvCxnSpPr>
            <p:spPr>
              <a:xfrm flipV="1">
                <a:off x="7726056" y="3462949"/>
                <a:ext cx="303177" cy="312135"/>
              </a:xfrm>
              <a:prstGeom prst="bentConnector3">
                <a:avLst>
                  <a:gd name="adj1" fmla="val 50000"/>
                </a:avLst>
              </a:prstGeom>
              <a:grpFill/>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6147F6C7-852F-4A30-BAB8-84783812BA9E}"/>
                </a:ext>
              </a:extLst>
            </p:cNvPr>
            <p:cNvSpPr/>
            <p:nvPr/>
          </p:nvSpPr>
          <p:spPr bwMode="gray">
            <a:xfrm>
              <a:off x="8695296" y="774588"/>
              <a:ext cx="3399284" cy="2778515"/>
            </a:xfrm>
            <a:prstGeom prst="ellipse">
              <a:avLst/>
            </a:prstGeom>
            <a:noFill/>
            <a:ln w="19050"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6DFDF2BB-5907-43AB-BE06-208308A5E390}"/>
                </a:ext>
              </a:extLst>
            </p:cNvPr>
            <p:cNvSpPr txBox="1"/>
            <p:nvPr/>
          </p:nvSpPr>
          <p:spPr>
            <a:xfrm>
              <a:off x="8994190" y="2523920"/>
              <a:ext cx="1083990" cy="712923"/>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000" kern="0">
                  <a:solidFill>
                    <a:schemeClr val="tx1">
                      <a:lumMod val="65000"/>
                      <a:lumOff val="35000"/>
                    </a:schemeClr>
                  </a:solidFill>
                  <a:ea typeface="Arial Unicode MS" pitchFamily="34" charset="-128"/>
                </a:rPr>
                <a:t>Common Connections </a:t>
              </a:r>
              <a:r>
                <a:rPr lang="en-US" sz="800" kern="0">
                  <a:solidFill>
                    <a:schemeClr val="tx1">
                      <a:lumMod val="65000"/>
                      <a:lumOff val="35000"/>
                    </a:schemeClr>
                  </a:solidFill>
                  <a:ea typeface="Arial Unicode MS" pitchFamily="34" charset="-128"/>
                </a:rPr>
                <a:t>[Data Lake]</a:t>
              </a:r>
            </a:p>
          </p:txBody>
        </p:sp>
      </p:grpSp>
      <p:sp>
        <p:nvSpPr>
          <p:cNvPr id="23" name="Oval 22">
            <a:extLst>
              <a:ext uri="{FF2B5EF4-FFF2-40B4-BE49-F238E27FC236}">
                <a16:creationId xmlns:a16="http://schemas.microsoft.com/office/drawing/2014/main" id="{1C71694D-7D4A-4490-9418-BEA2A9878816}"/>
              </a:ext>
            </a:extLst>
          </p:cNvPr>
          <p:cNvSpPr/>
          <p:nvPr/>
        </p:nvSpPr>
        <p:spPr bwMode="gray">
          <a:xfrm>
            <a:off x="6372451" y="1721707"/>
            <a:ext cx="2345088" cy="2323995"/>
          </a:xfrm>
          <a:prstGeom prst="ellipse">
            <a:avLst/>
          </a:prstGeom>
          <a:noFill/>
          <a:ln w="9525"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4" name="Oval 23">
            <a:extLst>
              <a:ext uri="{FF2B5EF4-FFF2-40B4-BE49-F238E27FC236}">
                <a16:creationId xmlns:a16="http://schemas.microsoft.com/office/drawing/2014/main" id="{AB8B58E2-6EE1-4B0D-8DBC-6BBB18B15BDB}"/>
              </a:ext>
            </a:extLst>
          </p:cNvPr>
          <p:cNvSpPr/>
          <p:nvPr/>
        </p:nvSpPr>
        <p:spPr bwMode="gray">
          <a:xfrm>
            <a:off x="9503986" y="1728629"/>
            <a:ext cx="2345088" cy="2323995"/>
          </a:xfrm>
          <a:prstGeom prst="ellipse">
            <a:avLst/>
          </a:prstGeom>
          <a:noFill/>
          <a:ln w="9525"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25" name="Straight Arrow Connector 24">
            <a:extLst>
              <a:ext uri="{FF2B5EF4-FFF2-40B4-BE49-F238E27FC236}">
                <a16:creationId xmlns:a16="http://schemas.microsoft.com/office/drawing/2014/main" id="{03DCD24D-5623-4A3A-950A-44C433C3DF5B}"/>
              </a:ext>
            </a:extLst>
          </p:cNvPr>
          <p:cNvCxnSpPr>
            <a:cxnSpLocks/>
          </p:cNvCxnSpPr>
          <p:nvPr/>
        </p:nvCxnSpPr>
        <p:spPr>
          <a:xfrm flipV="1">
            <a:off x="8729743" y="2901873"/>
            <a:ext cx="747454" cy="7127"/>
          </a:xfrm>
          <a:prstGeom prst="straightConnector1">
            <a:avLst/>
          </a:prstGeom>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14DFD7B-92AE-4147-9CAD-87C0B9D7EBDF}"/>
              </a:ext>
            </a:extLst>
          </p:cNvPr>
          <p:cNvSpPr/>
          <p:nvPr/>
        </p:nvSpPr>
        <p:spPr>
          <a:xfrm>
            <a:off x="8645991" y="2699511"/>
            <a:ext cx="1150969" cy="400110"/>
          </a:xfrm>
          <a:prstGeom prst="rect">
            <a:avLst/>
          </a:prstGeom>
        </p:spPr>
        <p:txBody>
          <a:bodyPr wrap="square">
            <a:spAutoFit/>
          </a:bodyPr>
          <a:lstStyle/>
          <a:p>
            <a:r>
              <a:rPr lang="en-US" sz="1000" kern="0" dirty="0">
                <a:solidFill>
                  <a:schemeClr val="tx1">
                    <a:lumMod val="65000"/>
                    <a:lumOff val="35000"/>
                  </a:schemeClr>
                </a:solidFill>
                <a:ea typeface="Arial Unicode MS" pitchFamily="34" charset="-128"/>
              </a:rPr>
              <a:t>Support Wide </a:t>
            </a:r>
          </a:p>
          <a:p>
            <a:r>
              <a:rPr lang="en-US" sz="1000" kern="0" dirty="0">
                <a:solidFill>
                  <a:schemeClr val="tx1">
                    <a:lumMod val="65000"/>
                    <a:lumOff val="35000"/>
                  </a:schemeClr>
                </a:solidFill>
                <a:ea typeface="Arial Unicode MS" pitchFamily="34" charset="-128"/>
              </a:rPr>
              <a:t>Span of Data</a:t>
            </a:r>
            <a:endParaRPr lang="en-US" sz="1000" dirty="0">
              <a:solidFill>
                <a:schemeClr val="tx1">
                  <a:lumMod val="65000"/>
                  <a:lumOff val="35000"/>
                </a:schemeClr>
              </a:solidFill>
            </a:endParaRPr>
          </a:p>
        </p:txBody>
      </p:sp>
      <p:sp>
        <p:nvSpPr>
          <p:cNvPr id="28" name="Rectangle 27">
            <a:extLst>
              <a:ext uri="{FF2B5EF4-FFF2-40B4-BE49-F238E27FC236}">
                <a16:creationId xmlns:a16="http://schemas.microsoft.com/office/drawing/2014/main" id="{6AE96440-5E05-4129-A1C1-CCA3DBE58A12}"/>
              </a:ext>
            </a:extLst>
          </p:cNvPr>
          <p:cNvSpPr/>
          <p:nvPr/>
        </p:nvSpPr>
        <p:spPr>
          <a:xfrm>
            <a:off x="6684033" y="3425241"/>
            <a:ext cx="1683376" cy="461665"/>
          </a:xfrm>
          <a:prstGeom prst="rect">
            <a:avLst/>
          </a:prstGeom>
        </p:spPr>
        <p:txBody>
          <a:bodyPr wrap="square">
            <a:spAutoFit/>
          </a:bodyPr>
          <a:lstStyle/>
          <a:p>
            <a:pPr algn="ctr"/>
            <a:r>
              <a:rPr lang="en-US" sz="1200" b="1" kern="0" dirty="0">
                <a:ea typeface="Arial Unicode MS" pitchFamily="34" charset="-128"/>
                <a:cs typeface="Arial Unicode MS" pitchFamily="34" charset="-128"/>
              </a:rPr>
              <a:t>SAP Information Steward</a:t>
            </a:r>
          </a:p>
        </p:txBody>
      </p:sp>
      <p:pic>
        <p:nvPicPr>
          <p:cNvPr id="29" name="Picture 28">
            <a:extLst>
              <a:ext uri="{FF2B5EF4-FFF2-40B4-BE49-F238E27FC236}">
                <a16:creationId xmlns:a16="http://schemas.microsoft.com/office/drawing/2014/main" id="{F1FACF29-90B4-4C32-8D4A-97728CFACE14}"/>
              </a:ext>
            </a:extLst>
          </p:cNvPr>
          <p:cNvPicPr>
            <a:picLocks noChangeAspect="1"/>
          </p:cNvPicPr>
          <p:nvPr/>
        </p:nvPicPr>
        <p:blipFill>
          <a:blip r:embed="rId6"/>
          <a:stretch>
            <a:fillRect/>
          </a:stretch>
        </p:blipFill>
        <p:spPr>
          <a:xfrm>
            <a:off x="7088264" y="2637345"/>
            <a:ext cx="898305" cy="630942"/>
          </a:xfrm>
          <a:prstGeom prst="rect">
            <a:avLst/>
          </a:prstGeom>
          <a:ln>
            <a:solidFill>
              <a:srgbClr val="FFC000"/>
            </a:solidFill>
          </a:ln>
        </p:spPr>
      </p:pic>
      <p:pic>
        <p:nvPicPr>
          <p:cNvPr id="30" name="Picture 29">
            <a:extLst>
              <a:ext uri="{FF2B5EF4-FFF2-40B4-BE49-F238E27FC236}">
                <a16:creationId xmlns:a16="http://schemas.microsoft.com/office/drawing/2014/main" id="{488BED1D-A0CE-47A0-9C6E-A92E2E8F462E}"/>
              </a:ext>
            </a:extLst>
          </p:cNvPr>
          <p:cNvPicPr>
            <a:picLocks noChangeAspect="1"/>
          </p:cNvPicPr>
          <p:nvPr/>
        </p:nvPicPr>
        <p:blipFill>
          <a:blip r:embed="rId7"/>
          <a:stretch>
            <a:fillRect/>
          </a:stretch>
        </p:blipFill>
        <p:spPr>
          <a:xfrm>
            <a:off x="7704771" y="2439959"/>
            <a:ext cx="642298" cy="293622"/>
          </a:xfrm>
          <a:prstGeom prst="rect">
            <a:avLst/>
          </a:prstGeom>
        </p:spPr>
      </p:pic>
      <p:sp>
        <p:nvSpPr>
          <p:cNvPr id="32" name="Rectangle 31">
            <a:extLst>
              <a:ext uri="{FF2B5EF4-FFF2-40B4-BE49-F238E27FC236}">
                <a16:creationId xmlns:a16="http://schemas.microsoft.com/office/drawing/2014/main" id="{D7034844-FBD3-4E28-8E75-221AA5CAFCCE}"/>
              </a:ext>
            </a:extLst>
          </p:cNvPr>
          <p:cNvSpPr/>
          <p:nvPr/>
        </p:nvSpPr>
        <p:spPr>
          <a:xfrm>
            <a:off x="6638815" y="2123253"/>
            <a:ext cx="913438" cy="253916"/>
          </a:xfrm>
          <a:prstGeom prst="rect">
            <a:avLst/>
          </a:prstGeom>
        </p:spPr>
        <p:txBody>
          <a:bodyPr wrap="square">
            <a:spAutoFit/>
          </a:bodyPr>
          <a:lstStyle/>
          <a:p>
            <a:pPr algn="ctr"/>
            <a:r>
              <a:rPr lang="en-US" sz="1050" dirty="0"/>
              <a:t>Metadata</a:t>
            </a:r>
          </a:p>
        </p:txBody>
      </p:sp>
      <p:sp>
        <p:nvSpPr>
          <p:cNvPr id="33" name="Rectangle 32">
            <a:extLst>
              <a:ext uri="{FF2B5EF4-FFF2-40B4-BE49-F238E27FC236}">
                <a16:creationId xmlns:a16="http://schemas.microsoft.com/office/drawing/2014/main" id="{059549FB-2D15-4AA4-926A-EA661E64F963}"/>
              </a:ext>
            </a:extLst>
          </p:cNvPr>
          <p:cNvSpPr/>
          <p:nvPr/>
        </p:nvSpPr>
        <p:spPr>
          <a:xfrm>
            <a:off x="7245926" y="1933909"/>
            <a:ext cx="1309236" cy="507831"/>
          </a:xfrm>
          <a:prstGeom prst="rect">
            <a:avLst/>
          </a:prstGeom>
        </p:spPr>
        <p:txBody>
          <a:bodyPr wrap="square">
            <a:spAutoFit/>
          </a:bodyPr>
          <a:lstStyle/>
          <a:p>
            <a:pPr algn="ctr"/>
            <a:r>
              <a:rPr lang="en-US" sz="900" dirty="0"/>
              <a:t>3</a:t>
            </a:r>
            <a:r>
              <a:rPr lang="en-US" sz="900" baseline="30000" dirty="0"/>
              <a:t>rd</a:t>
            </a:r>
            <a:r>
              <a:rPr lang="en-US" sz="900" dirty="0"/>
              <a:t> Party Meta Integration Technology Inc.</a:t>
            </a:r>
          </a:p>
        </p:txBody>
      </p:sp>
      <p:sp>
        <p:nvSpPr>
          <p:cNvPr id="35" name="Rectangle 34">
            <a:extLst>
              <a:ext uri="{FF2B5EF4-FFF2-40B4-BE49-F238E27FC236}">
                <a16:creationId xmlns:a16="http://schemas.microsoft.com/office/drawing/2014/main" id="{37621223-D194-4466-93BC-AD3FD1F92FEF}"/>
              </a:ext>
            </a:extLst>
          </p:cNvPr>
          <p:cNvSpPr/>
          <p:nvPr/>
        </p:nvSpPr>
        <p:spPr>
          <a:xfrm>
            <a:off x="10666466" y="2019534"/>
            <a:ext cx="1028707" cy="415498"/>
          </a:xfrm>
          <a:prstGeom prst="rect">
            <a:avLst/>
          </a:prstGeom>
        </p:spPr>
        <p:txBody>
          <a:bodyPr wrap="square" lIns="91440" tIns="45720" rIns="91440" bIns="45720" anchor="t">
            <a:spAutoFit/>
          </a:bodyPr>
          <a:lstStyle/>
          <a:p>
            <a:pPr algn="ctr"/>
            <a:r>
              <a:rPr lang="en-US" sz="1050" dirty="0"/>
              <a:t>3</a:t>
            </a:r>
            <a:r>
              <a:rPr lang="en-US" sz="1050" baseline="30000" dirty="0"/>
              <a:t>rd</a:t>
            </a:r>
            <a:r>
              <a:rPr lang="en-US" sz="1050" dirty="0"/>
              <a:t> Party Partner</a:t>
            </a:r>
          </a:p>
        </p:txBody>
      </p:sp>
      <p:pic>
        <p:nvPicPr>
          <p:cNvPr id="36" name="Picture 35">
            <a:extLst>
              <a:ext uri="{FF2B5EF4-FFF2-40B4-BE49-F238E27FC236}">
                <a16:creationId xmlns:a16="http://schemas.microsoft.com/office/drawing/2014/main" id="{8A1D2667-4AC5-4D71-8D24-8471652DE924}"/>
              </a:ext>
            </a:extLst>
          </p:cNvPr>
          <p:cNvPicPr>
            <a:picLocks noChangeAspect="1"/>
          </p:cNvPicPr>
          <p:nvPr/>
        </p:nvPicPr>
        <p:blipFill>
          <a:blip r:embed="rId2"/>
          <a:stretch>
            <a:fillRect/>
          </a:stretch>
        </p:blipFill>
        <p:spPr>
          <a:xfrm>
            <a:off x="10320919" y="2462635"/>
            <a:ext cx="850301" cy="847938"/>
          </a:xfrm>
          <a:prstGeom prst="rect">
            <a:avLst/>
          </a:prstGeom>
        </p:spPr>
      </p:pic>
      <p:sp>
        <p:nvSpPr>
          <p:cNvPr id="38" name="Rectangle 37">
            <a:extLst>
              <a:ext uri="{FF2B5EF4-FFF2-40B4-BE49-F238E27FC236}">
                <a16:creationId xmlns:a16="http://schemas.microsoft.com/office/drawing/2014/main" id="{90370E7F-D792-4A6D-8875-F0C00FDF5F62}"/>
              </a:ext>
            </a:extLst>
          </p:cNvPr>
          <p:cNvSpPr/>
          <p:nvPr/>
        </p:nvSpPr>
        <p:spPr>
          <a:xfrm>
            <a:off x="9648715" y="2124197"/>
            <a:ext cx="913438" cy="253916"/>
          </a:xfrm>
          <a:prstGeom prst="rect">
            <a:avLst/>
          </a:prstGeom>
        </p:spPr>
        <p:txBody>
          <a:bodyPr wrap="square">
            <a:spAutoFit/>
          </a:bodyPr>
          <a:lstStyle/>
          <a:p>
            <a:pPr algn="ctr"/>
            <a:r>
              <a:rPr lang="en-US" sz="1050" dirty="0"/>
              <a:t>Metadata</a:t>
            </a:r>
          </a:p>
        </p:txBody>
      </p:sp>
      <p:sp>
        <p:nvSpPr>
          <p:cNvPr id="41" name="Rectangle 40">
            <a:extLst>
              <a:ext uri="{FF2B5EF4-FFF2-40B4-BE49-F238E27FC236}">
                <a16:creationId xmlns:a16="http://schemas.microsoft.com/office/drawing/2014/main" id="{0EFF7522-C872-4E86-B43D-2D53C6099F0A}"/>
              </a:ext>
            </a:extLst>
          </p:cNvPr>
          <p:cNvSpPr/>
          <p:nvPr/>
        </p:nvSpPr>
        <p:spPr>
          <a:xfrm>
            <a:off x="2492091" y="1927198"/>
            <a:ext cx="1015446" cy="253916"/>
          </a:xfrm>
          <a:prstGeom prst="rect">
            <a:avLst/>
          </a:prstGeom>
        </p:spPr>
        <p:txBody>
          <a:bodyPr wrap="square">
            <a:spAutoFit/>
          </a:bodyPr>
          <a:lstStyle/>
          <a:p>
            <a:pPr algn="ctr"/>
            <a:r>
              <a:rPr lang="en-US" sz="1050" dirty="0"/>
              <a:t>Orchestration</a:t>
            </a:r>
          </a:p>
        </p:txBody>
      </p:sp>
      <p:sp>
        <p:nvSpPr>
          <p:cNvPr id="42" name="Rectangle 41">
            <a:extLst>
              <a:ext uri="{FF2B5EF4-FFF2-40B4-BE49-F238E27FC236}">
                <a16:creationId xmlns:a16="http://schemas.microsoft.com/office/drawing/2014/main" id="{D661A7B9-3D5B-4AF8-B095-306B9E866B48}"/>
              </a:ext>
            </a:extLst>
          </p:cNvPr>
          <p:cNvSpPr/>
          <p:nvPr/>
        </p:nvSpPr>
        <p:spPr>
          <a:xfrm>
            <a:off x="3550437" y="2629789"/>
            <a:ext cx="1384495" cy="253916"/>
          </a:xfrm>
          <a:prstGeom prst="rect">
            <a:avLst/>
          </a:prstGeom>
        </p:spPr>
        <p:txBody>
          <a:bodyPr wrap="square">
            <a:spAutoFit/>
          </a:bodyPr>
          <a:lstStyle/>
          <a:p>
            <a:pPr algn="ctr"/>
            <a:r>
              <a:rPr lang="en-US" sz="1050" dirty="0"/>
              <a:t>Operationalization</a:t>
            </a:r>
          </a:p>
        </p:txBody>
      </p:sp>
      <p:sp>
        <p:nvSpPr>
          <p:cNvPr id="43" name="Rectangle 42">
            <a:extLst>
              <a:ext uri="{FF2B5EF4-FFF2-40B4-BE49-F238E27FC236}">
                <a16:creationId xmlns:a16="http://schemas.microsoft.com/office/drawing/2014/main" id="{0968B03A-5926-463A-84F0-8172B931A5AA}"/>
              </a:ext>
            </a:extLst>
          </p:cNvPr>
          <p:cNvSpPr/>
          <p:nvPr/>
        </p:nvSpPr>
        <p:spPr>
          <a:xfrm>
            <a:off x="9794146" y="3354972"/>
            <a:ext cx="1815160" cy="276999"/>
          </a:xfrm>
          <a:prstGeom prst="rect">
            <a:avLst/>
          </a:prstGeom>
        </p:spPr>
        <p:txBody>
          <a:bodyPr wrap="square">
            <a:spAutoFit/>
          </a:bodyPr>
          <a:lstStyle/>
          <a:p>
            <a:pPr algn="ctr"/>
            <a:r>
              <a:rPr lang="en-US" sz="1200" b="1" kern="0" dirty="0">
                <a:ea typeface="Arial Unicode MS" pitchFamily="34" charset="-128"/>
                <a:cs typeface="Arial Unicode MS" pitchFamily="34" charset="-128"/>
              </a:rPr>
              <a:t>SAP Data Intelligence</a:t>
            </a:r>
          </a:p>
        </p:txBody>
      </p:sp>
      <p:pic>
        <p:nvPicPr>
          <p:cNvPr id="47" name="Picture 46">
            <a:extLst>
              <a:ext uri="{FF2B5EF4-FFF2-40B4-BE49-F238E27FC236}">
                <a16:creationId xmlns:a16="http://schemas.microsoft.com/office/drawing/2014/main" id="{B6044288-F885-4FE0-B427-D12D8476D1FE}"/>
              </a:ext>
            </a:extLst>
          </p:cNvPr>
          <p:cNvPicPr>
            <a:picLocks noChangeAspect="1"/>
          </p:cNvPicPr>
          <p:nvPr/>
        </p:nvPicPr>
        <p:blipFill>
          <a:blip r:embed="rId8"/>
          <a:stretch>
            <a:fillRect/>
          </a:stretch>
        </p:blipFill>
        <p:spPr>
          <a:xfrm>
            <a:off x="6621547" y="2566513"/>
            <a:ext cx="1015038" cy="402768"/>
          </a:xfrm>
          <a:prstGeom prst="rect">
            <a:avLst/>
          </a:prstGeom>
        </p:spPr>
      </p:pic>
      <p:pic>
        <p:nvPicPr>
          <p:cNvPr id="48" name="Picture 47">
            <a:extLst>
              <a:ext uri="{FF2B5EF4-FFF2-40B4-BE49-F238E27FC236}">
                <a16:creationId xmlns:a16="http://schemas.microsoft.com/office/drawing/2014/main" id="{4533F842-2353-4D8F-A5F7-C6F0DF4A4AD7}"/>
              </a:ext>
            </a:extLst>
          </p:cNvPr>
          <p:cNvPicPr>
            <a:picLocks noChangeAspect="1"/>
          </p:cNvPicPr>
          <p:nvPr/>
        </p:nvPicPr>
        <p:blipFill>
          <a:blip r:embed="rId8"/>
          <a:stretch>
            <a:fillRect/>
          </a:stretch>
        </p:blipFill>
        <p:spPr>
          <a:xfrm>
            <a:off x="9679389" y="2494892"/>
            <a:ext cx="892177" cy="400110"/>
          </a:xfrm>
          <a:prstGeom prst="rect">
            <a:avLst/>
          </a:prstGeom>
        </p:spPr>
      </p:pic>
    </p:spTree>
    <p:extLst>
      <p:ext uri="{BB962C8B-B14F-4D97-AF65-F5344CB8AC3E}">
        <p14:creationId xmlns:p14="http://schemas.microsoft.com/office/powerpoint/2010/main" val="1749220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A4B837-1638-40E8-BEA5-5A83C1638C0B}"/>
              </a:ext>
            </a:extLst>
          </p:cNvPr>
          <p:cNvSpPr txBox="1"/>
          <p:nvPr/>
        </p:nvSpPr>
        <p:spPr>
          <a:xfrm>
            <a:off x="180932" y="2338344"/>
            <a:ext cx="65" cy="32316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fontAlgn="base">
              <a:spcBef>
                <a:spcPct val="50000"/>
              </a:spcBef>
              <a:spcAft>
                <a:spcPct val="0"/>
              </a:spcAft>
              <a:buClr>
                <a:srgbClr val="F0AB00"/>
              </a:buClr>
              <a:buSzPct val="80000"/>
            </a:pPr>
            <a:endParaRPr lang="en-US"/>
          </a:p>
        </p:txBody>
      </p:sp>
      <p:sp>
        <p:nvSpPr>
          <p:cNvPr id="37" name="Rectangle 36">
            <a:extLst>
              <a:ext uri="{FF2B5EF4-FFF2-40B4-BE49-F238E27FC236}">
                <a16:creationId xmlns:a16="http://schemas.microsoft.com/office/drawing/2014/main" id="{0AD4624D-F22C-4DF4-BD6F-BE0B6052B78F}"/>
              </a:ext>
            </a:extLst>
          </p:cNvPr>
          <p:cNvSpPr/>
          <p:nvPr/>
        </p:nvSpPr>
        <p:spPr>
          <a:xfrm>
            <a:off x="5832476" y="4519310"/>
            <a:ext cx="5997810" cy="2089803"/>
          </a:xfrm>
          <a:prstGeom prst="rect">
            <a:avLst/>
          </a:prstGeom>
        </p:spPr>
        <p:txBody>
          <a:bodyPr wrap="square"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lvl="1" defTabSz="1088558">
              <a:spcBef>
                <a:spcPts val="1800"/>
              </a:spcBef>
              <a:buClr>
                <a:schemeClr val="accent1"/>
              </a:buClr>
              <a:buSzPct val="80000"/>
              <a:buNone/>
              <a:defRPr/>
            </a:pPr>
            <a:r>
              <a:rPr lang="en-US" sz="1200" b="1" dirty="0">
                <a:solidFill>
                  <a:schemeClr val="accent1"/>
                </a:solidFill>
                <a:latin typeface="+mn-lt"/>
              </a:rPr>
              <a:t>Use case example</a:t>
            </a:r>
          </a:p>
          <a:p>
            <a:pPr marL="136525" lvl="1" indent="-136525" defTabSz="1088558" fontAlgn="base">
              <a:spcBef>
                <a:spcPts val="600"/>
              </a:spcBef>
              <a:spcAft>
                <a:spcPct val="0"/>
              </a:spcAft>
              <a:buClr>
                <a:schemeClr val="accent1"/>
              </a:buClr>
              <a:buFont typeface="+mj-lt"/>
              <a:buAutoNum type="arabicPeriod"/>
              <a:defRPr/>
            </a:pPr>
            <a:r>
              <a:rPr lang="en-US" sz="1100" dirty="0">
                <a:latin typeface="+mn-lt"/>
              </a:rPr>
              <a:t>Identify the ETL flows and data sets from existing data warehouses populated by SAP Data Services.</a:t>
            </a:r>
          </a:p>
          <a:p>
            <a:pPr marL="136525" lvl="1" indent="-136525" defTabSz="1088558" fontAlgn="base">
              <a:spcBef>
                <a:spcPts val="600"/>
              </a:spcBef>
              <a:spcAft>
                <a:spcPct val="0"/>
              </a:spcAft>
              <a:buClr>
                <a:schemeClr val="accent1"/>
              </a:buClr>
              <a:buFont typeface="+mj-lt"/>
              <a:buAutoNum type="arabicPeriod"/>
              <a:defRPr/>
            </a:pPr>
            <a:r>
              <a:rPr lang="en-US" sz="1100" dirty="0">
                <a:latin typeface="+mn-lt"/>
              </a:rPr>
              <a:t>Extend the output of the SAP Data Services software flows to common connections, data lake.</a:t>
            </a:r>
          </a:p>
          <a:p>
            <a:pPr marL="136525" lvl="1" indent="-136525" defTabSz="1088558" fontAlgn="base">
              <a:spcBef>
                <a:spcPts val="600"/>
              </a:spcBef>
              <a:spcAft>
                <a:spcPct val="0"/>
              </a:spcAft>
              <a:buClr>
                <a:schemeClr val="accent1"/>
              </a:buClr>
              <a:buFont typeface="+mj-lt"/>
              <a:buAutoNum type="arabicPeriod"/>
              <a:defRPr/>
            </a:pPr>
            <a:r>
              <a:rPr lang="en-US" sz="1100" dirty="0">
                <a:latin typeface="+mn-lt"/>
              </a:rPr>
              <a:t>Build SAP Data Intelligence software pipeline to orchestrate the SAP Data Services software flows and read from common connections in new SAP Data Intelligence software operators.</a:t>
            </a:r>
          </a:p>
          <a:p>
            <a:pPr marL="136525" lvl="1" indent="-136525" defTabSz="1088558" fontAlgn="base">
              <a:spcBef>
                <a:spcPts val="600"/>
              </a:spcBef>
              <a:spcAft>
                <a:spcPct val="0"/>
              </a:spcAft>
              <a:buClr>
                <a:schemeClr val="accent1"/>
              </a:buClr>
              <a:buFont typeface="+mj-lt"/>
              <a:buAutoNum type="arabicPeriod"/>
              <a:defRPr/>
            </a:pPr>
            <a:r>
              <a:rPr lang="en-US" sz="1100" dirty="0">
                <a:latin typeface="+mn-lt"/>
              </a:rPr>
              <a:t>As a part of the SAP Data Intelligence software pipeline, publish the ready-to-consume data to SAP Analytics Cloud and Kafka, and any other open connectors.</a:t>
            </a:r>
          </a:p>
        </p:txBody>
      </p:sp>
      <p:grpSp>
        <p:nvGrpSpPr>
          <p:cNvPr id="17" name="Group 16">
            <a:extLst>
              <a:ext uri="{FF2B5EF4-FFF2-40B4-BE49-F238E27FC236}">
                <a16:creationId xmlns:a16="http://schemas.microsoft.com/office/drawing/2014/main" id="{A39E3F78-019D-46EF-8793-FA83FD3A602D}"/>
              </a:ext>
            </a:extLst>
          </p:cNvPr>
          <p:cNvGrpSpPr/>
          <p:nvPr/>
        </p:nvGrpSpPr>
        <p:grpSpPr>
          <a:xfrm>
            <a:off x="6228005" y="846825"/>
            <a:ext cx="5280636" cy="3809834"/>
            <a:chOff x="6813944" y="584715"/>
            <a:chExt cx="5280636" cy="3809834"/>
          </a:xfrm>
        </p:grpSpPr>
        <p:grpSp>
          <p:nvGrpSpPr>
            <p:cNvPr id="32" name="Group 31">
              <a:extLst>
                <a:ext uri="{FF2B5EF4-FFF2-40B4-BE49-F238E27FC236}">
                  <a16:creationId xmlns:a16="http://schemas.microsoft.com/office/drawing/2014/main" id="{1A744286-FB1B-44D5-A942-B11E323B51CA}"/>
                </a:ext>
              </a:extLst>
            </p:cNvPr>
            <p:cNvGrpSpPr/>
            <p:nvPr/>
          </p:nvGrpSpPr>
          <p:grpSpPr>
            <a:xfrm>
              <a:off x="9003175" y="584715"/>
              <a:ext cx="3026349" cy="2519100"/>
              <a:chOff x="3485472" y="2046185"/>
              <a:chExt cx="3026349" cy="2519100"/>
            </a:xfrm>
          </p:grpSpPr>
          <p:pic>
            <p:nvPicPr>
              <p:cNvPr id="47" name="Picture 46">
                <a:extLst>
                  <a:ext uri="{FF2B5EF4-FFF2-40B4-BE49-F238E27FC236}">
                    <a16:creationId xmlns:a16="http://schemas.microsoft.com/office/drawing/2014/main" id="{E965BBE3-9349-4983-A191-B616A0D36C4B}"/>
                  </a:ext>
                </a:extLst>
              </p:cNvPr>
              <p:cNvPicPr>
                <a:picLocks noChangeAspect="1"/>
              </p:cNvPicPr>
              <p:nvPr/>
            </p:nvPicPr>
            <p:blipFill>
              <a:blip r:embed="rId3">
                <a:alphaModFix amt="10000"/>
              </a:blip>
              <a:stretch>
                <a:fillRect/>
              </a:stretch>
            </p:blipFill>
            <p:spPr>
              <a:xfrm>
                <a:off x="3485472" y="2046185"/>
                <a:ext cx="3026349" cy="2519100"/>
              </a:xfrm>
              <a:prstGeom prst="rect">
                <a:avLst/>
              </a:prstGeom>
            </p:spPr>
          </p:pic>
          <p:pic>
            <p:nvPicPr>
              <p:cNvPr id="48" name="Picture 47">
                <a:extLst>
                  <a:ext uri="{FF2B5EF4-FFF2-40B4-BE49-F238E27FC236}">
                    <a16:creationId xmlns:a16="http://schemas.microsoft.com/office/drawing/2014/main" id="{E5151BFA-4D98-4648-A22D-F260886A6000}"/>
                  </a:ext>
                </a:extLst>
              </p:cNvPr>
              <p:cNvPicPr>
                <a:picLocks noChangeAspect="1"/>
              </p:cNvPicPr>
              <p:nvPr/>
            </p:nvPicPr>
            <p:blipFill>
              <a:blip r:embed="rId4"/>
              <a:stretch>
                <a:fillRect/>
              </a:stretch>
            </p:blipFill>
            <p:spPr>
              <a:xfrm>
                <a:off x="4519444" y="2664894"/>
                <a:ext cx="850301" cy="847938"/>
              </a:xfrm>
              <a:prstGeom prst="rect">
                <a:avLst/>
              </a:prstGeom>
            </p:spPr>
          </p:pic>
          <p:sp>
            <p:nvSpPr>
              <p:cNvPr id="49" name="Rectangle 48">
                <a:extLst>
                  <a:ext uri="{FF2B5EF4-FFF2-40B4-BE49-F238E27FC236}">
                    <a16:creationId xmlns:a16="http://schemas.microsoft.com/office/drawing/2014/main" id="{BF66900B-94F2-4E00-B8A5-6CD2008579EA}"/>
                  </a:ext>
                </a:extLst>
              </p:cNvPr>
              <p:cNvSpPr/>
              <p:nvPr/>
            </p:nvSpPr>
            <p:spPr>
              <a:xfrm>
                <a:off x="4364405" y="3841335"/>
                <a:ext cx="1815160" cy="276999"/>
              </a:xfrm>
              <a:prstGeom prst="rect">
                <a:avLst/>
              </a:prstGeom>
            </p:spPr>
            <p:txBody>
              <a:bodyPr wrap="square">
                <a:spAutoFit/>
              </a:bodyPr>
              <a:lstStyle/>
              <a:p>
                <a:r>
                  <a:rPr lang="en-US" sz="1200" b="1" kern="0" dirty="0">
                    <a:ea typeface="Arial Unicode MS" pitchFamily="34" charset="-128"/>
                    <a:cs typeface="Arial Unicode MS" pitchFamily="34" charset="-128"/>
                  </a:rPr>
                  <a:t>SAP Data Intelligence</a:t>
                </a:r>
              </a:p>
            </p:txBody>
          </p:sp>
          <p:pic>
            <p:nvPicPr>
              <p:cNvPr id="51" name="Picture 50">
                <a:extLst>
                  <a:ext uri="{FF2B5EF4-FFF2-40B4-BE49-F238E27FC236}">
                    <a16:creationId xmlns:a16="http://schemas.microsoft.com/office/drawing/2014/main" id="{6FBAED7A-35D6-4D11-9FC8-6B83115867F8}"/>
                  </a:ext>
                </a:extLst>
              </p:cNvPr>
              <p:cNvPicPr>
                <a:picLocks noChangeAspect="1"/>
              </p:cNvPicPr>
              <p:nvPr/>
            </p:nvPicPr>
            <p:blipFill>
              <a:blip r:embed="rId5"/>
              <a:stretch>
                <a:fillRect/>
              </a:stretch>
            </p:blipFill>
            <p:spPr>
              <a:xfrm rot="2534642">
                <a:off x="5555901" y="3454139"/>
                <a:ext cx="346028" cy="346028"/>
              </a:xfrm>
              <a:prstGeom prst="rect">
                <a:avLst/>
              </a:prstGeom>
            </p:spPr>
          </p:pic>
          <p:pic>
            <p:nvPicPr>
              <p:cNvPr id="52" name="Picture 51">
                <a:extLst>
                  <a:ext uri="{FF2B5EF4-FFF2-40B4-BE49-F238E27FC236}">
                    <a16:creationId xmlns:a16="http://schemas.microsoft.com/office/drawing/2014/main" id="{07736B88-C82D-4848-BA23-1C80C8D5767F}"/>
                  </a:ext>
                </a:extLst>
              </p:cNvPr>
              <p:cNvPicPr>
                <a:picLocks noChangeAspect="1"/>
              </p:cNvPicPr>
              <p:nvPr/>
            </p:nvPicPr>
            <p:blipFill>
              <a:blip r:embed="rId6"/>
              <a:stretch>
                <a:fillRect/>
              </a:stretch>
            </p:blipFill>
            <p:spPr>
              <a:xfrm>
                <a:off x="6031082" y="3211906"/>
                <a:ext cx="190783" cy="313660"/>
              </a:xfrm>
              <a:prstGeom prst="rect">
                <a:avLst/>
              </a:prstGeom>
            </p:spPr>
          </p:pic>
        </p:grpSp>
        <p:sp>
          <p:nvSpPr>
            <p:cNvPr id="33" name="Oval 32">
              <a:extLst>
                <a:ext uri="{FF2B5EF4-FFF2-40B4-BE49-F238E27FC236}">
                  <a16:creationId xmlns:a16="http://schemas.microsoft.com/office/drawing/2014/main" id="{8E354FED-2F6D-44F2-B57A-F7664598F5FF}"/>
                </a:ext>
              </a:extLst>
            </p:cNvPr>
            <p:cNvSpPr/>
            <p:nvPr/>
          </p:nvSpPr>
          <p:spPr bwMode="gray">
            <a:xfrm>
              <a:off x="6813944" y="2070554"/>
              <a:ext cx="3399285" cy="2323995"/>
            </a:xfrm>
            <a:prstGeom prst="ellipse">
              <a:avLst/>
            </a:prstGeom>
            <a:noFill/>
            <a:ln w="28575"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41" name="Oval 40">
              <a:extLst>
                <a:ext uri="{FF2B5EF4-FFF2-40B4-BE49-F238E27FC236}">
                  <a16:creationId xmlns:a16="http://schemas.microsoft.com/office/drawing/2014/main" id="{5AE85917-1081-410B-AF8C-245C03EC23C5}"/>
                </a:ext>
              </a:extLst>
            </p:cNvPr>
            <p:cNvSpPr/>
            <p:nvPr/>
          </p:nvSpPr>
          <p:spPr bwMode="gray">
            <a:xfrm>
              <a:off x="8695296" y="774588"/>
              <a:ext cx="3399284" cy="2778515"/>
            </a:xfrm>
            <a:prstGeom prst="ellipse">
              <a:avLst/>
            </a:prstGeom>
            <a:noFill/>
            <a:ln w="28575"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7" name="Arrow: Curved Down 6">
              <a:extLst>
                <a:ext uri="{FF2B5EF4-FFF2-40B4-BE49-F238E27FC236}">
                  <a16:creationId xmlns:a16="http://schemas.microsoft.com/office/drawing/2014/main" id="{8F31E822-5FC5-4DF4-9691-AAD8729DB3A0}"/>
                </a:ext>
              </a:extLst>
            </p:cNvPr>
            <p:cNvSpPr/>
            <p:nvPr/>
          </p:nvSpPr>
          <p:spPr bwMode="gray">
            <a:xfrm rot="19553466">
              <a:off x="7275647" y="941430"/>
              <a:ext cx="1749698" cy="824322"/>
            </a:xfrm>
            <a:prstGeom prst="curvedDownArrow">
              <a:avLst>
                <a:gd name="adj1" fmla="val 25000"/>
                <a:gd name="adj2" fmla="val 45250"/>
                <a:gd name="adj3" fmla="val 25000"/>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53" name="TextBox 52">
              <a:extLst>
                <a:ext uri="{FF2B5EF4-FFF2-40B4-BE49-F238E27FC236}">
                  <a16:creationId xmlns:a16="http://schemas.microsoft.com/office/drawing/2014/main" id="{49E94E0E-7AE1-4060-B3CA-AD0C990B612C}"/>
                </a:ext>
              </a:extLst>
            </p:cNvPr>
            <p:cNvSpPr txBox="1"/>
            <p:nvPr/>
          </p:nvSpPr>
          <p:spPr>
            <a:xfrm>
              <a:off x="8981657" y="2554355"/>
              <a:ext cx="1083990" cy="553998"/>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Common connections [data lake]</a:t>
              </a:r>
            </a:p>
          </p:txBody>
        </p:sp>
      </p:grpSp>
      <p:grpSp>
        <p:nvGrpSpPr>
          <p:cNvPr id="34" name="Gruppieren 33">
            <a:extLst>
              <a:ext uri="{FF2B5EF4-FFF2-40B4-BE49-F238E27FC236}">
                <a16:creationId xmlns:a16="http://schemas.microsoft.com/office/drawing/2014/main" id="{15CC4F6F-F636-D544-9DE6-F91BC397F995}"/>
              </a:ext>
            </a:extLst>
          </p:cNvPr>
          <p:cNvGrpSpPr/>
          <p:nvPr/>
        </p:nvGrpSpPr>
        <p:grpSpPr>
          <a:xfrm>
            <a:off x="6829690" y="2882101"/>
            <a:ext cx="1681354" cy="1565718"/>
            <a:chOff x="1048849" y="4013755"/>
            <a:chExt cx="1681354" cy="1565718"/>
          </a:xfrm>
        </p:grpSpPr>
        <p:grpSp>
          <p:nvGrpSpPr>
            <p:cNvPr id="35" name="Group 71">
              <a:extLst>
                <a:ext uri="{FF2B5EF4-FFF2-40B4-BE49-F238E27FC236}">
                  <a16:creationId xmlns:a16="http://schemas.microsoft.com/office/drawing/2014/main" id="{414B4B80-5B30-9C4A-935B-3A0901BFAFCC}"/>
                </a:ext>
              </a:extLst>
            </p:cNvPr>
            <p:cNvGrpSpPr/>
            <p:nvPr/>
          </p:nvGrpSpPr>
          <p:grpSpPr>
            <a:xfrm>
              <a:off x="1048849" y="4013755"/>
              <a:ext cx="1681354" cy="1565718"/>
              <a:chOff x="7288005" y="2688042"/>
              <a:chExt cx="1681354" cy="1565718"/>
            </a:xfrm>
            <a:noFill/>
          </p:grpSpPr>
          <p:sp>
            <p:nvSpPr>
              <p:cNvPr id="55" name="Rectangle 72">
                <a:extLst>
                  <a:ext uri="{FF2B5EF4-FFF2-40B4-BE49-F238E27FC236}">
                    <a16:creationId xmlns:a16="http://schemas.microsoft.com/office/drawing/2014/main" id="{E458A14E-7352-ED4E-AC74-831F222BFEB8}"/>
                  </a:ext>
                </a:extLst>
              </p:cNvPr>
              <p:cNvSpPr/>
              <p:nvPr/>
            </p:nvSpPr>
            <p:spPr>
              <a:xfrm>
                <a:off x="7320857" y="3976761"/>
                <a:ext cx="1648502" cy="276999"/>
              </a:xfrm>
              <a:prstGeom prst="rect">
                <a:avLst/>
              </a:prstGeom>
              <a:grpFill/>
            </p:spPr>
            <p:txBody>
              <a:bodyPr wrap="square">
                <a:spAutoFit/>
              </a:bodyPr>
              <a:lstStyle/>
              <a:p>
                <a:r>
                  <a:rPr lang="en-US" sz="1200" b="1" kern="0" dirty="0">
                    <a:ea typeface="Arial Unicode MS" pitchFamily="34" charset="-128"/>
                  </a:rPr>
                  <a:t>SAP Data Services</a:t>
                </a:r>
              </a:p>
            </p:txBody>
          </p:sp>
          <p:pic>
            <p:nvPicPr>
              <p:cNvPr id="56" name="Picture 1">
                <a:extLst>
                  <a:ext uri="{FF2B5EF4-FFF2-40B4-BE49-F238E27FC236}">
                    <a16:creationId xmlns:a16="http://schemas.microsoft.com/office/drawing/2014/main" id="{35A43196-9A32-B34E-B81B-EB9166CD1530}"/>
                  </a:ext>
                </a:extLst>
              </p:cNvPr>
              <p:cNvPicPr>
                <a:picLocks noChangeAspect="1" noChangeArrowheads="1"/>
              </p:cNvPicPr>
              <p:nvPr/>
            </p:nvPicPr>
            <p:blipFill>
              <a:blip r:embed="rId7" cstate="print"/>
              <a:srcRect/>
              <a:stretch>
                <a:fillRect/>
              </a:stretch>
            </p:blipFill>
            <p:spPr bwMode="auto">
              <a:xfrm>
                <a:off x="7291035" y="2688042"/>
                <a:ext cx="651212" cy="546178"/>
              </a:xfrm>
              <a:prstGeom prst="rect">
                <a:avLst/>
              </a:prstGeom>
              <a:grpFill/>
              <a:ln w="9525">
                <a:solidFill>
                  <a:schemeClr val="tx2"/>
                </a:solidFill>
                <a:miter lim="800000"/>
                <a:headEnd/>
                <a:tailEnd/>
              </a:ln>
              <a:effectLst/>
            </p:spPr>
          </p:pic>
          <p:pic>
            <p:nvPicPr>
              <p:cNvPr id="57" name="Picture 74">
                <a:extLst>
                  <a:ext uri="{FF2B5EF4-FFF2-40B4-BE49-F238E27FC236}">
                    <a16:creationId xmlns:a16="http://schemas.microsoft.com/office/drawing/2014/main" id="{E1612A95-1BB0-604E-A60D-D548129D43DD}"/>
                  </a:ext>
                </a:extLst>
              </p:cNvPr>
              <p:cNvPicPr>
                <a:picLocks noChangeAspect="1"/>
              </p:cNvPicPr>
              <p:nvPr/>
            </p:nvPicPr>
            <p:blipFill>
              <a:blip r:embed="rId8"/>
              <a:srcRect/>
              <a:stretch/>
            </p:blipFill>
            <p:spPr>
              <a:xfrm>
                <a:off x="8009656" y="3337792"/>
                <a:ext cx="638701" cy="638701"/>
              </a:xfrm>
              <a:prstGeom prst="rect">
                <a:avLst/>
              </a:prstGeom>
              <a:grpFill/>
            </p:spPr>
          </p:pic>
          <p:pic>
            <p:nvPicPr>
              <p:cNvPr id="58" name="Picture 75">
                <a:extLst>
                  <a:ext uri="{FF2B5EF4-FFF2-40B4-BE49-F238E27FC236}">
                    <a16:creationId xmlns:a16="http://schemas.microsoft.com/office/drawing/2014/main" id="{C2BB7E72-7E67-5643-B454-626E220887F6}"/>
                  </a:ext>
                </a:extLst>
              </p:cNvPr>
              <p:cNvPicPr>
                <a:picLocks noChangeAspect="1"/>
              </p:cNvPicPr>
              <p:nvPr/>
            </p:nvPicPr>
            <p:blipFill>
              <a:blip r:embed="rId9"/>
              <a:srcRect/>
              <a:stretch/>
            </p:blipFill>
            <p:spPr>
              <a:xfrm>
                <a:off x="7288005" y="3556058"/>
                <a:ext cx="438051" cy="438051"/>
              </a:xfrm>
              <a:prstGeom prst="rect">
                <a:avLst/>
              </a:prstGeom>
              <a:grpFill/>
            </p:spPr>
          </p:pic>
          <p:cxnSp>
            <p:nvCxnSpPr>
              <p:cNvPr id="59" name="Connector: Elbow 76">
                <a:extLst>
                  <a:ext uri="{FF2B5EF4-FFF2-40B4-BE49-F238E27FC236}">
                    <a16:creationId xmlns:a16="http://schemas.microsoft.com/office/drawing/2014/main" id="{E7FA41DA-0A82-5648-846F-AA3FCA86BF74}"/>
                  </a:ext>
                </a:extLst>
              </p:cNvPr>
              <p:cNvCxnSpPr>
                <a:cxnSpLocks/>
                <a:stCxn id="58" idx="3"/>
                <a:endCxn id="57" idx="1"/>
              </p:cNvCxnSpPr>
              <p:nvPr/>
            </p:nvCxnSpPr>
            <p:spPr>
              <a:xfrm flipV="1">
                <a:off x="7726056" y="3657143"/>
                <a:ext cx="283600" cy="117941"/>
              </a:xfrm>
              <a:prstGeom prst="bentConnector3">
                <a:avLst>
                  <a:gd name="adj1" fmla="val 50000"/>
                </a:avLst>
              </a:prstGeom>
              <a:grpFill/>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40" name="Picture 5">
              <a:extLst>
                <a:ext uri="{FF2B5EF4-FFF2-40B4-BE49-F238E27FC236}">
                  <a16:creationId xmlns:a16="http://schemas.microsoft.com/office/drawing/2014/main" id="{0EB5B125-15ED-6C4F-B812-B9379529A4FB}"/>
                </a:ext>
              </a:extLst>
            </p:cNvPr>
            <p:cNvPicPr>
              <a:picLocks noChangeAspect="1" noChangeArrowheads="1"/>
            </p:cNvPicPr>
            <p:nvPr/>
          </p:nvPicPr>
          <p:blipFill>
            <a:blip r:embed="rId10"/>
            <a:srcRect/>
            <a:stretch/>
          </p:blipFill>
          <p:spPr bwMode="auto">
            <a:xfrm>
              <a:off x="2188941" y="4486773"/>
              <a:ext cx="417748" cy="417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Rechteck 53">
              <a:extLst>
                <a:ext uri="{FF2B5EF4-FFF2-40B4-BE49-F238E27FC236}">
                  <a16:creationId xmlns:a16="http://schemas.microsoft.com/office/drawing/2014/main" id="{B361A4C4-85E1-274B-A281-18C97961470F}"/>
                </a:ext>
              </a:extLst>
            </p:cNvPr>
            <p:cNvSpPr/>
            <p:nvPr/>
          </p:nvSpPr>
          <p:spPr bwMode="gray">
            <a:xfrm>
              <a:off x="1770500" y="4427407"/>
              <a:ext cx="836189" cy="874799"/>
            </a:xfrm>
            <a:prstGeom prst="rect">
              <a:avLst/>
            </a:prstGeom>
            <a:noFill/>
            <a:ln w="952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1" name="Textplatzhalter 10">
            <a:extLst>
              <a:ext uri="{FF2B5EF4-FFF2-40B4-BE49-F238E27FC236}">
                <a16:creationId xmlns:a16="http://schemas.microsoft.com/office/drawing/2014/main" id="{DBF9FFDE-92F6-F44D-87EF-1D256F01EF50}"/>
              </a:ext>
            </a:extLst>
          </p:cNvPr>
          <p:cNvSpPr>
            <a:spLocks noGrp="1"/>
          </p:cNvSpPr>
          <p:nvPr>
            <p:ph type="body" sz="quarter" idx="10"/>
          </p:nvPr>
        </p:nvSpPr>
        <p:spPr>
          <a:xfrm>
            <a:off x="503238" y="1795419"/>
            <a:ext cx="5328973" cy="4716463"/>
          </a:xfrm>
        </p:spPr>
        <p:txBody>
          <a:bodyPr>
            <a:noAutofit/>
          </a:bodyPr>
          <a:lstStyle/>
          <a:p>
            <a:r>
              <a:rPr lang="en-US" sz="1400" b="1" dirty="0">
                <a:solidFill>
                  <a:schemeClr val="accent1"/>
                </a:solidFill>
              </a:rPr>
              <a:t>Use case description</a:t>
            </a:r>
          </a:p>
          <a:p>
            <a:pPr lvl="1"/>
            <a:r>
              <a:rPr lang="en-US" sz="1200" dirty="0"/>
              <a:t>Making EIM-enriched data easily available to SAP Data Intelligence software connections </a:t>
            </a:r>
          </a:p>
          <a:p>
            <a:pPr lvl="1"/>
            <a:r>
              <a:rPr lang="en-US" sz="1200" dirty="0"/>
              <a:t>Minimizing impact on the current EIM implementations</a:t>
            </a:r>
          </a:p>
          <a:p>
            <a:pPr lvl="1"/>
            <a:r>
              <a:rPr lang="en-US" sz="1200" dirty="0"/>
              <a:t>Orchestrating SAP Data Services software jobs as a part of the SAP Data Intelligence software pipeline</a:t>
            </a:r>
          </a:p>
          <a:p>
            <a:r>
              <a:rPr lang="en-US" sz="1400" b="1" dirty="0">
                <a:solidFill>
                  <a:schemeClr val="accent1"/>
                </a:solidFill>
              </a:rPr>
              <a:t>Business value – Benefits</a:t>
            </a:r>
          </a:p>
          <a:p>
            <a:pPr lvl="1"/>
            <a:r>
              <a:rPr lang="en-US" altLang="en-US" sz="1200" dirty="0"/>
              <a:t>Enables users to consume EIM processed data from SAP Analytics Cloud, Kafka, and other unique SAP Data Intelligence software targets</a:t>
            </a:r>
          </a:p>
          <a:p>
            <a:pPr lvl="1"/>
            <a:r>
              <a:rPr lang="en-US" altLang="en-US" sz="1200" dirty="0"/>
              <a:t>Integrates all the sources and targets supported by SAP Data </a:t>
            </a:r>
            <a:r>
              <a:rPr lang="en-US" sz="1200" dirty="0"/>
              <a:t>Services</a:t>
            </a:r>
            <a:r>
              <a:rPr lang="en-US" altLang="en-US" sz="1200" dirty="0"/>
              <a:t> and SAP Data Intelligence in a single pipeline with distributed processing</a:t>
            </a:r>
          </a:p>
          <a:p>
            <a:pPr lvl="1"/>
            <a:r>
              <a:rPr lang="en-US" altLang="en-US" sz="1200" dirty="0"/>
              <a:t>Enables the use of existing SAP Data </a:t>
            </a:r>
            <a:r>
              <a:rPr lang="en-US" sz="1200" dirty="0"/>
              <a:t>Services</a:t>
            </a:r>
            <a:r>
              <a:rPr lang="en-US" altLang="en-US" sz="1200" dirty="0"/>
              <a:t> software jobs</a:t>
            </a:r>
          </a:p>
          <a:p>
            <a:pPr lvl="1"/>
            <a:r>
              <a:rPr lang="en-US" sz="1200" dirty="0"/>
              <a:t>Allows direct consumption of IS rules for data validations and enrichments within SAP Data Services</a:t>
            </a:r>
          </a:p>
          <a:p>
            <a:pPr lvl="1"/>
            <a:r>
              <a:rPr lang="en-US" sz="1200" dirty="0"/>
              <a:t>Gives users choice of the data lake infrastructure, either on-premise or cloud</a:t>
            </a:r>
          </a:p>
          <a:p>
            <a:endParaRPr lang="de-DE" sz="1400" dirty="0"/>
          </a:p>
        </p:txBody>
      </p:sp>
      <p:sp>
        <p:nvSpPr>
          <p:cNvPr id="10" name="Titel 9">
            <a:extLst>
              <a:ext uri="{FF2B5EF4-FFF2-40B4-BE49-F238E27FC236}">
                <a16:creationId xmlns:a16="http://schemas.microsoft.com/office/drawing/2014/main" id="{C0321BAF-991D-C749-AAD1-287531E57CF5}"/>
              </a:ext>
            </a:extLst>
          </p:cNvPr>
          <p:cNvSpPr>
            <a:spLocks noGrp="1"/>
          </p:cNvSpPr>
          <p:nvPr>
            <p:ph type="title"/>
          </p:nvPr>
        </p:nvSpPr>
        <p:spPr>
          <a:xfrm>
            <a:off x="503238" y="503238"/>
            <a:ext cx="11187112" cy="707886"/>
          </a:xfrm>
        </p:spPr>
        <p:txBody>
          <a:bodyPr/>
          <a:lstStyle/>
          <a:p>
            <a:r>
              <a:rPr lang="en-US" dirty="0"/>
              <a:t>SAP Data Intelligence and SAP Data Services</a:t>
            </a:r>
            <a:br>
              <a:rPr lang="en-US" dirty="0"/>
            </a:br>
            <a:r>
              <a:rPr lang="en-US" sz="2200" dirty="0">
                <a:solidFill>
                  <a:schemeClr val="accent1"/>
                </a:solidFill>
              </a:rPr>
              <a:t>Reuse DS to feed enriched data to Data Intelligence</a:t>
            </a:r>
            <a:endParaRPr lang="de-DE" sz="2200" dirty="0">
              <a:solidFill>
                <a:schemeClr val="accent1"/>
              </a:solidFill>
            </a:endParaRPr>
          </a:p>
        </p:txBody>
      </p:sp>
      <p:pic>
        <p:nvPicPr>
          <p:cNvPr id="60" name="Picture 5">
            <a:extLst>
              <a:ext uri="{FF2B5EF4-FFF2-40B4-BE49-F238E27FC236}">
                <a16:creationId xmlns:a16="http://schemas.microsoft.com/office/drawing/2014/main" id="{995FA10E-2681-DE44-8C84-88210FD87983}"/>
              </a:ext>
            </a:extLst>
          </p:cNvPr>
          <p:cNvPicPr>
            <a:picLocks noChangeAspect="1" noChangeArrowheads="1"/>
          </p:cNvPicPr>
          <p:nvPr/>
        </p:nvPicPr>
        <p:blipFill>
          <a:blip r:embed="rId10"/>
          <a:srcRect/>
          <a:stretch/>
        </p:blipFill>
        <p:spPr bwMode="auto">
          <a:xfrm>
            <a:off x="10352901" y="1651909"/>
            <a:ext cx="307778" cy="307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1" name="Straight Arrow Connector 14">
            <a:extLst>
              <a:ext uri="{FF2B5EF4-FFF2-40B4-BE49-F238E27FC236}">
                <a16:creationId xmlns:a16="http://schemas.microsoft.com/office/drawing/2014/main" id="{C6354E95-C933-D348-96D3-09F447A0419C}"/>
              </a:ext>
            </a:extLst>
          </p:cNvPr>
          <p:cNvCxnSpPr>
            <a:cxnSpLocks/>
          </p:cNvCxnSpPr>
          <p:nvPr/>
        </p:nvCxnSpPr>
        <p:spPr>
          <a:xfrm>
            <a:off x="509393" y="2027060"/>
            <a:ext cx="529405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Arrow Connector 14">
            <a:extLst>
              <a:ext uri="{FF2B5EF4-FFF2-40B4-BE49-F238E27FC236}">
                <a16:creationId xmlns:a16="http://schemas.microsoft.com/office/drawing/2014/main" id="{4828DE9E-9088-474B-BF78-0CF18DCDFBED}"/>
              </a:ext>
            </a:extLst>
          </p:cNvPr>
          <p:cNvCxnSpPr>
            <a:cxnSpLocks/>
          </p:cNvCxnSpPr>
          <p:nvPr/>
        </p:nvCxnSpPr>
        <p:spPr>
          <a:xfrm>
            <a:off x="509393" y="3608761"/>
            <a:ext cx="529405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3" name="Straight Arrow Connector 14">
            <a:extLst>
              <a:ext uri="{FF2B5EF4-FFF2-40B4-BE49-F238E27FC236}">
                <a16:creationId xmlns:a16="http://schemas.microsoft.com/office/drawing/2014/main" id="{9AB5749E-D6C9-DE41-BB98-94B3B03F9E0D}"/>
              </a:ext>
            </a:extLst>
          </p:cNvPr>
          <p:cNvCxnSpPr>
            <a:cxnSpLocks/>
          </p:cNvCxnSpPr>
          <p:nvPr/>
        </p:nvCxnSpPr>
        <p:spPr>
          <a:xfrm>
            <a:off x="5957074" y="4792031"/>
            <a:ext cx="5486511"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23046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A4B837-1638-40E8-BEA5-5A83C1638C0B}"/>
              </a:ext>
            </a:extLst>
          </p:cNvPr>
          <p:cNvSpPr txBox="1"/>
          <p:nvPr/>
        </p:nvSpPr>
        <p:spPr>
          <a:xfrm>
            <a:off x="180932" y="2338344"/>
            <a:ext cx="65" cy="32316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fontAlgn="base">
              <a:spcBef>
                <a:spcPct val="50000"/>
              </a:spcBef>
              <a:spcAft>
                <a:spcPct val="0"/>
              </a:spcAft>
              <a:buClr>
                <a:srgbClr val="F0AB00"/>
              </a:buClr>
              <a:buSzPct val="80000"/>
            </a:pPr>
            <a:endParaRPr lang="en-US"/>
          </a:p>
        </p:txBody>
      </p:sp>
      <p:sp>
        <p:nvSpPr>
          <p:cNvPr id="19" name="Textplatzhalter 18">
            <a:extLst>
              <a:ext uri="{FF2B5EF4-FFF2-40B4-BE49-F238E27FC236}">
                <a16:creationId xmlns:a16="http://schemas.microsoft.com/office/drawing/2014/main" id="{B4633742-AA15-1E4D-B110-F8AC8EAF176F}"/>
              </a:ext>
            </a:extLst>
          </p:cNvPr>
          <p:cNvSpPr>
            <a:spLocks noGrp="1"/>
          </p:cNvSpPr>
          <p:nvPr>
            <p:ph type="body" sz="quarter" idx="10"/>
          </p:nvPr>
        </p:nvSpPr>
        <p:spPr>
          <a:xfrm>
            <a:off x="504000" y="1796169"/>
            <a:ext cx="5328000" cy="4716000"/>
          </a:xfrm>
        </p:spPr>
        <p:txBody>
          <a:bodyPr>
            <a:noAutofit/>
          </a:bodyPr>
          <a:lstStyle/>
          <a:p>
            <a:r>
              <a:rPr lang="en-US" sz="1400" b="1" dirty="0">
                <a:solidFill>
                  <a:schemeClr val="accent1"/>
                </a:solidFill>
              </a:rPr>
              <a:t>Use case description</a:t>
            </a:r>
          </a:p>
          <a:p>
            <a:pPr lvl="1"/>
            <a:r>
              <a:rPr lang="en-US" sz="1200" dirty="0"/>
              <a:t>Enriching legacy data based on machine learning models</a:t>
            </a:r>
          </a:p>
          <a:p>
            <a:pPr lvl="1"/>
            <a:r>
              <a:rPr lang="en-US" sz="1200" dirty="0"/>
              <a:t>Integrating valuable external data into legacy data</a:t>
            </a:r>
          </a:p>
          <a:p>
            <a:pPr lvl="1"/>
            <a:r>
              <a:rPr lang="en-US" sz="1200" dirty="0"/>
              <a:t>Leveraging SAP Data Services software data standardization, cleansing and enrichment in SAP Data Intelligence software pipelines</a:t>
            </a:r>
          </a:p>
          <a:p>
            <a:r>
              <a:rPr lang="en-US" sz="1400" b="1" dirty="0">
                <a:solidFill>
                  <a:schemeClr val="accent1"/>
                </a:solidFill>
              </a:rPr>
              <a:t>Business value – Benefits</a:t>
            </a:r>
          </a:p>
          <a:p>
            <a:pPr lvl="1"/>
            <a:r>
              <a:rPr lang="en-US" altLang="en-US" sz="1200" dirty="0"/>
              <a:t>Enables valuable foreign data absorption in legacy systems as a reverse cycle </a:t>
            </a:r>
          </a:p>
          <a:p>
            <a:pPr lvl="1"/>
            <a:r>
              <a:rPr lang="en-US" altLang="en-US" sz="1200" dirty="0"/>
              <a:t>Enables learning model data enrichment for legacy systems as well as new age systems</a:t>
            </a:r>
          </a:p>
          <a:p>
            <a:pPr lvl="1"/>
            <a:r>
              <a:rPr lang="en-US" altLang="en-US" sz="1200" dirty="0"/>
              <a:t>Allows data synchronization, standardization, and harmonization between legacy and new age system</a:t>
            </a:r>
          </a:p>
          <a:p>
            <a:pPr lvl="1"/>
            <a:r>
              <a:rPr lang="en-US" altLang="en-US" sz="1200" dirty="0"/>
              <a:t>Enables template-based data quality validations and corrections</a:t>
            </a:r>
          </a:p>
        </p:txBody>
      </p:sp>
      <p:sp>
        <p:nvSpPr>
          <p:cNvPr id="18" name="Titel 17">
            <a:extLst>
              <a:ext uri="{FF2B5EF4-FFF2-40B4-BE49-F238E27FC236}">
                <a16:creationId xmlns:a16="http://schemas.microsoft.com/office/drawing/2014/main" id="{955D4A5A-C92D-A946-B860-637495D1FB38}"/>
              </a:ext>
            </a:extLst>
          </p:cNvPr>
          <p:cNvSpPr>
            <a:spLocks noGrp="1"/>
          </p:cNvSpPr>
          <p:nvPr>
            <p:ph type="title"/>
          </p:nvPr>
        </p:nvSpPr>
        <p:spPr>
          <a:xfrm>
            <a:off x="503238" y="503238"/>
            <a:ext cx="9707562" cy="707886"/>
          </a:xfrm>
        </p:spPr>
        <p:txBody>
          <a:bodyPr/>
          <a:lstStyle/>
          <a:p>
            <a:r>
              <a:rPr lang="en-US" dirty="0"/>
              <a:t>SAP Data Intelligence and SAP Data Services</a:t>
            </a:r>
            <a:br>
              <a:rPr lang="en-US" dirty="0"/>
            </a:br>
            <a:r>
              <a:rPr lang="en-US" sz="2200" dirty="0">
                <a:solidFill>
                  <a:schemeClr val="accent1"/>
                </a:solidFill>
              </a:rPr>
              <a:t>Use DI to feed ML-processed data back to DS</a:t>
            </a:r>
          </a:p>
        </p:txBody>
      </p:sp>
      <p:sp>
        <p:nvSpPr>
          <p:cNvPr id="64" name="Rectangle 36">
            <a:extLst>
              <a:ext uri="{FF2B5EF4-FFF2-40B4-BE49-F238E27FC236}">
                <a16:creationId xmlns:a16="http://schemas.microsoft.com/office/drawing/2014/main" id="{F7C38753-D7BE-3D4A-8D29-2F880C962F41}"/>
              </a:ext>
            </a:extLst>
          </p:cNvPr>
          <p:cNvSpPr/>
          <p:nvPr/>
        </p:nvSpPr>
        <p:spPr>
          <a:xfrm>
            <a:off x="6097588" y="5077819"/>
            <a:ext cx="5833155" cy="1523494"/>
          </a:xfrm>
          <a:prstGeom prst="rect">
            <a:avLst/>
          </a:prstGeom>
        </p:spPr>
        <p:txBody>
          <a:bodyPr wrap="square"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lvl="1" defTabSz="1088558">
              <a:spcBef>
                <a:spcPts val="1800"/>
              </a:spcBef>
              <a:buClr>
                <a:schemeClr val="accent1"/>
              </a:buClr>
              <a:buSzPct val="80000"/>
              <a:buNone/>
              <a:defRPr/>
            </a:pPr>
            <a:r>
              <a:rPr lang="en-US" sz="1200" b="1" dirty="0">
                <a:solidFill>
                  <a:schemeClr val="accent1"/>
                </a:solidFill>
                <a:latin typeface="+mn-lt"/>
              </a:rPr>
              <a:t>Use case example</a:t>
            </a:r>
          </a:p>
          <a:p>
            <a:pPr marL="136525" lvl="1" indent="-136525" defTabSz="1088558" fontAlgn="base">
              <a:spcBef>
                <a:spcPts val="600"/>
              </a:spcBef>
              <a:spcAft>
                <a:spcPct val="0"/>
              </a:spcAft>
              <a:buClr>
                <a:schemeClr val="accent1"/>
              </a:buClr>
              <a:buFont typeface="+mj-lt"/>
              <a:buAutoNum type="arabicPeriod"/>
              <a:defRPr/>
            </a:pPr>
            <a:r>
              <a:rPr lang="en-US" sz="1100" dirty="0">
                <a:latin typeface="+mn-lt"/>
              </a:rPr>
              <a:t>Identify high-value data from external systems integrated by SAP Data Intelligence and feed back to data lake for integrating with enterprise data by SAP Data Services. </a:t>
            </a:r>
          </a:p>
          <a:p>
            <a:pPr marL="136525" lvl="1" indent="-136525" defTabSz="1088558" fontAlgn="base">
              <a:spcBef>
                <a:spcPts val="600"/>
              </a:spcBef>
              <a:spcAft>
                <a:spcPct val="0"/>
              </a:spcAft>
              <a:buClr>
                <a:schemeClr val="accent1"/>
              </a:buClr>
              <a:buFont typeface="+mj-lt"/>
              <a:buAutoNum type="arabicPeriod"/>
              <a:defRPr/>
            </a:pPr>
            <a:r>
              <a:rPr lang="en-US" sz="1100" dirty="0">
                <a:latin typeface="+mn-lt"/>
              </a:rPr>
              <a:t>Apply data format interchange with SAP Data Services for integrating with enterprise or legacy data. </a:t>
            </a:r>
          </a:p>
          <a:p>
            <a:pPr marL="136525" lvl="1" indent="-136525" defTabSz="1088558" fontAlgn="base">
              <a:spcBef>
                <a:spcPts val="600"/>
              </a:spcBef>
              <a:spcAft>
                <a:spcPct val="0"/>
              </a:spcAft>
              <a:buClr>
                <a:schemeClr val="accent1"/>
              </a:buClr>
              <a:buFont typeface="+mj-lt"/>
              <a:buAutoNum type="arabicPeriod"/>
              <a:defRPr/>
            </a:pPr>
            <a:r>
              <a:rPr lang="en-US" sz="1100" dirty="0">
                <a:latin typeface="+mn-lt"/>
              </a:rPr>
              <a:t>Leverage SAP Data Services software transforms by invoking predefined template dataflows.</a:t>
            </a:r>
          </a:p>
        </p:txBody>
      </p:sp>
      <p:grpSp>
        <p:nvGrpSpPr>
          <p:cNvPr id="42" name="Group 16">
            <a:extLst>
              <a:ext uri="{FF2B5EF4-FFF2-40B4-BE49-F238E27FC236}">
                <a16:creationId xmlns:a16="http://schemas.microsoft.com/office/drawing/2014/main" id="{63E167A5-890F-C042-9743-7771C65360DF}"/>
              </a:ext>
            </a:extLst>
          </p:cNvPr>
          <p:cNvGrpSpPr/>
          <p:nvPr/>
        </p:nvGrpSpPr>
        <p:grpSpPr>
          <a:xfrm>
            <a:off x="6228005" y="846825"/>
            <a:ext cx="5280636" cy="3809834"/>
            <a:chOff x="6813944" y="584715"/>
            <a:chExt cx="5280636" cy="3809834"/>
          </a:xfrm>
        </p:grpSpPr>
        <p:grpSp>
          <p:nvGrpSpPr>
            <p:cNvPr id="43" name="Group 31">
              <a:extLst>
                <a:ext uri="{FF2B5EF4-FFF2-40B4-BE49-F238E27FC236}">
                  <a16:creationId xmlns:a16="http://schemas.microsoft.com/office/drawing/2014/main" id="{4D20BC12-35AA-EE48-BA41-0509A57113FE}"/>
                </a:ext>
              </a:extLst>
            </p:cNvPr>
            <p:cNvGrpSpPr/>
            <p:nvPr/>
          </p:nvGrpSpPr>
          <p:grpSpPr>
            <a:xfrm>
              <a:off x="9003175" y="584715"/>
              <a:ext cx="3026349" cy="2519100"/>
              <a:chOff x="3485472" y="2046185"/>
              <a:chExt cx="3026349" cy="2519100"/>
            </a:xfrm>
          </p:grpSpPr>
          <p:pic>
            <p:nvPicPr>
              <p:cNvPr id="66" name="Picture 46">
                <a:extLst>
                  <a:ext uri="{FF2B5EF4-FFF2-40B4-BE49-F238E27FC236}">
                    <a16:creationId xmlns:a16="http://schemas.microsoft.com/office/drawing/2014/main" id="{18B6A05B-E0B9-9D4C-9E24-1FAAEF7B83A9}"/>
                  </a:ext>
                </a:extLst>
              </p:cNvPr>
              <p:cNvPicPr>
                <a:picLocks noChangeAspect="1"/>
              </p:cNvPicPr>
              <p:nvPr/>
            </p:nvPicPr>
            <p:blipFill>
              <a:blip r:embed="rId3">
                <a:alphaModFix amt="10000"/>
              </a:blip>
              <a:stretch>
                <a:fillRect/>
              </a:stretch>
            </p:blipFill>
            <p:spPr>
              <a:xfrm>
                <a:off x="3485472" y="2046185"/>
                <a:ext cx="3026349" cy="2519100"/>
              </a:xfrm>
              <a:prstGeom prst="rect">
                <a:avLst/>
              </a:prstGeom>
            </p:spPr>
          </p:pic>
          <p:pic>
            <p:nvPicPr>
              <p:cNvPr id="67" name="Picture 47">
                <a:extLst>
                  <a:ext uri="{FF2B5EF4-FFF2-40B4-BE49-F238E27FC236}">
                    <a16:creationId xmlns:a16="http://schemas.microsoft.com/office/drawing/2014/main" id="{5F486C89-EE61-6A44-8410-566C50DA4BBD}"/>
                  </a:ext>
                </a:extLst>
              </p:cNvPr>
              <p:cNvPicPr>
                <a:picLocks noChangeAspect="1"/>
              </p:cNvPicPr>
              <p:nvPr/>
            </p:nvPicPr>
            <p:blipFill>
              <a:blip r:embed="rId4"/>
              <a:stretch>
                <a:fillRect/>
              </a:stretch>
            </p:blipFill>
            <p:spPr>
              <a:xfrm>
                <a:off x="4519444" y="2664894"/>
                <a:ext cx="850301" cy="847938"/>
              </a:xfrm>
              <a:prstGeom prst="rect">
                <a:avLst/>
              </a:prstGeom>
            </p:spPr>
          </p:pic>
          <p:sp>
            <p:nvSpPr>
              <p:cNvPr id="68" name="Rectangle 48">
                <a:extLst>
                  <a:ext uri="{FF2B5EF4-FFF2-40B4-BE49-F238E27FC236}">
                    <a16:creationId xmlns:a16="http://schemas.microsoft.com/office/drawing/2014/main" id="{14D29172-A007-D14B-B121-136B2D4F57FE}"/>
                  </a:ext>
                </a:extLst>
              </p:cNvPr>
              <p:cNvSpPr/>
              <p:nvPr/>
            </p:nvSpPr>
            <p:spPr>
              <a:xfrm>
                <a:off x="4364405" y="3841335"/>
                <a:ext cx="1815160" cy="276999"/>
              </a:xfrm>
              <a:prstGeom prst="rect">
                <a:avLst/>
              </a:prstGeom>
            </p:spPr>
            <p:txBody>
              <a:bodyPr wrap="square">
                <a:spAutoFit/>
              </a:bodyPr>
              <a:lstStyle/>
              <a:p>
                <a:r>
                  <a:rPr lang="en-US" sz="1200" b="1" kern="0" dirty="0">
                    <a:ea typeface="Arial Unicode MS" pitchFamily="34" charset="-128"/>
                    <a:cs typeface="Arial Unicode MS" pitchFamily="34" charset="-128"/>
                  </a:rPr>
                  <a:t>SAP Data Intelligence</a:t>
                </a:r>
              </a:p>
            </p:txBody>
          </p:sp>
          <p:pic>
            <p:nvPicPr>
              <p:cNvPr id="70" name="Picture 50">
                <a:extLst>
                  <a:ext uri="{FF2B5EF4-FFF2-40B4-BE49-F238E27FC236}">
                    <a16:creationId xmlns:a16="http://schemas.microsoft.com/office/drawing/2014/main" id="{73678494-9682-F841-B717-C0DB7BBF77CC}"/>
                  </a:ext>
                </a:extLst>
              </p:cNvPr>
              <p:cNvPicPr>
                <a:picLocks noChangeAspect="1"/>
              </p:cNvPicPr>
              <p:nvPr/>
            </p:nvPicPr>
            <p:blipFill>
              <a:blip r:embed="rId5"/>
              <a:stretch>
                <a:fillRect/>
              </a:stretch>
            </p:blipFill>
            <p:spPr>
              <a:xfrm rot="2534642">
                <a:off x="5555901" y="3454139"/>
                <a:ext cx="346028" cy="346028"/>
              </a:xfrm>
              <a:prstGeom prst="rect">
                <a:avLst/>
              </a:prstGeom>
            </p:spPr>
          </p:pic>
          <p:pic>
            <p:nvPicPr>
              <p:cNvPr id="71" name="Picture 51">
                <a:extLst>
                  <a:ext uri="{FF2B5EF4-FFF2-40B4-BE49-F238E27FC236}">
                    <a16:creationId xmlns:a16="http://schemas.microsoft.com/office/drawing/2014/main" id="{4EA092E9-5E96-6148-928E-4D337C7B2A7C}"/>
                  </a:ext>
                </a:extLst>
              </p:cNvPr>
              <p:cNvPicPr>
                <a:picLocks noChangeAspect="1"/>
              </p:cNvPicPr>
              <p:nvPr/>
            </p:nvPicPr>
            <p:blipFill>
              <a:blip r:embed="rId6"/>
              <a:stretch>
                <a:fillRect/>
              </a:stretch>
            </p:blipFill>
            <p:spPr>
              <a:xfrm>
                <a:off x="6031082" y="3211906"/>
                <a:ext cx="190783" cy="313660"/>
              </a:xfrm>
              <a:prstGeom prst="rect">
                <a:avLst/>
              </a:prstGeom>
            </p:spPr>
          </p:pic>
        </p:grpSp>
        <p:sp>
          <p:nvSpPr>
            <p:cNvPr id="44" name="Oval 43">
              <a:extLst>
                <a:ext uri="{FF2B5EF4-FFF2-40B4-BE49-F238E27FC236}">
                  <a16:creationId xmlns:a16="http://schemas.microsoft.com/office/drawing/2014/main" id="{753225A5-7FFB-2F43-9C11-3CE59F4DCCE8}"/>
                </a:ext>
              </a:extLst>
            </p:cNvPr>
            <p:cNvSpPr/>
            <p:nvPr/>
          </p:nvSpPr>
          <p:spPr bwMode="gray">
            <a:xfrm>
              <a:off x="6813944" y="2070554"/>
              <a:ext cx="3399285" cy="2323995"/>
            </a:xfrm>
            <a:prstGeom prst="ellipse">
              <a:avLst/>
            </a:prstGeom>
            <a:noFill/>
            <a:ln w="28575"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45" name="Oval 44">
              <a:extLst>
                <a:ext uri="{FF2B5EF4-FFF2-40B4-BE49-F238E27FC236}">
                  <a16:creationId xmlns:a16="http://schemas.microsoft.com/office/drawing/2014/main" id="{1C027BA9-FCFE-B34D-A45C-1BD2615E3FED}"/>
                </a:ext>
              </a:extLst>
            </p:cNvPr>
            <p:cNvSpPr/>
            <p:nvPr/>
          </p:nvSpPr>
          <p:spPr bwMode="gray">
            <a:xfrm>
              <a:off x="8695296" y="774588"/>
              <a:ext cx="3399284" cy="2778515"/>
            </a:xfrm>
            <a:prstGeom prst="ellipse">
              <a:avLst/>
            </a:prstGeom>
            <a:noFill/>
            <a:ln w="28575"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5" name="TextBox 52">
              <a:extLst>
                <a:ext uri="{FF2B5EF4-FFF2-40B4-BE49-F238E27FC236}">
                  <a16:creationId xmlns:a16="http://schemas.microsoft.com/office/drawing/2014/main" id="{4A64A0D2-0CDC-854C-A898-5701496402BA}"/>
                </a:ext>
              </a:extLst>
            </p:cNvPr>
            <p:cNvSpPr txBox="1"/>
            <p:nvPr/>
          </p:nvSpPr>
          <p:spPr>
            <a:xfrm>
              <a:off x="8981657" y="2554355"/>
              <a:ext cx="1083990" cy="553998"/>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dirty="0">
                  <a:ea typeface="Arial Unicode MS" pitchFamily="34" charset="-128"/>
                  <a:cs typeface="Arial Unicode MS" pitchFamily="34" charset="-128"/>
                </a:rPr>
                <a:t>Common connections [data lake]</a:t>
              </a:r>
            </a:p>
          </p:txBody>
        </p:sp>
      </p:grpSp>
      <p:grpSp>
        <p:nvGrpSpPr>
          <p:cNvPr id="72" name="Gruppieren 71">
            <a:extLst>
              <a:ext uri="{FF2B5EF4-FFF2-40B4-BE49-F238E27FC236}">
                <a16:creationId xmlns:a16="http://schemas.microsoft.com/office/drawing/2014/main" id="{DBB986EB-44DB-9E49-809C-88F99942AAB7}"/>
              </a:ext>
            </a:extLst>
          </p:cNvPr>
          <p:cNvGrpSpPr/>
          <p:nvPr/>
        </p:nvGrpSpPr>
        <p:grpSpPr>
          <a:xfrm>
            <a:off x="6829690" y="2882101"/>
            <a:ext cx="1681354" cy="1565718"/>
            <a:chOff x="1048849" y="4013755"/>
            <a:chExt cx="1681354" cy="1565718"/>
          </a:xfrm>
        </p:grpSpPr>
        <p:grpSp>
          <p:nvGrpSpPr>
            <p:cNvPr id="73" name="Group 71">
              <a:extLst>
                <a:ext uri="{FF2B5EF4-FFF2-40B4-BE49-F238E27FC236}">
                  <a16:creationId xmlns:a16="http://schemas.microsoft.com/office/drawing/2014/main" id="{00AEEA33-45E7-8C48-9BB0-A080A451CB04}"/>
                </a:ext>
              </a:extLst>
            </p:cNvPr>
            <p:cNvGrpSpPr/>
            <p:nvPr/>
          </p:nvGrpSpPr>
          <p:grpSpPr>
            <a:xfrm>
              <a:off x="1048849" y="4013755"/>
              <a:ext cx="1681354" cy="1565718"/>
              <a:chOff x="7288005" y="2688042"/>
              <a:chExt cx="1681354" cy="1565718"/>
            </a:xfrm>
            <a:noFill/>
          </p:grpSpPr>
          <p:sp>
            <p:nvSpPr>
              <p:cNvPr id="76" name="Rectangle 72">
                <a:extLst>
                  <a:ext uri="{FF2B5EF4-FFF2-40B4-BE49-F238E27FC236}">
                    <a16:creationId xmlns:a16="http://schemas.microsoft.com/office/drawing/2014/main" id="{FFD790A8-776B-5944-9822-25A4A313C3EE}"/>
                  </a:ext>
                </a:extLst>
              </p:cNvPr>
              <p:cNvSpPr/>
              <p:nvPr/>
            </p:nvSpPr>
            <p:spPr>
              <a:xfrm>
                <a:off x="7320857" y="3976761"/>
                <a:ext cx="1648502" cy="276999"/>
              </a:xfrm>
              <a:prstGeom prst="rect">
                <a:avLst/>
              </a:prstGeom>
              <a:grpFill/>
            </p:spPr>
            <p:txBody>
              <a:bodyPr wrap="square">
                <a:spAutoFit/>
              </a:bodyPr>
              <a:lstStyle/>
              <a:p>
                <a:r>
                  <a:rPr lang="en-US" sz="1200" b="1" kern="0" dirty="0">
                    <a:ea typeface="Arial Unicode MS" pitchFamily="34" charset="-128"/>
                  </a:rPr>
                  <a:t>SAP Data Services</a:t>
                </a:r>
              </a:p>
            </p:txBody>
          </p:sp>
          <p:pic>
            <p:nvPicPr>
              <p:cNvPr id="77" name="Picture 1">
                <a:extLst>
                  <a:ext uri="{FF2B5EF4-FFF2-40B4-BE49-F238E27FC236}">
                    <a16:creationId xmlns:a16="http://schemas.microsoft.com/office/drawing/2014/main" id="{0E9DB419-B8C6-B148-845F-D6BEF2E997AE}"/>
                  </a:ext>
                </a:extLst>
              </p:cNvPr>
              <p:cNvPicPr>
                <a:picLocks noChangeAspect="1" noChangeArrowheads="1"/>
              </p:cNvPicPr>
              <p:nvPr/>
            </p:nvPicPr>
            <p:blipFill>
              <a:blip r:embed="rId7" cstate="print"/>
              <a:srcRect/>
              <a:stretch>
                <a:fillRect/>
              </a:stretch>
            </p:blipFill>
            <p:spPr bwMode="auto">
              <a:xfrm>
                <a:off x="7291035" y="2688042"/>
                <a:ext cx="651212" cy="546178"/>
              </a:xfrm>
              <a:prstGeom prst="rect">
                <a:avLst/>
              </a:prstGeom>
              <a:grpFill/>
              <a:ln w="9525">
                <a:solidFill>
                  <a:schemeClr val="tx2"/>
                </a:solidFill>
                <a:miter lim="800000"/>
                <a:headEnd/>
                <a:tailEnd/>
              </a:ln>
              <a:effectLst/>
            </p:spPr>
          </p:pic>
          <p:pic>
            <p:nvPicPr>
              <p:cNvPr id="78" name="Picture 74">
                <a:extLst>
                  <a:ext uri="{FF2B5EF4-FFF2-40B4-BE49-F238E27FC236}">
                    <a16:creationId xmlns:a16="http://schemas.microsoft.com/office/drawing/2014/main" id="{84597956-3093-4C4E-854A-1FC74CBA2EC7}"/>
                  </a:ext>
                </a:extLst>
              </p:cNvPr>
              <p:cNvPicPr>
                <a:picLocks noChangeAspect="1"/>
              </p:cNvPicPr>
              <p:nvPr/>
            </p:nvPicPr>
            <p:blipFill>
              <a:blip r:embed="rId8"/>
              <a:srcRect/>
              <a:stretch/>
            </p:blipFill>
            <p:spPr>
              <a:xfrm>
                <a:off x="8009656" y="3337792"/>
                <a:ext cx="638701" cy="638701"/>
              </a:xfrm>
              <a:prstGeom prst="rect">
                <a:avLst/>
              </a:prstGeom>
              <a:grpFill/>
            </p:spPr>
          </p:pic>
          <p:pic>
            <p:nvPicPr>
              <p:cNvPr id="79" name="Picture 75">
                <a:extLst>
                  <a:ext uri="{FF2B5EF4-FFF2-40B4-BE49-F238E27FC236}">
                    <a16:creationId xmlns:a16="http://schemas.microsoft.com/office/drawing/2014/main" id="{18D00573-A11B-C840-8E18-B9F89970189D}"/>
                  </a:ext>
                </a:extLst>
              </p:cNvPr>
              <p:cNvPicPr>
                <a:picLocks noChangeAspect="1"/>
              </p:cNvPicPr>
              <p:nvPr/>
            </p:nvPicPr>
            <p:blipFill>
              <a:blip r:embed="rId9"/>
              <a:srcRect/>
              <a:stretch/>
            </p:blipFill>
            <p:spPr>
              <a:xfrm>
                <a:off x="7288005" y="3556058"/>
                <a:ext cx="438051" cy="438051"/>
              </a:xfrm>
              <a:prstGeom prst="rect">
                <a:avLst/>
              </a:prstGeom>
              <a:grpFill/>
            </p:spPr>
          </p:pic>
          <p:cxnSp>
            <p:nvCxnSpPr>
              <p:cNvPr id="80" name="Connector: Elbow 76">
                <a:extLst>
                  <a:ext uri="{FF2B5EF4-FFF2-40B4-BE49-F238E27FC236}">
                    <a16:creationId xmlns:a16="http://schemas.microsoft.com/office/drawing/2014/main" id="{29F6A5AB-767B-7F4E-A515-43A5B48E4AFC}"/>
                  </a:ext>
                </a:extLst>
              </p:cNvPr>
              <p:cNvCxnSpPr>
                <a:cxnSpLocks/>
                <a:stCxn id="79" idx="3"/>
                <a:endCxn id="78" idx="1"/>
              </p:cNvCxnSpPr>
              <p:nvPr/>
            </p:nvCxnSpPr>
            <p:spPr>
              <a:xfrm flipV="1">
                <a:off x="7726056" y="3657143"/>
                <a:ext cx="283600" cy="117941"/>
              </a:xfrm>
              <a:prstGeom prst="bentConnector3">
                <a:avLst>
                  <a:gd name="adj1" fmla="val 50000"/>
                </a:avLst>
              </a:prstGeom>
              <a:grpFill/>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74" name="Picture 5">
              <a:extLst>
                <a:ext uri="{FF2B5EF4-FFF2-40B4-BE49-F238E27FC236}">
                  <a16:creationId xmlns:a16="http://schemas.microsoft.com/office/drawing/2014/main" id="{38BEB653-5B03-7446-83B3-42419BB3F317}"/>
                </a:ext>
              </a:extLst>
            </p:cNvPr>
            <p:cNvPicPr>
              <a:picLocks noChangeAspect="1" noChangeArrowheads="1"/>
            </p:cNvPicPr>
            <p:nvPr/>
          </p:nvPicPr>
          <p:blipFill>
            <a:blip r:embed="rId10"/>
            <a:srcRect/>
            <a:stretch/>
          </p:blipFill>
          <p:spPr bwMode="auto">
            <a:xfrm>
              <a:off x="2188941" y="4486773"/>
              <a:ext cx="417748" cy="417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Rechteck 74">
              <a:extLst>
                <a:ext uri="{FF2B5EF4-FFF2-40B4-BE49-F238E27FC236}">
                  <a16:creationId xmlns:a16="http://schemas.microsoft.com/office/drawing/2014/main" id="{64992B33-24C5-8545-BAE2-DF6ACD59D93D}"/>
                </a:ext>
              </a:extLst>
            </p:cNvPr>
            <p:cNvSpPr/>
            <p:nvPr/>
          </p:nvSpPr>
          <p:spPr bwMode="gray">
            <a:xfrm>
              <a:off x="1770500" y="4427407"/>
              <a:ext cx="836189" cy="874799"/>
            </a:xfrm>
            <a:prstGeom prst="rect">
              <a:avLst/>
            </a:prstGeom>
            <a:noFill/>
            <a:ln w="9525"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81" name="Arrow: Curved Down 28">
            <a:extLst>
              <a:ext uri="{FF2B5EF4-FFF2-40B4-BE49-F238E27FC236}">
                <a16:creationId xmlns:a16="http://schemas.microsoft.com/office/drawing/2014/main" id="{3E30A369-CFCB-B040-998D-57D2C28EA60C}"/>
              </a:ext>
            </a:extLst>
          </p:cNvPr>
          <p:cNvSpPr/>
          <p:nvPr/>
        </p:nvSpPr>
        <p:spPr bwMode="gray">
          <a:xfrm rot="9020442">
            <a:off x="9259410" y="4051108"/>
            <a:ext cx="1790519" cy="934124"/>
          </a:xfrm>
          <a:prstGeom prst="curvedDownArrow">
            <a:avLst>
              <a:gd name="adj1" fmla="val 25000"/>
              <a:gd name="adj2" fmla="val 45250"/>
              <a:gd name="adj3" fmla="val 25000"/>
            </a:avLst>
          </a:prstGeom>
          <a:solidFill>
            <a:schemeClr val="accent3"/>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83" name="Picture 5">
            <a:extLst>
              <a:ext uri="{FF2B5EF4-FFF2-40B4-BE49-F238E27FC236}">
                <a16:creationId xmlns:a16="http://schemas.microsoft.com/office/drawing/2014/main" id="{D5FFC175-B1B6-7E4B-A212-A64CA11E4C8F}"/>
              </a:ext>
            </a:extLst>
          </p:cNvPr>
          <p:cNvPicPr>
            <a:picLocks noChangeAspect="1" noChangeArrowheads="1"/>
          </p:cNvPicPr>
          <p:nvPr/>
        </p:nvPicPr>
        <p:blipFill>
          <a:blip r:embed="rId10"/>
          <a:srcRect/>
          <a:stretch/>
        </p:blipFill>
        <p:spPr bwMode="auto">
          <a:xfrm>
            <a:off x="10352901" y="1651909"/>
            <a:ext cx="307778" cy="307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4" name="Straight Arrow Connector 14">
            <a:extLst>
              <a:ext uri="{FF2B5EF4-FFF2-40B4-BE49-F238E27FC236}">
                <a16:creationId xmlns:a16="http://schemas.microsoft.com/office/drawing/2014/main" id="{91DA55E7-B5C4-CB47-B001-58D6EF14800F}"/>
              </a:ext>
            </a:extLst>
          </p:cNvPr>
          <p:cNvCxnSpPr>
            <a:cxnSpLocks/>
          </p:cNvCxnSpPr>
          <p:nvPr/>
        </p:nvCxnSpPr>
        <p:spPr>
          <a:xfrm>
            <a:off x="509393" y="2027060"/>
            <a:ext cx="529405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Arrow Connector 14">
            <a:extLst>
              <a:ext uri="{FF2B5EF4-FFF2-40B4-BE49-F238E27FC236}">
                <a16:creationId xmlns:a16="http://schemas.microsoft.com/office/drawing/2014/main" id="{8FE26E79-DDD7-C640-A18A-53B87E019743}"/>
              </a:ext>
            </a:extLst>
          </p:cNvPr>
          <p:cNvCxnSpPr>
            <a:cxnSpLocks/>
          </p:cNvCxnSpPr>
          <p:nvPr/>
        </p:nvCxnSpPr>
        <p:spPr>
          <a:xfrm>
            <a:off x="509393" y="3431871"/>
            <a:ext cx="529405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Arrow Connector 14">
            <a:extLst>
              <a:ext uri="{FF2B5EF4-FFF2-40B4-BE49-F238E27FC236}">
                <a16:creationId xmlns:a16="http://schemas.microsoft.com/office/drawing/2014/main" id="{D896107F-6E06-9E43-BF93-DD07D2797155}"/>
              </a:ext>
            </a:extLst>
          </p:cNvPr>
          <p:cNvCxnSpPr>
            <a:cxnSpLocks/>
          </p:cNvCxnSpPr>
          <p:nvPr/>
        </p:nvCxnSpPr>
        <p:spPr>
          <a:xfrm>
            <a:off x="6203839" y="5343573"/>
            <a:ext cx="5486511"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Arrow: Curved Down 31">
            <a:extLst>
              <a:ext uri="{FF2B5EF4-FFF2-40B4-BE49-F238E27FC236}">
                <a16:creationId xmlns:a16="http://schemas.microsoft.com/office/drawing/2014/main" id="{ED5DCD6A-8CA7-479F-BA03-FCC64EAAE9D5}"/>
              </a:ext>
            </a:extLst>
          </p:cNvPr>
          <p:cNvSpPr/>
          <p:nvPr/>
        </p:nvSpPr>
        <p:spPr bwMode="gray">
          <a:xfrm rot="19553466">
            <a:off x="6689708" y="1203540"/>
            <a:ext cx="1749698" cy="824322"/>
          </a:xfrm>
          <a:prstGeom prst="curvedDownArrow">
            <a:avLst>
              <a:gd name="adj1" fmla="val 25000"/>
              <a:gd name="adj2" fmla="val 45250"/>
              <a:gd name="adj3" fmla="val 25000"/>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0865960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2150C19-61E2-4DF1-ACF9-1B5A961598DC}"/>
              </a:ext>
            </a:extLst>
          </p:cNvPr>
          <p:cNvPicPr>
            <a:picLocks noChangeAspect="1"/>
          </p:cNvPicPr>
          <p:nvPr/>
        </p:nvPicPr>
        <p:blipFill>
          <a:blip r:embed="rId3"/>
          <a:stretch>
            <a:fillRect/>
          </a:stretch>
        </p:blipFill>
        <p:spPr>
          <a:xfrm>
            <a:off x="7471477" y="2561690"/>
            <a:ext cx="793692" cy="557465"/>
          </a:xfrm>
          <a:prstGeom prst="rect">
            <a:avLst/>
          </a:prstGeom>
          <a:ln>
            <a:solidFill>
              <a:srgbClr val="FFC000"/>
            </a:solidFill>
          </a:ln>
        </p:spPr>
      </p:pic>
      <p:pic>
        <p:nvPicPr>
          <p:cNvPr id="27" name="Picture 26">
            <a:extLst>
              <a:ext uri="{FF2B5EF4-FFF2-40B4-BE49-F238E27FC236}">
                <a16:creationId xmlns:a16="http://schemas.microsoft.com/office/drawing/2014/main" id="{92EF8E98-29F1-4380-9273-69D3CB8E9D76}"/>
              </a:ext>
            </a:extLst>
          </p:cNvPr>
          <p:cNvPicPr>
            <a:picLocks noChangeAspect="1"/>
          </p:cNvPicPr>
          <p:nvPr/>
        </p:nvPicPr>
        <p:blipFill>
          <a:blip r:embed="rId4">
            <a:alphaModFix amt="10000"/>
          </a:blip>
          <a:stretch>
            <a:fillRect/>
          </a:stretch>
        </p:blipFill>
        <p:spPr>
          <a:xfrm>
            <a:off x="8552003" y="1230736"/>
            <a:ext cx="3354074" cy="3379194"/>
          </a:xfrm>
          <a:prstGeom prst="rect">
            <a:avLst/>
          </a:prstGeom>
        </p:spPr>
      </p:pic>
      <p:sp>
        <p:nvSpPr>
          <p:cNvPr id="35" name="Cylinder 34">
            <a:extLst>
              <a:ext uri="{FF2B5EF4-FFF2-40B4-BE49-F238E27FC236}">
                <a16:creationId xmlns:a16="http://schemas.microsoft.com/office/drawing/2014/main" id="{74BA69E4-FAE7-4421-AAE6-77E6F2ED69A9}"/>
              </a:ext>
            </a:extLst>
          </p:cNvPr>
          <p:cNvSpPr/>
          <p:nvPr/>
        </p:nvSpPr>
        <p:spPr bwMode="gray">
          <a:xfrm>
            <a:off x="7051467" y="1381998"/>
            <a:ext cx="1683376" cy="2594732"/>
          </a:xfrm>
          <a:prstGeom prst="can">
            <a:avLst/>
          </a:prstGeom>
          <a:noFill/>
          <a:ln w="38100" algn="ctr">
            <a:solidFill>
              <a:schemeClr val="bg1">
                <a:lumMod val="85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7EA4B837-1638-40E8-BEA5-5A83C1638C0B}"/>
              </a:ext>
            </a:extLst>
          </p:cNvPr>
          <p:cNvSpPr txBox="1"/>
          <p:nvPr/>
        </p:nvSpPr>
        <p:spPr>
          <a:xfrm>
            <a:off x="180932" y="2162175"/>
            <a:ext cx="65" cy="32316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US" sz="21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5C3324A2-22D9-4538-B432-F6D8E81136B9}"/>
              </a:ext>
            </a:extLst>
          </p:cNvPr>
          <p:cNvGrpSpPr/>
          <p:nvPr/>
        </p:nvGrpSpPr>
        <p:grpSpPr>
          <a:xfrm>
            <a:off x="434230" y="1791788"/>
            <a:ext cx="5500186" cy="1175706"/>
            <a:chOff x="280622" y="1547855"/>
            <a:chExt cx="5569186" cy="1175706"/>
          </a:xfrm>
        </p:grpSpPr>
        <p:sp>
          <p:nvSpPr>
            <p:cNvPr id="14" name="Rectangle 13">
              <a:extLst>
                <a:ext uri="{FF2B5EF4-FFF2-40B4-BE49-F238E27FC236}">
                  <a16:creationId xmlns:a16="http://schemas.microsoft.com/office/drawing/2014/main" id="{BA42071E-2DD2-4B80-B926-3E74E9C01EEB}"/>
                </a:ext>
              </a:extLst>
            </p:cNvPr>
            <p:cNvSpPr/>
            <p:nvPr/>
          </p:nvSpPr>
          <p:spPr>
            <a:xfrm>
              <a:off x="280622" y="1547855"/>
              <a:ext cx="5569184" cy="1175706"/>
            </a:xfrm>
            <a:prstGeom prst="rect">
              <a:avLst/>
            </a:prstGeom>
          </p:spPr>
          <p:txBody>
            <a:bodyPr wrap="square"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1" indent="-238760" algn="l" defTabSz="1088558" rtl="0" eaLnBrk="1" fontAlgn="auto" latinLnBrk="0" hangingPunct="1">
                <a:lnSpc>
                  <a:spcPct val="90000"/>
                </a:lnSpc>
                <a:spcBef>
                  <a:spcPts val="0"/>
                </a:spcBef>
                <a:spcAft>
                  <a:spcPts val="0"/>
                </a:spcAft>
                <a:buClr>
                  <a:srgbClr val="F0AB00"/>
                </a:buClr>
                <a:buSzPct val="80000"/>
                <a:buFont typeface="wingdings"/>
                <a:buNone/>
                <a:tabLst/>
                <a:defRPr/>
              </a:pPr>
              <a:r>
                <a:rPr kumimoji="0" lang="en-US" sz="1600" b="1" i="0" u="none" strike="noStrike" kern="0" cap="none" spc="0" normalizeH="0" baseline="0" noProof="0" dirty="0">
                  <a:ln>
                    <a:noFill/>
                  </a:ln>
                  <a:solidFill>
                    <a:srgbClr val="F0AB00"/>
                  </a:solidFill>
                  <a:effectLst/>
                  <a:uLnTx/>
                  <a:uFillTx/>
                  <a:latin typeface="Arial" panose="020B0604020202020204" pitchFamily="34" charset="0"/>
                  <a:ea typeface="Arial Unicode MS" pitchFamily="34" charset="-128"/>
                  <a:cs typeface="Arial" panose="020B0604020202020204" pitchFamily="34" charset="0"/>
                </a:rPr>
                <a:t>Use case description</a:t>
              </a:r>
            </a:p>
            <a:p>
              <a:pPr marL="174625" marR="0" lvl="0" indent="-174625" algn="l" defTabSz="913669" rtl="0" eaLnBrk="1" fontAlgn="base" latinLnBrk="0" hangingPunct="1">
                <a:lnSpc>
                  <a:spcPct val="100000"/>
                </a:lnSpc>
                <a:spcBef>
                  <a:spcPct val="50000"/>
                </a:spcBef>
                <a:spcAft>
                  <a:spcPct val="0"/>
                </a:spcAft>
                <a:buClr>
                  <a:srgbClr val="F0AB00"/>
                </a:buClr>
                <a:buSzPct val="11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Reuse approved SAP Information Steward software rules within SAP Data Intelligence</a:t>
              </a:r>
            </a:p>
            <a:p>
              <a:pPr marL="174625" marR="0" lvl="0" indent="-174625" algn="l" defTabSz="913669" rtl="0" eaLnBrk="1" fontAlgn="base" latinLnBrk="0" hangingPunct="1">
                <a:lnSpc>
                  <a:spcPct val="100000"/>
                </a:lnSpc>
                <a:spcBef>
                  <a:spcPct val="50000"/>
                </a:spcBef>
                <a:spcAft>
                  <a:spcPct val="0"/>
                </a:spcAft>
                <a:buClr>
                  <a:srgbClr val="F0AB00"/>
                </a:buClr>
                <a:buSzPct val="11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Share rules between SAP applications</a:t>
              </a:r>
            </a:p>
          </p:txBody>
        </p:sp>
        <p:cxnSp>
          <p:nvCxnSpPr>
            <p:cNvPr id="15" name="Straight Arrow Connector 14">
              <a:extLst>
                <a:ext uri="{FF2B5EF4-FFF2-40B4-BE49-F238E27FC236}">
                  <a16:creationId xmlns:a16="http://schemas.microsoft.com/office/drawing/2014/main" id="{D115D3EB-0A68-40B8-B7DB-E2BF5513DE00}"/>
                </a:ext>
              </a:extLst>
            </p:cNvPr>
            <p:cNvCxnSpPr>
              <a:cxnSpLocks/>
            </p:cNvCxnSpPr>
            <p:nvPr/>
          </p:nvCxnSpPr>
          <p:spPr>
            <a:xfrm>
              <a:off x="364890" y="1843634"/>
              <a:ext cx="5484918" cy="2169"/>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BDF8C45F-167D-4989-988E-0F98E4172579}"/>
              </a:ext>
            </a:extLst>
          </p:cNvPr>
          <p:cNvGrpSpPr/>
          <p:nvPr/>
        </p:nvGrpSpPr>
        <p:grpSpPr>
          <a:xfrm>
            <a:off x="416459" y="3088388"/>
            <a:ext cx="5500184" cy="3260893"/>
            <a:chOff x="284953" y="3632016"/>
            <a:chExt cx="5257183" cy="4717950"/>
          </a:xfrm>
        </p:grpSpPr>
        <p:sp>
          <p:nvSpPr>
            <p:cNvPr id="13" name="Rectangle 12">
              <a:extLst>
                <a:ext uri="{FF2B5EF4-FFF2-40B4-BE49-F238E27FC236}">
                  <a16:creationId xmlns:a16="http://schemas.microsoft.com/office/drawing/2014/main" id="{D4C5E7A0-D50C-48DD-9219-7811D16744E8}"/>
                </a:ext>
              </a:extLst>
            </p:cNvPr>
            <p:cNvSpPr/>
            <p:nvPr/>
          </p:nvSpPr>
          <p:spPr>
            <a:xfrm>
              <a:off x="284953" y="3632016"/>
              <a:ext cx="5257183" cy="4717950"/>
            </a:xfrm>
            <a:prstGeom prst="rect">
              <a:avLst/>
            </a:prstGeom>
          </p:spPr>
          <p:txBody>
            <a:bodyPr wrap="square"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1" indent="-238760" algn="l" defTabSz="1088558" rtl="0" eaLnBrk="1" fontAlgn="auto" latinLnBrk="0" hangingPunct="1">
                <a:lnSpc>
                  <a:spcPct val="90000"/>
                </a:lnSpc>
                <a:spcBef>
                  <a:spcPts val="600"/>
                </a:spcBef>
                <a:spcAft>
                  <a:spcPts val="0"/>
                </a:spcAft>
                <a:buClr>
                  <a:srgbClr val="F0AB00"/>
                </a:buClr>
                <a:buSzPct val="80000"/>
                <a:buFont typeface="wingdings"/>
                <a:buNone/>
                <a:tabLst/>
                <a:defRPr/>
              </a:pPr>
              <a:r>
                <a:rPr kumimoji="0" lang="en-US" sz="1600" b="1" i="0" u="none" strike="noStrike" kern="0" cap="none" spc="0" normalizeH="0" baseline="0" noProof="0" dirty="0">
                  <a:ln>
                    <a:noFill/>
                  </a:ln>
                  <a:solidFill>
                    <a:srgbClr val="F0AB00"/>
                  </a:solidFill>
                  <a:effectLst/>
                  <a:uLnTx/>
                  <a:uFillTx/>
                  <a:latin typeface="Arial" panose="020B0604020202020204" pitchFamily="34" charset="0"/>
                  <a:ea typeface="Arial Unicode MS" pitchFamily="34" charset="-128"/>
                  <a:cs typeface="Arial" panose="020B0604020202020204" pitchFamily="34" charset="0"/>
                </a:rPr>
                <a:t>Business value – benefits</a:t>
              </a:r>
            </a:p>
            <a:p>
              <a:pPr marL="0" marR="0" lvl="1" indent="-238760" algn="just" defTabSz="1088558" rtl="0" eaLnBrk="1" fontAlgn="auto" latinLnBrk="0" hangingPunct="1">
                <a:lnSpc>
                  <a:spcPct val="90000"/>
                </a:lnSpc>
                <a:spcBef>
                  <a:spcPts val="600"/>
                </a:spcBef>
                <a:spcAft>
                  <a:spcPts val="0"/>
                </a:spcAft>
                <a:buClr>
                  <a:srgbClr val="F0AB00"/>
                </a:buClr>
                <a:buSzPct val="80000"/>
                <a:buFont typeface="wingdings"/>
                <a:buNone/>
                <a:tabLst/>
                <a:defRPr/>
              </a:pPr>
              <a:endParaRPr kumimoji="0" lang="en-US" sz="500" b="1" i="0" u="none" strike="noStrike" kern="0" cap="none" spc="0" normalizeH="0" baseline="0" noProof="0" dirty="0">
                <a:ln>
                  <a:noFill/>
                </a:ln>
                <a:solidFill>
                  <a:srgbClr val="F0AB00"/>
                </a:solidFill>
                <a:effectLst/>
                <a:uLnTx/>
                <a:uFillTx/>
                <a:latin typeface="Arial Black" pitchFamily="34" charset="0"/>
                <a:ea typeface="Arial Unicode MS" pitchFamily="34" charset="-128"/>
                <a:cs typeface="Arial Unicode MS" pitchFamily="34" charset="-128"/>
              </a:endParaRPr>
            </a:p>
            <a:p>
              <a:pPr marL="177800" marR="0" lvl="0" indent="-177800" algn="l" defTabSz="1088122" rtl="0" eaLnBrk="1" fontAlgn="auto" latinLnBrk="0" hangingPunct="1">
                <a:lnSpc>
                  <a:spcPct val="100000"/>
                </a:lnSpc>
                <a:spcBef>
                  <a:spcPts val="0"/>
                </a:spcBef>
                <a:spcAft>
                  <a:spcPts val="0"/>
                </a:spcAft>
                <a:buClr>
                  <a:srgbClr val="F0AB00"/>
                </a:buClr>
                <a:buSzPct val="100000"/>
                <a:buFont typeface="Wingdings"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BentonSans" charset="0"/>
                  <a:cs typeface="Arial" panose="020B0604020202020204" pitchFamily="34" charset="0"/>
                </a:rPr>
                <a:t>Enables validation and quality rules to apply to a widely expansive cloud and on premise of sources and applications</a:t>
              </a:r>
            </a:p>
            <a:p>
              <a:pPr marL="177800" marR="0" lvl="0" indent="-177800" algn="l" defTabSz="1088122" rtl="0" eaLnBrk="1" fontAlgn="auto" latinLnBrk="0" hangingPunct="1">
                <a:lnSpc>
                  <a:spcPct val="100000"/>
                </a:lnSpc>
                <a:spcBef>
                  <a:spcPts val="0"/>
                </a:spcBef>
                <a:spcAft>
                  <a:spcPts val="0"/>
                </a:spcAft>
                <a:buClr>
                  <a:srgbClr val="F0AB00"/>
                </a:buClr>
                <a:buSzPct val="100000"/>
                <a:buFont typeface="Wingdings"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BentonSans" charset="0"/>
                  <a:cs typeface="Arial" panose="020B0604020202020204" pitchFamily="34" charset="0"/>
                </a:rPr>
                <a:t>Allows substantial reduction of time to redevelop rules while gaining faster insight into quality and trustworthiness of newly added sources and applications</a:t>
              </a:r>
            </a:p>
            <a:p>
              <a:pPr marL="177800" marR="0" lvl="0" indent="-177800" algn="l" defTabSz="1088122" rtl="0" eaLnBrk="1" fontAlgn="auto" latinLnBrk="0" hangingPunct="1">
                <a:lnSpc>
                  <a:spcPct val="100000"/>
                </a:lnSpc>
                <a:spcBef>
                  <a:spcPts val="0"/>
                </a:spcBef>
                <a:spcAft>
                  <a:spcPts val="0"/>
                </a:spcAft>
                <a:buClr>
                  <a:srgbClr val="F0AB00"/>
                </a:buClr>
                <a:buSzPct val="100000"/>
                <a:buFont typeface="Wingdings"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BentonSans" charset="0"/>
                  <a:cs typeface="Arial" panose="020B0604020202020204" pitchFamily="34" charset="0"/>
                </a:rPr>
                <a:t>Improves governance and quality control by sharing, maintaining, managing, and governing all rules</a:t>
              </a:r>
            </a:p>
            <a:p>
              <a:pPr marL="177800" marR="0" lvl="0" indent="-177800" algn="l" defTabSz="1088122" rtl="0" eaLnBrk="1" fontAlgn="auto" latinLnBrk="0" hangingPunct="1">
                <a:lnSpc>
                  <a:spcPct val="100000"/>
                </a:lnSpc>
                <a:spcBef>
                  <a:spcPts val="0"/>
                </a:spcBef>
                <a:spcAft>
                  <a:spcPts val="0"/>
                </a:spcAft>
                <a:buClr>
                  <a:srgbClr val="F0AB00"/>
                </a:buClr>
                <a:buSzPct val="100000"/>
                <a:buFont typeface="Wingdings"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BentonSans" charset="0"/>
                  <a:cs typeface="Arial" panose="020B0604020202020204" pitchFamily="34" charset="0"/>
                </a:rPr>
                <a:t>Increases collaboration between users, as well as SAP applications</a:t>
              </a:r>
            </a:p>
            <a:p>
              <a:pPr marL="177800" marR="0" lvl="0" indent="-177800" algn="l" defTabSz="1088122" rtl="0" eaLnBrk="1" fontAlgn="auto" latinLnBrk="0" hangingPunct="1">
                <a:lnSpc>
                  <a:spcPct val="100000"/>
                </a:lnSpc>
                <a:spcBef>
                  <a:spcPts val="0"/>
                </a:spcBef>
                <a:spcAft>
                  <a:spcPts val="0"/>
                </a:spcAft>
                <a:buClr>
                  <a:srgbClr val="F0AB00"/>
                </a:buClr>
                <a:buSzPct val="100000"/>
                <a:buFont typeface="Wingdings"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BentonSans" charset="0"/>
                  <a:cs typeface="Arial" panose="020B0604020202020204" pitchFamily="34" charset="0"/>
                </a:rPr>
                <a:t>Provides quick-start data quality initiatives with sharing of approved rules</a:t>
              </a:r>
            </a:p>
            <a:p>
              <a:pPr marL="177800" marR="0" lvl="0" indent="-177800" algn="l" defTabSz="1088122" rtl="0" eaLnBrk="1" fontAlgn="auto" latinLnBrk="0" hangingPunct="1">
                <a:lnSpc>
                  <a:spcPct val="100000"/>
                </a:lnSpc>
                <a:spcBef>
                  <a:spcPts val="0"/>
                </a:spcBef>
                <a:spcAft>
                  <a:spcPts val="0"/>
                </a:spcAft>
                <a:buClr>
                  <a:srgbClr val="F0AB00"/>
                </a:buClr>
                <a:buSzPct val="100000"/>
                <a:buFont typeface="Wingdings"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BentonSans" charset="0"/>
                  <a:cs typeface="Arial" panose="020B0604020202020204" pitchFamily="34" charset="0"/>
                </a:rPr>
                <a:t>Has burst computation with cloud deployment with pay-as-you-go model</a:t>
              </a:r>
            </a:p>
          </p:txBody>
        </p:sp>
        <p:cxnSp>
          <p:nvCxnSpPr>
            <p:cNvPr id="16" name="Straight Arrow Connector 15">
              <a:extLst>
                <a:ext uri="{FF2B5EF4-FFF2-40B4-BE49-F238E27FC236}">
                  <a16:creationId xmlns:a16="http://schemas.microsoft.com/office/drawing/2014/main" id="{0953C710-C126-48C9-8FA5-C18A72ED5CAC}"/>
                </a:ext>
              </a:extLst>
            </p:cNvPr>
            <p:cNvCxnSpPr>
              <a:cxnSpLocks/>
            </p:cNvCxnSpPr>
            <p:nvPr/>
          </p:nvCxnSpPr>
          <p:spPr>
            <a:xfrm>
              <a:off x="364888" y="4022871"/>
              <a:ext cx="5177248"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23" name="Picture 22">
            <a:extLst>
              <a:ext uri="{FF2B5EF4-FFF2-40B4-BE49-F238E27FC236}">
                <a16:creationId xmlns:a16="http://schemas.microsoft.com/office/drawing/2014/main" id="{194E3A0C-1353-4DB9-BB40-257CF6ADC92B}"/>
              </a:ext>
            </a:extLst>
          </p:cNvPr>
          <p:cNvPicPr>
            <a:picLocks noChangeAspect="1"/>
          </p:cNvPicPr>
          <p:nvPr/>
        </p:nvPicPr>
        <p:blipFill>
          <a:blip r:embed="rId5"/>
          <a:stretch>
            <a:fillRect/>
          </a:stretch>
        </p:blipFill>
        <p:spPr>
          <a:xfrm>
            <a:off x="10571241" y="2279671"/>
            <a:ext cx="850301" cy="847938"/>
          </a:xfrm>
          <a:prstGeom prst="rect">
            <a:avLst/>
          </a:prstGeom>
        </p:spPr>
      </p:pic>
      <p:sp>
        <p:nvSpPr>
          <p:cNvPr id="10" name="Rectangle 9">
            <a:extLst>
              <a:ext uri="{FF2B5EF4-FFF2-40B4-BE49-F238E27FC236}">
                <a16:creationId xmlns:a16="http://schemas.microsoft.com/office/drawing/2014/main" id="{47AE8DB6-6A6B-4833-8E1F-3D08C0E8AC34}"/>
              </a:ext>
            </a:extLst>
          </p:cNvPr>
          <p:cNvSpPr/>
          <p:nvPr/>
        </p:nvSpPr>
        <p:spPr>
          <a:xfrm>
            <a:off x="10035653" y="3000581"/>
            <a:ext cx="1815160" cy="461665"/>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SAP Data Intelligence</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ea typeface="Arial Unicode MS" pitchFamily="34" charset="-128"/>
                <a:cs typeface="+mn-cs"/>
              </a:rPr>
              <a:t>Learning models</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C343174-69F7-4ED0-8DD9-3711BE196A3A}"/>
              </a:ext>
            </a:extLst>
          </p:cNvPr>
          <p:cNvSpPr/>
          <p:nvPr/>
        </p:nvSpPr>
        <p:spPr>
          <a:xfrm>
            <a:off x="7251193" y="3088388"/>
            <a:ext cx="1382981" cy="630942"/>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SAP Information Steward</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ea typeface="Arial Unicode MS" pitchFamily="34" charset="-128"/>
                <a:cs typeface="+mn-cs"/>
              </a:rPr>
              <a:t>Data insight</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5D96EF1E-79E5-47DE-BDDB-0FA7CDF9681A}"/>
              </a:ext>
            </a:extLst>
          </p:cNvPr>
          <p:cNvSpPr/>
          <p:nvPr/>
        </p:nvSpPr>
        <p:spPr>
          <a:xfrm>
            <a:off x="6992743" y="1864177"/>
            <a:ext cx="913438" cy="415498"/>
          </a:xfrm>
          <a:prstGeom prst="rect">
            <a:avLst/>
          </a:prstGeom>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Approved rules</a:t>
            </a:r>
          </a:p>
        </p:txBody>
      </p:sp>
      <p:sp>
        <p:nvSpPr>
          <p:cNvPr id="28" name="Rectangle 27">
            <a:extLst>
              <a:ext uri="{FF2B5EF4-FFF2-40B4-BE49-F238E27FC236}">
                <a16:creationId xmlns:a16="http://schemas.microsoft.com/office/drawing/2014/main" id="{E72B1FFF-53F4-4B60-813B-CAEEC1AB677C}"/>
              </a:ext>
            </a:extLst>
          </p:cNvPr>
          <p:cNvSpPr/>
          <p:nvPr/>
        </p:nvSpPr>
        <p:spPr>
          <a:xfrm>
            <a:off x="7925567" y="1854765"/>
            <a:ext cx="1028707" cy="430887"/>
          </a:xfrm>
          <a:prstGeom prst="rect">
            <a:avLst/>
          </a:prstGeom>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Approval workflow</a:t>
            </a:r>
          </a:p>
        </p:txBody>
      </p:sp>
      <p:pic>
        <p:nvPicPr>
          <p:cNvPr id="29" name="Picture 28">
            <a:extLst>
              <a:ext uri="{FF2B5EF4-FFF2-40B4-BE49-F238E27FC236}">
                <a16:creationId xmlns:a16="http://schemas.microsoft.com/office/drawing/2014/main" id="{8CBC0125-A9AA-406C-87AE-1EE474E12E58}"/>
              </a:ext>
            </a:extLst>
          </p:cNvPr>
          <p:cNvPicPr>
            <a:picLocks noChangeAspect="1"/>
          </p:cNvPicPr>
          <p:nvPr/>
        </p:nvPicPr>
        <p:blipFill>
          <a:blip r:embed="rId6"/>
          <a:stretch>
            <a:fillRect/>
          </a:stretch>
        </p:blipFill>
        <p:spPr>
          <a:xfrm>
            <a:off x="8128889" y="2142864"/>
            <a:ext cx="601367" cy="601367"/>
          </a:xfrm>
          <a:prstGeom prst="rect">
            <a:avLst/>
          </a:prstGeom>
        </p:spPr>
      </p:pic>
      <p:pic>
        <p:nvPicPr>
          <p:cNvPr id="30" name="Picture 29">
            <a:extLst>
              <a:ext uri="{FF2B5EF4-FFF2-40B4-BE49-F238E27FC236}">
                <a16:creationId xmlns:a16="http://schemas.microsoft.com/office/drawing/2014/main" id="{B1177A8C-6F48-4458-A111-396E7ABE3742}"/>
              </a:ext>
            </a:extLst>
          </p:cNvPr>
          <p:cNvPicPr>
            <a:picLocks noChangeAspect="1"/>
          </p:cNvPicPr>
          <p:nvPr/>
        </p:nvPicPr>
        <p:blipFill>
          <a:blip r:embed="rId7"/>
          <a:stretch>
            <a:fillRect/>
          </a:stretch>
        </p:blipFill>
        <p:spPr>
          <a:xfrm>
            <a:off x="7147692" y="2156180"/>
            <a:ext cx="630942" cy="630942"/>
          </a:xfrm>
          <a:prstGeom prst="rect">
            <a:avLst/>
          </a:prstGeom>
        </p:spPr>
      </p:pic>
      <p:sp>
        <p:nvSpPr>
          <p:cNvPr id="11" name="Oval 10">
            <a:extLst>
              <a:ext uri="{FF2B5EF4-FFF2-40B4-BE49-F238E27FC236}">
                <a16:creationId xmlns:a16="http://schemas.microsoft.com/office/drawing/2014/main" id="{28C23433-1AB2-439B-846C-C8C56F27A353}"/>
              </a:ext>
            </a:extLst>
          </p:cNvPr>
          <p:cNvSpPr/>
          <p:nvPr/>
        </p:nvSpPr>
        <p:spPr bwMode="gray">
          <a:xfrm>
            <a:off x="6742720" y="1557881"/>
            <a:ext cx="2345088" cy="2323995"/>
          </a:xfrm>
          <a:prstGeom prst="ellipse">
            <a:avLst/>
          </a:prstGeom>
          <a:noFill/>
          <a:ln w="28575" algn="ctr">
            <a:solidFill>
              <a:schemeClr val="accent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cxnSp>
        <p:nvCxnSpPr>
          <p:cNvPr id="54" name="Straight Arrow Connector 53">
            <a:extLst>
              <a:ext uri="{FF2B5EF4-FFF2-40B4-BE49-F238E27FC236}">
                <a16:creationId xmlns:a16="http://schemas.microsoft.com/office/drawing/2014/main" id="{A17D74D7-AF1A-40BF-BBA0-223D2D96620E}"/>
              </a:ext>
            </a:extLst>
          </p:cNvPr>
          <p:cNvCxnSpPr>
            <a:cxnSpLocks/>
            <a:stCxn id="11" idx="6"/>
            <a:endCxn id="23" idx="1"/>
          </p:cNvCxnSpPr>
          <p:nvPr/>
        </p:nvCxnSpPr>
        <p:spPr>
          <a:xfrm flipV="1">
            <a:off x="9087808" y="2703640"/>
            <a:ext cx="1483433" cy="16239"/>
          </a:xfrm>
          <a:prstGeom prst="straightConnector1">
            <a:avLst/>
          </a:prstGeom>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0F72F7B4-8E6F-48A5-8941-1FF3EF75285B}"/>
              </a:ext>
            </a:extLst>
          </p:cNvPr>
          <p:cNvSpPr/>
          <p:nvPr/>
        </p:nvSpPr>
        <p:spPr>
          <a:xfrm>
            <a:off x="9179769" y="2495725"/>
            <a:ext cx="1150969" cy="430887"/>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lumMod val="65000"/>
                    <a:lumOff val="35000"/>
                  </a:srgbClr>
                </a:solidFill>
                <a:effectLst/>
                <a:uLnTx/>
                <a:uFillTx/>
                <a:latin typeface="Arial"/>
                <a:ea typeface="Arial Unicode MS" pitchFamily="34" charset="-128"/>
                <a:cs typeface="+mn-cs"/>
              </a:rPr>
              <a:t>Support wide </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lumMod val="65000"/>
                    <a:lumOff val="35000"/>
                  </a:srgbClr>
                </a:solidFill>
                <a:effectLst/>
                <a:uLnTx/>
                <a:uFillTx/>
                <a:latin typeface="Arial"/>
                <a:ea typeface="Arial Unicode MS" pitchFamily="34" charset="-128"/>
                <a:cs typeface="+mn-cs"/>
              </a:rPr>
              <a:t>span of data</a:t>
            </a:r>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68CD7A85-1744-4E87-BD01-43135249C90F}"/>
              </a:ext>
            </a:extLst>
          </p:cNvPr>
          <p:cNvGrpSpPr/>
          <p:nvPr/>
        </p:nvGrpSpPr>
        <p:grpSpPr>
          <a:xfrm>
            <a:off x="6190165" y="4082105"/>
            <a:ext cx="5715912" cy="2381165"/>
            <a:chOff x="270508" y="1547855"/>
            <a:chExt cx="5798130" cy="2381165"/>
          </a:xfrm>
        </p:grpSpPr>
        <p:sp>
          <p:nvSpPr>
            <p:cNvPr id="37" name="Rectangle 36">
              <a:extLst>
                <a:ext uri="{FF2B5EF4-FFF2-40B4-BE49-F238E27FC236}">
                  <a16:creationId xmlns:a16="http://schemas.microsoft.com/office/drawing/2014/main" id="{0AD4624D-F22C-4DF4-BD6F-BE0B6052B78F}"/>
                </a:ext>
              </a:extLst>
            </p:cNvPr>
            <p:cNvSpPr/>
            <p:nvPr/>
          </p:nvSpPr>
          <p:spPr>
            <a:xfrm>
              <a:off x="270508" y="1547855"/>
              <a:ext cx="5798130" cy="2381165"/>
            </a:xfrm>
            <a:prstGeom prst="rect">
              <a:avLst/>
            </a:prstGeom>
          </p:spPr>
          <p:txBody>
            <a:bodyPr wrap="square"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1" indent="-238760" algn="l" defTabSz="1088558" rtl="0" eaLnBrk="1" fontAlgn="auto" latinLnBrk="0" hangingPunct="1">
                <a:lnSpc>
                  <a:spcPct val="90000"/>
                </a:lnSpc>
                <a:spcBef>
                  <a:spcPts val="0"/>
                </a:spcBef>
                <a:spcAft>
                  <a:spcPts val="0"/>
                </a:spcAft>
                <a:buClr>
                  <a:srgbClr val="F0AB00"/>
                </a:buClr>
                <a:buSzPct val="80000"/>
                <a:buFont typeface="wingdings"/>
                <a:buNone/>
                <a:tabLst/>
                <a:defRPr/>
              </a:pPr>
              <a:r>
                <a:rPr kumimoji="0" lang="en-US" sz="1600" b="1" i="0" u="none" strike="noStrike" kern="0" cap="none" spc="0" normalizeH="0" baseline="0" noProof="0" dirty="0">
                  <a:ln>
                    <a:noFill/>
                  </a:ln>
                  <a:solidFill>
                    <a:srgbClr val="F0AB00"/>
                  </a:solidFill>
                  <a:effectLst/>
                  <a:uLnTx/>
                  <a:uFillTx/>
                  <a:latin typeface="Arial" panose="020B0604020202020204" pitchFamily="34" charset="0"/>
                  <a:ea typeface="Arial Unicode MS" pitchFamily="34" charset="-128"/>
                  <a:cs typeface="Arial" panose="020B0604020202020204" pitchFamily="34" charset="0"/>
                </a:rPr>
                <a:t>Use case example</a:t>
              </a:r>
            </a:p>
            <a:p>
              <a:pPr marL="342900" marR="0" lvl="0" indent="-342900" algn="l" defTabSz="913669" rtl="0" eaLnBrk="1" fontAlgn="base" latinLnBrk="0" hangingPunct="1">
                <a:lnSpc>
                  <a:spcPct val="100000"/>
                </a:lnSpc>
                <a:spcBef>
                  <a:spcPts val="200"/>
                </a:spcBef>
                <a:spcAft>
                  <a:spcPct val="0"/>
                </a:spcAft>
                <a:buClr>
                  <a:srgbClr val="F0AB00"/>
                </a:buClr>
                <a:buSzPct val="1100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Define and approve validation and quality rules in SAP Information Steward.</a:t>
              </a:r>
            </a:p>
            <a:p>
              <a:pPr marL="342900" marR="0" lvl="0" indent="-342900" algn="l" defTabSz="913669" rtl="0" eaLnBrk="1" fontAlgn="base" latinLnBrk="0" hangingPunct="1">
                <a:lnSpc>
                  <a:spcPct val="100000"/>
                </a:lnSpc>
                <a:spcBef>
                  <a:spcPts val="200"/>
                </a:spcBef>
                <a:spcAft>
                  <a:spcPct val="0"/>
                </a:spcAft>
                <a:buClr>
                  <a:srgbClr val="F0AB00"/>
                </a:buClr>
                <a:buSzPct val="1100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Execute rules against connected sources of SAP Information Steward.</a:t>
              </a:r>
            </a:p>
            <a:p>
              <a:pPr marL="342900" marR="0" lvl="0" indent="-342900" algn="l" defTabSz="913669" rtl="0" eaLnBrk="1" fontAlgn="base" latinLnBrk="0" hangingPunct="1">
                <a:lnSpc>
                  <a:spcPct val="100000"/>
                </a:lnSpc>
                <a:spcBef>
                  <a:spcPts val="200"/>
                </a:spcBef>
                <a:spcAft>
                  <a:spcPct val="0"/>
                </a:spcAft>
                <a:buClr>
                  <a:srgbClr val="F0AB00"/>
                </a:buClr>
                <a:buSzPct val="1100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Export rules of SAP Information Steward.</a:t>
              </a:r>
            </a:p>
            <a:p>
              <a:pPr marL="342900" marR="0" lvl="0" indent="-342900" algn="l" defTabSz="913669" rtl="0" eaLnBrk="1" fontAlgn="base" latinLnBrk="0" hangingPunct="1">
                <a:lnSpc>
                  <a:spcPct val="100000"/>
                </a:lnSpc>
                <a:spcBef>
                  <a:spcPts val="200"/>
                </a:spcBef>
                <a:spcAft>
                  <a:spcPct val="0"/>
                </a:spcAft>
                <a:buClr>
                  <a:srgbClr val="F0AB00"/>
                </a:buClr>
                <a:buSzPct val="1100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Import rules of SAP Information Steward into SAP Data Intelligence.</a:t>
              </a:r>
            </a:p>
            <a:p>
              <a:pPr marL="342900" marR="0" lvl="0" indent="-342900" algn="l" defTabSz="913669" rtl="0" eaLnBrk="1" fontAlgn="base" latinLnBrk="0" hangingPunct="1">
                <a:lnSpc>
                  <a:spcPct val="100000"/>
                </a:lnSpc>
                <a:spcBef>
                  <a:spcPts val="200"/>
                </a:spcBef>
                <a:spcAft>
                  <a:spcPct val="0"/>
                </a:spcAft>
                <a:buClr>
                  <a:srgbClr val="F0AB00"/>
                </a:buClr>
                <a:buSzPct val="1100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Reuse rules of SAP Information Steward within SAP Data Intelligence against additional sources, such as cloud sources.</a:t>
              </a:r>
            </a:p>
          </p:txBody>
        </p:sp>
        <p:cxnSp>
          <p:nvCxnSpPr>
            <p:cNvPr id="38" name="Straight Arrow Connector 37">
              <a:extLst>
                <a:ext uri="{FF2B5EF4-FFF2-40B4-BE49-F238E27FC236}">
                  <a16:creationId xmlns:a16="http://schemas.microsoft.com/office/drawing/2014/main" id="{6769DA42-0357-4F07-A436-DBE64A61617C}"/>
                </a:ext>
              </a:extLst>
            </p:cNvPr>
            <p:cNvCxnSpPr>
              <a:cxnSpLocks/>
            </p:cNvCxnSpPr>
            <p:nvPr/>
          </p:nvCxnSpPr>
          <p:spPr>
            <a:xfrm>
              <a:off x="364890" y="1814606"/>
              <a:ext cx="5484918" cy="2169"/>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 name="Titel 2">
            <a:extLst>
              <a:ext uri="{FF2B5EF4-FFF2-40B4-BE49-F238E27FC236}">
                <a16:creationId xmlns:a16="http://schemas.microsoft.com/office/drawing/2014/main" id="{73321AE3-9A41-1448-810A-118B6D8C9DA3}"/>
              </a:ext>
            </a:extLst>
          </p:cNvPr>
          <p:cNvSpPr>
            <a:spLocks noGrp="1"/>
          </p:cNvSpPr>
          <p:nvPr>
            <p:ph type="title"/>
          </p:nvPr>
        </p:nvSpPr>
        <p:spPr>
          <a:xfrm>
            <a:off x="504001" y="504000"/>
            <a:ext cx="11186476" cy="707886"/>
          </a:xfrm>
        </p:spPr>
        <p:txBody>
          <a:bodyPr/>
          <a:lstStyle/>
          <a:p>
            <a:r>
              <a:rPr lang="en-US" dirty="0"/>
              <a:t>SAP Data Intelligence and SAP Information Steward</a:t>
            </a:r>
            <a:br>
              <a:rPr lang="en-US" dirty="0"/>
            </a:br>
            <a:r>
              <a:rPr lang="en-US" sz="2200" dirty="0">
                <a:solidFill>
                  <a:schemeClr val="accent1"/>
                </a:solidFill>
              </a:rPr>
              <a:t>Reuse IS data quality rules in DI</a:t>
            </a:r>
          </a:p>
        </p:txBody>
      </p:sp>
    </p:spTree>
    <p:extLst>
      <p:ext uri="{BB962C8B-B14F-4D97-AF65-F5344CB8AC3E}">
        <p14:creationId xmlns:p14="http://schemas.microsoft.com/office/powerpoint/2010/main" val="2698492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04AA3-F07D-431D-A4DB-F313D22F2761}"/>
              </a:ext>
            </a:extLst>
          </p:cNvPr>
          <p:cNvSpPr>
            <a:spLocks noGrp="1"/>
          </p:cNvSpPr>
          <p:nvPr>
            <p:ph type="title"/>
          </p:nvPr>
        </p:nvSpPr>
        <p:spPr>
          <a:xfrm>
            <a:off x="504000" y="504000"/>
            <a:ext cx="11431837" cy="369332"/>
          </a:xfrm>
        </p:spPr>
        <p:txBody>
          <a:bodyPr/>
          <a:lstStyle/>
          <a:p>
            <a:r>
              <a:rPr lang="en-US" dirty="0"/>
              <a:t>But most enterprises get stuck in the journey!</a:t>
            </a:r>
          </a:p>
        </p:txBody>
      </p:sp>
      <p:sp>
        <p:nvSpPr>
          <p:cNvPr id="6" name="Rectangle 5">
            <a:extLst>
              <a:ext uri="{FF2B5EF4-FFF2-40B4-BE49-F238E27FC236}">
                <a16:creationId xmlns:a16="http://schemas.microsoft.com/office/drawing/2014/main" id="{4DA88A42-7560-E44F-87AA-54B543EAC59A}"/>
              </a:ext>
            </a:extLst>
          </p:cNvPr>
          <p:cNvSpPr/>
          <p:nvPr/>
        </p:nvSpPr>
        <p:spPr>
          <a:xfrm>
            <a:off x="957907" y="4986970"/>
            <a:ext cx="2286615" cy="1199816"/>
          </a:xfrm>
          <a:prstGeom prst="rect">
            <a:avLst/>
          </a:prstGeom>
        </p:spPr>
        <p:txBody>
          <a:bodyPr wrap="square">
            <a:spAutoFit/>
          </a:bodyPr>
          <a:lstStyle/>
          <a:p>
            <a:pPr algn="ctr" fontAlgn="base">
              <a:spcBef>
                <a:spcPct val="50000"/>
              </a:spcBef>
              <a:spcAft>
                <a:spcPct val="0"/>
              </a:spcAft>
              <a:buClr>
                <a:srgbClr val="F0AB00"/>
              </a:buClr>
              <a:buSzPct val="80000"/>
            </a:pPr>
            <a:r>
              <a:rPr lang="en-US" sz="1799" kern="0" dirty="0">
                <a:latin typeface="+mn-lt"/>
                <a:ea typeface="Arial Unicode MS" pitchFamily="34" charset="-128"/>
                <a:cs typeface="Arial Unicode MS" pitchFamily="34" charset="-128"/>
              </a:rPr>
              <a:t>Struggle to connect big data to enterprise data and  business processes</a:t>
            </a:r>
            <a:r>
              <a:rPr lang="en-US" sz="1799" kern="0" baseline="30000" dirty="0">
                <a:latin typeface="+mn-lt"/>
                <a:ea typeface="Arial Unicode MS" pitchFamily="34" charset="-128"/>
                <a:cs typeface="Arial Unicode MS" pitchFamily="34" charset="-128"/>
              </a:rPr>
              <a:t>1</a:t>
            </a:r>
          </a:p>
        </p:txBody>
      </p:sp>
      <p:sp>
        <p:nvSpPr>
          <p:cNvPr id="7" name="Rectangle 6">
            <a:extLst>
              <a:ext uri="{FF2B5EF4-FFF2-40B4-BE49-F238E27FC236}">
                <a16:creationId xmlns:a16="http://schemas.microsoft.com/office/drawing/2014/main" id="{3CCC67C9-F7FF-814C-AF96-4BF00BE5BB3D}"/>
              </a:ext>
            </a:extLst>
          </p:cNvPr>
          <p:cNvSpPr/>
          <p:nvPr/>
        </p:nvSpPr>
        <p:spPr>
          <a:xfrm>
            <a:off x="986165" y="3652760"/>
            <a:ext cx="2230098" cy="1169551"/>
          </a:xfrm>
          <a:prstGeom prst="rect">
            <a:avLst/>
          </a:prstGeom>
        </p:spPr>
        <p:txBody>
          <a:bodyPr wrap="none">
            <a:spAutoFit/>
          </a:bodyPr>
          <a:lstStyle/>
          <a:p>
            <a:r>
              <a:rPr lang="en-US" sz="7000" b="1" kern="0" dirty="0">
                <a:solidFill>
                  <a:schemeClr val="accent1"/>
                </a:solidFill>
                <a:latin typeface="+mj-lt"/>
                <a:ea typeface="Arial Unicode MS" pitchFamily="34" charset="-128"/>
                <a:cs typeface="Arial Unicode MS" pitchFamily="34" charset="-128"/>
              </a:rPr>
              <a:t> 71%</a:t>
            </a:r>
            <a:endParaRPr lang="en-US" sz="7000" b="1" dirty="0">
              <a:solidFill>
                <a:schemeClr val="accent1"/>
              </a:solidFill>
              <a:latin typeface="+mj-lt"/>
            </a:endParaRPr>
          </a:p>
        </p:txBody>
      </p:sp>
      <p:sp>
        <p:nvSpPr>
          <p:cNvPr id="8" name="Rectangle 7">
            <a:extLst>
              <a:ext uri="{FF2B5EF4-FFF2-40B4-BE49-F238E27FC236}">
                <a16:creationId xmlns:a16="http://schemas.microsoft.com/office/drawing/2014/main" id="{8ADEBE03-74C0-7844-9EA4-89657009D9E9}"/>
              </a:ext>
            </a:extLst>
          </p:cNvPr>
          <p:cNvSpPr/>
          <p:nvPr/>
        </p:nvSpPr>
        <p:spPr>
          <a:xfrm>
            <a:off x="5057353" y="3652761"/>
            <a:ext cx="2058327" cy="1169551"/>
          </a:xfrm>
          <a:prstGeom prst="rect">
            <a:avLst/>
          </a:prstGeom>
        </p:spPr>
        <p:txBody>
          <a:bodyPr wrap="square">
            <a:spAutoFit/>
          </a:bodyPr>
          <a:lstStyle/>
          <a:p>
            <a:pPr algn="ctr"/>
            <a:r>
              <a:rPr lang="en-US" sz="7000" b="1" kern="0" dirty="0">
                <a:solidFill>
                  <a:schemeClr val="accent5">
                    <a:lumMod val="75000"/>
                  </a:schemeClr>
                </a:solidFill>
                <a:latin typeface="+mj-lt"/>
                <a:ea typeface="Arial Unicode MS" pitchFamily="34" charset="-128"/>
                <a:cs typeface="Arial Unicode MS" pitchFamily="34" charset="-128"/>
              </a:rPr>
              <a:t>53%</a:t>
            </a:r>
            <a:endParaRPr lang="en-US" sz="7000" b="1" dirty="0">
              <a:solidFill>
                <a:schemeClr val="accent5">
                  <a:lumMod val="75000"/>
                </a:schemeClr>
              </a:solidFill>
              <a:latin typeface="+mj-lt"/>
            </a:endParaRPr>
          </a:p>
        </p:txBody>
      </p:sp>
      <p:sp>
        <p:nvSpPr>
          <p:cNvPr id="9" name="Rectangle 8">
            <a:extLst>
              <a:ext uri="{FF2B5EF4-FFF2-40B4-BE49-F238E27FC236}">
                <a16:creationId xmlns:a16="http://schemas.microsoft.com/office/drawing/2014/main" id="{374CC776-4FD3-8B4F-9245-AC4600413AC9}"/>
              </a:ext>
            </a:extLst>
          </p:cNvPr>
          <p:cNvSpPr/>
          <p:nvPr/>
        </p:nvSpPr>
        <p:spPr>
          <a:xfrm>
            <a:off x="4728350" y="4978637"/>
            <a:ext cx="2716333" cy="922945"/>
          </a:xfrm>
          <a:prstGeom prst="rect">
            <a:avLst/>
          </a:prstGeom>
        </p:spPr>
        <p:txBody>
          <a:bodyPr wrap="square">
            <a:spAutoFit/>
          </a:bodyPr>
          <a:lstStyle/>
          <a:p>
            <a:pPr algn="ctr" fontAlgn="base">
              <a:spcBef>
                <a:spcPct val="50000"/>
              </a:spcBef>
              <a:spcAft>
                <a:spcPct val="0"/>
              </a:spcAft>
              <a:buClr>
                <a:srgbClr val="F0AB00"/>
              </a:buClr>
              <a:buSzPct val="80000"/>
            </a:pPr>
            <a:r>
              <a:rPr lang="en-US" sz="1799" kern="0" dirty="0">
                <a:latin typeface="+mn-lt"/>
                <a:ea typeface="Arial Unicode MS" pitchFamily="34" charset="-128"/>
                <a:cs typeface="Arial Unicode MS" pitchFamily="34" charset="-128"/>
              </a:rPr>
              <a:t>Enterprises are not yet treating data as a business asset</a:t>
            </a:r>
            <a:r>
              <a:rPr lang="en-US" sz="1799" kern="0" baseline="30000" dirty="0">
                <a:latin typeface="+mn-lt"/>
                <a:ea typeface="Arial Unicode MS" pitchFamily="34" charset="-128"/>
                <a:cs typeface="Arial Unicode MS" pitchFamily="34" charset="-128"/>
              </a:rPr>
              <a:t>2</a:t>
            </a:r>
          </a:p>
        </p:txBody>
      </p:sp>
      <p:sp>
        <p:nvSpPr>
          <p:cNvPr id="10" name="Rectangle 9">
            <a:extLst>
              <a:ext uri="{FF2B5EF4-FFF2-40B4-BE49-F238E27FC236}">
                <a16:creationId xmlns:a16="http://schemas.microsoft.com/office/drawing/2014/main" id="{5139015B-811E-364B-A5FA-816D24CBAE50}"/>
              </a:ext>
            </a:extLst>
          </p:cNvPr>
          <p:cNvSpPr/>
          <p:nvPr/>
        </p:nvSpPr>
        <p:spPr>
          <a:xfrm>
            <a:off x="9027900" y="3652761"/>
            <a:ext cx="1980029" cy="1169551"/>
          </a:xfrm>
          <a:prstGeom prst="rect">
            <a:avLst/>
          </a:prstGeom>
        </p:spPr>
        <p:txBody>
          <a:bodyPr wrap="none">
            <a:spAutoFit/>
          </a:bodyPr>
          <a:lstStyle/>
          <a:p>
            <a:r>
              <a:rPr lang="en-US" sz="7000" b="1" kern="0" dirty="0">
                <a:solidFill>
                  <a:schemeClr val="accent3"/>
                </a:solidFill>
                <a:latin typeface="+mj-lt"/>
                <a:ea typeface="Arial Unicode MS" pitchFamily="34" charset="-128"/>
                <a:cs typeface="Arial Unicode MS" pitchFamily="34" charset="-128"/>
              </a:rPr>
              <a:t>82%</a:t>
            </a:r>
            <a:endParaRPr lang="en-US" sz="7000" b="1" dirty="0">
              <a:solidFill>
                <a:schemeClr val="accent3"/>
              </a:solidFill>
              <a:latin typeface="+mj-lt"/>
            </a:endParaRPr>
          </a:p>
        </p:txBody>
      </p:sp>
      <p:sp>
        <p:nvSpPr>
          <p:cNvPr id="11" name="Rectangle 10">
            <a:extLst>
              <a:ext uri="{FF2B5EF4-FFF2-40B4-BE49-F238E27FC236}">
                <a16:creationId xmlns:a16="http://schemas.microsoft.com/office/drawing/2014/main" id="{E4DD1ADD-A23D-9549-9AF5-4BD021661B13}"/>
              </a:ext>
            </a:extLst>
          </p:cNvPr>
          <p:cNvSpPr/>
          <p:nvPr/>
        </p:nvSpPr>
        <p:spPr>
          <a:xfrm>
            <a:off x="8357527" y="4986970"/>
            <a:ext cx="3320774" cy="646074"/>
          </a:xfrm>
          <a:prstGeom prst="rect">
            <a:avLst/>
          </a:prstGeom>
        </p:spPr>
        <p:txBody>
          <a:bodyPr wrap="square">
            <a:spAutoFit/>
          </a:bodyPr>
          <a:lstStyle/>
          <a:p>
            <a:pPr algn="ctr" fontAlgn="base">
              <a:spcBef>
                <a:spcPct val="50000"/>
              </a:spcBef>
              <a:spcAft>
                <a:spcPct val="0"/>
              </a:spcAft>
              <a:buClr>
                <a:srgbClr val="F0AB00"/>
              </a:buClr>
              <a:buSzPct val="80000"/>
            </a:pPr>
            <a:r>
              <a:rPr lang="en-US" sz="1799" kern="0" dirty="0">
                <a:latin typeface="+mn-lt"/>
                <a:ea typeface="Arial Unicode MS" pitchFamily="34" charset="-128"/>
                <a:cs typeface="Arial Unicode MS" pitchFamily="34" charset="-128"/>
              </a:rPr>
              <a:t>Recognize that orchestrating data and processes is critical</a:t>
            </a:r>
            <a:r>
              <a:rPr lang="en-US" sz="1799" kern="0" baseline="30000" dirty="0">
                <a:latin typeface="+mn-lt"/>
                <a:ea typeface="Arial Unicode MS" pitchFamily="34" charset="-128"/>
                <a:cs typeface="Arial Unicode MS" pitchFamily="34" charset="-128"/>
              </a:rPr>
              <a:t>1</a:t>
            </a:r>
          </a:p>
        </p:txBody>
      </p:sp>
      <p:pic>
        <p:nvPicPr>
          <p:cNvPr id="12" name="Picture 11">
            <a:extLst>
              <a:ext uri="{FF2B5EF4-FFF2-40B4-BE49-F238E27FC236}">
                <a16:creationId xmlns:a16="http://schemas.microsoft.com/office/drawing/2014/main" id="{F1D837EF-FF05-A44F-AA14-B103480492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7890" y="1856353"/>
            <a:ext cx="1626649" cy="1626649"/>
          </a:xfrm>
          <a:prstGeom prst="rect">
            <a:avLst/>
          </a:prstGeom>
        </p:spPr>
      </p:pic>
      <p:sp>
        <p:nvSpPr>
          <p:cNvPr id="4" name="TextBox 3">
            <a:extLst>
              <a:ext uri="{FF2B5EF4-FFF2-40B4-BE49-F238E27FC236}">
                <a16:creationId xmlns:a16="http://schemas.microsoft.com/office/drawing/2014/main" id="{3B2BE38D-62B8-2F42-8A17-5A456E0B866D}"/>
              </a:ext>
            </a:extLst>
          </p:cNvPr>
          <p:cNvSpPr txBox="1"/>
          <p:nvPr/>
        </p:nvSpPr>
        <p:spPr>
          <a:xfrm>
            <a:off x="3925767" y="6469469"/>
            <a:ext cx="8182841" cy="306944"/>
          </a:xfrm>
          <a:prstGeom prst="rect">
            <a:avLst/>
          </a:prstGeom>
          <a:noFill/>
        </p:spPr>
        <p:txBody>
          <a:bodyPr wrap="square" lIns="0" tIns="0" rIns="0" bIns="0" rtlCol="0">
            <a:spAutoFit/>
          </a:bodyPr>
          <a:lstStyle/>
          <a:p>
            <a:pPr fontAlgn="base">
              <a:lnSpc>
                <a:spcPts val="840"/>
              </a:lnSpc>
              <a:spcBef>
                <a:spcPct val="50000"/>
              </a:spcBef>
              <a:spcAft>
                <a:spcPct val="0"/>
              </a:spcAft>
              <a:buClr>
                <a:srgbClr val="F0AB00"/>
              </a:buClr>
              <a:buSzPct val="80000"/>
            </a:pPr>
            <a:r>
              <a:rPr lang="en-US" sz="1200" kern="0" baseline="30000" dirty="0">
                <a:ea typeface="Arial Unicode MS" pitchFamily="34" charset="-128"/>
                <a:cs typeface="Arial Unicode MS" pitchFamily="34" charset="-128"/>
              </a:rPr>
              <a:t>1</a:t>
            </a:r>
            <a:r>
              <a:rPr lang="en-US" sz="1200" kern="0" dirty="0">
                <a:ea typeface="Arial Unicode MS" pitchFamily="34" charset="-128"/>
                <a:cs typeface="Arial Unicode MS" pitchFamily="34" charset="-128"/>
              </a:rPr>
              <a:t> Forrester Consulting, </a:t>
            </a:r>
            <a:r>
              <a:rPr lang="en-US" sz="1200" kern="0" dirty="0">
                <a:ea typeface="Arial Unicode MS" pitchFamily="34" charset="-128"/>
                <a:cs typeface="Arial Unicode MS" pitchFamily="34" charset="-128"/>
                <a:hlinkClick r:id="rId5"/>
              </a:rPr>
              <a:t>2019 Hybrid Data Management Drives Innovation and Growth</a:t>
            </a:r>
            <a:endParaRPr lang="en-US" sz="1200" kern="0" dirty="0">
              <a:ea typeface="Arial Unicode MS" pitchFamily="34" charset="-128"/>
              <a:cs typeface="Arial Unicode MS" pitchFamily="34" charset="-128"/>
            </a:endParaRPr>
          </a:p>
          <a:p>
            <a:pPr fontAlgn="base">
              <a:lnSpc>
                <a:spcPts val="840"/>
              </a:lnSpc>
              <a:spcBef>
                <a:spcPct val="50000"/>
              </a:spcBef>
              <a:spcAft>
                <a:spcPct val="0"/>
              </a:spcAft>
              <a:buClr>
                <a:srgbClr val="F0AB00"/>
              </a:buClr>
              <a:buSzPct val="80000"/>
            </a:pPr>
            <a:r>
              <a:rPr lang="en-US" sz="1200" kern="0" baseline="30000" dirty="0">
                <a:ea typeface="Arial Unicode MS" pitchFamily="34" charset="-128"/>
                <a:cs typeface="Arial Unicode MS" pitchFamily="34" charset="-128"/>
              </a:rPr>
              <a:t>2 </a:t>
            </a:r>
            <a:r>
              <a:rPr lang="en-US" sz="1200" dirty="0" err="1"/>
              <a:t>NewVantage</a:t>
            </a:r>
            <a:r>
              <a:rPr lang="en-US" sz="1200" dirty="0"/>
              <a:t> Partners’ </a:t>
            </a:r>
            <a:r>
              <a:rPr lang="en-US" sz="1200" dirty="0">
                <a:hlinkClick r:id="rId6"/>
              </a:rPr>
              <a:t>2019 Big Data and AI Executive Survey</a:t>
            </a:r>
            <a:endParaRPr lang="en-US" sz="1200" dirty="0"/>
          </a:p>
        </p:txBody>
      </p:sp>
      <p:pic>
        <p:nvPicPr>
          <p:cNvPr id="5" name="Picture 4">
            <a:extLst>
              <a:ext uri="{FF2B5EF4-FFF2-40B4-BE49-F238E27FC236}">
                <a16:creationId xmlns:a16="http://schemas.microsoft.com/office/drawing/2014/main" id="{442CF76F-F032-4968-A2CF-557C340FC470}"/>
              </a:ext>
            </a:extLst>
          </p:cNvPr>
          <p:cNvPicPr>
            <a:picLocks noChangeAspect="1"/>
          </p:cNvPicPr>
          <p:nvPr/>
        </p:nvPicPr>
        <p:blipFill>
          <a:blip r:embed="rId7"/>
          <a:stretch>
            <a:fillRect/>
          </a:stretch>
        </p:blipFill>
        <p:spPr>
          <a:xfrm>
            <a:off x="9204314" y="1856353"/>
            <a:ext cx="1627200" cy="1627200"/>
          </a:xfrm>
          <a:prstGeom prst="rect">
            <a:avLst/>
          </a:prstGeom>
        </p:spPr>
      </p:pic>
      <p:pic>
        <p:nvPicPr>
          <p:cNvPr id="13" name="Picture 12">
            <a:extLst>
              <a:ext uri="{FF2B5EF4-FFF2-40B4-BE49-F238E27FC236}">
                <a16:creationId xmlns:a16="http://schemas.microsoft.com/office/drawing/2014/main" id="{91FF5F63-09FE-4FEE-BCBC-63315B385BA2}"/>
              </a:ext>
            </a:extLst>
          </p:cNvPr>
          <p:cNvPicPr>
            <a:picLocks noChangeAspect="1"/>
          </p:cNvPicPr>
          <p:nvPr/>
        </p:nvPicPr>
        <p:blipFill>
          <a:blip r:embed="rId8"/>
          <a:stretch>
            <a:fillRect/>
          </a:stretch>
        </p:blipFill>
        <p:spPr>
          <a:xfrm>
            <a:off x="5272916" y="1856353"/>
            <a:ext cx="1627200" cy="1627200"/>
          </a:xfrm>
          <a:prstGeom prst="rect">
            <a:avLst/>
          </a:prstGeom>
        </p:spPr>
      </p:pic>
    </p:spTree>
    <p:custDataLst>
      <p:tags r:id="rId1"/>
    </p:custDataLst>
    <p:extLst>
      <p:ext uri="{BB962C8B-B14F-4D97-AF65-F5344CB8AC3E}">
        <p14:creationId xmlns:p14="http://schemas.microsoft.com/office/powerpoint/2010/main" val="36822588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A4B837-1638-40E8-BEA5-5A83C1638C0B}"/>
              </a:ext>
            </a:extLst>
          </p:cNvPr>
          <p:cNvSpPr txBox="1"/>
          <p:nvPr/>
        </p:nvSpPr>
        <p:spPr>
          <a:xfrm>
            <a:off x="331793" y="2450289"/>
            <a:ext cx="65" cy="32316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fontAlgn="base">
              <a:spcBef>
                <a:spcPct val="50000"/>
              </a:spcBef>
              <a:spcAft>
                <a:spcPct val="0"/>
              </a:spcAft>
              <a:buClr>
                <a:srgbClr val="F0AB00"/>
              </a:buClr>
              <a:buSzPct val="80000"/>
            </a:pPr>
            <a:endParaRPr lang="en-US" dirty="0"/>
          </a:p>
        </p:txBody>
      </p:sp>
      <p:grpSp>
        <p:nvGrpSpPr>
          <p:cNvPr id="34" name="Group 33">
            <a:extLst>
              <a:ext uri="{FF2B5EF4-FFF2-40B4-BE49-F238E27FC236}">
                <a16:creationId xmlns:a16="http://schemas.microsoft.com/office/drawing/2014/main" id="{79A0AFDD-8778-4B58-92B7-35CB38EE392F}"/>
              </a:ext>
            </a:extLst>
          </p:cNvPr>
          <p:cNvGrpSpPr/>
          <p:nvPr/>
        </p:nvGrpSpPr>
        <p:grpSpPr>
          <a:xfrm>
            <a:off x="431047" y="1791573"/>
            <a:ext cx="5632311" cy="1350113"/>
            <a:chOff x="273849" y="1547855"/>
            <a:chExt cx="5575959" cy="1350113"/>
          </a:xfrm>
        </p:grpSpPr>
        <p:sp>
          <p:nvSpPr>
            <p:cNvPr id="35" name="Rectangle 34">
              <a:extLst>
                <a:ext uri="{FF2B5EF4-FFF2-40B4-BE49-F238E27FC236}">
                  <a16:creationId xmlns:a16="http://schemas.microsoft.com/office/drawing/2014/main" id="{21EB3DDB-606E-452D-BCF3-B3D4E413B865}"/>
                </a:ext>
              </a:extLst>
            </p:cNvPr>
            <p:cNvSpPr/>
            <p:nvPr/>
          </p:nvSpPr>
          <p:spPr>
            <a:xfrm>
              <a:off x="273849" y="1547855"/>
              <a:ext cx="5575957" cy="1350113"/>
            </a:xfrm>
            <a:prstGeom prst="rect">
              <a:avLst/>
            </a:prstGeom>
          </p:spPr>
          <p:txBody>
            <a:bodyPr wrap="square"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lvl="1" indent="-238760" defTabSz="1088558">
                <a:lnSpc>
                  <a:spcPct val="90000"/>
                </a:lnSpc>
                <a:buClr>
                  <a:srgbClr val="F0AB00"/>
                </a:buClr>
                <a:buSzPct val="80000"/>
                <a:buNone/>
                <a:defRPr/>
              </a:pPr>
              <a:r>
                <a:rPr lang="en-US" sz="1600" b="1" kern="0" dirty="0">
                  <a:solidFill>
                    <a:srgbClr val="F0AB00"/>
                  </a:solidFill>
                  <a:latin typeface="Arial" panose="020B0604020202020204" pitchFamily="34" charset="0"/>
                  <a:ea typeface="Arial Unicode MS" pitchFamily="34" charset="-128"/>
                  <a:cs typeface="Arial" panose="020B0604020202020204" pitchFamily="34" charset="0"/>
                </a:rPr>
                <a:t>Use case description</a:t>
              </a:r>
            </a:p>
            <a:p>
              <a:pPr marL="177800" indent="-177800" defTabSz="1088122" fontAlgn="base">
                <a:spcBef>
                  <a:spcPts val="100"/>
                </a:spcBef>
                <a:spcAft>
                  <a:spcPct val="0"/>
                </a:spcAft>
                <a:buClr>
                  <a:srgbClr val="F0AB00"/>
                </a:buClr>
                <a:buSzPct val="100000"/>
                <a:buFont typeface="Wingdings" pitchFamily="2" charset="2"/>
                <a:buChar char="§"/>
                <a:defRPr/>
              </a:pPr>
              <a:endParaRPr lang="en-US" sz="800" b="1" kern="0" dirty="0">
                <a:solidFill>
                  <a:schemeClr val="accent1"/>
                </a:solidFill>
                <a:latin typeface="Arial Black" pitchFamily="34" charset="0"/>
                <a:ea typeface="Arial Unicode MS" pitchFamily="34" charset="-128"/>
                <a:cs typeface="Arial Unicode MS" pitchFamily="34" charset="-128"/>
              </a:endParaRPr>
            </a:p>
            <a:p>
              <a:pPr marL="177800" indent="-177800" defTabSz="1088122" fontAlgn="base">
                <a:spcBef>
                  <a:spcPts val="100"/>
                </a:spcBef>
                <a:spcAft>
                  <a:spcPct val="0"/>
                </a:spcAft>
                <a:buClr>
                  <a:srgbClr val="F0AB00"/>
                </a:buClr>
                <a:buSzPct val="100000"/>
                <a:buFont typeface="Wingdings" pitchFamily="2" charset="2"/>
                <a:buChar char="§"/>
                <a:defRPr/>
              </a:pPr>
              <a:r>
                <a:rPr lang="en-US" sz="1400" dirty="0">
                  <a:solidFill>
                    <a:srgbClr val="000000"/>
                  </a:solidFill>
                </a:rPr>
                <a:t>Automatically use approved terms of SAP Information Steward within SAP Data Intelligence.</a:t>
              </a:r>
            </a:p>
            <a:p>
              <a:pPr marL="177800" indent="-177800" defTabSz="1088122" fontAlgn="base">
                <a:spcBef>
                  <a:spcPts val="100"/>
                </a:spcBef>
                <a:spcAft>
                  <a:spcPct val="0"/>
                </a:spcAft>
                <a:buClr>
                  <a:srgbClr val="F0AB00"/>
                </a:buClr>
                <a:buSzPct val="100000"/>
                <a:buFont typeface="Wingdings" pitchFamily="2" charset="2"/>
                <a:buChar char="§"/>
                <a:defRPr/>
              </a:pPr>
              <a:r>
                <a:rPr lang="en-US" sz="1400" dirty="0">
                  <a:solidFill>
                    <a:srgbClr val="000000"/>
                  </a:solidFill>
                </a:rPr>
                <a:t>Share terms between SAP applications.</a:t>
              </a:r>
            </a:p>
            <a:p>
              <a:pPr marL="177800" indent="-177800" defTabSz="1088122" fontAlgn="base">
                <a:spcBef>
                  <a:spcPts val="100"/>
                </a:spcBef>
                <a:spcAft>
                  <a:spcPct val="0"/>
                </a:spcAft>
                <a:buClr>
                  <a:srgbClr val="F0AB00"/>
                </a:buClr>
                <a:buSzPct val="100000"/>
                <a:buFont typeface="Wingdings" pitchFamily="2" charset="2"/>
                <a:buChar char="§"/>
                <a:defRPr/>
              </a:pPr>
              <a:endParaRPr lang="en-US" sz="1400" dirty="0">
                <a:solidFill>
                  <a:srgbClr val="000000"/>
                </a:solidFill>
              </a:endParaRPr>
            </a:p>
          </p:txBody>
        </p:sp>
        <p:cxnSp>
          <p:nvCxnSpPr>
            <p:cNvPr id="36" name="Straight Arrow Connector 35">
              <a:extLst>
                <a:ext uri="{FF2B5EF4-FFF2-40B4-BE49-F238E27FC236}">
                  <a16:creationId xmlns:a16="http://schemas.microsoft.com/office/drawing/2014/main" id="{D1AA4DD5-1DD0-4334-BC9C-667029A5AE77}"/>
                </a:ext>
              </a:extLst>
            </p:cNvPr>
            <p:cNvCxnSpPr>
              <a:cxnSpLocks/>
            </p:cNvCxnSpPr>
            <p:nvPr/>
          </p:nvCxnSpPr>
          <p:spPr>
            <a:xfrm>
              <a:off x="364890" y="1836377"/>
              <a:ext cx="5484918" cy="2169"/>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40" name="Group 39">
            <a:extLst>
              <a:ext uri="{FF2B5EF4-FFF2-40B4-BE49-F238E27FC236}">
                <a16:creationId xmlns:a16="http://schemas.microsoft.com/office/drawing/2014/main" id="{71BC5DA2-3851-49AD-89B9-9E402854265D}"/>
              </a:ext>
            </a:extLst>
          </p:cNvPr>
          <p:cNvGrpSpPr/>
          <p:nvPr/>
        </p:nvGrpSpPr>
        <p:grpSpPr>
          <a:xfrm>
            <a:off x="423791" y="3135131"/>
            <a:ext cx="5632920" cy="3459922"/>
            <a:chOff x="278570" y="3632016"/>
            <a:chExt cx="5263567" cy="5005912"/>
          </a:xfrm>
          <a:noFill/>
        </p:grpSpPr>
        <p:sp>
          <p:nvSpPr>
            <p:cNvPr id="41" name="Rectangle 40">
              <a:extLst>
                <a:ext uri="{FF2B5EF4-FFF2-40B4-BE49-F238E27FC236}">
                  <a16:creationId xmlns:a16="http://schemas.microsoft.com/office/drawing/2014/main" id="{44EC1452-440B-4369-9E96-3DB75B44C5E1}"/>
                </a:ext>
              </a:extLst>
            </p:cNvPr>
            <p:cNvSpPr/>
            <p:nvPr/>
          </p:nvSpPr>
          <p:spPr>
            <a:xfrm>
              <a:off x="278570" y="3632016"/>
              <a:ext cx="5263567" cy="5005912"/>
            </a:xfrm>
            <a:prstGeom prst="rect">
              <a:avLst/>
            </a:prstGeom>
            <a:grpFill/>
          </p:spPr>
          <p:txBody>
            <a:bodyPr wrap="square"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lvl="1" indent="-238760" defTabSz="1088558">
                <a:lnSpc>
                  <a:spcPct val="90000"/>
                </a:lnSpc>
                <a:spcBef>
                  <a:spcPts val="600"/>
                </a:spcBef>
                <a:buClr>
                  <a:srgbClr val="F0AB00"/>
                </a:buClr>
                <a:buSzPct val="80000"/>
                <a:buNone/>
                <a:defRPr/>
              </a:pPr>
              <a:r>
                <a:rPr lang="en-US" sz="1600" b="1" kern="0" dirty="0">
                  <a:solidFill>
                    <a:srgbClr val="F0AB00"/>
                  </a:solidFill>
                  <a:latin typeface="Arial" panose="020B0604020202020204" pitchFamily="34" charset="0"/>
                  <a:ea typeface="Arial Unicode MS" pitchFamily="34" charset="-128"/>
                  <a:cs typeface="Arial" panose="020B0604020202020204" pitchFamily="34" charset="0"/>
                </a:rPr>
                <a:t>Business value – benefits</a:t>
              </a:r>
            </a:p>
            <a:p>
              <a:pPr marL="177800" indent="-177800" defTabSz="1088122" fontAlgn="base">
                <a:spcBef>
                  <a:spcPts val="100"/>
                </a:spcBef>
                <a:spcAft>
                  <a:spcPct val="0"/>
                </a:spcAft>
                <a:buClr>
                  <a:srgbClr val="F0AB00"/>
                </a:buClr>
                <a:buSzPct val="100000"/>
                <a:buFont typeface="Wingdings" pitchFamily="2" charset="2"/>
                <a:buChar char="§"/>
                <a:defRPr/>
              </a:pPr>
              <a:endParaRPr lang="en-US" sz="800" b="1" kern="0" dirty="0">
                <a:solidFill>
                  <a:schemeClr val="accent1"/>
                </a:solidFill>
                <a:latin typeface="Arial Black" pitchFamily="34" charset="0"/>
                <a:ea typeface="Arial Unicode MS" pitchFamily="34" charset="-128"/>
                <a:cs typeface="Arial Unicode MS" pitchFamily="34" charset="-128"/>
              </a:endParaRPr>
            </a:p>
            <a:p>
              <a:pPr marL="177800" indent="-177800" defTabSz="1088122" fontAlgn="base">
                <a:spcBef>
                  <a:spcPts val="100"/>
                </a:spcBef>
                <a:spcAft>
                  <a:spcPct val="0"/>
                </a:spcAft>
                <a:buClr>
                  <a:srgbClr val="F0AB00"/>
                </a:buClr>
                <a:buSzPct val="100000"/>
                <a:buFont typeface="Wingdings" pitchFamily="2" charset="2"/>
                <a:buChar char="§"/>
                <a:defRPr/>
              </a:pPr>
              <a:r>
                <a:rPr lang="en-US" altLang="en-US" sz="1400" dirty="0">
                  <a:solidFill>
                    <a:srgbClr val="000000"/>
                  </a:solidFill>
                </a:rPr>
                <a:t>Enables glossary terms to apply to a widely expansive cloud and on premise of sources and applications</a:t>
              </a:r>
            </a:p>
            <a:p>
              <a:pPr marL="177800" indent="-177800" defTabSz="1088122" fontAlgn="base">
                <a:spcBef>
                  <a:spcPts val="100"/>
                </a:spcBef>
                <a:spcAft>
                  <a:spcPct val="0"/>
                </a:spcAft>
                <a:buClr>
                  <a:srgbClr val="F0AB00"/>
                </a:buClr>
                <a:buSzPct val="100000"/>
                <a:buFont typeface="Wingdings" pitchFamily="2" charset="2"/>
                <a:buChar char="§"/>
                <a:defRPr/>
              </a:pPr>
              <a:r>
                <a:rPr lang="en-US" altLang="en-US" sz="1400" dirty="0">
                  <a:solidFill>
                    <a:srgbClr val="000000"/>
                  </a:solidFill>
                </a:rPr>
                <a:t>Allows substantial reduction of time to redevelop terms while gaining faster insight into newly added sources and applications</a:t>
              </a:r>
            </a:p>
            <a:p>
              <a:pPr marL="177800" indent="-177800" defTabSz="1088122" fontAlgn="base">
                <a:spcBef>
                  <a:spcPts val="100"/>
                </a:spcBef>
                <a:spcAft>
                  <a:spcPct val="0"/>
                </a:spcAft>
                <a:buClr>
                  <a:srgbClr val="F0AB00"/>
                </a:buClr>
                <a:buSzPct val="100000"/>
                <a:buFont typeface="Wingdings" pitchFamily="2" charset="2"/>
                <a:buChar char="§"/>
                <a:defRPr/>
              </a:pPr>
              <a:r>
                <a:rPr lang="en-US" altLang="en-US" sz="1400" dirty="0">
                  <a:solidFill>
                    <a:srgbClr val="000000"/>
                  </a:solidFill>
                </a:rPr>
                <a:t>Improves governance and transparency with common understanding and agreement on business taxonomies across all sources and applications</a:t>
              </a:r>
            </a:p>
            <a:p>
              <a:pPr marL="177800" indent="-177800" defTabSz="1088122" fontAlgn="base">
                <a:spcBef>
                  <a:spcPts val="100"/>
                </a:spcBef>
                <a:spcAft>
                  <a:spcPct val="0"/>
                </a:spcAft>
                <a:buClr>
                  <a:srgbClr val="F0AB00"/>
                </a:buClr>
                <a:buSzPct val="100000"/>
                <a:buFont typeface="Wingdings" pitchFamily="2" charset="2"/>
                <a:buChar char="§"/>
                <a:defRPr/>
              </a:pPr>
              <a:r>
                <a:rPr lang="en-US" altLang="en-US" sz="1400" dirty="0">
                  <a:solidFill>
                    <a:srgbClr val="000000"/>
                  </a:solidFill>
                </a:rPr>
                <a:t>Promotes proactive data governance with shared glossary terms to maintain, manage, and govern all terms</a:t>
              </a:r>
            </a:p>
            <a:p>
              <a:pPr marL="177800" indent="-177800" defTabSz="1088122" fontAlgn="base">
                <a:spcBef>
                  <a:spcPts val="100"/>
                </a:spcBef>
                <a:spcAft>
                  <a:spcPct val="0"/>
                </a:spcAft>
                <a:buClr>
                  <a:srgbClr val="F0AB00"/>
                </a:buClr>
                <a:buSzPct val="100000"/>
                <a:buFont typeface="Wingdings" pitchFamily="2" charset="2"/>
                <a:buChar char="§"/>
                <a:defRPr/>
              </a:pPr>
              <a:r>
                <a:rPr lang="en-US" altLang="en-US" sz="1400" dirty="0">
                  <a:solidFill>
                    <a:srgbClr val="000000"/>
                  </a:solidFill>
                </a:rPr>
                <a:t>Increases collaboration between users, as well as SAP applications</a:t>
              </a:r>
            </a:p>
            <a:p>
              <a:pPr marL="177800" indent="-177800" defTabSz="1088122" fontAlgn="base">
                <a:spcBef>
                  <a:spcPts val="100"/>
                </a:spcBef>
                <a:spcAft>
                  <a:spcPct val="0"/>
                </a:spcAft>
                <a:buClr>
                  <a:srgbClr val="F0AB00"/>
                </a:buClr>
                <a:buSzPct val="100000"/>
                <a:buFont typeface="Wingdings" pitchFamily="2" charset="2"/>
                <a:buChar char="§"/>
                <a:defRPr/>
              </a:pPr>
              <a:r>
                <a:rPr lang="en-US" altLang="en-US" sz="1400" dirty="0">
                  <a:solidFill>
                    <a:srgbClr val="000000"/>
                  </a:solidFill>
                </a:rPr>
                <a:t>Has burst computation with cloud deployment with pay-as-you-go model</a:t>
              </a:r>
            </a:p>
          </p:txBody>
        </p:sp>
        <p:cxnSp>
          <p:nvCxnSpPr>
            <p:cNvPr id="42" name="Straight Arrow Connector 41">
              <a:extLst>
                <a:ext uri="{FF2B5EF4-FFF2-40B4-BE49-F238E27FC236}">
                  <a16:creationId xmlns:a16="http://schemas.microsoft.com/office/drawing/2014/main" id="{1F0509D2-790C-4490-9BBD-0A3AD649DD60}"/>
                </a:ext>
              </a:extLst>
            </p:cNvPr>
            <p:cNvCxnSpPr>
              <a:cxnSpLocks/>
            </p:cNvCxnSpPr>
            <p:nvPr/>
          </p:nvCxnSpPr>
          <p:spPr>
            <a:xfrm>
              <a:off x="364888" y="4022871"/>
              <a:ext cx="5177248" cy="0"/>
            </a:xfrm>
            <a:prstGeom prst="straightConnector1">
              <a:avLst/>
            </a:prstGeom>
            <a:grpFill/>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56" name="Group 55">
            <a:extLst>
              <a:ext uri="{FF2B5EF4-FFF2-40B4-BE49-F238E27FC236}">
                <a16:creationId xmlns:a16="http://schemas.microsoft.com/office/drawing/2014/main" id="{06DCBFDD-BE9B-4333-95A3-E1A9AD7BE4FB}"/>
              </a:ext>
            </a:extLst>
          </p:cNvPr>
          <p:cNvGrpSpPr/>
          <p:nvPr/>
        </p:nvGrpSpPr>
        <p:grpSpPr>
          <a:xfrm>
            <a:off x="6331660" y="3923316"/>
            <a:ext cx="5439724" cy="2529923"/>
            <a:chOff x="273859" y="1547855"/>
            <a:chExt cx="5384707" cy="2529923"/>
          </a:xfrm>
        </p:grpSpPr>
        <p:sp>
          <p:nvSpPr>
            <p:cNvPr id="57" name="Rectangle 56">
              <a:extLst>
                <a:ext uri="{FF2B5EF4-FFF2-40B4-BE49-F238E27FC236}">
                  <a16:creationId xmlns:a16="http://schemas.microsoft.com/office/drawing/2014/main" id="{95E411BD-616F-4B0B-861D-0C7BF12ECB73}"/>
                </a:ext>
              </a:extLst>
            </p:cNvPr>
            <p:cNvSpPr/>
            <p:nvPr/>
          </p:nvSpPr>
          <p:spPr>
            <a:xfrm>
              <a:off x="273859" y="1547855"/>
              <a:ext cx="5384707" cy="2529923"/>
            </a:xfrm>
            <a:prstGeom prst="rect">
              <a:avLst/>
            </a:prstGeom>
          </p:spPr>
          <p:txBody>
            <a:bodyPr wrap="square"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lvl="1" indent="-238760" defTabSz="1088558">
                <a:lnSpc>
                  <a:spcPct val="90000"/>
                </a:lnSpc>
                <a:buClr>
                  <a:srgbClr val="F0AB00"/>
                </a:buClr>
                <a:buSzPct val="80000"/>
                <a:buNone/>
                <a:defRPr/>
              </a:pPr>
              <a:r>
                <a:rPr lang="en-US" sz="1600" b="1" kern="0" dirty="0">
                  <a:solidFill>
                    <a:srgbClr val="F0AB00"/>
                  </a:solidFill>
                  <a:latin typeface="Arial" panose="020B0604020202020204" pitchFamily="34" charset="0"/>
                  <a:ea typeface="Arial Unicode MS" pitchFamily="34" charset="-128"/>
                  <a:cs typeface="Arial" panose="020B0604020202020204" pitchFamily="34" charset="0"/>
                </a:rPr>
                <a:t>Use case example</a:t>
              </a:r>
            </a:p>
            <a:p>
              <a:pPr marL="342900" indent="-342900" defTabSz="913669" fontAlgn="base">
                <a:spcBef>
                  <a:spcPts val="200"/>
                </a:spcBef>
                <a:spcAft>
                  <a:spcPct val="0"/>
                </a:spcAft>
                <a:buClr>
                  <a:srgbClr val="F0AB00"/>
                </a:buClr>
                <a:buSzPct val="110000"/>
                <a:buFont typeface="+mj-lt"/>
                <a:buAutoNum type="arabicPeriod"/>
                <a:defRPr/>
              </a:pPr>
              <a:endParaRPr lang="en-US" sz="800" b="1" kern="0" dirty="0">
                <a:solidFill>
                  <a:schemeClr val="accent1"/>
                </a:solidFill>
                <a:latin typeface="Arial Black" pitchFamily="34" charset="0"/>
                <a:ea typeface="Arial Unicode MS" pitchFamily="34" charset="-128"/>
                <a:cs typeface="Arial Unicode MS" pitchFamily="34" charset="-128"/>
              </a:endParaRPr>
            </a:p>
            <a:p>
              <a:pPr marL="342900" indent="-342900" defTabSz="913669" fontAlgn="base">
                <a:spcBef>
                  <a:spcPts val="200"/>
                </a:spcBef>
                <a:spcAft>
                  <a:spcPct val="0"/>
                </a:spcAft>
                <a:buClr>
                  <a:srgbClr val="F0AB00"/>
                </a:buClr>
                <a:buSzPct val="110000"/>
                <a:buFont typeface="+mj-lt"/>
                <a:buAutoNum type="arabicPeriod"/>
                <a:defRPr/>
              </a:pPr>
              <a:r>
                <a:rPr lang="en-US" sz="1400" kern="0" dirty="0">
                  <a:solidFill>
                    <a:srgbClr val="000000"/>
                  </a:solidFill>
                  <a:ea typeface="Arial Unicode MS" pitchFamily="34" charset="-128"/>
                  <a:cs typeface="Arial Unicode MS" pitchFamily="34" charset="-128"/>
                </a:rPr>
                <a:t>Define and approve terms in SAP Information Steward.</a:t>
              </a:r>
            </a:p>
            <a:p>
              <a:pPr marL="342900" indent="-342900" defTabSz="913669" fontAlgn="base">
                <a:spcBef>
                  <a:spcPts val="200"/>
                </a:spcBef>
                <a:spcAft>
                  <a:spcPct val="0"/>
                </a:spcAft>
                <a:buClr>
                  <a:srgbClr val="F0AB00"/>
                </a:buClr>
                <a:buSzPct val="110000"/>
                <a:buFont typeface="+mj-lt"/>
                <a:buAutoNum type="arabicPeriod"/>
                <a:defRPr/>
              </a:pPr>
              <a:r>
                <a:rPr lang="en-US" sz="1400" kern="0" dirty="0">
                  <a:solidFill>
                    <a:srgbClr val="000000"/>
                  </a:solidFill>
                  <a:ea typeface="Arial Unicode MS" pitchFamily="34" charset="-128"/>
                  <a:cs typeface="Arial Unicode MS" pitchFamily="34" charset="-128"/>
                </a:rPr>
                <a:t>Associate terms of SAP Information Steward with validation and quality rules, metadata objects, information policies, and terms.</a:t>
              </a:r>
            </a:p>
            <a:p>
              <a:pPr marL="342900" indent="-342900" defTabSz="913669" fontAlgn="base">
                <a:spcBef>
                  <a:spcPts val="200"/>
                </a:spcBef>
                <a:spcAft>
                  <a:spcPct val="0"/>
                </a:spcAft>
                <a:buClr>
                  <a:srgbClr val="F0AB00"/>
                </a:buClr>
                <a:buSzPct val="110000"/>
                <a:buFont typeface="+mj-lt"/>
                <a:buAutoNum type="arabicPeriod"/>
                <a:defRPr/>
              </a:pPr>
              <a:r>
                <a:rPr lang="en-US" sz="1400" kern="0" dirty="0">
                  <a:solidFill>
                    <a:srgbClr val="000000"/>
                  </a:solidFill>
                  <a:ea typeface="Arial Unicode MS" pitchFamily="34" charset="-128"/>
                  <a:cs typeface="Arial Unicode MS" pitchFamily="34" charset="-128"/>
                </a:rPr>
                <a:t>Export terms of SAP Information Steward.</a:t>
              </a:r>
            </a:p>
            <a:p>
              <a:pPr marL="342900" indent="-342900" defTabSz="913669" fontAlgn="base">
                <a:spcBef>
                  <a:spcPts val="200"/>
                </a:spcBef>
                <a:spcAft>
                  <a:spcPct val="0"/>
                </a:spcAft>
                <a:buClr>
                  <a:srgbClr val="F0AB00"/>
                </a:buClr>
                <a:buSzPct val="110000"/>
                <a:buFont typeface="+mj-lt"/>
                <a:buAutoNum type="arabicPeriod"/>
                <a:defRPr/>
              </a:pPr>
              <a:r>
                <a:rPr lang="en-US" sz="1400" kern="0" dirty="0">
                  <a:solidFill>
                    <a:srgbClr val="000000"/>
                  </a:solidFill>
                  <a:ea typeface="Arial Unicode MS" pitchFamily="34" charset="-128"/>
                  <a:cs typeface="Arial Unicode MS" pitchFamily="34" charset="-128"/>
                </a:rPr>
                <a:t>Import terms of SAP Information Steward into SAP Data Intelligence.</a:t>
              </a:r>
            </a:p>
            <a:p>
              <a:pPr marL="342900" indent="-342900" defTabSz="913669" fontAlgn="base">
                <a:spcBef>
                  <a:spcPts val="200"/>
                </a:spcBef>
                <a:spcAft>
                  <a:spcPct val="0"/>
                </a:spcAft>
                <a:buClr>
                  <a:srgbClr val="F0AB00"/>
                </a:buClr>
                <a:buSzPct val="110000"/>
                <a:buFont typeface="+mj-lt"/>
                <a:buAutoNum type="arabicPeriod"/>
                <a:defRPr/>
              </a:pPr>
              <a:r>
                <a:rPr lang="en-US" sz="1400" kern="0" dirty="0">
                  <a:solidFill>
                    <a:srgbClr val="000000"/>
                  </a:solidFill>
                  <a:ea typeface="Arial Unicode MS" pitchFamily="34" charset="-128"/>
                  <a:cs typeface="Arial Unicode MS" pitchFamily="34" charset="-128"/>
                </a:rPr>
                <a:t>Reuse terms of SAP Information Steward within SAP Data Intelligence against additional sources and metadata objects.</a:t>
              </a:r>
            </a:p>
          </p:txBody>
        </p:sp>
        <p:cxnSp>
          <p:nvCxnSpPr>
            <p:cNvPr id="58" name="Straight Arrow Connector 57">
              <a:extLst>
                <a:ext uri="{FF2B5EF4-FFF2-40B4-BE49-F238E27FC236}">
                  <a16:creationId xmlns:a16="http://schemas.microsoft.com/office/drawing/2014/main" id="{86D823BD-0BAA-4DE1-BB98-74C61539F0FD}"/>
                </a:ext>
              </a:extLst>
            </p:cNvPr>
            <p:cNvCxnSpPr>
              <a:cxnSpLocks/>
            </p:cNvCxnSpPr>
            <p:nvPr/>
          </p:nvCxnSpPr>
          <p:spPr>
            <a:xfrm>
              <a:off x="364890" y="1814606"/>
              <a:ext cx="5213462"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 name="Titel 1">
            <a:extLst>
              <a:ext uri="{FF2B5EF4-FFF2-40B4-BE49-F238E27FC236}">
                <a16:creationId xmlns:a16="http://schemas.microsoft.com/office/drawing/2014/main" id="{729F6D74-0534-2C4B-AC8C-4B15E14BF7A2}"/>
              </a:ext>
            </a:extLst>
          </p:cNvPr>
          <p:cNvSpPr>
            <a:spLocks noGrp="1"/>
          </p:cNvSpPr>
          <p:nvPr>
            <p:ph type="title"/>
          </p:nvPr>
        </p:nvSpPr>
        <p:spPr>
          <a:xfrm>
            <a:off x="504001" y="504000"/>
            <a:ext cx="11186476" cy="707886"/>
          </a:xfrm>
        </p:spPr>
        <p:txBody>
          <a:bodyPr/>
          <a:lstStyle/>
          <a:p>
            <a:r>
              <a:rPr lang="en-US" dirty="0"/>
              <a:t>SAP Data Intelligence and SAP Information Steward</a:t>
            </a:r>
            <a:br>
              <a:rPr lang="en-US" dirty="0"/>
            </a:br>
            <a:r>
              <a:rPr lang="en-US" sz="2200" dirty="0">
                <a:solidFill>
                  <a:schemeClr val="accent1"/>
                </a:solidFill>
              </a:rPr>
              <a:t>Reuse IS business terms in DI</a:t>
            </a:r>
          </a:p>
        </p:txBody>
      </p:sp>
      <p:pic>
        <p:nvPicPr>
          <p:cNvPr id="27" name="Picture 26">
            <a:extLst>
              <a:ext uri="{FF2B5EF4-FFF2-40B4-BE49-F238E27FC236}">
                <a16:creationId xmlns:a16="http://schemas.microsoft.com/office/drawing/2014/main" id="{704D773F-DAA6-4430-B31E-FD5B1D89EEF4}"/>
              </a:ext>
            </a:extLst>
          </p:cNvPr>
          <p:cNvPicPr>
            <a:picLocks noChangeAspect="1"/>
          </p:cNvPicPr>
          <p:nvPr/>
        </p:nvPicPr>
        <p:blipFill>
          <a:blip r:embed="rId3">
            <a:alphaModFix amt="10000"/>
          </a:blip>
          <a:stretch>
            <a:fillRect/>
          </a:stretch>
        </p:blipFill>
        <p:spPr>
          <a:xfrm>
            <a:off x="8552003" y="1230736"/>
            <a:ext cx="3354074" cy="3379194"/>
          </a:xfrm>
          <a:prstGeom prst="rect">
            <a:avLst/>
          </a:prstGeom>
        </p:spPr>
      </p:pic>
      <p:sp>
        <p:nvSpPr>
          <p:cNvPr id="29" name="Cylinder 28">
            <a:extLst>
              <a:ext uri="{FF2B5EF4-FFF2-40B4-BE49-F238E27FC236}">
                <a16:creationId xmlns:a16="http://schemas.microsoft.com/office/drawing/2014/main" id="{D81AA582-2080-49DA-9AEE-81E148254810}"/>
              </a:ext>
            </a:extLst>
          </p:cNvPr>
          <p:cNvSpPr/>
          <p:nvPr/>
        </p:nvSpPr>
        <p:spPr bwMode="gray">
          <a:xfrm>
            <a:off x="7051467" y="1381998"/>
            <a:ext cx="1683376" cy="2594732"/>
          </a:xfrm>
          <a:prstGeom prst="can">
            <a:avLst/>
          </a:prstGeom>
          <a:noFill/>
          <a:ln w="38100" algn="ctr">
            <a:solidFill>
              <a:schemeClr val="bg1">
                <a:lumMod val="85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31" name="Picture 30">
            <a:extLst>
              <a:ext uri="{FF2B5EF4-FFF2-40B4-BE49-F238E27FC236}">
                <a16:creationId xmlns:a16="http://schemas.microsoft.com/office/drawing/2014/main" id="{9517AEB6-D380-4435-ADE4-EE1C586C8C1A}"/>
              </a:ext>
            </a:extLst>
          </p:cNvPr>
          <p:cNvPicPr>
            <a:picLocks noChangeAspect="1"/>
          </p:cNvPicPr>
          <p:nvPr/>
        </p:nvPicPr>
        <p:blipFill>
          <a:blip r:embed="rId4"/>
          <a:stretch>
            <a:fillRect/>
          </a:stretch>
        </p:blipFill>
        <p:spPr>
          <a:xfrm>
            <a:off x="10571241" y="2279671"/>
            <a:ext cx="850301" cy="847938"/>
          </a:xfrm>
          <a:prstGeom prst="rect">
            <a:avLst/>
          </a:prstGeom>
        </p:spPr>
      </p:pic>
      <p:sp>
        <p:nvSpPr>
          <p:cNvPr id="32" name="Rectangle 31">
            <a:extLst>
              <a:ext uri="{FF2B5EF4-FFF2-40B4-BE49-F238E27FC236}">
                <a16:creationId xmlns:a16="http://schemas.microsoft.com/office/drawing/2014/main" id="{18CA278D-AD0D-4827-8CDC-D7E5B7DF2B97}"/>
              </a:ext>
            </a:extLst>
          </p:cNvPr>
          <p:cNvSpPr/>
          <p:nvPr/>
        </p:nvSpPr>
        <p:spPr>
          <a:xfrm>
            <a:off x="10035653" y="3000581"/>
            <a:ext cx="1815160" cy="461665"/>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SAP Data Intelligence</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ea typeface="Arial Unicode MS" pitchFamily="34" charset="-128"/>
                <a:cs typeface="+mn-cs"/>
              </a:rPr>
              <a:t>Learning models</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3" name="Picture 32">
            <a:extLst>
              <a:ext uri="{FF2B5EF4-FFF2-40B4-BE49-F238E27FC236}">
                <a16:creationId xmlns:a16="http://schemas.microsoft.com/office/drawing/2014/main" id="{B624E837-C081-4048-A1EC-2C0D482EB7F2}"/>
              </a:ext>
            </a:extLst>
          </p:cNvPr>
          <p:cNvPicPr>
            <a:picLocks noChangeAspect="1"/>
          </p:cNvPicPr>
          <p:nvPr/>
        </p:nvPicPr>
        <p:blipFill>
          <a:blip r:embed="rId5"/>
          <a:stretch>
            <a:fillRect/>
          </a:stretch>
        </p:blipFill>
        <p:spPr>
          <a:xfrm>
            <a:off x="7471477" y="2561690"/>
            <a:ext cx="793692" cy="557465"/>
          </a:xfrm>
          <a:prstGeom prst="rect">
            <a:avLst/>
          </a:prstGeom>
          <a:ln>
            <a:solidFill>
              <a:srgbClr val="FFC000"/>
            </a:solidFill>
          </a:ln>
        </p:spPr>
      </p:pic>
      <p:sp>
        <p:nvSpPr>
          <p:cNvPr id="46" name="Rectangle 45">
            <a:extLst>
              <a:ext uri="{FF2B5EF4-FFF2-40B4-BE49-F238E27FC236}">
                <a16:creationId xmlns:a16="http://schemas.microsoft.com/office/drawing/2014/main" id="{20E6F789-9CF0-45F8-A662-6A9FBD3ED578}"/>
              </a:ext>
            </a:extLst>
          </p:cNvPr>
          <p:cNvSpPr/>
          <p:nvPr/>
        </p:nvSpPr>
        <p:spPr>
          <a:xfrm>
            <a:off x="7251193" y="3088388"/>
            <a:ext cx="1382981" cy="630942"/>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SAP Information Steward</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srgbClr val="000000"/>
                </a:solidFill>
                <a:effectLst/>
                <a:uLnTx/>
                <a:uFillTx/>
                <a:latin typeface="Arial"/>
                <a:ea typeface="Arial Unicode MS" pitchFamily="34" charset="-128"/>
                <a:cs typeface="+mn-cs"/>
              </a:rPr>
              <a:t>Metapedia</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2B45C570-5526-4CEA-B46C-E4F1030E5379}"/>
              </a:ext>
            </a:extLst>
          </p:cNvPr>
          <p:cNvSpPr/>
          <p:nvPr/>
        </p:nvSpPr>
        <p:spPr>
          <a:xfrm>
            <a:off x="7925567" y="1854765"/>
            <a:ext cx="1028707" cy="430887"/>
          </a:xfrm>
          <a:prstGeom prst="rect">
            <a:avLst/>
          </a:prstGeom>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Approval workflow</a:t>
            </a:r>
          </a:p>
        </p:txBody>
      </p:sp>
      <p:pic>
        <p:nvPicPr>
          <p:cNvPr id="53" name="Picture 52">
            <a:extLst>
              <a:ext uri="{FF2B5EF4-FFF2-40B4-BE49-F238E27FC236}">
                <a16:creationId xmlns:a16="http://schemas.microsoft.com/office/drawing/2014/main" id="{6020D13B-968B-4FAF-8F57-6E6E8ABCD246}"/>
              </a:ext>
            </a:extLst>
          </p:cNvPr>
          <p:cNvPicPr>
            <a:picLocks noChangeAspect="1"/>
          </p:cNvPicPr>
          <p:nvPr/>
        </p:nvPicPr>
        <p:blipFill>
          <a:blip r:embed="rId6"/>
          <a:stretch>
            <a:fillRect/>
          </a:stretch>
        </p:blipFill>
        <p:spPr>
          <a:xfrm>
            <a:off x="8128889" y="2142864"/>
            <a:ext cx="601367" cy="601367"/>
          </a:xfrm>
          <a:prstGeom prst="rect">
            <a:avLst/>
          </a:prstGeom>
        </p:spPr>
      </p:pic>
      <p:sp>
        <p:nvSpPr>
          <p:cNvPr id="55" name="Oval 54">
            <a:extLst>
              <a:ext uri="{FF2B5EF4-FFF2-40B4-BE49-F238E27FC236}">
                <a16:creationId xmlns:a16="http://schemas.microsoft.com/office/drawing/2014/main" id="{52E7662C-12B0-4403-96E7-54D2C6D69E73}"/>
              </a:ext>
            </a:extLst>
          </p:cNvPr>
          <p:cNvSpPr/>
          <p:nvPr/>
        </p:nvSpPr>
        <p:spPr bwMode="gray">
          <a:xfrm>
            <a:off x="6742720" y="1557881"/>
            <a:ext cx="2345088" cy="2323995"/>
          </a:xfrm>
          <a:prstGeom prst="ellipse">
            <a:avLst/>
          </a:prstGeom>
          <a:noFill/>
          <a:ln w="28575" algn="ctr">
            <a:solidFill>
              <a:schemeClr val="accent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cxnSp>
        <p:nvCxnSpPr>
          <p:cNvPr id="61" name="Straight Arrow Connector 60">
            <a:extLst>
              <a:ext uri="{FF2B5EF4-FFF2-40B4-BE49-F238E27FC236}">
                <a16:creationId xmlns:a16="http://schemas.microsoft.com/office/drawing/2014/main" id="{7380608C-FCC6-41EE-9EF0-2147C6443F28}"/>
              </a:ext>
            </a:extLst>
          </p:cNvPr>
          <p:cNvCxnSpPr>
            <a:cxnSpLocks/>
            <a:stCxn id="55" idx="6"/>
            <a:endCxn id="31" idx="1"/>
          </p:cNvCxnSpPr>
          <p:nvPr/>
        </p:nvCxnSpPr>
        <p:spPr>
          <a:xfrm flipV="1">
            <a:off x="9087808" y="2703640"/>
            <a:ext cx="1483433" cy="16239"/>
          </a:xfrm>
          <a:prstGeom prst="straightConnector1">
            <a:avLst/>
          </a:prstGeom>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9696098E-8965-4665-B7F4-E1A9C51D689F}"/>
              </a:ext>
            </a:extLst>
          </p:cNvPr>
          <p:cNvSpPr/>
          <p:nvPr/>
        </p:nvSpPr>
        <p:spPr>
          <a:xfrm>
            <a:off x="9179769" y="2495725"/>
            <a:ext cx="1150969" cy="430887"/>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lumMod val="65000"/>
                    <a:lumOff val="35000"/>
                  </a:srgbClr>
                </a:solidFill>
                <a:effectLst/>
                <a:uLnTx/>
                <a:uFillTx/>
                <a:latin typeface="Arial"/>
                <a:ea typeface="Arial Unicode MS" pitchFamily="34" charset="-128"/>
                <a:cs typeface="+mn-cs"/>
              </a:rPr>
              <a:t>Support wide </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lumMod val="65000"/>
                    <a:lumOff val="35000"/>
                  </a:srgbClr>
                </a:solidFill>
                <a:effectLst/>
                <a:uLnTx/>
                <a:uFillTx/>
                <a:latin typeface="Arial"/>
                <a:ea typeface="Arial Unicode MS" pitchFamily="34" charset="-128"/>
                <a:cs typeface="+mn-cs"/>
              </a:rPr>
              <a:t>span of data</a:t>
            </a:r>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016A3229-F668-418E-8DE0-5A7F5F059078}"/>
              </a:ext>
            </a:extLst>
          </p:cNvPr>
          <p:cNvSpPr/>
          <p:nvPr/>
        </p:nvSpPr>
        <p:spPr>
          <a:xfrm>
            <a:off x="6995923" y="1837681"/>
            <a:ext cx="913438" cy="415498"/>
          </a:xfrm>
          <a:prstGeom prst="rect">
            <a:avLst/>
          </a:prstGeom>
        </p:spPr>
        <p:txBody>
          <a:bodyPr wrap="square">
            <a:spAutoFit/>
          </a:bodyPr>
          <a:lstStyle/>
          <a:p>
            <a:pPr algn="ctr"/>
            <a:r>
              <a:rPr lang="en-US" sz="1050" dirty="0"/>
              <a:t>Approved terms</a:t>
            </a:r>
          </a:p>
        </p:txBody>
      </p:sp>
      <p:pic>
        <p:nvPicPr>
          <p:cNvPr id="59" name="Picture 58">
            <a:extLst>
              <a:ext uri="{FF2B5EF4-FFF2-40B4-BE49-F238E27FC236}">
                <a16:creationId xmlns:a16="http://schemas.microsoft.com/office/drawing/2014/main" id="{D34E8C4E-2B53-4327-9CE3-652B46093BE5}"/>
              </a:ext>
            </a:extLst>
          </p:cNvPr>
          <p:cNvPicPr>
            <a:picLocks noChangeAspect="1"/>
          </p:cNvPicPr>
          <p:nvPr/>
        </p:nvPicPr>
        <p:blipFill>
          <a:blip r:embed="rId7"/>
          <a:stretch>
            <a:fillRect/>
          </a:stretch>
        </p:blipFill>
        <p:spPr>
          <a:xfrm>
            <a:off x="7158190" y="2097389"/>
            <a:ext cx="608281" cy="608281"/>
          </a:xfrm>
          <a:prstGeom prst="rect">
            <a:avLst/>
          </a:prstGeom>
        </p:spPr>
      </p:pic>
    </p:spTree>
    <p:extLst>
      <p:ext uri="{BB962C8B-B14F-4D97-AF65-F5344CB8AC3E}">
        <p14:creationId xmlns:p14="http://schemas.microsoft.com/office/powerpoint/2010/main" val="1129486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bwMode="gray"/>
        <p:txBody>
          <a:bodyPr>
            <a:normAutofit/>
          </a:bodyPr>
          <a:lstStyle/>
          <a:p>
            <a:r>
              <a:rPr lang="en-US" sz="2200" dirty="0"/>
              <a:t>SAP Data Intelligence Overview</a:t>
            </a:r>
          </a:p>
          <a:p>
            <a:pPr marL="0" lvl="1" indent="0">
              <a:buNone/>
            </a:pPr>
            <a:r>
              <a:rPr lang="en-US" sz="2200" dirty="0"/>
              <a:t>Core capabilities of SAP Data Intelligence</a:t>
            </a:r>
          </a:p>
          <a:p>
            <a:pPr lvl="1"/>
            <a:r>
              <a:rPr lang="en-US" dirty="0"/>
              <a:t>Data Integration</a:t>
            </a:r>
          </a:p>
          <a:p>
            <a:pPr lvl="1"/>
            <a:r>
              <a:rPr lang="en-US" dirty="0"/>
              <a:t>Data Processing</a:t>
            </a:r>
          </a:p>
          <a:p>
            <a:pPr lvl="1"/>
            <a:r>
              <a:rPr lang="en-US" dirty="0"/>
              <a:t>Data Catalog</a:t>
            </a:r>
          </a:p>
          <a:p>
            <a:pPr marL="0" lvl="1" indent="0">
              <a:buNone/>
            </a:pPr>
            <a:r>
              <a:rPr lang="en-US" sz="2200" dirty="0"/>
              <a:t>Key value-add scenarios for SAP customers</a:t>
            </a:r>
          </a:p>
          <a:p>
            <a:pPr lvl="1"/>
            <a:r>
              <a:rPr lang="en-US" dirty="0"/>
              <a:t>SAP integration</a:t>
            </a:r>
          </a:p>
          <a:p>
            <a:pPr lvl="1"/>
            <a:r>
              <a:rPr lang="en-US" dirty="0"/>
              <a:t>Data Management for SAP BTP</a:t>
            </a:r>
          </a:p>
          <a:p>
            <a:pPr lvl="1"/>
            <a:r>
              <a:rPr lang="en-US" dirty="0"/>
              <a:t>Hybrid Data Management</a:t>
            </a:r>
            <a:endParaRPr lang="en-US" sz="2100" dirty="0"/>
          </a:p>
          <a:p>
            <a:pPr marL="0" lvl="1" indent="0">
              <a:buNone/>
            </a:pPr>
            <a:r>
              <a:rPr lang="en-US" sz="2200" b="1" dirty="0"/>
              <a:t>Deployment &amp; Connectivity</a:t>
            </a:r>
          </a:p>
          <a:p>
            <a:pPr marL="0" lvl="1" indent="0">
              <a:buNone/>
            </a:pPr>
            <a:r>
              <a:rPr lang="en-US" sz="2200" dirty="0"/>
              <a:t>Reference customers</a:t>
            </a:r>
          </a:p>
          <a:p>
            <a:pPr marL="0" lvl="1" indent="0">
              <a:buNone/>
            </a:pPr>
            <a:r>
              <a:rPr lang="en-US" sz="2200" dirty="0"/>
              <a:t>Wrap up</a:t>
            </a:r>
          </a:p>
        </p:txBody>
      </p:sp>
      <p:sp>
        <p:nvSpPr>
          <p:cNvPr id="2" name="Agenda"/>
          <p:cNvSpPr>
            <a:spLocks noGrp="1"/>
          </p:cNvSpPr>
          <p:nvPr>
            <p:ph type="title"/>
          </p:nvPr>
        </p:nvSpPr>
        <p:spPr bwMode="gray"/>
        <p:txBody>
          <a:bodyPr/>
          <a:lstStyle/>
          <a:p>
            <a:r>
              <a:rPr lang="en-US" dirty="0"/>
              <a:t>Agenda</a:t>
            </a:r>
          </a:p>
        </p:txBody>
      </p:sp>
      <p:sp>
        <p:nvSpPr>
          <p:cNvPr id="4" name="Rectangle: Rounded Corners 3">
            <a:extLst>
              <a:ext uri="{FF2B5EF4-FFF2-40B4-BE49-F238E27FC236}">
                <a16:creationId xmlns:a16="http://schemas.microsoft.com/office/drawing/2014/main" id="{871C4B9D-ADFA-4311-89F0-C3CB0C30BFA9}"/>
              </a:ext>
            </a:extLst>
          </p:cNvPr>
          <p:cNvSpPr/>
          <p:nvPr/>
        </p:nvSpPr>
        <p:spPr bwMode="gray">
          <a:xfrm>
            <a:off x="450598" y="4947173"/>
            <a:ext cx="3744884" cy="369332"/>
          </a:xfrm>
          <a:prstGeom prst="roundRect">
            <a:avLst/>
          </a:prstGeom>
          <a:noFill/>
          <a:ln w="25400" algn="ctr">
            <a:solidFill>
              <a:srgbClr val="00B0F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2454890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31C212-2F94-4DA5-8C51-6739050A6357}"/>
              </a:ext>
            </a:extLst>
          </p:cNvPr>
          <p:cNvSpPr>
            <a:spLocks noGrp="1"/>
          </p:cNvSpPr>
          <p:nvPr>
            <p:ph type="ctrTitle"/>
          </p:nvPr>
        </p:nvSpPr>
        <p:spPr/>
        <p:txBody>
          <a:bodyPr/>
          <a:lstStyle/>
          <a:p>
            <a:r>
              <a:rPr lang="en-GB" dirty="0"/>
              <a:t>Deployment options</a:t>
            </a:r>
          </a:p>
        </p:txBody>
      </p:sp>
      <p:pic>
        <p:nvPicPr>
          <p:cNvPr id="6" name="Picture Placeholder 4">
            <a:extLst>
              <a:ext uri="{FF2B5EF4-FFF2-40B4-BE49-F238E27FC236}">
                <a16:creationId xmlns:a16="http://schemas.microsoft.com/office/drawing/2014/main" id="{E23AC63C-0175-42F0-9483-1F1758B1F15A}"/>
              </a:ext>
            </a:extLst>
          </p:cNvPr>
          <p:cNvPicPr>
            <a:picLocks noGrp="1" noChangeAspect="1"/>
          </p:cNvPicPr>
          <p:nvPr>
            <p:ph type="pic" sz="quarter" idx="12"/>
          </p:nvPr>
        </p:nvPicPr>
        <p:blipFill>
          <a:blip r:embed="rId2"/>
          <a:srcRect t="28902" b="28902"/>
          <a:stretch>
            <a:fillRect/>
          </a:stretch>
        </p:blipFill>
        <p:spPr>
          <a:xfrm>
            <a:off x="0" y="3427413"/>
            <a:ext cx="12195175" cy="3430587"/>
          </a:xfrm>
        </p:spPr>
      </p:pic>
    </p:spTree>
    <p:extLst>
      <p:ext uri="{BB962C8B-B14F-4D97-AF65-F5344CB8AC3E}">
        <p14:creationId xmlns:p14="http://schemas.microsoft.com/office/powerpoint/2010/main" val="304236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Deployment Options</a:t>
            </a:r>
            <a:endParaRPr lang="en-US" sz="2200" dirty="0">
              <a:solidFill>
                <a:schemeClr val="accent1"/>
              </a:solidFill>
            </a:endParaRPr>
          </a:p>
        </p:txBody>
      </p:sp>
      <p:pic>
        <p:nvPicPr>
          <p:cNvPr id="21" name="Picture 20">
            <a:extLst>
              <a:ext uri="{FF2B5EF4-FFF2-40B4-BE49-F238E27FC236}">
                <a16:creationId xmlns:a16="http://schemas.microsoft.com/office/drawing/2014/main" id="{B29D705B-A7BF-415C-A809-D31DA2F1F569}"/>
              </a:ext>
            </a:extLst>
          </p:cNvPr>
          <p:cNvPicPr>
            <a:picLocks noChangeAspect="1"/>
          </p:cNvPicPr>
          <p:nvPr/>
        </p:nvPicPr>
        <p:blipFill>
          <a:blip r:embed="rId2"/>
          <a:stretch>
            <a:fillRect/>
          </a:stretch>
        </p:blipFill>
        <p:spPr>
          <a:xfrm>
            <a:off x="3956599" y="1161115"/>
            <a:ext cx="812779" cy="810520"/>
          </a:xfrm>
          <a:prstGeom prst="rect">
            <a:avLst/>
          </a:prstGeom>
        </p:spPr>
      </p:pic>
      <p:sp>
        <p:nvSpPr>
          <p:cNvPr id="24" name="TextBox 23">
            <a:extLst>
              <a:ext uri="{FF2B5EF4-FFF2-40B4-BE49-F238E27FC236}">
                <a16:creationId xmlns:a16="http://schemas.microsoft.com/office/drawing/2014/main" id="{3331B739-E69C-4871-A416-A14EF2419EFB}"/>
              </a:ext>
            </a:extLst>
          </p:cNvPr>
          <p:cNvSpPr txBox="1"/>
          <p:nvPr/>
        </p:nvSpPr>
        <p:spPr>
          <a:xfrm>
            <a:off x="4290400" y="1406882"/>
            <a:ext cx="4181089" cy="36933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2400" b="1" kern="0">
                <a:ea typeface="Arial Unicode MS" pitchFamily="34" charset="-128"/>
                <a:cs typeface="Arial Unicode MS" pitchFamily="34" charset="-128"/>
              </a:rPr>
              <a:t>SAP Data Intelligence</a:t>
            </a:r>
            <a:endParaRPr lang="en-US" sz="2400" kern="0">
              <a:ea typeface="Arial Unicode MS" pitchFamily="34" charset="-128"/>
              <a:cs typeface="Arial Unicode MS" pitchFamily="34" charset="-128"/>
            </a:endParaRPr>
          </a:p>
        </p:txBody>
      </p:sp>
      <p:cxnSp>
        <p:nvCxnSpPr>
          <p:cNvPr id="4" name="Straight Connector 3">
            <a:extLst>
              <a:ext uri="{FF2B5EF4-FFF2-40B4-BE49-F238E27FC236}">
                <a16:creationId xmlns:a16="http://schemas.microsoft.com/office/drawing/2014/main" id="{444A2156-0F52-44BD-9FFD-B775290808D4}"/>
              </a:ext>
            </a:extLst>
          </p:cNvPr>
          <p:cNvCxnSpPr/>
          <p:nvPr/>
        </p:nvCxnSpPr>
        <p:spPr>
          <a:xfrm flipH="1">
            <a:off x="3594271" y="1971635"/>
            <a:ext cx="2286000" cy="85680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397FCC4-B2A7-487C-842A-83521E46B764}"/>
              </a:ext>
            </a:extLst>
          </p:cNvPr>
          <p:cNvCxnSpPr/>
          <p:nvPr/>
        </p:nvCxnSpPr>
        <p:spPr>
          <a:xfrm>
            <a:off x="6120495" y="1971635"/>
            <a:ext cx="2350994" cy="78706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C6AF478-B939-48E9-8D57-27AD74589050}"/>
              </a:ext>
            </a:extLst>
          </p:cNvPr>
          <p:cNvSpPr txBox="1"/>
          <p:nvPr/>
        </p:nvSpPr>
        <p:spPr>
          <a:xfrm>
            <a:off x="2916104" y="3050279"/>
            <a:ext cx="1564034"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on-premise </a:t>
            </a:r>
            <a:endParaRPr lang="en-DE" sz="1800" kern="0" err="1">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9E46E8B6-ECAE-4FCA-9F50-BA6215654024}"/>
              </a:ext>
            </a:extLst>
          </p:cNvPr>
          <p:cNvSpPr txBox="1"/>
          <p:nvPr/>
        </p:nvSpPr>
        <p:spPr>
          <a:xfrm>
            <a:off x="7818817" y="2930252"/>
            <a:ext cx="2485467"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full managed cloud service on SAP BTP</a:t>
            </a:r>
            <a:endParaRPr lang="en-DE" sz="1800" kern="0" dirty="0">
              <a:ea typeface="Arial Unicode MS" pitchFamily="34" charset="-128"/>
              <a:cs typeface="Arial Unicode MS" pitchFamily="34" charset="-128"/>
            </a:endParaRPr>
          </a:p>
        </p:txBody>
      </p:sp>
      <p:sp>
        <p:nvSpPr>
          <p:cNvPr id="26" name="Rectangle 25">
            <a:extLst>
              <a:ext uri="{FF2B5EF4-FFF2-40B4-BE49-F238E27FC236}">
                <a16:creationId xmlns:a16="http://schemas.microsoft.com/office/drawing/2014/main" id="{578B36F4-9000-4599-923A-18AE75591E5C}"/>
              </a:ext>
            </a:extLst>
          </p:cNvPr>
          <p:cNvSpPr/>
          <p:nvPr/>
        </p:nvSpPr>
        <p:spPr>
          <a:xfrm>
            <a:off x="3661638" y="5735509"/>
            <a:ext cx="2376000" cy="161583"/>
          </a:xfrm>
          <a:prstGeom prst="rect">
            <a:avLst/>
          </a:prstGeom>
        </p:spPr>
        <p:txBody>
          <a:bodyPr wrap="square" lIns="0" tIns="0" rIns="0" bIns="0">
            <a:spAutoFit/>
          </a:bodyPr>
          <a:lstStyle/>
          <a:p>
            <a:pPr algn="ctr"/>
            <a:r>
              <a:rPr lang="en-US" sz="1050" b="1"/>
              <a:t>private cloud </a:t>
            </a:r>
          </a:p>
        </p:txBody>
      </p:sp>
      <p:sp>
        <p:nvSpPr>
          <p:cNvPr id="31" name="Rectangle 30">
            <a:extLst>
              <a:ext uri="{FF2B5EF4-FFF2-40B4-BE49-F238E27FC236}">
                <a16:creationId xmlns:a16="http://schemas.microsoft.com/office/drawing/2014/main" id="{C25BD3C5-9063-4CF5-9696-6CFD446C44FC}"/>
              </a:ext>
            </a:extLst>
          </p:cNvPr>
          <p:cNvSpPr/>
          <p:nvPr/>
        </p:nvSpPr>
        <p:spPr>
          <a:xfrm>
            <a:off x="1209084" y="5607916"/>
            <a:ext cx="1492334" cy="323165"/>
          </a:xfrm>
          <a:prstGeom prst="rect">
            <a:avLst/>
          </a:prstGeom>
        </p:spPr>
        <p:txBody>
          <a:bodyPr wrap="square" lIns="0" tIns="0" rIns="0" bIns="0">
            <a:spAutoFit/>
          </a:bodyPr>
          <a:lstStyle/>
          <a:p>
            <a:pPr algn="ctr"/>
            <a:r>
              <a:rPr lang="en-US" sz="1050" b="1"/>
              <a:t>On-premise </a:t>
            </a:r>
          </a:p>
          <a:p>
            <a:pPr algn="ctr"/>
            <a:r>
              <a:rPr lang="en-US" sz="1050" b="1"/>
              <a:t>installations </a:t>
            </a:r>
          </a:p>
        </p:txBody>
      </p:sp>
      <p:sp>
        <p:nvSpPr>
          <p:cNvPr id="32" name="Rectangle 31">
            <a:extLst>
              <a:ext uri="{FF2B5EF4-FFF2-40B4-BE49-F238E27FC236}">
                <a16:creationId xmlns:a16="http://schemas.microsoft.com/office/drawing/2014/main" id="{3A0B074C-F060-4C40-929A-AAAB95A0FBF2}"/>
              </a:ext>
            </a:extLst>
          </p:cNvPr>
          <p:cNvSpPr/>
          <p:nvPr/>
        </p:nvSpPr>
        <p:spPr>
          <a:xfrm>
            <a:off x="2233259" y="5607916"/>
            <a:ext cx="2376000" cy="323165"/>
          </a:xfrm>
          <a:prstGeom prst="rect">
            <a:avLst/>
          </a:prstGeom>
        </p:spPr>
        <p:txBody>
          <a:bodyPr wrap="square" lIns="0" tIns="0" rIns="0" bIns="0">
            <a:spAutoFit/>
          </a:bodyPr>
          <a:lstStyle/>
          <a:p>
            <a:pPr algn="ctr"/>
            <a:r>
              <a:rPr lang="en-US" sz="1050" b="1"/>
              <a:t>public cloud </a:t>
            </a:r>
          </a:p>
          <a:p>
            <a:pPr algn="ctr"/>
            <a:r>
              <a:rPr lang="en-US" sz="1050" b="1"/>
              <a:t>Kubernetes service</a:t>
            </a:r>
          </a:p>
        </p:txBody>
      </p:sp>
      <p:pic>
        <p:nvPicPr>
          <p:cNvPr id="33" name="Grafik 26">
            <a:extLst>
              <a:ext uri="{FF2B5EF4-FFF2-40B4-BE49-F238E27FC236}">
                <a16:creationId xmlns:a16="http://schemas.microsoft.com/office/drawing/2014/main" id="{3A1E0788-F872-411A-BAC0-2ED664CC2883}"/>
              </a:ext>
            </a:extLst>
          </p:cNvPr>
          <p:cNvPicPr>
            <a:picLocks noChangeAspect="1"/>
          </p:cNvPicPr>
          <p:nvPr/>
        </p:nvPicPr>
        <p:blipFill>
          <a:blip r:embed="rId3"/>
          <a:stretch>
            <a:fillRect/>
          </a:stretch>
        </p:blipFill>
        <p:spPr>
          <a:xfrm>
            <a:off x="1712918" y="4556641"/>
            <a:ext cx="537317" cy="283703"/>
          </a:xfrm>
          <a:prstGeom prst="rect">
            <a:avLst/>
          </a:prstGeom>
        </p:spPr>
      </p:pic>
      <p:pic>
        <p:nvPicPr>
          <p:cNvPr id="35" name="Grafik 5">
            <a:extLst>
              <a:ext uri="{FF2B5EF4-FFF2-40B4-BE49-F238E27FC236}">
                <a16:creationId xmlns:a16="http://schemas.microsoft.com/office/drawing/2014/main" id="{D97A05C6-5790-4569-9AD3-9A65B15841A9}"/>
              </a:ext>
            </a:extLst>
          </p:cNvPr>
          <p:cNvPicPr>
            <a:picLocks noChangeAspect="1"/>
          </p:cNvPicPr>
          <p:nvPr/>
        </p:nvPicPr>
        <p:blipFill>
          <a:blip r:embed="rId4"/>
          <a:stretch>
            <a:fillRect/>
          </a:stretch>
        </p:blipFill>
        <p:spPr>
          <a:xfrm>
            <a:off x="1517716" y="5072478"/>
            <a:ext cx="485287" cy="303304"/>
          </a:xfrm>
          <a:prstGeom prst="rect">
            <a:avLst/>
          </a:prstGeom>
        </p:spPr>
      </p:pic>
      <p:pic>
        <p:nvPicPr>
          <p:cNvPr id="36" name="Grafik 19">
            <a:extLst>
              <a:ext uri="{FF2B5EF4-FFF2-40B4-BE49-F238E27FC236}">
                <a16:creationId xmlns:a16="http://schemas.microsoft.com/office/drawing/2014/main" id="{E7C5B676-278D-43A3-AC58-41D0358B7A28}"/>
              </a:ext>
            </a:extLst>
          </p:cNvPr>
          <p:cNvPicPr>
            <a:picLocks noChangeAspect="1"/>
          </p:cNvPicPr>
          <p:nvPr/>
        </p:nvPicPr>
        <p:blipFill>
          <a:blip r:embed="rId5"/>
          <a:stretch>
            <a:fillRect/>
          </a:stretch>
        </p:blipFill>
        <p:spPr>
          <a:xfrm>
            <a:off x="2095488" y="4948940"/>
            <a:ext cx="400185" cy="400185"/>
          </a:xfrm>
          <a:prstGeom prst="rect">
            <a:avLst/>
          </a:prstGeom>
        </p:spPr>
      </p:pic>
      <p:pic>
        <p:nvPicPr>
          <p:cNvPr id="37" name="Picture 36">
            <a:extLst>
              <a:ext uri="{FF2B5EF4-FFF2-40B4-BE49-F238E27FC236}">
                <a16:creationId xmlns:a16="http://schemas.microsoft.com/office/drawing/2014/main" id="{A40CCBAB-DBC1-4851-A3CA-6DADC308266C}"/>
              </a:ext>
            </a:extLst>
          </p:cNvPr>
          <p:cNvPicPr>
            <a:picLocks noChangeAspect="1"/>
          </p:cNvPicPr>
          <p:nvPr/>
        </p:nvPicPr>
        <p:blipFill>
          <a:blip r:embed="rId6">
            <a:duotone>
              <a:srgbClr val="008FD3">
                <a:shade val="45000"/>
                <a:satMod val="135000"/>
              </a:srgbClr>
              <a:prstClr val="white"/>
            </a:duotone>
          </a:blip>
          <a:stretch>
            <a:fillRect/>
          </a:stretch>
        </p:blipFill>
        <p:spPr>
          <a:xfrm>
            <a:off x="587659" y="4939704"/>
            <a:ext cx="636107" cy="530089"/>
          </a:xfrm>
          <a:prstGeom prst="rect">
            <a:avLst/>
          </a:prstGeom>
        </p:spPr>
      </p:pic>
      <p:sp>
        <p:nvSpPr>
          <p:cNvPr id="8" name="Rectangle 7">
            <a:extLst>
              <a:ext uri="{FF2B5EF4-FFF2-40B4-BE49-F238E27FC236}">
                <a16:creationId xmlns:a16="http://schemas.microsoft.com/office/drawing/2014/main" id="{075A0E4C-FD98-4E73-8F6F-DE52192A468C}"/>
              </a:ext>
            </a:extLst>
          </p:cNvPr>
          <p:cNvSpPr/>
          <p:nvPr/>
        </p:nvSpPr>
        <p:spPr bwMode="gray">
          <a:xfrm>
            <a:off x="1301965" y="4273378"/>
            <a:ext cx="1359221" cy="1751308"/>
          </a:xfrm>
          <a:prstGeom prst="rect">
            <a:avLst/>
          </a:prstGeom>
          <a:noFill/>
          <a:ln w="12700" algn="ctr">
            <a:solidFill>
              <a:schemeClr val="tx2"/>
            </a:solidFill>
            <a:prstDash val="sysDash"/>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p>
            <a:pPr algn="ctr" defTabSz="914400" fontAlgn="base">
              <a:spcBef>
                <a:spcPct val="50000"/>
              </a:spcBef>
              <a:spcAft>
                <a:spcPct val="0"/>
              </a:spcAft>
              <a:buClr>
                <a:srgbClr val="F0AB00"/>
              </a:buClr>
              <a:buSzPct val="80000"/>
            </a:pPr>
            <a:endParaRPr lang="en-DE" sz="1800" kern="0" err="1">
              <a:ea typeface="Arial Unicode MS" pitchFamily="34" charset="-128"/>
            </a:endParaRPr>
          </a:p>
        </p:txBody>
      </p:sp>
      <p:sp>
        <p:nvSpPr>
          <p:cNvPr id="38" name="Rectangle 37">
            <a:extLst>
              <a:ext uri="{FF2B5EF4-FFF2-40B4-BE49-F238E27FC236}">
                <a16:creationId xmlns:a16="http://schemas.microsoft.com/office/drawing/2014/main" id="{F970BF58-5F51-4D8E-B5DF-C410A8BD98EE}"/>
              </a:ext>
            </a:extLst>
          </p:cNvPr>
          <p:cNvSpPr/>
          <p:nvPr/>
        </p:nvSpPr>
        <p:spPr bwMode="gray">
          <a:xfrm>
            <a:off x="2741649" y="4273378"/>
            <a:ext cx="1359221" cy="1751308"/>
          </a:xfrm>
          <a:prstGeom prst="rect">
            <a:avLst/>
          </a:prstGeom>
          <a:noFill/>
          <a:ln w="12700" algn="ctr">
            <a:solidFill>
              <a:schemeClr val="tx2"/>
            </a:solidFill>
            <a:prstDash val="sysDash"/>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p>
            <a:pPr algn="ctr" defTabSz="914400" fontAlgn="base">
              <a:spcBef>
                <a:spcPct val="50000"/>
              </a:spcBef>
              <a:spcAft>
                <a:spcPct val="0"/>
              </a:spcAft>
              <a:buClr>
                <a:srgbClr val="F0AB00"/>
              </a:buClr>
              <a:buSzPct val="80000"/>
            </a:pPr>
            <a:endParaRPr lang="en-DE" sz="1800" kern="0" err="1">
              <a:ea typeface="Arial Unicode MS" pitchFamily="34" charset="-128"/>
            </a:endParaRPr>
          </a:p>
        </p:txBody>
      </p:sp>
      <p:sp>
        <p:nvSpPr>
          <p:cNvPr id="39" name="Rectangle 38">
            <a:extLst>
              <a:ext uri="{FF2B5EF4-FFF2-40B4-BE49-F238E27FC236}">
                <a16:creationId xmlns:a16="http://schemas.microsoft.com/office/drawing/2014/main" id="{5A8DECB6-3C13-4FAC-8DBD-D6F7D7B2B857}"/>
              </a:ext>
            </a:extLst>
          </p:cNvPr>
          <p:cNvSpPr/>
          <p:nvPr/>
        </p:nvSpPr>
        <p:spPr bwMode="gray">
          <a:xfrm>
            <a:off x="4170028" y="4273378"/>
            <a:ext cx="1359221" cy="1751308"/>
          </a:xfrm>
          <a:prstGeom prst="rect">
            <a:avLst/>
          </a:prstGeom>
          <a:noFill/>
          <a:ln w="12700" algn="ctr">
            <a:solidFill>
              <a:schemeClr val="tx2"/>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40" name="Picture 4" descr="Bildergebnis fÃ¼r google cloud platform logo">
            <a:extLst>
              <a:ext uri="{FF2B5EF4-FFF2-40B4-BE49-F238E27FC236}">
                <a16:creationId xmlns:a16="http://schemas.microsoft.com/office/drawing/2014/main" id="{FFDC58C6-B647-4B06-9F06-0E16AD275E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8200" y="4899725"/>
            <a:ext cx="828160" cy="270561"/>
          </a:xfrm>
          <a:prstGeom prst="rect">
            <a:avLst/>
          </a:prstGeom>
          <a:noFill/>
          <a:extLst>
            <a:ext uri="{909E8E84-426E-40DD-AFC4-6F175D3DCCD1}">
              <a14:hiddenFill xmlns:a14="http://schemas.microsoft.com/office/drawing/2010/main">
                <a:solidFill>
                  <a:srgbClr val="FFFFFF"/>
                </a:solidFill>
              </a14:hiddenFill>
            </a:ext>
          </a:extLst>
        </p:spPr>
      </p:pic>
      <p:pic>
        <p:nvPicPr>
          <p:cNvPr id="41" name="Grafik 29" descr="Ein Bild, das Objekt enthält.&#10;&#10;Mit hoher Zuverlässigkeit generierte Beschreibung">
            <a:extLst>
              <a:ext uri="{FF2B5EF4-FFF2-40B4-BE49-F238E27FC236}">
                <a16:creationId xmlns:a16="http://schemas.microsoft.com/office/drawing/2014/main" id="{BF774B2C-FF96-4434-9C87-0D862307E299}"/>
              </a:ext>
            </a:extLst>
          </p:cNvPr>
          <p:cNvPicPr>
            <a:picLocks noChangeAspect="1"/>
          </p:cNvPicPr>
          <p:nvPr/>
        </p:nvPicPr>
        <p:blipFill>
          <a:blip r:embed="rId8"/>
          <a:stretch>
            <a:fillRect/>
          </a:stretch>
        </p:blipFill>
        <p:spPr>
          <a:xfrm>
            <a:off x="3272280" y="5250240"/>
            <a:ext cx="684319" cy="197769"/>
          </a:xfrm>
          <a:prstGeom prst="rect">
            <a:avLst/>
          </a:prstGeom>
        </p:spPr>
      </p:pic>
      <p:pic>
        <p:nvPicPr>
          <p:cNvPr id="42" name="Grafik 33">
            <a:extLst>
              <a:ext uri="{FF2B5EF4-FFF2-40B4-BE49-F238E27FC236}">
                <a16:creationId xmlns:a16="http://schemas.microsoft.com/office/drawing/2014/main" id="{1A4CC4A1-B68C-4AB8-AADB-3FECC8ABBF55}"/>
              </a:ext>
            </a:extLst>
          </p:cNvPr>
          <p:cNvPicPr>
            <a:picLocks noChangeAspect="1"/>
          </p:cNvPicPr>
          <p:nvPr/>
        </p:nvPicPr>
        <p:blipFill>
          <a:blip r:embed="rId9"/>
          <a:stretch>
            <a:fillRect/>
          </a:stretch>
        </p:blipFill>
        <p:spPr>
          <a:xfrm>
            <a:off x="3356019" y="4433913"/>
            <a:ext cx="833991" cy="428909"/>
          </a:xfrm>
          <a:prstGeom prst="rect">
            <a:avLst/>
          </a:prstGeom>
        </p:spPr>
      </p:pic>
      <p:pic>
        <p:nvPicPr>
          <p:cNvPr id="43" name="Picture 8" descr="Image result for alibaba cloud logo">
            <a:extLst>
              <a:ext uri="{FF2B5EF4-FFF2-40B4-BE49-F238E27FC236}">
                <a16:creationId xmlns:a16="http://schemas.microsoft.com/office/drawing/2014/main" id="{86E160BE-2788-4066-B153-45D97CE3AA1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42" t="14255" r="5919" b="19450"/>
          <a:stretch/>
        </p:blipFill>
        <p:spPr bwMode="auto">
          <a:xfrm>
            <a:off x="2864605" y="4402133"/>
            <a:ext cx="611136" cy="358299"/>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27">
            <a:extLst>
              <a:ext uri="{FF2B5EF4-FFF2-40B4-BE49-F238E27FC236}">
                <a16:creationId xmlns:a16="http://schemas.microsoft.com/office/drawing/2014/main" id="{B7F2F4A5-2735-4DCD-869D-5A9A0675CE05}"/>
              </a:ext>
            </a:extLst>
          </p:cNvPr>
          <p:cNvPicPr>
            <a:picLocks noChangeAspect="1"/>
          </p:cNvPicPr>
          <p:nvPr/>
        </p:nvPicPr>
        <p:blipFill rotWithShape="1">
          <a:blip r:embed="rId11"/>
          <a:srcRect t="45965" b="1"/>
          <a:stretch/>
        </p:blipFill>
        <p:spPr>
          <a:xfrm>
            <a:off x="4422447" y="4948940"/>
            <a:ext cx="854382" cy="276999"/>
          </a:xfrm>
          <a:prstGeom prst="rect">
            <a:avLst/>
          </a:prstGeom>
        </p:spPr>
      </p:pic>
      <p:sp>
        <p:nvSpPr>
          <p:cNvPr id="50" name="TextBox 49">
            <a:extLst>
              <a:ext uri="{FF2B5EF4-FFF2-40B4-BE49-F238E27FC236}">
                <a16:creationId xmlns:a16="http://schemas.microsoft.com/office/drawing/2014/main" id="{FA08575B-2F54-49CE-BB37-DFF156068101}"/>
              </a:ext>
            </a:extLst>
          </p:cNvPr>
          <p:cNvSpPr txBox="1"/>
          <p:nvPr/>
        </p:nvSpPr>
        <p:spPr>
          <a:xfrm>
            <a:off x="8178112" y="5177791"/>
            <a:ext cx="565861" cy="246221"/>
          </a:xfrm>
          <a:prstGeom prst="rect">
            <a:avLst/>
          </a:prstGeom>
          <a:noFill/>
        </p:spPr>
        <p:txBody>
          <a:bodyPr wrap="none" lIns="0" tIns="0" rIns="0" bIns="0" rtlCol="0">
            <a:spAutoFit/>
          </a:bodyPr>
          <a:lstStyle/>
          <a:p>
            <a:pPr algn="ctr" fontAlgn="base">
              <a:spcBef>
                <a:spcPct val="50000"/>
              </a:spcBef>
              <a:spcAft>
                <a:spcPct val="0"/>
              </a:spcAft>
              <a:buClr>
                <a:srgbClr val="F0AB00"/>
              </a:buClr>
              <a:buSzPct val="80000"/>
            </a:pPr>
            <a:r>
              <a:rPr lang="en-US" sz="800" b="1" kern="0" dirty="0">
                <a:solidFill>
                  <a:srgbClr val="1E7DB7"/>
                </a:solidFill>
                <a:ea typeface="Arial Unicode MS" pitchFamily="34" charset="-128"/>
                <a:cs typeface="Arial Unicode MS" pitchFamily="34" charset="-128"/>
              </a:rPr>
              <a:t>Gardener</a:t>
            </a:r>
          </a:p>
          <a:p>
            <a:pPr algn="ctr" fontAlgn="base">
              <a:spcAft>
                <a:spcPct val="0"/>
              </a:spcAft>
              <a:buClr>
                <a:srgbClr val="F0AB00"/>
              </a:buClr>
              <a:buSzPct val="80000"/>
            </a:pPr>
            <a:r>
              <a:rPr lang="en-US" sz="800" b="1" kern="0" dirty="0">
                <a:solidFill>
                  <a:srgbClr val="1E7DB7"/>
                </a:solidFill>
                <a:ea typeface="Arial Unicode MS" pitchFamily="34" charset="-128"/>
                <a:cs typeface="Arial Unicode MS" pitchFamily="34" charset="-128"/>
              </a:rPr>
              <a:t>Kubernetes</a:t>
            </a:r>
          </a:p>
        </p:txBody>
      </p:sp>
      <p:sp>
        <p:nvSpPr>
          <p:cNvPr id="51" name="Rectangle 50">
            <a:extLst>
              <a:ext uri="{FF2B5EF4-FFF2-40B4-BE49-F238E27FC236}">
                <a16:creationId xmlns:a16="http://schemas.microsoft.com/office/drawing/2014/main" id="{79F881F5-E4B2-43FF-AB89-EA53F9FA7818}"/>
              </a:ext>
            </a:extLst>
          </p:cNvPr>
          <p:cNvSpPr/>
          <p:nvPr/>
        </p:nvSpPr>
        <p:spPr bwMode="gray">
          <a:xfrm>
            <a:off x="8094307" y="4291850"/>
            <a:ext cx="1737488" cy="1751308"/>
          </a:xfrm>
          <a:prstGeom prst="rect">
            <a:avLst/>
          </a:prstGeom>
          <a:noFill/>
          <a:ln w="12700" algn="ctr">
            <a:solidFill>
              <a:schemeClr val="tx2"/>
            </a:solidFill>
            <a:prstDash val="sysDash"/>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p>
            <a:pPr algn="ctr" defTabSz="914400" fontAlgn="base">
              <a:spcBef>
                <a:spcPct val="50000"/>
              </a:spcBef>
              <a:spcAft>
                <a:spcPct val="0"/>
              </a:spcAft>
              <a:buClr>
                <a:srgbClr val="F0AB00"/>
              </a:buClr>
              <a:buSzPct val="80000"/>
            </a:pPr>
            <a:endParaRPr lang="en-DE" sz="1800" kern="0" err="1">
              <a:ea typeface="Arial Unicode MS" pitchFamily="34" charset="-128"/>
            </a:endParaRPr>
          </a:p>
        </p:txBody>
      </p:sp>
      <p:sp>
        <p:nvSpPr>
          <p:cNvPr id="52" name="Rectangle 51">
            <a:extLst>
              <a:ext uri="{FF2B5EF4-FFF2-40B4-BE49-F238E27FC236}">
                <a16:creationId xmlns:a16="http://schemas.microsoft.com/office/drawing/2014/main" id="{F255C715-AA62-42D7-98B2-3617B421FF61}"/>
              </a:ext>
            </a:extLst>
          </p:cNvPr>
          <p:cNvSpPr/>
          <p:nvPr/>
        </p:nvSpPr>
        <p:spPr>
          <a:xfrm>
            <a:off x="7658871" y="5779056"/>
            <a:ext cx="2376000" cy="161583"/>
          </a:xfrm>
          <a:prstGeom prst="rect">
            <a:avLst/>
          </a:prstGeom>
        </p:spPr>
        <p:txBody>
          <a:bodyPr wrap="square" lIns="0" tIns="0" rIns="0" bIns="0">
            <a:spAutoFit/>
          </a:bodyPr>
          <a:lstStyle/>
          <a:p>
            <a:pPr algn="ctr"/>
            <a:r>
              <a:rPr lang="en-US" sz="1050" b="1"/>
              <a:t>public cloud </a:t>
            </a:r>
          </a:p>
        </p:txBody>
      </p:sp>
      <p:cxnSp>
        <p:nvCxnSpPr>
          <p:cNvPr id="12" name="Straight Connector 11">
            <a:extLst>
              <a:ext uri="{FF2B5EF4-FFF2-40B4-BE49-F238E27FC236}">
                <a16:creationId xmlns:a16="http://schemas.microsoft.com/office/drawing/2014/main" id="{692C842B-448E-4BFC-92E7-8F4E6F867DF4}"/>
              </a:ext>
            </a:extLst>
          </p:cNvPr>
          <p:cNvCxnSpPr/>
          <p:nvPr/>
        </p:nvCxnSpPr>
        <p:spPr>
          <a:xfrm flipV="1">
            <a:off x="2095488" y="3429000"/>
            <a:ext cx="1054107" cy="67194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9C0E17-DF8A-4D94-9F98-5F705DA26155}"/>
              </a:ext>
            </a:extLst>
          </p:cNvPr>
          <p:cNvCxnSpPr/>
          <p:nvPr/>
        </p:nvCxnSpPr>
        <p:spPr>
          <a:xfrm>
            <a:off x="3475741" y="3429000"/>
            <a:ext cx="0" cy="61870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E2AE6D0-BE14-4987-8390-529DBA11331D}"/>
              </a:ext>
            </a:extLst>
          </p:cNvPr>
          <p:cNvCxnSpPr/>
          <p:nvPr/>
        </p:nvCxnSpPr>
        <p:spPr>
          <a:xfrm>
            <a:off x="3879268" y="3429000"/>
            <a:ext cx="822036" cy="57958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7E2A4D-3A80-4A2B-B5BE-E4F036CA5186}"/>
              </a:ext>
            </a:extLst>
          </p:cNvPr>
          <p:cNvCxnSpPr/>
          <p:nvPr/>
        </p:nvCxnSpPr>
        <p:spPr>
          <a:xfrm>
            <a:off x="8820719" y="3592945"/>
            <a:ext cx="0" cy="47323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99FAE9D-6E90-4006-BA6B-28CE6DCE5BA9}"/>
              </a:ext>
            </a:extLst>
          </p:cNvPr>
          <p:cNvSpPr txBox="1"/>
          <p:nvPr/>
        </p:nvSpPr>
        <p:spPr>
          <a:xfrm>
            <a:off x="8812752" y="4731338"/>
            <a:ext cx="1050131"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200" kern="0" dirty="0">
                <a:ea typeface="Arial Unicode MS" pitchFamily="34" charset="-128"/>
                <a:cs typeface="Arial Unicode MS" pitchFamily="34" charset="-128"/>
              </a:rPr>
              <a:t>SAP Business Technology Platform</a:t>
            </a:r>
          </a:p>
        </p:txBody>
      </p:sp>
      <p:pic>
        <p:nvPicPr>
          <p:cNvPr id="46" name="Picture 4" descr="GitHub - gardener/gardener: Kubernetes-native system managing the full  lifecycle of conformant Kubernetes clusters as a service on Alicloud, AWS,  Azure, GCP, OpenStack, Packet, vSphere, MetalStack, and Kubevirt with  minimal TCO.">
            <a:extLst>
              <a:ext uri="{FF2B5EF4-FFF2-40B4-BE49-F238E27FC236}">
                <a16:creationId xmlns:a16="http://schemas.microsoft.com/office/drawing/2014/main" id="{760B3AC3-2E52-4747-AA30-249C1734AC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8112" y="4638288"/>
            <a:ext cx="529216" cy="52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149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7ECD36-6784-8542-BE48-0F2F4CFAD247}"/>
              </a:ext>
            </a:extLst>
          </p:cNvPr>
          <p:cNvSpPr/>
          <p:nvPr/>
        </p:nvSpPr>
        <p:spPr bwMode="gray">
          <a:xfrm>
            <a:off x="1292800" y="1414272"/>
            <a:ext cx="5776233" cy="53644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89953" tIns="71963" rIns="89953" bIns="71963" rtlCol="0" anchor="ctr"/>
          <a:lstStyle/>
          <a:p>
            <a:pPr algn="ctr" defTabSz="1088458">
              <a:spcBef>
                <a:spcPct val="50000"/>
              </a:spcBef>
              <a:buClr>
                <a:srgbClr val="F0AB00"/>
              </a:buClr>
              <a:buSzPct val="80000"/>
            </a:pPr>
            <a:r>
              <a:rPr lang="de-DE" sz="1400" b="1" kern="0">
                <a:solidFill>
                  <a:srgbClr val="000000"/>
                </a:solidFill>
                <a:ea typeface="Arial Unicode MS" pitchFamily="34" charset="-128"/>
              </a:rPr>
              <a:t>SAP Data Intelligence</a:t>
            </a:r>
          </a:p>
        </p:txBody>
      </p:sp>
      <p:sp>
        <p:nvSpPr>
          <p:cNvPr id="5" name="Rectangle 4">
            <a:extLst>
              <a:ext uri="{FF2B5EF4-FFF2-40B4-BE49-F238E27FC236}">
                <a16:creationId xmlns:a16="http://schemas.microsoft.com/office/drawing/2014/main" id="{99D6578F-535A-324A-B5D7-98958F48CD9E}"/>
              </a:ext>
            </a:extLst>
          </p:cNvPr>
          <p:cNvSpPr/>
          <p:nvPr/>
        </p:nvSpPr>
        <p:spPr bwMode="gray">
          <a:xfrm>
            <a:off x="7591057" y="1414272"/>
            <a:ext cx="4350070" cy="53644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89953" tIns="71963" rIns="89953" bIns="71963" rtlCol="0" anchor="ctr"/>
          <a:lstStyle/>
          <a:p>
            <a:pPr algn="ctr" defTabSz="1088458">
              <a:spcBef>
                <a:spcPct val="50000"/>
              </a:spcBef>
              <a:buClr>
                <a:srgbClr val="F0AB00"/>
              </a:buClr>
              <a:buSzPct val="80000"/>
            </a:pPr>
            <a:r>
              <a:rPr lang="de-DE" sz="1400" b="1" kern="0">
                <a:solidFill>
                  <a:srgbClr val="000000"/>
                </a:solidFill>
                <a:ea typeface="Arial Unicode MS" pitchFamily="34" charset="-128"/>
              </a:rPr>
              <a:t>SAP Data Intelligence</a:t>
            </a:r>
          </a:p>
        </p:txBody>
      </p:sp>
      <p:sp>
        <p:nvSpPr>
          <p:cNvPr id="6" name="Rectangle 5">
            <a:extLst>
              <a:ext uri="{FF2B5EF4-FFF2-40B4-BE49-F238E27FC236}">
                <a16:creationId xmlns:a16="http://schemas.microsoft.com/office/drawing/2014/main" id="{6B5ABD90-E414-754F-85C1-CFB17A351968}"/>
              </a:ext>
            </a:extLst>
          </p:cNvPr>
          <p:cNvSpPr/>
          <p:nvPr/>
        </p:nvSpPr>
        <p:spPr bwMode="gray">
          <a:xfrm>
            <a:off x="7591058" y="3333373"/>
            <a:ext cx="1216025" cy="5364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050" kern="0">
                <a:solidFill>
                  <a:schemeClr val="dk1"/>
                </a:solidFill>
                <a:latin typeface="+mn-lt"/>
                <a:ea typeface="Arial Unicode MS" pitchFamily="34" charset="-128"/>
              </a:rPr>
              <a:t>AWS*</a:t>
            </a:r>
            <a:br>
              <a:rPr lang="de-DE" sz="1050" kern="0">
                <a:solidFill>
                  <a:schemeClr val="dk1"/>
                </a:solidFill>
                <a:latin typeface="+mn-lt"/>
                <a:ea typeface="Arial Unicode MS" pitchFamily="34" charset="-128"/>
              </a:rPr>
            </a:br>
            <a:r>
              <a:rPr lang="de-DE" sz="1050" kern="0">
                <a:solidFill>
                  <a:schemeClr val="dk1"/>
                </a:solidFill>
                <a:latin typeface="+mn-lt"/>
                <a:ea typeface="Arial Unicode MS" pitchFamily="34" charset="-128"/>
              </a:rPr>
              <a:t>Gardener</a:t>
            </a:r>
          </a:p>
        </p:txBody>
      </p:sp>
      <p:sp>
        <p:nvSpPr>
          <p:cNvPr id="7" name="Rectangle 6">
            <a:extLst>
              <a:ext uri="{FF2B5EF4-FFF2-40B4-BE49-F238E27FC236}">
                <a16:creationId xmlns:a16="http://schemas.microsoft.com/office/drawing/2014/main" id="{4EAEF446-E20E-D541-8B3F-5962C8957502}"/>
              </a:ext>
            </a:extLst>
          </p:cNvPr>
          <p:cNvSpPr/>
          <p:nvPr/>
        </p:nvSpPr>
        <p:spPr bwMode="gray">
          <a:xfrm>
            <a:off x="7590942" y="2357275"/>
            <a:ext cx="4349486" cy="536448"/>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de-DE" sz="1400" b="0" i="0" u="none" strike="noStrike" kern="0" cap="none" spc="0" normalizeH="0" baseline="0" noProof="0" dirty="0">
                <a:ln>
                  <a:noFill/>
                </a:ln>
                <a:effectLst/>
                <a:uLnTx/>
                <a:uFillTx/>
                <a:ea typeface="Arial Unicode MS" pitchFamily="34" charset="-128"/>
                <a:cs typeface="Arial Unicode MS" pitchFamily="34" charset="-128"/>
              </a:rPr>
              <a:t>SAP BTP </a:t>
            </a:r>
            <a:r>
              <a:rPr kumimoji="0" lang="de-DE" sz="1400" b="0" i="0" u="none" strike="noStrike" kern="0" cap="none" spc="0" normalizeH="0" baseline="0" noProof="0" dirty="0" err="1">
                <a:ln>
                  <a:noFill/>
                </a:ln>
                <a:effectLst/>
                <a:uLnTx/>
                <a:uFillTx/>
                <a:ea typeface="Arial Unicode MS" pitchFamily="34" charset="-128"/>
                <a:cs typeface="Arial Unicode MS" pitchFamily="34" charset="-128"/>
              </a:rPr>
              <a:t>with</a:t>
            </a:r>
            <a:r>
              <a:rPr kumimoji="0" lang="de-DE" sz="1400" b="0" i="0" u="none" strike="noStrike" kern="0" cap="none" spc="0" normalizeH="0" baseline="0" noProof="0" dirty="0">
                <a:ln>
                  <a:noFill/>
                </a:ln>
                <a:effectLst/>
                <a:uLnTx/>
                <a:uFillTx/>
                <a:ea typeface="Arial Unicode MS" pitchFamily="34" charset="-128"/>
                <a:cs typeface="Arial Unicode MS" pitchFamily="34" charset="-128"/>
              </a:rPr>
              <a:t> Gardener</a:t>
            </a:r>
          </a:p>
        </p:txBody>
      </p:sp>
      <p:sp>
        <p:nvSpPr>
          <p:cNvPr id="8" name="Rectangle 7">
            <a:extLst>
              <a:ext uri="{FF2B5EF4-FFF2-40B4-BE49-F238E27FC236}">
                <a16:creationId xmlns:a16="http://schemas.microsoft.com/office/drawing/2014/main" id="{E0F7967B-8740-9249-A02A-FE96075DA7DE}"/>
              </a:ext>
            </a:extLst>
          </p:cNvPr>
          <p:cNvSpPr/>
          <p:nvPr/>
        </p:nvSpPr>
        <p:spPr bwMode="gray">
          <a:xfrm>
            <a:off x="9157730" y="3333373"/>
            <a:ext cx="1216025" cy="5364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050" kern="0">
                <a:solidFill>
                  <a:schemeClr val="dk1"/>
                </a:solidFill>
                <a:latin typeface="+mn-lt"/>
                <a:ea typeface="Arial Unicode MS" pitchFamily="34" charset="-128"/>
              </a:rPr>
              <a:t>Azure*</a:t>
            </a:r>
            <a:br>
              <a:rPr lang="de-DE" sz="1050" kern="0">
                <a:solidFill>
                  <a:schemeClr val="dk1"/>
                </a:solidFill>
                <a:latin typeface="+mn-lt"/>
                <a:ea typeface="Arial Unicode MS" pitchFamily="34" charset="-128"/>
              </a:rPr>
            </a:br>
            <a:r>
              <a:rPr lang="de-DE" sz="1050" kern="0">
                <a:solidFill>
                  <a:schemeClr val="dk1"/>
                </a:solidFill>
                <a:latin typeface="+mn-lt"/>
                <a:ea typeface="Arial Unicode MS" pitchFamily="34" charset="-128"/>
              </a:rPr>
              <a:t>Gardener</a:t>
            </a:r>
          </a:p>
        </p:txBody>
      </p:sp>
      <p:sp>
        <p:nvSpPr>
          <p:cNvPr id="9" name="Rectangle 8">
            <a:extLst>
              <a:ext uri="{FF2B5EF4-FFF2-40B4-BE49-F238E27FC236}">
                <a16:creationId xmlns:a16="http://schemas.microsoft.com/office/drawing/2014/main" id="{B4375478-99D0-CE49-A8B2-76201CEA50B3}"/>
              </a:ext>
            </a:extLst>
          </p:cNvPr>
          <p:cNvSpPr/>
          <p:nvPr/>
        </p:nvSpPr>
        <p:spPr bwMode="gray">
          <a:xfrm>
            <a:off x="10724402" y="3333373"/>
            <a:ext cx="1216025" cy="5364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a:t>
            </a:r>
          </a:p>
        </p:txBody>
      </p:sp>
      <p:sp>
        <p:nvSpPr>
          <p:cNvPr id="11" name="Rectangle 10">
            <a:extLst>
              <a:ext uri="{FF2B5EF4-FFF2-40B4-BE49-F238E27FC236}">
                <a16:creationId xmlns:a16="http://schemas.microsoft.com/office/drawing/2014/main" id="{FB3E0886-6609-174E-9477-930C4BA65F25}"/>
              </a:ext>
            </a:extLst>
          </p:cNvPr>
          <p:cNvSpPr/>
          <p:nvPr/>
        </p:nvSpPr>
        <p:spPr bwMode="gray">
          <a:xfrm rot="5400000">
            <a:off x="7134651"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Region 1</a:t>
            </a:r>
          </a:p>
        </p:txBody>
      </p:sp>
      <p:sp>
        <p:nvSpPr>
          <p:cNvPr id="12" name="Rectangle 11">
            <a:extLst>
              <a:ext uri="{FF2B5EF4-FFF2-40B4-BE49-F238E27FC236}">
                <a16:creationId xmlns:a16="http://schemas.microsoft.com/office/drawing/2014/main" id="{7E822300-D840-AC4A-BA3D-AC687ECFF98C}"/>
              </a:ext>
            </a:extLst>
          </p:cNvPr>
          <p:cNvSpPr/>
          <p:nvPr/>
        </p:nvSpPr>
        <p:spPr bwMode="gray">
          <a:xfrm rot="5400000">
            <a:off x="7591057"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Region 2</a:t>
            </a:r>
          </a:p>
        </p:txBody>
      </p:sp>
      <p:sp>
        <p:nvSpPr>
          <p:cNvPr id="13" name="Rectangle 12">
            <a:extLst>
              <a:ext uri="{FF2B5EF4-FFF2-40B4-BE49-F238E27FC236}">
                <a16:creationId xmlns:a16="http://schemas.microsoft.com/office/drawing/2014/main" id="{4D347862-3E10-8345-82A6-46C6DB7E3E76}"/>
              </a:ext>
            </a:extLst>
          </p:cNvPr>
          <p:cNvSpPr/>
          <p:nvPr/>
        </p:nvSpPr>
        <p:spPr bwMode="gray">
          <a:xfrm rot="5400000">
            <a:off x="8047464"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a:t>
            </a:r>
          </a:p>
        </p:txBody>
      </p:sp>
      <p:sp>
        <p:nvSpPr>
          <p:cNvPr id="14" name="Rectangle 13">
            <a:extLst>
              <a:ext uri="{FF2B5EF4-FFF2-40B4-BE49-F238E27FC236}">
                <a16:creationId xmlns:a16="http://schemas.microsoft.com/office/drawing/2014/main" id="{E929129D-B6EC-154A-9F85-084CA20B80B6}"/>
              </a:ext>
            </a:extLst>
          </p:cNvPr>
          <p:cNvSpPr/>
          <p:nvPr/>
        </p:nvSpPr>
        <p:spPr bwMode="gray">
          <a:xfrm rot="5400000">
            <a:off x="8709800"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Region 1</a:t>
            </a:r>
          </a:p>
        </p:txBody>
      </p:sp>
      <p:sp>
        <p:nvSpPr>
          <p:cNvPr id="15" name="Rectangle 14">
            <a:extLst>
              <a:ext uri="{FF2B5EF4-FFF2-40B4-BE49-F238E27FC236}">
                <a16:creationId xmlns:a16="http://schemas.microsoft.com/office/drawing/2014/main" id="{BF653F72-F4A1-9443-BBE0-5B86F95C9B6F}"/>
              </a:ext>
            </a:extLst>
          </p:cNvPr>
          <p:cNvSpPr/>
          <p:nvPr/>
        </p:nvSpPr>
        <p:spPr bwMode="gray">
          <a:xfrm rot="5400000">
            <a:off x="9166206"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ea typeface="Arial Unicode MS" pitchFamily="34" charset="-128"/>
              </a:rPr>
              <a:t>Region 2</a:t>
            </a:r>
          </a:p>
        </p:txBody>
      </p:sp>
      <p:sp>
        <p:nvSpPr>
          <p:cNvPr id="16" name="Rectangle 15">
            <a:extLst>
              <a:ext uri="{FF2B5EF4-FFF2-40B4-BE49-F238E27FC236}">
                <a16:creationId xmlns:a16="http://schemas.microsoft.com/office/drawing/2014/main" id="{294350AB-460A-EC44-AEA7-48DABE931C63}"/>
              </a:ext>
            </a:extLst>
          </p:cNvPr>
          <p:cNvSpPr/>
          <p:nvPr/>
        </p:nvSpPr>
        <p:spPr bwMode="gray">
          <a:xfrm rot="5400000">
            <a:off x="9622613"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a:t>
            </a:r>
          </a:p>
        </p:txBody>
      </p:sp>
      <p:sp>
        <p:nvSpPr>
          <p:cNvPr id="17" name="Rectangle 16">
            <a:extLst>
              <a:ext uri="{FF2B5EF4-FFF2-40B4-BE49-F238E27FC236}">
                <a16:creationId xmlns:a16="http://schemas.microsoft.com/office/drawing/2014/main" id="{C9506BD4-146C-CC46-A6EF-6778C5CD4E37}"/>
              </a:ext>
            </a:extLst>
          </p:cNvPr>
          <p:cNvSpPr/>
          <p:nvPr/>
        </p:nvSpPr>
        <p:spPr bwMode="gray">
          <a:xfrm rot="5400000">
            <a:off x="10267996"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Region 1</a:t>
            </a:r>
          </a:p>
        </p:txBody>
      </p:sp>
      <p:sp>
        <p:nvSpPr>
          <p:cNvPr id="18" name="Rectangle 17">
            <a:extLst>
              <a:ext uri="{FF2B5EF4-FFF2-40B4-BE49-F238E27FC236}">
                <a16:creationId xmlns:a16="http://schemas.microsoft.com/office/drawing/2014/main" id="{11ED2358-2AF2-F24F-8447-0F7A66D6D263}"/>
              </a:ext>
            </a:extLst>
          </p:cNvPr>
          <p:cNvSpPr/>
          <p:nvPr/>
        </p:nvSpPr>
        <p:spPr bwMode="gray">
          <a:xfrm rot="5400000">
            <a:off x="10724402"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Region 2</a:t>
            </a:r>
          </a:p>
        </p:txBody>
      </p:sp>
      <p:sp>
        <p:nvSpPr>
          <p:cNvPr id="19" name="Rectangle 18">
            <a:extLst>
              <a:ext uri="{FF2B5EF4-FFF2-40B4-BE49-F238E27FC236}">
                <a16:creationId xmlns:a16="http://schemas.microsoft.com/office/drawing/2014/main" id="{3E668C3A-C42C-F54A-A055-173046928017}"/>
              </a:ext>
            </a:extLst>
          </p:cNvPr>
          <p:cNvSpPr/>
          <p:nvPr/>
        </p:nvSpPr>
        <p:spPr bwMode="gray">
          <a:xfrm rot="5400000">
            <a:off x="11180809" y="4478662"/>
            <a:ext cx="1216025" cy="303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a:t>
            </a:r>
          </a:p>
        </p:txBody>
      </p:sp>
      <p:sp>
        <p:nvSpPr>
          <p:cNvPr id="20" name="Rectangle 19">
            <a:extLst>
              <a:ext uri="{FF2B5EF4-FFF2-40B4-BE49-F238E27FC236}">
                <a16:creationId xmlns:a16="http://schemas.microsoft.com/office/drawing/2014/main" id="{736355E6-D93D-B44C-ACC6-F1CB61FE96B1}"/>
              </a:ext>
            </a:extLst>
          </p:cNvPr>
          <p:cNvSpPr/>
          <p:nvPr/>
        </p:nvSpPr>
        <p:spPr bwMode="gray">
          <a:xfrm>
            <a:off x="1292800" y="2357275"/>
            <a:ext cx="2470848" cy="536448"/>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400" kern="0">
                <a:solidFill>
                  <a:schemeClr val="dk1"/>
                </a:solidFill>
                <a:latin typeface="+mn-lt"/>
                <a:ea typeface="Arial Unicode MS" pitchFamily="34" charset="-128"/>
              </a:rPr>
              <a:t>Kubernetes as-a-service</a:t>
            </a:r>
          </a:p>
        </p:txBody>
      </p:sp>
      <p:sp>
        <p:nvSpPr>
          <p:cNvPr id="21" name="Rectangle 20">
            <a:extLst>
              <a:ext uri="{FF2B5EF4-FFF2-40B4-BE49-F238E27FC236}">
                <a16:creationId xmlns:a16="http://schemas.microsoft.com/office/drawing/2014/main" id="{E1841FCE-34C9-A848-AF2C-82FD58AFA40D}"/>
              </a:ext>
            </a:extLst>
          </p:cNvPr>
          <p:cNvSpPr/>
          <p:nvPr/>
        </p:nvSpPr>
        <p:spPr bwMode="gray">
          <a:xfrm>
            <a:off x="4023806" y="2357275"/>
            <a:ext cx="3032645" cy="536448"/>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400" kern="0">
                <a:solidFill>
                  <a:schemeClr val="dk1"/>
                </a:solidFill>
                <a:latin typeface="+mn-lt"/>
                <a:ea typeface="Arial Unicode MS" pitchFamily="34" charset="-128"/>
              </a:rPr>
              <a:t>Kubenetes on-premise</a:t>
            </a:r>
          </a:p>
        </p:txBody>
      </p:sp>
      <p:sp>
        <p:nvSpPr>
          <p:cNvPr id="22" name="Rectangle 21">
            <a:extLst>
              <a:ext uri="{FF2B5EF4-FFF2-40B4-BE49-F238E27FC236}">
                <a16:creationId xmlns:a16="http://schemas.microsoft.com/office/drawing/2014/main" id="{BD2C7EFF-3396-4F40-92BB-9BD7FA8CF1C9}"/>
              </a:ext>
            </a:extLst>
          </p:cNvPr>
          <p:cNvSpPr/>
          <p:nvPr/>
        </p:nvSpPr>
        <p:spPr bwMode="gray">
          <a:xfrm>
            <a:off x="1292801" y="3344595"/>
            <a:ext cx="650588" cy="5364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marR="0" algn="ctr" defTabSz="914400" fontAlgn="base">
              <a:lnSpc>
                <a:spcPct val="100000"/>
              </a:lnSpc>
              <a:spcBef>
                <a:spcPct val="50000"/>
              </a:spcBef>
              <a:spcAft>
                <a:spcPct val="0"/>
              </a:spcAft>
              <a:buClr>
                <a:srgbClr val="F0AB00"/>
              </a:buClr>
              <a:buSzPct val="80000"/>
              <a:tabLst/>
            </a:pPr>
            <a:r>
              <a:rPr lang="de-DE" sz="1050" kern="0">
                <a:ea typeface="Arial Unicode MS" pitchFamily="34" charset="-128"/>
              </a:rPr>
              <a:t>AWS</a:t>
            </a:r>
            <a:br>
              <a:rPr lang="de-DE" sz="1050" kern="0">
                <a:ea typeface="Arial Unicode MS" pitchFamily="34" charset="-128"/>
              </a:rPr>
            </a:br>
            <a:r>
              <a:rPr lang="de-DE" sz="1050" kern="0">
                <a:ea typeface="Arial Unicode MS" pitchFamily="34" charset="-128"/>
              </a:rPr>
              <a:t>EKS*</a:t>
            </a:r>
          </a:p>
        </p:txBody>
      </p:sp>
      <p:sp>
        <p:nvSpPr>
          <p:cNvPr id="24" name="Rectangle 23">
            <a:extLst>
              <a:ext uri="{FF2B5EF4-FFF2-40B4-BE49-F238E27FC236}">
                <a16:creationId xmlns:a16="http://schemas.microsoft.com/office/drawing/2014/main" id="{01F42E7E-807B-6F47-A6E0-46707AB58EAC}"/>
              </a:ext>
            </a:extLst>
          </p:cNvPr>
          <p:cNvSpPr/>
          <p:nvPr/>
        </p:nvSpPr>
        <p:spPr bwMode="gray">
          <a:xfrm>
            <a:off x="2075250" y="3344595"/>
            <a:ext cx="650588" cy="5364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050" kern="0">
                <a:solidFill>
                  <a:schemeClr val="dk1"/>
                </a:solidFill>
                <a:latin typeface="+mn-lt"/>
                <a:ea typeface="Arial Unicode MS" pitchFamily="34" charset="-128"/>
              </a:rPr>
              <a:t>Azure</a:t>
            </a:r>
            <a:br>
              <a:rPr lang="de-DE" sz="1050" kern="0">
                <a:solidFill>
                  <a:schemeClr val="dk1"/>
                </a:solidFill>
                <a:latin typeface="+mn-lt"/>
                <a:ea typeface="Arial Unicode MS" pitchFamily="34" charset="-128"/>
              </a:rPr>
            </a:br>
            <a:r>
              <a:rPr lang="de-DE" sz="1050" kern="0">
                <a:solidFill>
                  <a:schemeClr val="dk1"/>
                </a:solidFill>
                <a:latin typeface="+mn-lt"/>
                <a:ea typeface="Arial Unicode MS" pitchFamily="34" charset="-128"/>
              </a:rPr>
              <a:t>AKS*</a:t>
            </a:r>
          </a:p>
        </p:txBody>
      </p:sp>
      <p:sp>
        <p:nvSpPr>
          <p:cNvPr id="25" name="Rectangle 24">
            <a:extLst>
              <a:ext uri="{FF2B5EF4-FFF2-40B4-BE49-F238E27FC236}">
                <a16:creationId xmlns:a16="http://schemas.microsoft.com/office/drawing/2014/main" id="{F5EFB921-3815-B44E-B910-1C13095B4F61}"/>
              </a:ext>
            </a:extLst>
          </p:cNvPr>
          <p:cNvSpPr/>
          <p:nvPr/>
        </p:nvSpPr>
        <p:spPr bwMode="gray">
          <a:xfrm>
            <a:off x="2857699" y="3344595"/>
            <a:ext cx="650588" cy="5364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050" kern="0">
                <a:solidFill>
                  <a:schemeClr val="dk1"/>
                </a:solidFill>
                <a:latin typeface="+mn-lt"/>
                <a:ea typeface="Arial Unicode MS" pitchFamily="34" charset="-128"/>
              </a:rPr>
              <a:t>Google Cloud</a:t>
            </a:r>
            <a:br>
              <a:rPr lang="de-DE" sz="1050" kern="0">
                <a:solidFill>
                  <a:schemeClr val="dk1"/>
                </a:solidFill>
                <a:latin typeface="+mn-lt"/>
                <a:ea typeface="Arial Unicode MS" pitchFamily="34" charset="-128"/>
              </a:rPr>
            </a:br>
            <a:r>
              <a:rPr lang="de-DE" sz="1050" kern="0">
                <a:solidFill>
                  <a:schemeClr val="dk1"/>
                </a:solidFill>
                <a:latin typeface="+mn-lt"/>
                <a:ea typeface="Arial Unicode MS" pitchFamily="34" charset="-128"/>
              </a:rPr>
              <a:t>GKE*</a:t>
            </a:r>
          </a:p>
        </p:txBody>
      </p:sp>
      <p:sp>
        <p:nvSpPr>
          <p:cNvPr id="26" name="Rectangle 25">
            <a:extLst>
              <a:ext uri="{FF2B5EF4-FFF2-40B4-BE49-F238E27FC236}">
                <a16:creationId xmlns:a16="http://schemas.microsoft.com/office/drawing/2014/main" id="{FEA53386-FA6D-5347-9C91-AEF79B3C3F5B}"/>
              </a:ext>
            </a:extLst>
          </p:cNvPr>
          <p:cNvSpPr/>
          <p:nvPr/>
        </p:nvSpPr>
        <p:spPr bwMode="gray">
          <a:xfrm>
            <a:off x="3623351" y="3344595"/>
            <a:ext cx="140297" cy="5364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a:t>
            </a:r>
          </a:p>
        </p:txBody>
      </p:sp>
      <p:sp>
        <p:nvSpPr>
          <p:cNvPr id="27" name="Rectangle 26">
            <a:extLst>
              <a:ext uri="{FF2B5EF4-FFF2-40B4-BE49-F238E27FC236}">
                <a16:creationId xmlns:a16="http://schemas.microsoft.com/office/drawing/2014/main" id="{99008358-7F69-3C43-A687-497BC0B22673}"/>
              </a:ext>
            </a:extLst>
          </p:cNvPr>
          <p:cNvSpPr/>
          <p:nvPr/>
        </p:nvSpPr>
        <p:spPr bwMode="gray">
          <a:xfrm>
            <a:off x="4023807" y="3344595"/>
            <a:ext cx="650588" cy="53644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050" kern="0">
                <a:solidFill>
                  <a:schemeClr val="dk1"/>
                </a:solidFill>
                <a:latin typeface="+mn-lt"/>
                <a:ea typeface="Arial Unicode MS" pitchFamily="34" charset="-128"/>
              </a:rPr>
              <a:t>Suse</a:t>
            </a:r>
            <a:br>
              <a:rPr lang="de-DE" sz="1050" kern="0">
                <a:solidFill>
                  <a:schemeClr val="dk1"/>
                </a:solidFill>
                <a:latin typeface="+mn-lt"/>
                <a:ea typeface="Arial Unicode MS" pitchFamily="34" charset="-128"/>
              </a:rPr>
            </a:br>
            <a:r>
              <a:rPr lang="de-DE" sz="1050" kern="0">
                <a:solidFill>
                  <a:schemeClr val="dk1"/>
                </a:solidFill>
                <a:latin typeface="+mn-lt"/>
                <a:ea typeface="Arial Unicode MS" pitchFamily="34" charset="-128"/>
              </a:rPr>
              <a:t>CaasP*</a:t>
            </a:r>
          </a:p>
        </p:txBody>
      </p:sp>
      <p:sp>
        <p:nvSpPr>
          <p:cNvPr id="28" name="Rectangle 27">
            <a:extLst>
              <a:ext uri="{FF2B5EF4-FFF2-40B4-BE49-F238E27FC236}">
                <a16:creationId xmlns:a16="http://schemas.microsoft.com/office/drawing/2014/main" id="{4A69B591-A976-9A47-B66B-B2DD5B1DBB7D}"/>
              </a:ext>
            </a:extLst>
          </p:cNvPr>
          <p:cNvSpPr/>
          <p:nvPr/>
        </p:nvSpPr>
        <p:spPr bwMode="gray">
          <a:xfrm>
            <a:off x="4780072" y="3344595"/>
            <a:ext cx="713880" cy="53644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050" kern="0">
                <a:solidFill>
                  <a:schemeClr val="dk1"/>
                </a:solidFill>
                <a:latin typeface="+mn-lt"/>
                <a:ea typeface="Arial Unicode MS" pitchFamily="34" charset="-128"/>
              </a:rPr>
              <a:t>RedHat</a:t>
            </a:r>
            <a:br>
              <a:rPr lang="de-DE" sz="1050" kern="0">
                <a:solidFill>
                  <a:schemeClr val="dk1"/>
                </a:solidFill>
                <a:latin typeface="+mn-lt"/>
                <a:ea typeface="Arial Unicode MS" pitchFamily="34" charset="-128"/>
              </a:rPr>
            </a:br>
            <a:r>
              <a:rPr lang="de-DE" sz="1050" kern="0">
                <a:solidFill>
                  <a:schemeClr val="dk1"/>
                </a:solidFill>
                <a:latin typeface="+mn-lt"/>
                <a:ea typeface="Arial Unicode MS" pitchFamily="34" charset="-128"/>
              </a:rPr>
              <a:t>Open Shift*</a:t>
            </a:r>
          </a:p>
        </p:txBody>
      </p:sp>
      <p:sp>
        <p:nvSpPr>
          <p:cNvPr id="29" name="Rectangle 28">
            <a:extLst>
              <a:ext uri="{FF2B5EF4-FFF2-40B4-BE49-F238E27FC236}">
                <a16:creationId xmlns:a16="http://schemas.microsoft.com/office/drawing/2014/main" id="{1F5A1876-2505-4542-99E8-EE742D8F121B}"/>
              </a:ext>
            </a:extLst>
          </p:cNvPr>
          <p:cNvSpPr/>
          <p:nvPr/>
        </p:nvSpPr>
        <p:spPr bwMode="gray">
          <a:xfrm>
            <a:off x="5588705" y="3344595"/>
            <a:ext cx="650588" cy="53644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050" kern="0">
                <a:solidFill>
                  <a:schemeClr val="dk1"/>
                </a:solidFill>
                <a:latin typeface="+mn-lt"/>
                <a:ea typeface="Arial Unicode MS" pitchFamily="34" charset="-128"/>
              </a:rPr>
              <a:t>Cisco</a:t>
            </a:r>
            <a:br>
              <a:rPr lang="de-DE" sz="1050" kern="0">
                <a:solidFill>
                  <a:schemeClr val="dk1"/>
                </a:solidFill>
                <a:latin typeface="+mn-lt"/>
                <a:ea typeface="Arial Unicode MS" pitchFamily="34" charset="-128"/>
              </a:rPr>
            </a:br>
            <a:r>
              <a:rPr lang="de-DE" sz="1050" kern="0">
                <a:solidFill>
                  <a:schemeClr val="dk1"/>
                </a:solidFill>
                <a:latin typeface="+mn-lt"/>
                <a:ea typeface="Arial Unicode MS" pitchFamily="34" charset="-128"/>
              </a:rPr>
              <a:t>CP*</a:t>
            </a:r>
          </a:p>
        </p:txBody>
      </p:sp>
      <p:sp>
        <p:nvSpPr>
          <p:cNvPr id="30" name="Rectangle 29">
            <a:extLst>
              <a:ext uri="{FF2B5EF4-FFF2-40B4-BE49-F238E27FC236}">
                <a16:creationId xmlns:a16="http://schemas.microsoft.com/office/drawing/2014/main" id="{48C9AD25-E7C4-F840-9351-2C4E9A65CA89}"/>
              </a:ext>
            </a:extLst>
          </p:cNvPr>
          <p:cNvSpPr/>
          <p:nvPr/>
        </p:nvSpPr>
        <p:spPr bwMode="gray">
          <a:xfrm>
            <a:off x="6418454" y="3333373"/>
            <a:ext cx="650583" cy="53644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de-DE" sz="1050" b="0" i="0" u="none" strike="noStrike" kern="0" cap="none" spc="0" normalizeH="0" baseline="0" noProof="0">
                <a:ln>
                  <a:noFill/>
                </a:ln>
                <a:effectLst/>
                <a:uLnTx/>
                <a:uFillTx/>
                <a:ea typeface="Arial Unicode MS" pitchFamily="34" charset="-128"/>
                <a:cs typeface="Arial Unicode MS" pitchFamily="34" charset="-128"/>
              </a:rPr>
              <a:t>Virtu- stream*</a:t>
            </a:r>
          </a:p>
        </p:txBody>
      </p:sp>
      <p:cxnSp>
        <p:nvCxnSpPr>
          <p:cNvPr id="41" name="Straight Connector 40">
            <a:extLst>
              <a:ext uri="{FF2B5EF4-FFF2-40B4-BE49-F238E27FC236}">
                <a16:creationId xmlns:a16="http://schemas.microsoft.com/office/drawing/2014/main" id="{E6792489-48D2-8A43-AD9D-3EB5BE08A02C}"/>
              </a:ext>
            </a:extLst>
          </p:cNvPr>
          <p:cNvCxnSpPr>
            <a:cxnSpLocks/>
          </p:cNvCxnSpPr>
          <p:nvPr/>
        </p:nvCxnSpPr>
        <p:spPr>
          <a:xfrm>
            <a:off x="7364027" y="1187355"/>
            <a:ext cx="0" cy="4984259"/>
          </a:xfrm>
          <a:prstGeom prst="line">
            <a:avLst/>
          </a:prstGeom>
          <a:ln w="2222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5CB973A-D19F-874F-991F-EF8D49F2195E}"/>
              </a:ext>
            </a:extLst>
          </p:cNvPr>
          <p:cNvSpPr/>
          <p:nvPr/>
        </p:nvSpPr>
        <p:spPr bwMode="gray">
          <a:xfrm>
            <a:off x="4023807" y="4106893"/>
            <a:ext cx="650588" cy="121602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endParaRPr lang="de-DE" sz="1100" kern="0">
              <a:ea typeface="Arial Unicode MS" pitchFamily="34" charset="-128"/>
            </a:endParaRPr>
          </a:p>
        </p:txBody>
      </p:sp>
      <p:sp>
        <p:nvSpPr>
          <p:cNvPr id="43" name="Rectangle 42">
            <a:extLst>
              <a:ext uri="{FF2B5EF4-FFF2-40B4-BE49-F238E27FC236}">
                <a16:creationId xmlns:a16="http://schemas.microsoft.com/office/drawing/2014/main" id="{C817D589-2801-9D47-80CA-279F093045DC}"/>
              </a:ext>
            </a:extLst>
          </p:cNvPr>
          <p:cNvSpPr/>
          <p:nvPr/>
        </p:nvSpPr>
        <p:spPr bwMode="gray">
          <a:xfrm>
            <a:off x="4809950" y="4106893"/>
            <a:ext cx="663687" cy="121602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endParaRPr lang="de-DE" sz="1100" kern="0">
              <a:ea typeface="Arial Unicode MS" pitchFamily="34" charset="-128"/>
            </a:endParaRPr>
          </a:p>
        </p:txBody>
      </p:sp>
      <p:sp>
        <p:nvSpPr>
          <p:cNvPr id="44" name="Rectangle 43">
            <a:extLst>
              <a:ext uri="{FF2B5EF4-FFF2-40B4-BE49-F238E27FC236}">
                <a16:creationId xmlns:a16="http://schemas.microsoft.com/office/drawing/2014/main" id="{CC3C3A59-BD36-F148-B29D-3E12C1B34DE7}"/>
              </a:ext>
            </a:extLst>
          </p:cNvPr>
          <p:cNvSpPr/>
          <p:nvPr/>
        </p:nvSpPr>
        <p:spPr bwMode="gray">
          <a:xfrm>
            <a:off x="5601869" y="4106893"/>
            <a:ext cx="650588" cy="121602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endParaRPr lang="de-DE" sz="1100" kern="0">
              <a:solidFill>
                <a:schemeClr val="dk1"/>
              </a:solidFill>
              <a:latin typeface="+mn-lt"/>
              <a:ea typeface="Arial Unicode MS" pitchFamily="34" charset="-128"/>
            </a:endParaRPr>
          </a:p>
        </p:txBody>
      </p:sp>
      <p:sp>
        <p:nvSpPr>
          <p:cNvPr id="45" name="TextBox 44">
            <a:extLst>
              <a:ext uri="{FF2B5EF4-FFF2-40B4-BE49-F238E27FC236}">
                <a16:creationId xmlns:a16="http://schemas.microsoft.com/office/drawing/2014/main" id="{5EC3EE18-D482-9140-AAFB-A7E7169E1BC1}"/>
              </a:ext>
            </a:extLst>
          </p:cNvPr>
          <p:cNvSpPr txBox="1"/>
          <p:nvPr/>
        </p:nvSpPr>
        <p:spPr>
          <a:xfrm>
            <a:off x="7478170" y="5966245"/>
            <a:ext cx="2791175"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400" i="1" kern="0">
                <a:ea typeface="Arial Unicode MS" pitchFamily="34" charset="-128"/>
                <a:cs typeface="Arial Unicode MS" pitchFamily="34" charset="-128"/>
              </a:rPr>
              <a:t>Fully managed (SAP)</a:t>
            </a:r>
          </a:p>
        </p:txBody>
      </p:sp>
      <p:sp>
        <p:nvSpPr>
          <p:cNvPr id="46" name="TextBox 45">
            <a:extLst>
              <a:ext uri="{FF2B5EF4-FFF2-40B4-BE49-F238E27FC236}">
                <a16:creationId xmlns:a16="http://schemas.microsoft.com/office/drawing/2014/main" id="{C4B7BFDF-10D2-BD43-A33C-46546FEB534B}"/>
              </a:ext>
            </a:extLst>
          </p:cNvPr>
          <p:cNvSpPr txBox="1"/>
          <p:nvPr/>
        </p:nvSpPr>
        <p:spPr>
          <a:xfrm>
            <a:off x="5744503" y="5966245"/>
            <a:ext cx="1465736" cy="215444"/>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de-DE" sz="1400" i="1" kern="0">
                <a:ea typeface="Arial Unicode MS" pitchFamily="34" charset="-128"/>
                <a:cs typeface="Arial Unicode MS" pitchFamily="34" charset="-128"/>
              </a:rPr>
              <a:t>Self-managed</a:t>
            </a:r>
          </a:p>
        </p:txBody>
      </p:sp>
      <p:sp>
        <p:nvSpPr>
          <p:cNvPr id="48" name="TextBox 47">
            <a:extLst>
              <a:ext uri="{FF2B5EF4-FFF2-40B4-BE49-F238E27FC236}">
                <a16:creationId xmlns:a16="http://schemas.microsoft.com/office/drawing/2014/main" id="{BDCB0E7E-7CC6-7442-A19C-7E6D15D3447D}"/>
              </a:ext>
            </a:extLst>
          </p:cNvPr>
          <p:cNvSpPr txBox="1"/>
          <p:nvPr/>
        </p:nvSpPr>
        <p:spPr>
          <a:xfrm>
            <a:off x="298959" y="1596159"/>
            <a:ext cx="1124647"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i="1" kern="0">
                <a:ea typeface="Arial Unicode MS" pitchFamily="34" charset="-128"/>
                <a:cs typeface="Arial Unicode MS" pitchFamily="34" charset="-128"/>
              </a:rPr>
              <a:t>Product</a:t>
            </a:r>
          </a:p>
        </p:txBody>
      </p:sp>
      <p:sp>
        <p:nvSpPr>
          <p:cNvPr id="49" name="TextBox 48">
            <a:extLst>
              <a:ext uri="{FF2B5EF4-FFF2-40B4-BE49-F238E27FC236}">
                <a16:creationId xmlns:a16="http://schemas.microsoft.com/office/drawing/2014/main" id="{BD30DCB4-9054-F04A-BA18-44511BE09B1F}"/>
              </a:ext>
            </a:extLst>
          </p:cNvPr>
          <p:cNvSpPr txBox="1"/>
          <p:nvPr/>
        </p:nvSpPr>
        <p:spPr>
          <a:xfrm>
            <a:off x="298958" y="2337301"/>
            <a:ext cx="1124647" cy="50783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i="1" kern="0">
                <a:ea typeface="Arial Unicode MS" pitchFamily="34" charset="-128"/>
                <a:cs typeface="Arial Unicode MS" pitchFamily="34" charset="-128"/>
              </a:rPr>
              <a:t>Kubernetes</a:t>
            </a:r>
            <a:br>
              <a:rPr lang="de-DE" sz="1100" i="1" kern="0">
                <a:ea typeface="Arial Unicode MS" pitchFamily="34" charset="-128"/>
                <a:cs typeface="Arial Unicode MS" pitchFamily="34" charset="-128"/>
              </a:rPr>
            </a:br>
            <a:r>
              <a:rPr lang="de-DE" sz="1100" i="1" kern="0">
                <a:ea typeface="Arial Unicode MS" pitchFamily="34" charset="-128"/>
                <a:cs typeface="Arial Unicode MS" pitchFamily="34" charset="-128"/>
              </a:rPr>
              <a:t>Deployment</a:t>
            </a:r>
            <a:br>
              <a:rPr lang="de-DE" sz="1100" i="1" kern="0">
                <a:ea typeface="Arial Unicode MS" pitchFamily="34" charset="-128"/>
                <a:cs typeface="Arial Unicode MS" pitchFamily="34" charset="-128"/>
              </a:rPr>
            </a:br>
            <a:r>
              <a:rPr lang="de-DE" sz="1100" i="1" kern="0">
                <a:ea typeface="Arial Unicode MS" pitchFamily="34" charset="-128"/>
                <a:cs typeface="Arial Unicode MS" pitchFamily="34" charset="-128"/>
              </a:rPr>
              <a:t>Type</a:t>
            </a:r>
          </a:p>
        </p:txBody>
      </p:sp>
      <p:sp>
        <p:nvSpPr>
          <p:cNvPr id="50" name="TextBox 49">
            <a:extLst>
              <a:ext uri="{FF2B5EF4-FFF2-40B4-BE49-F238E27FC236}">
                <a16:creationId xmlns:a16="http://schemas.microsoft.com/office/drawing/2014/main" id="{AD08D63A-08A6-6E4A-A6BD-CB90358C30F2}"/>
              </a:ext>
            </a:extLst>
          </p:cNvPr>
          <p:cNvSpPr txBox="1"/>
          <p:nvPr/>
        </p:nvSpPr>
        <p:spPr>
          <a:xfrm>
            <a:off x="295051" y="3437282"/>
            <a:ext cx="1124647" cy="33855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i="1" kern="0">
                <a:ea typeface="Arial Unicode MS" pitchFamily="34" charset="-128"/>
                <a:cs typeface="Arial Unicode MS" pitchFamily="34" charset="-128"/>
              </a:rPr>
              <a:t>Kubernetes</a:t>
            </a:r>
            <a:br>
              <a:rPr lang="de-DE" sz="1100" i="1" kern="0">
                <a:ea typeface="Arial Unicode MS" pitchFamily="34" charset="-128"/>
                <a:cs typeface="Arial Unicode MS" pitchFamily="34" charset="-128"/>
              </a:rPr>
            </a:br>
            <a:r>
              <a:rPr lang="de-DE" sz="1100" i="1" kern="0">
                <a:ea typeface="Arial Unicode MS" pitchFamily="34" charset="-128"/>
                <a:cs typeface="Arial Unicode MS" pitchFamily="34" charset="-128"/>
              </a:rPr>
              <a:t>Environment</a:t>
            </a:r>
          </a:p>
        </p:txBody>
      </p:sp>
      <p:sp>
        <p:nvSpPr>
          <p:cNvPr id="51" name="TextBox 50">
            <a:extLst>
              <a:ext uri="{FF2B5EF4-FFF2-40B4-BE49-F238E27FC236}">
                <a16:creationId xmlns:a16="http://schemas.microsoft.com/office/drawing/2014/main" id="{0E2BEB5A-A8B1-BF4E-9841-77F876FD9120}"/>
              </a:ext>
            </a:extLst>
          </p:cNvPr>
          <p:cNvSpPr txBox="1"/>
          <p:nvPr/>
        </p:nvSpPr>
        <p:spPr>
          <a:xfrm>
            <a:off x="294402" y="4545629"/>
            <a:ext cx="1124647"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i="1" kern="0">
                <a:ea typeface="Arial Unicode MS" pitchFamily="34" charset="-128"/>
                <a:cs typeface="Arial Unicode MS" pitchFamily="34" charset="-128"/>
              </a:rPr>
              <a:t>Network</a:t>
            </a:r>
          </a:p>
        </p:txBody>
      </p:sp>
      <p:sp>
        <p:nvSpPr>
          <p:cNvPr id="52" name="Rectangle: Rounded Corners 51">
            <a:extLst>
              <a:ext uri="{FF2B5EF4-FFF2-40B4-BE49-F238E27FC236}">
                <a16:creationId xmlns:a16="http://schemas.microsoft.com/office/drawing/2014/main" id="{185B7564-CC2E-4B46-8FA0-A45A0CC4F04B}"/>
              </a:ext>
            </a:extLst>
          </p:cNvPr>
          <p:cNvSpPr/>
          <p:nvPr/>
        </p:nvSpPr>
        <p:spPr bwMode="gray">
          <a:xfrm>
            <a:off x="5256728" y="1506401"/>
            <a:ext cx="967457" cy="369332"/>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1050" b="1" kern="0">
                <a:ea typeface="Arial Unicode MS" pitchFamily="34" charset="-128"/>
                <a:cs typeface="Arial Unicode MS" pitchFamily="34" charset="-128"/>
              </a:rPr>
              <a:t>o</a:t>
            </a:r>
            <a:r>
              <a:rPr kumimoji="0" lang="en-US" sz="1050" b="1" i="0" u="none" strike="noStrike" kern="0" cap="none" spc="0" normalizeH="0" baseline="0" noProof="0">
                <a:ln>
                  <a:noFill/>
                </a:ln>
                <a:effectLst/>
                <a:uLnTx/>
                <a:uFillTx/>
                <a:ea typeface="Arial Unicode MS" pitchFamily="34" charset="-128"/>
                <a:cs typeface="Arial Unicode MS" pitchFamily="34" charset="-128"/>
              </a:rPr>
              <a:t>n premise</a:t>
            </a:r>
            <a:endParaRPr kumimoji="0" lang="en-DE" sz="1000" b="1" i="0" u="none" strike="noStrike" kern="0" cap="none" spc="0" normalizeH="0" baseline="0" noProof="0">
              <a:ln>
                <a:noFill/>
              </a:ln>
              <a:effectLst/>
              <a:uLnTx/>
              <a:uFillTx/>
              <a:ea typeface="Arial Unicode MS" pitchFamily="34" charset="-128"/>
              <a:cs typeface="Arial Unicode MS" pitchFamily="34" charset="-128"/>
            </a:endParaRPr>
          </a:p>
        </p:txBody>
      </p:sp>
      <p:sp>
        <p:nvSpPr>
          <p:cNvPr id="53" name="Rectangle: Rounded Corners 52">
            <a:extLst>
              <a:ext uri="{FF2B5EF4-FFF2-40B4-BE49-F238E27FC236}">
                <a16:creationId xmlns:a16="http://schemas.microsoft.com/office/drawing/2014/main" id="{A38BA1AB-5502-478B-8020-EACA1DF8B503}"/>
              </a:ext>
            </a:extLst>
          </p:cNvPr>
          <p:cNvSpPr/>
          <p:nvPr/>
        </p:nvSpPr>
        <p:spPr bwMode="gray">
          <a:xfrm>
            <a:off x="10738582" y="1503291"/>
            <a:ext cx="1050239" cy="355015"/>
          </a:xfrm>
          <a:prstGeom prst="round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1050" b="1" kern="0">
                <a:ea typeface="Arial Unicode MS" pitchFamily="34" charset="-128"/>
                <a:cs typeface="Arial Unicode MS" pitchFamily="34" charset="-128"/>
              </a:rPr>
              <a:t>as-a-service</a:t>
            </a:r>
            <a:endParaRPr kumimoji="0" lang="en-DE" sz="1000" b="1" i="0" u="none" strike="noStrike" kern="0" cap="none" spc="0" normalizeH="0" baseline="0" noProof="0">
              <a:ln>
                <a:noFill/>
              </a:ln>
              <a:effectLst/>
              <a:uLnTx/>
              <a:uFillTx/>
              <a:ea typeface="Arial Unicode MS" pitchFamily="34" charset="-128"/>
              <a:cs typeface="Arial Unicode MS" pitchFamily="34" charset="-128"/>
            </a:endParaRPr>
          </a:p>
        </p:txBody>
      </p:sp>
      <p:pic>
        <p:nvPicPr>
          <p:cNvPr id="54" name="Picture 53">
            <a:extLst>
              <a:ext uri="{FF2B5EF4-FFF2-40B4-BE49-F238E27FC236}">
                <a16:creationId xmlns:a16="http://schemas.microsoft.com/office/drawing/2014/main" id="{21632557-FD08-4278-A909-EC02668DF28A}"/>
              </a:ext>
            </a:extLst>
          </p:cNvPr>
          <p:cNvPicPr>
            <a:picLocks noChangeAspect="1"/>
          </p:cNvPicPr>
          <p:nvPr/>
        </p:nvPicPr>
        <p:blipFill>
          <a:blip r:embed="rId2">
            <a:duotone>
              <a:schemeClr val="accent3">
                <a:shade val="45000"/>
                <a:satMod val="135000"/>
              </a:schemeClr>
              <a:prstClr val="white"/>
            </a:duotone>
          </a:blip>
          <a:stretch>
            <a:fillRect/>
          </a:stretch>
        </p:blipFill>
        <p:spPr>
          <a:xfrm>
            <a:off x="11194748" y="2491660"/>
            <a:ext cx="275331" cy="275331"/>
          </a:xfrm>
          <a:prstGeom prst="rect">
            <a:avLst/>
          </a:prstGeom>
        </p:spPr>
      </p:pic>
      <p:sp>
        <p:nvSpPr>
          <p:cNvPr id="55" name="Rectangle 54">
            <a:extLst>
              <a:ext uri="{FF2B5EF4-FFF2-40B4-BE49-F238E27FC236}">
                <a16:creationId xmlns:a16="http://schemas.microsoft.com/office/drawing/2014/main" id="{5AFD5B83-A378-4D38-AF15-115DD5198741}"/>
              </a:ext>
            </a:extLst>
          </p:cNvPr>
          <p:cNvSpPr/>
          <p:nvPr/>
        </p:nvSpPr>
        <p:spPr bwMode="gray">
          <a:xfrm>
            <a:off x="6405867" y="4106893"/>
            <a:ext cx="650588" cy="121602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endParaRPr lang="de-DE" sz="1100" kern="0">
              <a:solidFill>
                <a:schemeClr val="dk1"/>
              </a:solidFill>
              <a:latin typeface="+mn-lt"/>
              <a:ea typeface="Arial Unicode MS" pitchFamily="34" charset="-128"/>
            </a:endParaRPr>
          </a:p>
        </p:txBody>
      </p:sp>
      <p:sp>
        <p:nvSpPr>
          <p:cNvPr id="56" name="Rectangle 55">
            <a:extLst>
              <a:ext uri="{FF2B5EF4-FFF2-40B4-BE49-F238E27FC236}">
                <a16:creationId xmlns:a16="http://schemas.microsoft.com/office/drawing/2014/main" id="{9D7E6F46-E623-4168-B094-7C4A303B25FE}"/>
              </a:ext>
            </a:extLst>
          </p:cNvPr>
          <p:cNvSpPr/>
          <p:nvPr/>
        </p:nvSpPr>
        <p:spPr bwMode="gray">
          <a:xfrm rot="5400000">
            <a:off x="3081212" y="4649806"/>
            <a:ext cx="1216025" cy="1301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endParaRPr lang="de-DE" sz="1100" kern="0">
              <a:solidFill>
                <a:schemeClr val="dk1"/>
              </a:solidFill>
              <a:latin typeface="+mn-lt"/>
              <a:ea typeface="Arial Unicode MS" pitchFamily="34" charset="-128"/>
            </a:endParaRPr>
          </a:p>
        </p:txBody>
      </p:sp>
      <p:sp>
        <p:nvSpPr>
          <p:cNvPr id="40" name="TextBox 39">
            <a:extLst>
              <a:ext uri="{FF2B5EF4-FFF2-40B4-BE49-F238E27FC236}">
                <a16:creationId xmlns:a16="http://schemas.microsoft.com/office/drawing/2014/main" id="{D7CB03C2-CD77-456E-A73C-E6BCCD1E55CE}"/>
              </a:ext>
            </a:extLst>
          </p:cNvPr>
          <p:cNvSpPr txBox="1"/>
          <p:nvPr/>
        </p:nvSpPr>
        <p:spPr>
          <a:xfrm>
            <a:off x="7220897" y="6631615"/>
            <a:ext cx="4803430" cy="10772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700" kern="0">
                <a:ea typeface="Arial Unicode MS" pitchFamily="34" charset="-128"/>
                <a:cs typeface="Arial Unicode MS" pitchFamily="34" charset="-128"/>
              </a:rPr>
              <a:t>*can contain also planned deployments, please check PAM of SAP Data Intelligence for further details</a:t>
            </a:r>
            <a:endParaRPr lang="en-DE" sz="700" kern="0" err="1">
              <a:ea typeface="Arial Unicode MS" pitchFamily="34" charset="-128"/>
              <a:cs typeface="Arial Unicode MS" pitchFamily="34" charset="-128"/>
            </a:endParaRPr>
          </a:p>
        </p:txBody>
      </p:sp>
      <p:sp>
        <p:nvSpPr>
          <p:cNvPr id="59" name="Title 2">
            <a:extLst>
              <a:ext uri="{FF2B5EF4-FFF2-40B4-BE49-F238E27FC236}">
                <a16:creationId xmlns:a16="http://schemas.microsoft.com/office/drawing/2014/main" id="{813963F2-B11E-45BD-AD12-1086681D3165}"/>
              </a:ext>
            </a:extLst>
          </p:cNvPr>
          <p:cNvSpPr>
            <a:spLocks noGrp="1"/>
          </p:cNvSpPr>
          <p:nvPr>
            <p:ph type="title"/>
          </p:nvPr>
        </p:nvSpPr>
        <p:spPr/>
        <p:txBody>
          <a:bodyPr/>
          <a:lstStyle/>
          <a:p>
            <a:r>
              <a:rPr lang="en-US" kern="0" dirty="0">
                <a:ea typeface="Arial Unicode MS" pitchFamily="34" charset="-128"/>
                <a:cs typeface="Arial Unicode MS" pitchFamily="34" charset="-128"/>
              </a:rPr>
              <a:t>SAP Data Intelligence – </a:t>
            </a:r>
            <a:r>
              <a:rPr lang="en-US" kern="0" dirty="0">
                <a:solidFill>
                  <a:srgbClr val="FFC000"/>
                </a:solidFill>
                <a:ea typeface="Arial Unicode MS" pitchFamily="34" charset="-128"/>
                <a:cs typeface="Arial Unicode MS" pitchFamily="34" charset="-128"/>
              </a:rPr>
              <a:t>Deployment Options</a:t>
            </a:r>
            <a:endParaRPr lang="en-US" sz="1800" dirty="0"/>
          </a:p>
        </p:txBody>
      </p:sp>
      <p:sp>
        <p:nvSpPr>
          <p:cNvPr id="60" name="Rectangle 59">
            <a:extLst>
              <a:ext uri="{FF2B5EF4-FFF2-40B4-BE49-F238E27FC236}">
                <a16:creationId xmlns:a16="http://schemas.microsoft.com/office/drawing/2014/main" id="{B88BC43C-D402-4C92-A20F-AC46B7D91346}"/>
              </a:ext>
            </a:extLst>
          </p:cNvPr>
          <p:cNvSpPr/>
          <p:nvPr/>
        </p:nvSpPr>
        <p:spPr bwMode="gray">
          <a:xfrm rot="5400000">
            <a:off x="818011" y="4579987"/>
            <a:ext cx="1216025" cy="2698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Region 1</a:t>
            </a:r>
          </a:p>
        </p:txBody>
      </p:sp>
      <p:sp>
        <p:nvSpPr>
          <p:cNvPr id="62" name="Rectangle 61">
            <a:extLst>
              <a:ext uri="{FF2B5EF4-FFF2-40B4-BE49-F238E27FC236}">
                <a16:creationId xmlns:a16="http://schemas.microsoft.com/office/drawing/2014/main" id="{5343D239-3301-42DA-803D-1285309A12E3}"/>
              </a:ext>
            </a:extLst>
          </p:cNvPr>
          <p:cNvSpPr/>
          <p:nvPr/>
        </p:nvSpPr>
        <p:spPr bwMode="gray">
          <a:xfrm rot="5400000">
            <a:off x="1181748" y="4579987"/>
            <a:ext cx="1216025" cy="2698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a:t>
            </a:r>
          </a:p>
        </p:txBody>
      </p:sp>
      <p:sp>
        <p:nvSpPr>
          <p:cNvPr id="63" name="Rectangle 62">
            <a:extLst>
              <a:ext uri="{FF2B5EF4-FFF2-40B4-BE49-F238E27FC236}">
                <a16:creationId xmlns:a16="http://schemas.microsoft.com/office/drawing/2014/main" id="{A9508E06-7DD9-44EA-833C-0995FD0913D3}"/>
              </a:ext>
            </a:extLst>
          </p:cNvPr>
          <p:cNvSpPr/>
          <p:nvPr/>
        </p:nvSpPr>
        <p:spPr bwMode="gray">
          <a:xfrm rot="5400000">
            <a:off x="1616804" y="4579987"/>
            <a:ext cx="1216025" cy="2698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Region 1</a:t>
            </a:r>
          </a:p>
        </p:txBody>
      </p:sp>
      <p:sp>
        <p:nvSpPr>
          <p:cNvPr id="64" name="Rectangle 63">
            <a:extLst>
              <a:ext uri="{FF2B5EF4-FFF2-40B4-BE49-F238E27FC236}">
                <a16:creationId xmlns:a16="http://schemas.microsoft.com/office/drawing/2014/main" id="{F4C3C3B2-1CFB-4019-BC47-21D2A7183272}"/>
              </a:ext>
            </a:extLst>
          </p:cNvPr>
          <p:cNvSpPr/>
          <p:nvPr/>
        </p:nvSpPr>
        <p:spPr bwMode="gray">
          <a:xfrm rot="5400000">
            <a:off x="1980541" y="4579987"/>
            <a:ext cx="1216025" cy="2698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a:t>
            </a:r>
          </a:p>
        </p:txBody>
      </p:sp>
      <p:sp>
        <p:nvSpPr>
          <p:cNvPr id="65" name="Rectangle 64">
            <a:extLst>
              <a:ext uri="{FF2B5EF4-FFF2-40B4-BE49-F238E27FC236}">
                <a16:creationId xmlns:a16="http://schemas.microsoft.com/office/drawing/2014/main" id="{2E5E9163-59EB-4E88-87B0-F492322E558D}"/>
              </a:ext>
            </a:extLst>
          </p:cNvPr>
          <p:cNvSpPr/>
          <p:nvPr/>
        </p:nvSpPr>
        <p:spPr bwMode="gray">
          <a:xfrm rot="5400000">
            <a:off x="2382132" y="4579987"/>
            <a:ext cx="1216025" cy="2698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Region 1</a:t>
            </a:r>
          </a:p>
        </p:txBody>
      </p:sp>
      <p:sp>
        <p:nvSpPr>
          <p:cNvPr id="66" name="Rectangle 65">
            <a:extLst>
              <a:ext uri="{FF2B5EF4-FFF2-40B4-BE49-F238E27FC236}">
                <a16:creationId xmlns:a16="http://schemas.microsoft.com/office/drawing/2014/main" id="{AD4F74A9-D0B2-404E-8A61-FE541F810607}"/>
              </a:ext>
            </a:extLst>
          </p:cNvPr>
          <p:cNvSpPr/>
          <p:nvPr/>
        </p:nvSpPr>
        <p:spPr bwMode="gray">
          <a:xfrm rot="5400000">
            <a:off x="2745869" y="4579987"/>
            <a:ext cx="1216025" cy="2698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r>
              <a:rPr lang="de-DE" sz="1100" kern="0">
                <a:solidFill>
                  <a:schemeClr val="dk1"/>
                </a:solidFill>
                <a:latin typeface="+mn-lt"/>
                <a:ea typeface="Arial Unicode MS" pitchFamily="34" charset="-128"/>
              </a:rPr>
              <a:t>...</a:t>
            </a:r>
          </a:p>
        </p:txBody>
      </p:sp>
      <p:pic>
        <p:nvPicPr>
          <p:cNvPr id="67" name="Picture 66">
            <a:extLst>
              <a:ext uri="{FF2B5EF4-FFF2-40B4-BE49-F238E27FC236}">
                <a16:creationId xmlns:a16="http://schemas.microsoft.com/office/drawing/2014/main" id="{DF8C01A9-AA94-445E-848D-2987C02860FB}"/>
              </a:ext>
            </a:extLst>
          </p:cNvPr>
          <p:cNvPicPr>
            <a:picLocks noChangeAspect="1"/>
          </p:cNvPicPr>
          <p:nvPr/>
        </p:nvPicPr>
        <p:blipFill>
          <a:blip r:embed="rId3"/>
          <a:stretch>
            <a:fillRect/>
          </a:stretch>
        </p:blipFill>
        <p:spPr>
          <a:xfrm>
            <a:off x="2925044" y="1502545"/>
            <a:ext cx="357498" cy="356504"/>
          </a:xfrm>
          <a:prstGeom prst="rect">
            <a:avLst/>
          </a:prstGeom>
        </p:spPr>
      </p:pic>
      <p:pic>
        <p:nvPicPr>
          <p:cNvPr id="69" name="Picture 68">
            <a:extLst>
              <a:ext uri="{FF2B5EF4-FFF2-40B4-BE49-F238E27FC236}">
                <a16:creationId xmlns:a16="http://schemas.microsoft.com/office/drawing/2014/main" id="{F168389B-7D1A-45FD-8FAC-11AEF778CF10}"/>
              </a:ext>
            </a:extLst>
          </p:cNvPr>
          <p:cNvPicPr>
            <a:picLocks noChangeAspect="1"/>
          </p:cNvPicPr>
          <p:nvPr/>
        </p:nvPicPr>
        <p:blipFill>
          <a:blip r:embed="rId3"/>
          <a:stretch>
            <a:fillRect/>
          </a:stretch>
        </p:blipFill>
        <p:spPr>
          <a:xfrm>
            <a:off x="8449585" y="1501802"/>
            <a:ext cx="357498" cy="356504"/>
          </a:xfrm>
          <a:prstGeom prst="rect">
            <a:avLst/>
          </a:prstGeom>
        </p:spPr>
      </p:pic>
    </p:spTree>
    <p:extLst>
      <p:ext uri="{BB962C8B-B14F-4D97-AF65-F5344CB8AC3E}">
        <p14:creationId xmlns:p14="http://schemas.microsoft.com/office/powerpoint/2010/main" val="293943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6F3C4106-67CC-400A-8BD8-C4BFB2C02BE9}"/>
              </a:ext>
            </a:extLst>
          </p:cNvPr>
          <p:cNvCxnSpPr>
            <a:cxnSpLocks/>
          </p:cNvCxnSpPr>
          <p:nvPr/>
        </p:nvCxnSpPr>
        <p:spPr>
          <a:xfrm flipV="1">
            <a:off x="3000375" y="5195304"/>
            <a:ext cx="2221467" cy="11411"/>
          </a:xfrm>
          <a:prstGeom prst="straightConnector1">
            <a:avLst/>
          </a:prstGeom>
          <a:solidFill>
            <a:srgbClr val="FFFFFF"/>
          </a:solidFill>
          <a:ln w="28575" algn="ctr">
            <a:solidFill>
              <a:srgbClr val="008FD3">
                <a:alpha val="44000"/>
              </a:srgbClr>
            </a:solidFill>
            <a:prstDash val="dash"/>
            <a:miter lim="800000"/>
            <a:headEnd type="triangle"/>
            <a:tailEnd type="triangle"/>
          </a:ln>
        </p:spPr>
      </p:cxnSp>
      <p:sp>
        <p:nvSpPr>
          <p:cNvPr id="26" name="Rechteck 9">
            <a:extLst>
              <a:ext uri="{FF2B5EF4-FFF2-40B4-BE49-F238E27FC236}">
                <a16:creationId xmlns:a16="http://schemas.microsoft.com/office/drawing/2014/main" id="{531CDB8A-B9FC-4B72-BD6A-A3B45138837B}"/>
              </a:ext>
            </a:extLst>
          </p:cNvPr>
          <p:cNvSpPr/>
          <p:nvPr/>
        </p:nvSpPr>
        <p:spPr>
          <a:xfrm>
            <a:off x="5222244" y="1622452"/>
            <a:ext cx="2806710" cy="4353950"/>
          </a:xfrm>
          <a:prstGeom prst="rect">
            <a:avLst/>
          </a:prstGeom>
          <a:solidFill>
            <a:schemeClr val="bg1"/>
          </a:solidFill>
          <a:ln w="25400" algn="ctr">
            <a:solidFill>
              <a:schemeClr val="tx1">
                <a:lumMod val="50000"/>
                <a:lumOff val="50000"/>
              </a:schemeClr>
            </a:solidFill>
            <a:prstDash val="dash"/>
            <a:miter lim="800000"/>
            <a:headEnd/>
            <a:tailEnd/>
            <a:extLst>
              <a:ext uri="{C807C97D-BFC1-408E-A445-0C87EB9F89A2}">
                <ask:lineSketchStyleProps xmlns:ask="http://schemas.microsoft.com/office/drawing/2018/sketchyshapes">
                  <ask:type>
                    <ask:lineSketchNone/>
                  </ask:type>
                </ask:lineSketchStyleProps>
              </a:ext>
            </a:extLst>
          </a:ln>
          <a:effectLst/>
        </p:spPr>
        <p:txBody>
          <a:bodyPr lIns="89953" tIns="71963" rIns="89953" bIns="71963" rtlCol="0" anchor="t"/>
          <a:lstStyle/>
          <a:p>
            <a:pPr algn="ctr" defTabSz="1088458">
              <a:spcBef>
                <a:spcPct val="50000"/>
              </a:spcBef>
              <a:buClr>
                <a:srgbClr val="F0AB00"/>
              </a:buClr>
              <a:buSzPct val="80000"/>
            </a:pPr>
            <a:r>
              <a:rPr lang="en-US" sz="1200" b="1" kern="0" err="1">
                <a:solidFill>
                  <a:srgbClr val="000000"/>
                </a:solidFill>
                <a:ea typeface="Arial Unicode MS" pitchFamily="34" charset="-128"/>
                <a:cs typeface="Arial Unicode MS" pitchFamily="34" charset="-128"/>
              </a:rPr>
              <a:t>Hyperscaler</a:t>
            </a:r>
            <a:r>
              <a:rPr lang="en-US" sz="1200" b="1" kern="0">
                <a:solidFill>
                  <a:srgbClr val="000000"/>
                </a:solidFill>
                <a:ea typeface="Arial Unicode MS" pitchFamily="34" charset="-128"/>
                <a:cs typeface="Arial Unicode MS" pitchFamily="34" charset="-128"/>
              </a:rPr>
              <a:t> 1                                 Infrastructure</a:t>
            </a:r>
          </a:p>
        </p:txBody>
      </p:sp>
      <p:sp>
        <p:nvSpPr>
          <p:cNvPr id="20" name="Rechteck 9">
            <a:extLst>
              <a:ext uri="{FF2B5EF4-FFF2-40B4-BE49-F238E27FC236}">
                <a16:creationId xmlns:a16="http://schemas.microsoft.com/office/drawing/2014/main" id="{8F84A7F0-502F-4B60-83D4-30239EDCCD89}"/>
              </a:ext>
            </a:extLst>
          </p:cNvPr>
          <p:cNvSpPr/>
          <p:nvPr/>
        </p:nvSpPr>
        <p:spPr>
          <a:xfrm>
            <a:off x="2048012" y="2000250"/>
            <a:ext cx="3173830" cy="1638037"/>
          </a:xfrm>
          <a:prstGeom prst="rect">
            <a:avLst/>
          </a:prstGeom>
          <a:solidFill>
            <a:schemeClr val="bg1">
              <a:lumMod val="95000"/>
            </a:schemeClr>
          </a:solidFill>
          <a:ln w="25400" algn="ctr">
            <a:solidFill>
              <a:schemeClr val="tx1">
                <a:lumMod val="50000"/>
                <a:lumOff val="50000"/>
              </a:schemeClr>
            </a:solidFill>
            <a:prstDash val="dash"/>
            <a:miter lim="800000"/>
            <a:headEnd/>
            <a:tailEnd/>
            <a:extLst>
              <a:ext uri="{C807C97D-BFC1-408E-A445-0C87EB9F89A2}">
                <ask:lineSketchStyleProps xmlns:ask="http://schemas.microsoft.com/office/drawing/2018/sketchyshapes">
                  <ask:type>
                    <ask:lineSketchNone/>
                  </ask:type>
                </ask:lineSketchStyleProps>
              </a:ext>
            </a:extLst>
          </a:ln>
          <a:effectLst/>
        </p:spPr>
        <p:txBody>
          <a:bodyPr lIns="89953" tIns="71963" rIns="89953" bIns="71963" rtlCol="0" anchor="t"/>
          <a:lstStyle/>
          <a:p>
            <a:pPr algn="ctr" defTabSz="1088458">
              <a:spcBef>
                <a:spcPct val="50000"/>
              </a:spcBef>
              <a:buClr>
                <a:srgbClr val="F0AB00"/>
              </a:buClr>
              <a:buSzPct val="80000"/>
            </a:pPr>
            <a:r>
              <a:rPr lang="en-US" sz="1200" b="1" kern="0">
                <a:solidFill>
                  <a:srgbClr val="000000"/>
                </a:solidFill>
                <a:ea typeface="Arial Unicode MS" pitchFamily="34" charset="-128"/>
                <a:cs typeface="Arial Unicode MS" pitchFamily="34" charset="-128"/>
              </a:rPr>
              <a:t>Customer Network 1</a:t>
            </a:r>
          </a:p>
        </p:txBody>
      </p:sp>
      <p:sp>
        <p:nvSpPr>
          <p:cNvPr id="21" name="Oval 20">
            <a:extLst>
              <a:ext uri="{FF2B5EF4-FFF2-40B4-BE49-F238E27FC236}">
                <a16:creationId xmlns:a16="http://schemas.microsoft.com/office/drawing/2014/main" id="{DFF8FC6D-E39F-4BDE-80B9-C514BBBE8CFE}"/>
              </a:ext>
            </a:extLst>
          </p:cNvPr>
          <p:cNvSpPr/>
          <p:nvPr/>
        </p:nvSpPr>
        <p:spPr bwMode="gray">
          <a:xfrm>
            <a:off x="4855124" y="2498545"/>
            <a:ext cx="761374" cy="634799"/>
          </a:xfrm>
          <a:prstGeom prst="ellipse">
            <a:avLst/>
          </a:prstGeom>
          <a:solidFill>
            <a:schemeClr val="bg1"/>
          </a:solidFill>
          <a:ln w="25400" algn="ctr">
            <a:solidFill>
              <a:schemeClr val="tx1">
                <a:lumMod val="50000"/>
                <a:lumOff val="50000"/>
              </a:schemeClr>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de-DE" sz="1200" b="1" i="0" u="none" strike="noStrike" kern="0" cap="none" spc="0" normalizeH="0" baseline="0" noProof="0">
                <a:ln>
                  <a:noFill/>
                </a:ln>
                <a:effectLst/>
                <a:uLnTx/>
                <a:uFillTx/>
                <a:ea typeface="Arial Unicode MS" pitchFamily="34" charset="-128"/>
                <a:cs typeface="Arial Unicode MS" pitchFamily="34" charset="-128"/>
              </a:rPr>
              <a:t>VPN</a:t>
            </a:r>
            <a:endParaRPr kumimoji="0" lang="de-DE" sz="1050" b="1" i="0" u="none" strike="noStrike" kern="0" cap="none" spc="0" normalizeH="0" baseline="0" noProof="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DF2A462D-4769-4266-8BA8-D107C76417B0}"/>
              </a:ext>
            </a:extLst>
          </p:cNvPr>
          <p:cNvSpPr>
            <a:spLocks noGrp="1"/>
          </p:cNvSpPr>
          <p:nvPr>
            <p:ph type="title"/>
          </p:nvPr>
        </p:nvSpPr>
        <p:spPr>
          <a:xfrm>
            <a:off x="504001" y="504000"/>
            <a:ext cx="11186476" cy="738664"/>
          </a:xfrm>
        </p:spPr>
        <p:txBody>
          <a:bodyPr/>
          <a:lstStyle/>
          <a:p>
            <a:r>
              <a:rPr lang="en-US" kern="0" dirty="0">
                <a:ea typeface="Arial Unicode MS" pitchFamily="34" charset="-128"/>
                <a:cs typeface="Arial Unicode MS" pitchFamily="34" charset="-128"/>
              </a:rPr>
              <a:t>SAP Data Intelligence, cloud edition – </a:t>
            </a:r>
            <a:r>
              <a:rPr lang="en-US" kern="0" dirty="0">
                <a:solidFill>
                  <a:schemeClr val="accent1"/>
                </a:solidFill>
                <a:ea typeface="Arial Unicode MS" pitchFamily="34" charset="-128"/>
                <a:cs typeface="Arial Unicode MS" pitchFamily="34" charset="-128"/>
              </a:rPr>
              <a:t>Connectivity</a:t>
            </a:r>
            <a:br>
              <a:rPr lang="en-US" kern="0" dirty="0">
                <a:solidFill>
                  <a:schemeClr val="accent1"/>
                </a:solidFill>
                <a:ea typeface="Arial Unicode MS" pitchFamily="34" charset="-128"/>
                <a:cs typeface="Arial Unicode MS" pitchFamily="34" charset="-128"/>
              </a:rPr>
            </a:br>
            <a:endParaRPr lang="en-DE" dirty="0">
              <a:solidFill>
                <a:schemeClr val="accent1"/>
              </a:solidFill>
            </a:endParaRPr>
          </a:p>
        </p:txBody>
      </p:sp>
      <p:pic>
        <p:nvPicPr>
          <p:cNvPr id="14" name="Picture 13">
            <a:extLst>
              <a:ext uri="{FF2B5EF4-FFF2-40B4-BE49-F238E27FC236}">
                <a16:creationId xmlns:a16="http://schemas.microsoft.com/office/drawing/2014/main" id="{B23ED074-3396-4C78-9984-CFC00483255C}"/>
              </a:ext>
            </a:extLst>
          </p:cNvPr>
          <p:cNvPicPr>
            <a:picLocks noChangeAspect="1"/>
          </p:cNvPicPr>
          <p:nvPr/>
        </p:nvPicPr>
        <p:blipFill>
          <a:blip r:embed="rId2"/>
          <a:stretch>
            <a:fillRect/>
          </a:stretch>
        </p:blipFill>
        <p:spPr>
          <a:xfrm>
            <a:off x="6369180" y="2901286"/>
            <a:ext cx="491673" cy="490306"/>
          </a:xfrm>
          <a:prstGeom prst="rect">
            <a:avLst/>
          </a:prstGeom>
        </p:spPr>
      </p:pic>
      <p:sp>
        <p:nvSpPr>
          <p:cNvPr id="15" name="TextBox 14">
            <a:extLst>
              <a:ext uri="{FF2B5EF4-FFF2-40B4-BE49-F238E27FC236}">
                <a16:creationId xmlns:a16="http://schemas.microsoft.com/office/drawing/2014/main" id="{93438455-7429-4144-9D8C-8FA22881A5F4}"/>
              </a:ext>
            </a:extLst>
          </p:cNvPr>
          <p:cNvSpPr txBox="1"/>
          <p:nvPr/>
        </p:nvSpPr>
        <p:spPr>
          <a:xfrm>
            <a:off x="5921530" y="3519820"/>
            <a:ext cx="1418215" cy="36933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200" b="1" kern="0">
                <a:ea typeface="Arial Unicode MS" pitchFamily="34" charset="-128"/>
                <a:cs typeface="Arial Unicode MS" pitchFamily="34" charset="-128"/>
              </a:rPr>
              <a:t>SAP Data Intelligence</a:t>
            </a:r>
            <a:endParaRPr lang="en-US" sz="1200" kern="0">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BE4E6BD3-DE1B-47BC-A55E-347A1B753004}"/>
              </a:ext>
            </a:extLst>
          </p:cNvPr>
          <p:cNvSpPr/>
          <p:nvPr/>
        </p:nvSpPr>
        <p:spPr bwMode="gray">
          <a:xfrm>
            <a:off x="5817440" y="2773058"/>
            <a:ext cx="1667626" cy="2027542"/>
          </a:xfrm>
          <a:prstGeom prst="rect">
            <a:avLst/>
          </a:prstGeom>
          <a:noFill/>
          <a:ln w="12700" algn="ctr">
            <a:solidFill>
              <a:schemeClr val="tx2"/>
            </a:solidFill>
            <a:prstDash val="sysDash"/>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p>
            <a:pPr algn="ctr" defTabSz="914400" fontAlgn="base">
              <a:spcBef>
                <a:spcPct val="50000"/>
              </a:spcBef>
              <a:spcAft>
                <a:spcPct val="0"/>
              </a:spcAft>
              <a:buClr>
                <a:srgbClr val="F0AB00"/>
              </a:buClr>
              <a:buSzPct val="80000"/>
            </a:pPr>
            <a:endParaRPr lang="en-DE" sz="1800" kern="0" err="1">
              <a:ea typeface="Arial Unicode MS" pitchFamily="34" charset="-128"/>
            </a:endParaRPr>
          </a:p>
        </p:txBody>
      </p:sp>
      <p:sp>
        <p:nvSpPr>
          <p:cNvPr id="18" name="Rectangle 17">
            <a:extLst>
              <a:ext uri="{FF2B5EF4-FFF2-40B4-BE49-F238E27FC236}">
                <a16:creationId xmlns:a16="http://schemas.microsoft.com/office/drawing/2014/main" id="{E7BCC688-7B72-4DE1-865F-D4B485B24A94}"/>
              </a:ext>
            </a:extLst>
          </p:cNvPr>
          <p:cNvSpPr/>
          <p:nvPr/>
        </p:nvSpPr>
        <p:spPr>
          <a:xfrm>
            <a:off x="6376088" y="5742034"/>
            <a:ext cx="2376000" cy="161583"/>
          </a:xfrm>
          <a:prstGeom prst="rect">
            <a:avLst/>
          </a:prstGeom>
        </p:spPr>
        <p:txBody>
          <a:bodyPr wrap="square" lIns="0" tIns="0" rIns="0" bIns="0">
            <a:spAutoFit/>
          </a:bodyPr>
          <a:lstStyle/>
          <a:p>
            <a:pPr algn="ctr"/>
            <a:r>
              <a:rPr lang="en-US" sz="1050" b="1"/>
              <a:t>public cloud </a:t>
            </a:r>
          </a:p>
        </p:txBody>
      </p:sp>
      <p:sp>
        <p:nvSpPr>
          <p:cNvPr id="24" name="Rechteck 9">
            <a:extLst>
              <a:ext uri="{FF2B5EF4-FFF2-40B4-BE49-F238E27FC236}">
                <a16:creationId xmlns:a16="http://schemas.microsoft.com/office/drawing/2014/main" id="{A94D95A7-A990-4492-A9AD-C073DB219D85}"/>
              </a:ext>
            </a:extLst>
          </p:cNvPr>
          <p:cNvSpPr/>
          <p:nvPr/>
        </p:nvSpPr>
        <p:spPr>
          <a:xfrm>
            <a:off x="3435543" y="4954094"/>
            <a:ext cx="1260384" cy="496541"/>
          </a:xfrm>
          <a:prstGeom prst="rect">
            <a:avLst/>
          </a:prstGeom>
          <a:solidFill>
            <a:srgbClr val="FFFFFF"/>
          </a:solidFill>
          <a:ln w="28575" algn="ctr">
            <a:solidFill>
              <a:srgbClr val="008FD3">
                <a:alpha val="44000"/>
              </a:srgbClr>
            </a:solidFill>
            <a:miter lim="800000"/>
            <a:headEnd/>
            <a:tailEnd/>
          </a:ln>
        </p:spPr>
        <p:txBody>
          <a:bodyPr lIns="89953" tIns="71963" rIns="89953" bIns="71963" rtlCol="0" anchor="t"/>
          <a:lstStyle/>
          <a:p>
            <a:pPr algn="ctr" defTabSz="1088458">
              <a:buClr>
                <a:srgbClr val="F0AB00"/>
              </a:buClr>
              <a:buSzPct val="80000"/>
            </a:pPr>
            <a:r>
              <a:rPr lang="en-US" sz="1200" b="1" kern="0">
                <a:solidFill>
                  <a:srgbClr val="000000"/>
                </a:solidFill>
                <a:ea typeface="Arial Unicode MS" pitchFamily="34" charset="-128"/>
                <a:cs typeface="Arial Unicode MS" pitchFamily="34" charset="-128"/>
              </a:rPr>
              <a:t>SAP Cloud </a:t>
            </a:r>
          </a:p>
          <a:p>
            <a:pPr algn="ctr" defTabSz="1088458">
              <a:buClr>
                <a:srgbClr val="F0AB00"/>
              </a:buClr>
              <a:buSzPct val="80000"/>
            </a:pPr>
            <a:r>
              <a:rPr lang="en-US" sz="1200" b="1" kern="0">
                <a:solidFill>
                  <a:srgbClr val="000000"/>
                </a:solidFill>
                <a:ea typeface="Arial Unicode MS" pitchFamily="34" charset="-128"/>
                <a:cs typeface="Arial Unicode MS" pitchFamily="34" charset="-128"/>
              </a:rPr>
              <a:t>Connector</a:t>
            </a:r>
          </a:p>
        </p:txBody>
      </p:sp>
      <p:grpSp>
        <p:nvGrpSpPr>
          <p:cNvPr id="27" name="Group 26">
            <a:extLst>
              <a:ext uri="{FF2B5EF4-FFF2-40B4-BE49-F238E27FC236}">
                <a16:creationId xmlns:a16="http://schemas.microsoft.com/office/drawing/2014/main" id="{FCE0DFBD-9607-4E9A-91D1-38DA09C4849D}"/>
              </a:ext>
            </a:extLst>
          </p:cNvPr>
          <p:cNvGrpSpPr/>
          <p:nvPr/>
        </p:nvGrpSpPr>
        <p:grpSpPr>
          <a:xfrm>
            <a:off x="2892732" y="2615236"/>
            <a:ext cx="1472287" cy="445847"/>
            <a:chOff x="765492" y="2191109"/>
            <a:chExt cx="1037045" cy="286423"/>
          </a:xfrm>
        </p:grpSpPr>
        <p:sp>
          <p:nvSpPr>
            <p:cNvPr id="28" name="Rectangle: Rounded Corners 27">
              <a:extLst>
                <a:ext uri="{FF2B5EF4-FFF2-40B4-BE49-F238E27FC236}">
                  <a16:creationId xmlns:a16="http://schemas.microsoft.com/office/drawing/2014/main" id="{1E435E3C-0CC0-416C-8D24-711B73E91DF4}"/>
                </a:ext>
              </a:extLst>
            </p:cNvPr>
            <p:cNvSpPr/>
            <p:nvPr/>
          </p:nvSpPr>
          <p:spPr bwMode="gray">
            <a:xfrm>
              <a:off x="765492" y="2191109"/>
              <a:ext cx="1037045" cy="286423"/>
            </a:xfrm>
            <a:prstGeom prst="roundRect">
              <a:avLst/>
            </a:prstGeom>
            <a:solidFill>
              <a:schemeClr val="bg1"/>
            </a:solidFill>
            <a:ln w="9525" algn="ctr">
              <a:solidFill>
                <a:schemeClr val="accent3">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solidFill>
                <a:effectLst/>
                <a:uLnTx/>
                <a:uFillTx/>
                <a:ea typeface="Arial Unicode MS" pitchFamily="34" charset="-128"/>
                <a:cs typeface="Arial Unicode MS" pitchFamily="34" charset="-128"/>
              </a:endParaRPr>
            </a:p>
          </p:txBody>
        </p:sp>
        <p:pic>
          <p:nvPicPr>
            <p:cNvPr id="29" name="Picture 28">
              <a:extLst>
                <a:ext uri="{FF2B5EF4-FFF2-40B4-BE49-F238E27FC236}">
                  <a16:creationId xmlns:a16="http://schemas.microsoft.com/office/drawing/2014/main" id="{5E50C826-7351-47DD-B18E-36D9A4A51FA0}"/>
                </a:ext>
              </a:extLst>
            </p:cNvPr>
            <p:cNvPicPr>
              <a:picLocks noChangeAspect="1"/>
            </p:cNvPicPr>
            <p:nvPr/>
          </p:nvPicPr>
          <p:blipFill>
            <a:blip r:embed="rId3"/>
            <a:stretch>
              <a:fillRect/>
            </a:stretch>
          </p:blipFill>
          <p:spPr>
            <a:xfrm>
              <a:off x="937695" y="2304747"/>
              <a:ext cx="692639" cy="75600"/>
            </a:xfrm>
            <a:prstGeom prst="rect">
              <a:avLst/>
            </a:prstGeom>
          </p:spPr>
        </p:pic>
      </p:grpSp>
      <p:sp>
        <p:nvSpPr>
          <p:cNvPr id="35" name="Rechteck 9">
            <a:extLst>
              <a:ext uri="{FF2B5EF4-FFF2-40B4-BE49-F238E27FC236}">
                <a16:creationId xmlns:a16="http://schemas.microsoft.com/office/drawing/2014/main" id="{DF2E59CF-FCCB-45B6-BF7A-C9A3475C57CA}"/>
              </a:ext>
            </a:extLst>
          </p:cNvPr>
          <p:cNvSpPr/>
          <p:nvPr/>
        </p:nvSpPr>
        <p:spPr>
          <a:xfrm>
            <a:off x="427801" y="4326954"/>
            <a:ext cx="2572574" cy="1759521"/>
          </a:xfrm>
          <a:prstGeom prst="rect">
            <a:avLst/>
          </a:prstGeom>
          <a:solidFill>
            <a:schemeClr val="bg1">
              <a:lumMod val="95000"/>
            </a:schemeClr>
          </a:solidFill>
          <a:ln w="25400" algn="ctr">
            <a:solidFill>
              <a:schemeClr val="tx1">
                <a:lumMod val="50000"/>
                <a:lumOff val="50000"/>
              </a:schemeClr>
            </a:solidFill>
            <a:prstDash val="dash"/>
            <a:miter lim="800000"/>
            <a:headEnd/>
            <a:tailEnd/>
            <a:extLst>
              <a:ext uri="{C807C97D-BFC1-408E-A445-0C87EB9F89A2}">
                <ask:lineSketchStyleProps xmlns:ask="http://schemas.microsoft.com/office/drawing/2018/sketchyshapes">
                  <ask:type>
                    <ask:lineSketchNone/>
                  </ask:type>
                </ask:lineSketchStyleProps>
              </a:ext>
            </a:extLst>
          </a:ln>
          <a:effectLst/>
        </p:spPr>
        <p:txBody>
          <a:bodyPr lIns="89953" tIns="71963" rIns="89953" bIns="71963" rtlCol="0" anchor="t"/>
          <a:lstStyle/>
          <a:p>
            <a:pPr algn="ctr" defTabSz="1088458">
              <a:spcBef>
                <a:spcPct val="50000"/>
              </a:spcBef>
              <a:buClr>
                <a:srgbClr val="F0AB00"/>
              </a:buClr>
              <a:buSzPct val="80000"/>
            </a:pPr>
            <a:r>
              <a:rPr lang="en-US" sz="1200" b="1" kern="0">
                <a:solidFill>
                  <a:srgbClr val="000000"/>
                </a:solidFill>
                <a:ea typeface="Arial Unicode MS" pitchFamily="34" charset="-128"/>
                <a:cs typeface="Arial Unicode MS" pitchFamily="34" charset="-128"/>
              </a:rPr>
              <a:t>Customer Network 2</a:t>
            </a:r>
          </a:p>
        </p:txBody>
      </p:sp>
      <p:grpSp>
        <p:nvGrpSpPr>
          <p:cNvPr id="39" name="Group 38">
            <a:extLst>
              <a:ext uri="{FF2B5EF4-FFF2-40B4-BE49-F238E27FC236}">
                <a16:creationId xmlns:a16="http://schemas.microsoft.com/office/drawing/2014/main" id="{72B70D4F-513C-44E0-8FAC-5B7A95DA3823}"/>
              </a:ext>
            </a:extLst>
          </p:cNvPr>
          <p:cNvGrpSpPr/>
          <p:nvPr/>
        </p:nvGrpSpPr>
        <p:grpSpPr>
          <a:xfrm>
            <a:off x="1055019" y="4800600"/>
            <a:ext cx="1413183" cy="482064"/>
            <a:chOff x="644936" y="5460308"/>
            <a:chExt cx="1913004" cy="589423"/>
          </a:xfrm>
        </p:grpSpPr>
        <p:sp>
          <p:nvSpPr>
            <p:cNvPr id="40" name="Rectangle: Rounded Corners 39">
              <a:extLst>
                <a:ext uri="{FF2B5EF4-FFF2-40B4-BE49-F238E27FC236}">
                  <a16:creationId xmlns:a16="http://schemas.microsoft.com/office/drawing/2014/main" id="{1382D636-03C9-49AD-ADEC-1B7176E53740}"/>
                </a:ext>
              </a:extLst>
            </p:cNvPr>
            <p:cNvSpPr/>
            <p:nvPr/>
          </p:nvSpPr>
          <p:spPr bwMode="gray">
            <a:xfrm>
              <a:off x="644936" y="5460308"/>
              <a:ext cx="1913004" cy="589423"/>
            </a:xfrm>
            <a:prstGeom prst="roundRect">
              <a:avLst/>
            </a:prstGeom>
            <a:solidFill>
              <a:schemeClr val="bg1"/>
            </a:solidFill>
            <a:ln w="9525" algn="ctr">
              <a:solidFill>
                <a:schemeClr val="accent3">
                  <a:lumMod val="60000"/>
                  <a:lumOff val="40000"/>
                </a:schemeClr>
              </a:solidFill>
              <a:prstDash val="sys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800" b="0" i="0" u="none" strike="noStrike" kern="0" cap="none" spc="0" normalizeH="0" baseline="0" noProof="0">
                <a:ln>
                  <a:noFill/>
                </a:ln>
                <a:solidFill>
                  <a:schemeClr val="accent3">
                    <a:lumMod val="50000"/>
                  </a:schemeClr>
                </a:solidFill>
                <a:effectLst/>
                <a:uLnTx/>
                <a:uFillTx/>
                <a:ea typeface="Arial Unicode MS" pitchFamily="34" charset="-128"/>
                <a:cs typeface="Arial Unicode MS" pitchFamily="34" charset="-128"/>
              </a:endParaRPr>
            </a:p>
          </p:txBody>
        </p:sp>
        <p:sp>
          <p:nvSpPr>
            <p:cNvPr id="41" name="TextBox 40">
              <a:extLst>
                <a:ext uri="{FF2B5EF4-FFF2-40B4-BE49-F238E27FC236}">
                  <a16:creationId xmlns:a16="http://schemas.microsoft.com/office/drawing/2014/main" id="{D62EDC97-C96A-4217-AD72-993F9700FAAE}"/>
                </a:ext>
              </a:extLst>
            </p:cNvPr>
            <p:cNvSpPr txBox="1"/>
            <p:nvPr/>
          </p:nvSpPr>
          <p:spPr>
            <a:xfrm>
              <a:off x="1240003" y="5850583"/>
              <a:ext cx="65"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endParaRPr lang="en-US" sz="1200" b="1" kern="0">
                <a:ea typeface="Arial Unicode MS" pitchFamily="34" charset="-128"/>
                <a:cs typeface="Arial Unicode MS" pitchFamily="34" charset="-128"/>
              </a:endParaRPr>
            </a:p>
          </p:txBody>
        </p:sp>
      </p:grpSp>
      <p:pic>
        <p:nvPicPr>
          <p:cNvPr id="42" name="Picture 41">
            <a:extLst>
              <a:ext uri="{FF2B5EF4-FFF2-40B4-BE49-F238E27FC236}">
                <a16:creationId xmlns:a16="http://schemas.microsoft.com/office/drawing/2014/main" id="{937F1CCF-5183-40DD-8AF4-1E8BF828E6F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41083" y="4880344"/>
            <a:ext cx="361083" cy="350596"/>
          </a:xfrm>
          <a:prstGeom prst="rect">
            <a:avLst/>
          </a:prstGeom>
        </p:spPr>
      </p:pic>
      <p:pic>
        <p:nvPicPr>
          <p:cNvPr id="43" name="Picture 42">
            <a:extLst>
              <a:ext uri="{FF2B5EF4-FFF2-40B4-BE49-F238E27FC236}">
                <a16:creationId xmlns:a16="http://schemas.microsoft.com/office/drawing/2014/main" id="{8381BCFA-D07C-4FCA-B99E-57E0893B2144}"/>
              </a:ext>
            </a:extLst>
          </p:cNvPr>
          <p:cNvPicPr>
            <a:picLocks noChangeAspect="1"/>
          </p:cNvPicPr>
          <p:nvPr/>
        </p:nvPicPr>
        <p:blipFill>
          <a:blip r:embed="rId5"/>
          <a:stretch>
            <a:fillRect/>
          </a:stretch>
        </p:blipFill>
        <p:spPr>
          <a:xfrm>
            <a:off x="1575819" y="5012909"/>
            <a:ext cx="719705" cy="104376"/>
          </a:xfrm>
          <a:prstGeom prst="rect">
            <a:avLst/>
          </a:prstGeom>
        </p:spPr>
      </p:pic>
      <p:sp>
        <p:nvSpPr>
          <p:cNvPr id="44" name="Rectangle: Rounded Corners 43">
            <a:extLst>
              <a:ext uri="{FF2B5EF4-FFF2-40B4-BE49-F238E27FC236}">
                <a16:creationId xmlns:a16="http://schemas.microsoft.com/office/drawing/2014/main" id="{8BF4D7D9-3F95-4F9E-8F3C-91391B00A985}"/>
              </a:ext>
            </a:extLst>
          </p:cNvPr>
          <p:cNvSpPr/>
          <p:nvPr/>
        </p:nvSpPr>
        <p:spPr bwMode="gray">
          <a:xfrm>
            <a:off x="1055019" y="5385183"/>
            <a:ext cx="1413183" cy="437643"/>
          </a:xfrm>
          <a:prstGeom prst="roundRect">
            <a:avLst/>
          </a:prstGeom>
          <a:solidFill>
            <a:schemeClr val="bg1"/>
          </a:solidFill>
          <a:ln w="9525" algn="ctr">
            <a:solidFill>
              <a:schemeClr val="accent3">
                <a:lumMod val="60000"/>
                <a:lumOff val="40000"/>
              </a:schemeClr>
            </a:solidFill>
            <a:miter lim="800000"/>
            <a:headEnd/>
            <a:tailEnd/>
          </a:ln>
        </p:spPr>
        <p:txBody>
          <a:bodyPr lIns="0" tIns="72000" rIns="0" bIns="72000" rtlCol="0" anchor="ctr"/>
          <a:lstStyle/>
          <a:p>
            <a:pPr algn="ctr" defTabSz="914400" fontAlgn="base">
              <a:spcBef>
                <a:spcPct val="50000"/>
              </a:spcBef>
              <a:spcAft>
                <a:spcPct val="0"/>
              </a:spcAft>
              <a:buClr>
                <a:srgbClr val="F0AB00"/>
              </a:buClr>
              <a:buSzPct val="80000"/>
            </a:pPr>
            <a:r>
              <a:rPr lang="en-US" sz="1000" b="1" kern="0">
                <a:solidFill>
                  <a:schemeClr val="accent3"/>
                </a:solidFill>
                <a:ea typeface="Arial Unicode MS" pitchFamily="34" charset="-128"/>
                <a:cs typeface="Arial Unicode MS" pitchFamily="34" charset="-128"/>
              </a:rPr>
              <a:t>SAP BW/4 HANA</a:t>
            </a:r>
            <a:endParaRPr kumimoji="0" lang="en-US" sz="1000" i="0" u="none" strike="noStrike" kern="0" cap="none" spc="0" normalizeH="0" baseline="0" noProof="0">
              <a:ln>
                <a:noFill/>
              </a:ln>
              <a:solidFill>
                <a:schemeClr val="accent3"/>
              </a:solidFill>
              <a:uLnTx/>
              <a:uFillTx/>
              <a:ea typeface="Arial Unicode MS" pitchFamily="34" charset="-128"/>
              <a:cs typeface="Arial Unicode MS" pitchFamily="34" charset="-128"/>
            </a:endParaRPr>
          </a:p>
        </p:txBody>
      </p:sp>
      <p:sp>
        <p:nvSpPr>
          <p:cNvPr id="48" name="Rechteck 9">
            <a:extLst>
              <a:ext uri="{FF2B5EF4-FFF2-40B4-BE49-F238E27FC236}">
                <a16:creationId xmlns:a16="http://schemas.microsoft.com/office/drawing/2014/main" id="{D251107A-4CF2-46B7-82A7-8B02468E97AD}"/>
              </a:ext>
            </a:extLst>
          </p:cNvPr>
          <p:cNvSpPr/>
          <p:nvPr/>
        </p:nvSpPr>
        <p:spPr>
          <a:xfrm>
            <a:off x="9725850" y="2438579"/>
            <a:ext cx="2031999" cy="2696500"/>
          </a:xfrm>
          <a:prstGeom prst="rect">
            <a:avLst/>
          </a:prstGeom>
          <a:solidFill>
            <a:schemeClr val="bg1">
              <a:lumMod val="95000"/>
            </a:schemeClr>
          </a:solidFill>
          <a:ln w="25400" algn="ctr">
            <a:solidFill>
              <a:schemeClr val="tx1">
                <a:lumMod val="50000"/>
                <a:lumOff val="50000"/>
              </a:schemeClr>
            </a:solidFill>
            <a:prstDash val="dash"/>
            <a:miter lim="800000"/>
            <a:headEnd/>
            <a:tailEnd/>
            <a:extLst>
              <a:ext uri="{C807C97D-BFC1-408E-A445-0C87EB9F89A2}">
                <ask:lineSketchStyleProps xmlns:ask="http://schemas.microsoft.com/office/drawing/2018/sketchyshapes">
                  <ask:type>
                    <ask:lineSketchNone/>
                  </ask:type>
                </ask:lineSketchStyleProps>
              </a:ext>
            </a:extLst>
          </a:ln>
          <a:effectLst/>
        </p:spPr>
        <p:txBody>
          <a:bodyPr lIns="89953" tIns="71963" rIns="89953" bIns="71963" rtlCol="0" anchor="t"/>
          <a:lstStyle/>
          <a:p>
            <a:pPr algn="ctr" defTabSz="1088458">
              <a:spcBef>
                <a:spcPct val="50000"/>
              </a:spcBef>
              <a:buClr>
                <a:srgbClr val="F0AB00"/>
              </a:buClr>
              <a:buSzPct val="80000"/>
            </a:pPr>
            <a:r>
              <a:rPr lang="en-US" sz="1200" b="1" kern="0" err="1">
                <a:solidFill>
                  <a:srgbClr val="000000"/>
                </a:solidFill>
                <a:ea typeface="Arial Unicode MS" pitchFamily="34" charset="-128"/>
                <a:cs typeface="Arial Unicode MS" pitchFamily="34" charset="-128"/>
              </a:rPr>
              <a:t>Hyperscaler</a:t>
            </a:r>
            <a:r>
              <a:rPr lang="en-US" sz="1200" b="1" kern="0">
                <a:solidFill>
                  <a:srgbClr val="000000"/>
                </a:solidFill>
                <a:ea typeface="Arial Unicode MS" pitchFamily="34" charset="-128"/>
                <a:cs typeface="Arial Unicode MS" pitchFamily="34" charset="-128"/>
              </a:rPr>
              <a:t> 2 Infrastructure</a:t>
            </a:r>
          </a:p>
        </p:txBody>
      </p:sp>
      <p:pic>
        <p:nvPicPr>
          <p:cNvPr id="49" name="Picture 2" descr="Bildergebnis fÃ¼r azure">
            <a:extLst>
              <a:ext uri="{FF2B5EF4-FFF2-40B4-BE49-F238E27FC236}">
                <a16:creationId xmlns:a16="http://schemas.microsoft.com/office/drawing/2014/main" id="{2A5C31E1-C44C-4AE8-8252-A99F591F3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778" y="4348987"/>
            <a:ext cx="585129" cy="1690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Bildergebnis fÃ¼r hadoop">
            <a:extLst>
              <a:ext uri="{FF2B5EF4-FFF2-40B4-BE49-F238E27FC236}">
                <a16:creationId xmlns:a16="http://schemas.microsoft.com/office/drawing/2014/main" id="{9548D981-1D46-48B7-AE17-FA9F371B3B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5366" y="3861010"/>
            <a:ext cx="534806" cy="2594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Bildergebnis fÃ¼r amazon s3">
            <a:extLst>
              <a:ext uri="{FF2B5EF4-FFF2-40B4-BE49-F238E27FC236}">
                <a16:creationId xmlns:a16="http://schemas.microsoft.com/office/drawing/2014/main" id="{81687559-E22E-4821-A998-6BFC6D9C7A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7849" y="3236053"/>
            <a:ext cx="971851" cy="33512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ildergebnis fÃ¼r google cloud platform">
            <a:extLst>
              <a:ext uri="{FF2B5EF4-FFF2-40B4-BE49-F238E27FC236}">
                <a16:creationId xmlns:a16="http://schemas.microsoft.com/office/drawing/2014/main" id="{ECCFABC5-F692-4977-B4E9-6DC0332229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486" y="3648767"/>
            <a:ext cx="763929" cy="471723"/>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1E3A33E5-566A-49BD-A06C-E15208B132BA}"/>
              </a:ext>
            </a:extLst>
          </p:cNvPr>
          <p:cNvCxnSpPr>
            <a:cxnSpLocks/>
          </p:cNvCxnSpPr>
          <p:nvPr/>
        </p:nvCxnSpPr>
        <p:spPr>
          <a:xfrm flipV="1">
            <a:off x="8028954" y="3786829"/>
            <a:ext cx="1696896" cy="12598"/>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652E8E8-BCE4-49A2-9E53-08F4ADF28360}"/>
              </a:ext>
            </a:extLst>
          </p:cNvPr>
          <p:cNvSpPr txBox="1"/>
          <p:nvPr/>
        </p:nvSpPr>
        <p:spPr>
          <a:xfrm>
            <a:off x="8572500" y="3510295"/>
            <a:ext cx="972714" cy="519822"/>
          </a:xfrm>
          <a:prstGeom prst="rect">
            <a:avLst/>
          </a:prstGeom>
          <a:noFill/>
        </p:spPr>
        <p:txBody>
          <a:bodyPr wrap="square" lIns="0" tIns="0" rIns="0" bIns="0" rtlCol="0">
            <a:spAutoFit/>
          </a:bodyPr>
          <a:lstStyle/>
          <a:p>
            <a:pPr algn="ctr" fontAlgn="base">
              <a:lnSpc>
                <a:spcPct val="150000"/>
              </a:lnSpc>
              <a:spcBef>
                <a:spcPts val="1800"/>
              </a:spcBef>
              <a:spcAft>
                <a:spcPct val="0"/>
              </a:spcAft>
              <a:buClr>
                <a:srgbClr val="F0AB00"/>
              </a:buClr>
              <a:buSzPct val="80000"/>
            </a:pPr>
            <a:r>
              <a:rPr lang="en-US" sz="1200" b="1" kern="0">
                <a:ea typeface="Arial Unicode MS" pitchFamily="34" charset="-128"/>
                <a:cs typeface="Arial Unicode MS" pitchFamily="34" charset="-128"/>
              </a:rPr>
              <a:t>Open Endpoint</a:t>
            </a:r>
            <a:endParaRPr lang="en-DE" sz="1200" b="1" kern="0" err="1">
              <a:ea typeface="Arial Unicode MS" pitchFamily="34" charset="-128"/>
              <a:cs typeface="Arial Unicode MS" pitchFamily="34" charset="-128"/>
            </a:endParaRPr>
          </a:p>
        </p:txBody>
      </p:sp>
      <p:sp>
        <p:nvSpPr>
          <p:cNvPr id="2" name="TextBox 1">
            <a:extLst>
              <a:ext uri="{FF2B5EF4-FFF2-40B4-BE49-F238E27FC236}">
                <a16:creationId xmlns:a16="http://schemas.microsoft.com/office/drawing/2014/main" id="{36D4ADCA-B3C5-4E7B-A84C-990491B55D1A}"/>
              </a:ext>
            </a:extLst>
          </p:cNvPr>
          <p:cNvSpPr txBox="1"/>
          <p:nvPr/>
        </p:nvSpPr>
        <p:spPr>
          <a:xfrm>
            <a:off x="6490346" y="4219651"/>
            <a:ext cx="1050131"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200" kern="0" dirty="0">
                <a:ea typeface="Arial Unicode MS" pitchFamily="34" charset="-128"/>
                <a:cs typeface="Arial Unicode MS" pitchFamily="34" charset="-128"/>
              </a:rPr>
              <a:t>SAP Business Technology Platform</a:t>
            </a:r>
          </a:p>
        </p:txBody>
      </p:sp>
      <p:pic>
        <p:nvPicPr>
          <p:cNvPr id="1028" name="Picture 4" descr="GitHub - gardener/gardener: Kubernetes-native system managing the full  lifecycle of conformant Kubernetes clusters as a service on Alicloud, AWS,  Azure, GCP, OpenStack, Packet, vSphere, MetalStack, and Kubevirt with  minimal TCO.">
            <a:extLst>
              <a:ext uri="{FF2B5EF4-FFF2-40B4-BE49-F238E27FC236}">
                <a16:creationId xmlns:a16="http://schemas.microsoft.com/office/drawing/2014/main" id="{7A59BF0C-02BF-4E16-8602-256AE4A718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8870" y="4164665"/>
            <a:ext cx="606065" cy="60606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50704FA2-FA4E-4A5D-9ECE-A89DB6C66476}"/>
              </a:ext>
            </a:extLst>
          </p:cNvPr>
          <p:cNvCxnSpPr/>
          <p:nvPr/>
        </p:nvCxnSpPr>
        <p:spPr>
          <a:xfrm>
            <a:off x="5817440" y="4120490"/>
            <a:ext cx="1667626" cy="0"/>
          </a:xfrm>
          <a:prstGeom prst="line">
            <a:avLst/>
          </a:prstGeom>
          <a:noFill/>
          <a:ln w="12700" algn="ctr">
            <a:solidFill>
              <a:schemeClr val="tx2"/>
            </a:solidFill>
            <a:prstDash val="sysDash"/>
            <a:miter lim="800000"/>
            <a:headEnd/>
            <a:tailEnd/>
          </a:ln>
        </p:spPr>
      </p:cxnSp>
    </p:spTree>
    <p:extLst>
      <p:ext uri="{BB962C8B-B14F-4D97-AF65-F5344CB8AC3E}">
        <p14:creationId xmlns:p14="http://schemas.microsoft.com/office/powerpoint/2010/main" val="2551304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bwMode="gray"/>
        <p:txBody>
          <a:bodyPr>
            <a:normAutofit/>
          </a:bodyPr>
          <a:lstStyle/>
          <a:p>
            <a:r>
              <a:rPr lang="en-US" sz="2200" dirty="0"/>
              <a:t>SAP Data Intelligence Overview</a:t>
            </a:r>
          </a:p>
          <a:p>
            <a:pPr marL="0" lvl="1" indent="0">
              <a:buNone/>
            </a:pPr>
            <a:r>
              <a:rPr lang="en-US" sz="2200" dirty="0"/>
              <a:t>Core capabilities of SAP Data Intelligence</a:t>
            </a:r>
          </a:p>
          <a:p>
            <a:pPr lvl="1"/>
            <a:r>
              <a:rPr lang="en-US" dirty="0"/>
              <a:t>Data Integration</a:t>
            </a:r>
          </a:p>
          <a:p>
            <a:pPr lvl="1"/>
            <a:r>
              <a:rPr lang="en-US" dirty="0"/>
              <a:t>Data Processing</a:t>
            </a:r>
          </a:p>
          <a:p>
            <a:pPr lvl="1"/>
            <a:r>
              <a:rPr lang="en-US" dirty="0"/>
              <a:t>Data Catalog</a:t>
            </a:r>
          </a:p>
          <a:p>
            <a:pPr marL="0" lvl="1" indent="0">
              <a:buNone/>
            </a:pPr>
            <a:r>
              <a:rPr lang="en-US" sz="2200" dirty="0"/>
              <a:t>Key value-add scenarios for SAP customers</a:t>
            </a:r>
          </a:p>
          <a:p>
            <a:pPr lvl="1"/>
            <a:r>
              <a:rPr lang="en-US" dirty="0"/>
              <a:t>SAP integration</a:t>
            </a:r>
          </a:p>
          <a:p>
            <a:pPr lvl="1"/>
            <a:r>
              <a:rPr lang="en-US" dirty="0"/>
              <a:t>Data Management for SAP BTP</a:t>
            </a:r>
          </a:p>
          <a:p>
            <a:pPr lvl="1"/>
            <a:r>
              <a:rPr lang="en-US" dirty="0"/>
              <a:t>Hybrid Data Management</a:t>
            </a:r>
            <a:endParaRPr lang="en-US" sz="2100" dirty="0"/>
          </a:p>
          <a:p>
            <a:pPr marL="0" lvl="1" indent="0">
              <a:buNone/>
            </a:pPr>
            <a:r>
              <a:rPr lang="en-US" sz="2200" dirty="0"/>
              <a:t>Deployment &amp; Connectivity</a:t>
            </a:r>
          </a:p>
          <a:p>
            <a:pPr marL="0" lvl="1" indent="0">
              <a:buNone/>
            </a:pPr>
            <a:r>
              <a:rPr lang="en-US" sz="2200" b="1" dirty="0"/>
              <a:t>Reference customers</a:t>
            </a:r>
          </a:p>
          <a:p>
            <a:pPr marL="0" lvl="1" indent="0">
              <a:buNone/>
            </a:pPr>
            <a:r>
              <a:rPr lang="en-US" sz="2200" dirty="0"/>
              <a:t>Wrap up</a:t>
            </a:r>
          </a:p>
        </p:txBody>
      </p:sp>
      <p:sp>
        <p:nvSpPr>
          <p:cNvPr id="2" name="Agenda"/>
          <p:cNvSpPr>
            <a:spLocks noGrp="1"/>
          </p:cNvSpPr>
          <p:nvPr>
            <p:ph type="title"/>
          </p:nvPr>
        </p:nvSpPr>
        <p:spPr bwMode="gray"/>
        <p:txBody>
          <a:bodyPr/>
          <a:lstStyle/>
          <a:p>
            <a:r>
              <a:rPr lang="en-US" dirty="0"/>
              <a:t>Agenda</a:t>
            </a:r>
          </a:p>
        </p:txBody>
      </p:sp>
      <p:sp>
        <p:nvSpPr>
          <p:cNvPr id="4" name="Rectangle: Rounded Corners 3">
            <a:extLst>
              <a:ext uri="{FF2B5EF4-FFF2-40B4-BE49-F238E27FC236}">
                <a16:creationId xmlns:a16="http://schemas.microsoft.com/office/drawing/2014/main" id="{871C4B9D-ADFA-4311-89F0-C3CB0C30BFA9}"/>
              </a:ext>
            </a:extLst>
          </p:cNvPr>
          <p:cNvSpPr/>
          <p:nvPr/>
        </p:nvSpPr>
        <p:spPr bwMode="gray">
          <a:xfrm>
            <a:off x="450598" y="5362109"/>
            <a:ext cx="2953429" cy="369332"/>
          </a:xfrm>
          <a:prstGeom prst="roundRect">
            <a:avLst/>
          </a:prstGeom>
          <a:noFill/>
          <a:ln w="25400" algn="ctr">
            <a:solidFill>
              <a:srgbClr val="00B0F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947900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31C212-2F94-4DA5-8C51-6739050A6357}"/>
              </a:ext>
            </a:extLst>
          </p:cNvPr>
          <p:cNvSpPr>
            <a:spLocks noGrp="1"/>
          </p:cNvSpPr>
          <p:nvPr>
            <p:ph type="ctrTitle"/>
          </p:nvPr>
        </p:nvSpPr>
        <p:spPr/>
        <p:txBody>
          <a:bodyPr/>
          <a:lstStyle/>
          <a:p>
            <a:r>
              <a:rPr lang="en-GB" dirty="0"/>
              <a:t>Reference customers</a:t>
            </a:r>
          </a:p>
        </p:txBody>
      </p:sp>
      <p:pic>
        <p:nvPicPr>
          <p:cNvPr id="6" name="Picture Placeholder 4">
            <a:extLst>
              <a:ext uri="{FF2B5EF4-FFF2-40B4-BE49-F238E27FC236}">
                <a16:creationId xmlns:a16="http://schemas.microsoft.com/office/drawing/2014/main" id="{E23AC63C-0175-42F0-9483-1F1758B1F15A}"/>
              </a:ext>
            </a:extLst>
          </p:cNvPr>
          <p:cNvPicPr>
            <a:picLocks noGrp="1" noChangeAspect="1"/>
          </p:cNvPicPr>
          <p:nvPr>
            <p:ph type="pic" sz="quarter" idx="12"/>
          </p:nvPr>
        </p:nvPicPr>
        <p:blipFill>
          <a:blip r:embed="rId2"/>
          <a:srcRect t="28902" b="28902"/>
          <a:stretch>
            <a:fillRect/>
          </a:stretch>
        </p:blipFill>
        <p:spPr>
          <a:xfrm>
            <a:off x="0" y="3427413"/>
            <a:ext cx="12195175" cy="3430587"/>
          </a:xfrm>
        </p:spPr>
      </p:pic>
    </p:spTree>
    <p:extLst>
      <p:ext uri="{BB962C8B-B14F-4D97-AF65-F5344CB8AC3E}">
        <p14:creationId xmlns:p14="http://schemas.microsoft.com/office/powerpoint/2010/main" val="18531398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7672B8-9F52-48A9-A701-FD8CEB21297D}"/>
              </a:ext>
            </a:extLst>
          </p:cNvPr>
          <p:cNvSpPr>
            <a:spLocks noGrp="1"/>
          </p:cNvSpPr>
          <p:nvPr>
            <p:ph type="title"/>
          </p:nvPr>
        </p:nvSpPr>
        <p:spPr>
          <a:xfrm>
            <a:off x="504001" y="504000"/>
            <a:ext cx="11186476" cy="369332"/>
          </a:xfrm>
        </p:spPr>
        <p:txBody>
          <a:bodyPr/>
          <a:lstStyle/>
          <a:p>
            <a:r>
              <a:rPr lang="en-GB" dirty="0"/>
              <a:t>SAP Data Intelligence – </a:t>
            </a:r>
            <a:r>
              <a:rPr lang="en-GB" dirty="0">
                <a:solidFill>
                  <a:schemeClr val="accent1"/>
                </a:solidFill>
              </a:rPr>
              <a:t>A rapidly growing customer base</a:t>
            </a:r>
          </a:p>
        </p:txBody>
      </p:sp>
      <p:sp>
        <p:nvSpPr>
          <p:cNvPr id="6" name="object 5">
            <a:extLst>
              <a:ext uri="{FF2B5EF4-FFF2-40B4-BE49-F238E27FC236}">
                <a16:creationId xmlns:a16="http://schemas.microsoft.com/office/drawing/2014/main" id="{15211E49-0030-43FD-B17E-4C18EF2D4DAD}"/>
              </a:ext>
            </a:extLst>
          </p:cNvPr>
          <p:cNvSpPr/>
          <p:nvPr/>
        </p:nvSpPr>
        <p:spPr>
          <a:xfrm>
            <a:off x="845750" y="1470958"/>
            <a:ext cx="1969467" cy="512832"/>
          </a:xfrm>
          <a:prstGeom prst="rect">
            <a:avLst/>
          </a:prstGeom>
          <a:blipFill>
            <a:blip r:embed="rId2" cstate="print"/>
            <a:stretch>
              <a:fillRect/>
            </a:stretch>
          </a:blipFill>
        </p:spPr>
        <p:txBody>
          <a:bodyPr wrap="square" lIns="0" tIns="0" rIns="0" bIns="0" rtlCol="0"/>
          <a:lstStyle/>
          <a:p>
            <a:endParaRPr/>
          </a:p>
        </p:txBody>
      </p:sp>
      <p:pic>
        <p:nvPicPr>
          <p:cNvPr id="8" name="Picture 4" descr="Risultato immagini per endress hauser logo">
            <a:extLst>
              <a:ext uri="{FF2B5EF4-FFF2-40B4-BE49-F238E27FC236}">
                <a16:creationId xmlns:a16="http://schemas.microsoft.com/office/drawing/2014/main" id="{3C8C6C9F-AAC9-4B32-A5EE-CB103AD3F4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26" b="35218"/>
          <a:stretch/>
        </p:blipFill>
        <p:spPr bwMode="auto">
          <a:xfrm>
            <a:off x="4424760" y="1493426"/>
            <a:ext cx="2843716" cy="46789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isultato immagini per paul hartmann logo">
            <a:extLst>
              <a:ext uri="{FF2B5EF4-FFF2-40B4-BE49-F238E27FC236}">
                <a16:creationId xmlns:a16="http://schemas.microsoft.com/office/drawing/2014/main" id="{0436D25D-D259-4D77-83F5-30ABE07FB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251" y="3455164"/>
            <a:ext cx="2188735" cy="11117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isultato immagini per asocian de cooperativas argentinas logo">
            <a:extLst>
              <a:ext uri="{FF2B5EF4-FFF2-40B4-BE49-F238E27FC236}">
                <a16:creationId xmlns:a16="http://schemas.microsoft.com/office/drawing/2014/main" id="{B8D91DE5-9974-4AE5-A0D0-434B8457C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47" y="2826678"/>
            <a:ext cx="2335672" cy="1547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a:extLst>
              <a:ext uri="{FF2B5EF4-FFF2-40B4-BE49-F238E27FC236}">
                <a16:creationId xmlns:a16="http://schemas.microsoft.com/office/drawing/2014/main" id="{E385C3A4-470B-48D1-BA3D-6442EDF49945}"/>
              </a:ext>
            </a:extLst>
          </p:cNvPr>
          <p:cNvGraphicFramePr>
            <a:graphicFrameLocks noGrp="1"/>
          </p:cNvGraphicFramePr>
          <p:nvPr/>
        </p:nvGraphicFramePr>
        <p:xfrm>
          <a:off x="77883" y="2059850"/>
          <a:ext cx="3505200" cy="518160"/>
        </p:xfrm>
        <a:graphic>
          <a:graphicData uri="http://schemas.openxmlformats.org/drawingml/2006/table">
            <a:tbl>
              <a:tblPr/>
              <a:tblGrid>
                <a:gridCol w="3505200">
                  <a:extLst>
                    <a:ext uri="{9D8B030D-6E8A-4147-A177-3AD203B41FA5}">
                      <a16:colId xmlns:a16="http://schemas.microsoft.com/office/drawing/2014/main" val="2742798879"/>
                    </a:ext>
                  </a:extLst>
                </a:gridCol>
              </a:tblGrid>
              <a:tr h="409575">
                <a:tc>
                  <a:txBody>
                    <a:bodyPr/>
                    <a:lstStyle/>
                    <a:p>
                      <a:pPr algn="ctr"/>
                      <a:r>
                        <a:rPr lang="it-IT" sz="1400" u="none" strike="noStrike" dirty="0">
                          <a:solidFill>
                            <a:srgbClr val="00679E"/>
                          </a:solidFill>
                          <a:effectLst/>
                          <a:latin typeface="+mn-lt"/>
                          <a:hlinkClick r:id="rId6" tooltip="BTS Story"/>
                        </a:rPr>
                        <a:t>BTS Story</a:t>
                      </a:r>
                      <a:r>
                        <a:rPr lang="it-IT" sz="1400" u="none" strike="noStrike" dirty="0">
                          <a:solidFill>
                            <a:srgbClr val="00679E"/>
                          </a:solidFill>
                          <a:effectLst/>
                          <a:latin typeface="+mn-lt"/>
                        </a:rPr>
                        <a:t> - </a:t>
                      </a:r>
                      <a:r>
                        <a:rPr lang="it-IT" sz="1400" b="0" i="0" u="none" strike="noStrike" kern="1200" dirty="0">
                          <a:solidFill>
                            <a:schemeClr val="tx1"/>
                          </a:solidFill>
                          <a:effectLst/>
                          <a:latin typeface="+mn-lt"/>
                          <a:ea typeface="+mn-ea"/>
                          <a:cs typeface="+mn-cs"/>
                          <a:hlinkClick r:id="rId7" tooltip="SAP Innovation Award 2020"/>
                        </a:rPr>
                        <a:t>SAP </a:t>
                      </a:r>
                      <a:r>
                        <a:rPr lang="it-IT" sz="1400" b="0" i="0" u="none" strike="noStrike" kern="1200" dirty="0" err="1">
                          <a:solidFill>
                            <a:schemeClr val="tx1"/>
                          </a:solidFill>
                          <a:effectLst/>
                          <a:latin typeface="+mn-lt"/>
                          <a:ea typeface="+mn-ea"/>
                          <a:cs typeface="+mn-cs"/>
                          <a:hlinkClick r:id="rId7" tooltip="SAP Innovation Award 2020"/>
                        </a:rPr>
                        <a:t>Innovation</a:t>
                      </a:r>
                      <a:r>
                        <a:rPr lang="it-IT" sz="1400" b="0" i="0" u="none" strike="noStrike" kern="1200" dirty="0">
                          <a:solidFill>
                            <a:schemeClr val="tx1"/>
                          </a:solidFill>
                          <a:effectLst/>
                          <a:latin typeface="+mn-lt"/>
                          <a:ea typeface="+mn-ea"/>
                          <a:cs typeface="+mn-cs"/>
                          <a:hlinkClick r:id="rId7" tooltip="SAP Innovation Award 2020"/>
                        </a:rPr>
                        <a:t> Award 2020</a:t>
                      </a:r>
                      <a:endParaRPr lang="it-IT" sz="1400" b="0" i="0" u="none" strike="noStrike" kern="1200" dirty="0">
                        <a:solidFill>
                          <a:schemeClr val="tx1"/>
                        </a:solidFill>
                        <a:effectLst/>
                        <a:latin typeface="+mn-lt"/>
                        <a:ea typeface="+mn-ea"/>
                        <a:cs typeface="+mn-cs"/>
                      </a:endParaRPr>
                    </a:p>
                    <a:p>
                      <a:pPr algn="ctr"/>
                      <a:r>
                        <a:rPr lang="it-IT" sz="1400" b="0" i="0" u="none" strike="noStrike" kern="1200" dirty="0">
                          <a:solidFill>
                            <a:schemeClr val="tx1"/>
                          </a:solidFill>
                          <a:effectLst/>
                          <a:latin typeface="+mn-lt"/>
                          <a:ea typeface="+mn-ea"/>
                          <a:cs typeface="+mn-cs"/>
                          <a:hlinkClick r:id="rId8"/>
                        </a:rPr>
                        <a:t>TechEd 2019 session</a:t>
                      </a:r>
                      <a:endParaRPr lang="it-IT" sz="1400" dirty="0">
                        <a:effectLst/>
                        <a:latin typeface="+mn-lt"/>
                      </a:endParaRPr>
                    </a:p>
                  </a:txBody>
                  <a:tcPr anchor="ctr">
                    <a:lnL>
                      <a:noFill/>
                    </a:lnL>
                    <a:lnR>
                      <a:noFill/>
                    </a:lnR>
                    <a:lnT>
                      <a:noFill/>
                    </a:lnT>
                    <a:lnB>
                      <a:noFill/>
                    </a:lnB>
                    <a:noFill/>
                  </a:tcPr>
                </a:tc>
                <a:extLst>
                  <a:ext uri="{0D108BD9-81ED-4DB2-BD59-A6C34878D82A}">
                    <a16:rowId xmlns:a16="http://schemas.microsoft.com/office/drawing/2014/main" val="1775601352"/>
                  </a:ext>
                </a:extLst>
              </a:tr>
            </a:tbl>
          </a:graphicData>
        </a:graphic>
      </p:graphicFrame>
      <p:graphicFrame>
        <p:nvGraphicFramePr>
          <p:cNvPr id="19" name="Table 18">
            <a:extLst>
              <a:ext uri="{FF2B5EF4-FFF2-40B4-BE49-F238E27FC236}">
                <a16:creationId xmlns:a16="http://schemas.microsoft.com/office/drawing/2014/main" id="{A562882B-F215-4513-A59D-362F5858F6C9}"/>
              </a:ext>
            </a:extLst>
          </p:cNvPr>
          <p:cNvGraphicFramePr>
            <a:graphicFrameLocks noGrp="1"/>
          </p:cNvGraphicFramePr>
          <p:nvPr/>
        </p:nvGraphicFramePr>
        <p:xfrm>
          <a:off x="4094018" y="2059850"/>
          <a:ext cx="3505200" cy="518160"/>
        </p:xfrm>
        <a:graphic>
          <a:graphicData uri="http://schemas.openxmlformats.org/drawingml/2006/table">
            <a:tbl>
              <a:tblPr/>
              <a:tblGrid>
                <a:gridCol w="3505200">
                  <a:extLst>
                    <a:ext uri="{9D8B030D-6E8A-4147-A177-3AD203B41FA5}">
                      <a16:colId xmlns:a16="http://schemas.microsoft.com/office/drawing/2014/main" val="2742798879"/>
                    </a:ext>
                  </a:extLst>
                </a:gridCol>
              </a:tblGrid>
              <a:tr h="409575">
                <a:tc>
                  <a:txBody>
                    <a:bodyPr/>
                    <a:lstStyle/>
                    <a:p>
                      <a:pPr algn="ctr"/>
                      <a:r>
                        <a:rPr lang="it-IT" sz="1400" u="none" strike="noStrike" dirty="0">
                          <a:solidFill>
                            <a:srgbClr val="00679E"/>
                          </a:solidFill>
                          <a:effectLst/>
                          <a:latin typeface="+mn-lt"/>
                          <a:hlinkClick r:id="rId9"/>
                        </a:rPr>
                        <a:t>BTS Story</a:t>
                      </a:r>
                      <a:r>
                        <a:rPr lang="it-IT" sz="1400" u="none" strike="noStrike" dirty="0">
                          <a:solidFill>
                            <a:srgbClr val="00679E"/>
                          </a:solidFill>
                          <a:effectLst/>
                          <a:latin typeface="+mn-lt"/>
                        </a:rPr>
                        <a:t> - </a:t>
                      </a:r>
                      <a:r>
                        <a:rPr lang="it-IT" sz="1400" b="0" i="0" u="none" strike="noStrike" kern="1200" dirty="0">
                          <a:solidFill>
                            <a:schemeClr val="tx1"/>
                          </a:solidFill>
                          <a:effectLst/>
                          <a:latin typeface="+mn-lt"/>
                          <a:ea typeface="+mn-ea"/>
                          <a:cs typeface="+mn-cs"/>
                          <a:hlinkClick r:id="rId10" tooltip="SAP Innovation Award 2020"/>
                        </a:rPr>
                        <a:t>SAP </a:t>
                      </a:r>
                      <a:r>
                        <a:rPr lang="it-IT" sz="1400" b="0" i="0" u="none" strike="noStrike" kern="1200" dirty="0" err="1">
                          <a:solidFill>
                            <a:schemeClr val="tx1"/>
                          </a:solidFill>
                          <a:effectLst/>
                          <a:latin typeface="+mn-lt"/>
                          <a:ea typeface="+mn-ea"/>
                          <a:cs typeface="+mn-cs"/>
                          <a:hlinkClick r:id="rId10" tooltip="SAP Innovation Award 2020"/>
                        </a:rPr>
                        <a:t>Innovation</a:t>
                      </a:r>
                      <a:r>
                        <a:rPr lang="it-IT" sz="1400" b="0" i="0" u="none" strike="noStrike" kern="1200" dirty="0">
                          <a:solidFill>
                            <a:schemeClr val="tx1"/>
                          </a:solidFill>
                          <a:effectLst/>
                          <a:latin typeface="+mn-lt"/>
                          <a:ea typeface="+mn-ea"/>
                          <a:cs typeface="+mn-cs"/>
                          <a:hlinkClick r:id="rId10" tooltip="SAP Innovation Award 2020"/>
                        </a:rPr>
                        <a:t> Award 2020</a:t>
                      </a:r>
                      <a:endParaRPr lang="it-IT" sz="1400" b="0" i="0" u="none" strike="noStrike" kern="1200" dirty="0">
                        <a:solidFill>
                          <a:schemeClr val="tx1"/>
                        </a:solidFill>
                        <a:effectLst/>
                        <a:latin typeface="+mn-lt"/>
                        <a:ea typeface="+mn-ea"/>
                        <a:cs typeface="+mn-cs"/>
                      </a:endParaRPr>
                    </a:p>
                    <a:p>
                      <a:pPr algn="ctr"/>
                      <a:r>
                        <a:rPr lang="it-IT" sz="1400" u="none" strike="noStrike" dirty="0">
                          <a:solidFill>
                            <a:srgbClr val="00679E"/>
                          </a:solidFill>
                          <a:effectLst/>
                          <a:latin typeface="+mn-lt"/>
                          <a:hlinkClick r:id="rId11"/>
                        </a:rPr>
                        <a:t>Video</a:t>
                      </a:r>
                      <a:endParaRPr lang="it-IT" sz="1400" b="0" i="0" u="none" strike="noStrike" kern="1200" dirty="0">
                        <a:solidFill>
                          <a:schemeClr val="tx1"/>
                        </a:solidFill>
                        <a:effectLst/>
                        <a:latin typeface="+mn-lt"/>
                        <a:ea typeface="+mn-ea"/>
                        <a:cs typeface="+mn-cs"/>
                      </a:endParaRPr>
                    </a:p>
                  </a:txBody>
                  <a:tcPr anchor="ctr">
                    <a:lnL>
                      <a:noFill/>
                    </a:lnL>
                    <a:lnR>
                      <a:noFill/>
                    </a:lnR>
                    <a:lnT>
                      <a:noFill/>
                    </a:lnT>
                    <a:lnB>
                      <a:noFill/>
                    </a:lnB>
                    <a:noFill/>
                  </a:tcPr>
                </a:tc>
                <a:extLst>
                  <a:ext uri="{0D108BD9-81ED-4DB2-BD59-A6C34878D82A}">
                    <a16:rowId xmlns:a16="http://schemas.microsoft.com/office/drawing/2014/main" val="1775601352"/>
                  </a:ext>
                </a:extLst>
              </a:tr>
            </a:tbl>
          </a:graphicData>
        </a:graphic>
      </p:graphicFrame>
      <p:graphicFrame>
        <p:nvGraphicFramePr>
          <p:cNvPr id="21" name="Table 20">
            <a:extLst>
              <a:ext uri="{FF2B5EF4-FFF2-40B4-BE49-F238E27FC236}">
                <a16:creationId xmlns:a16="http://schemas.microsoft.com/office/drawing/2014/main" id="{F1BF5BD7-9980-418D-A622-24E97F4E4ED2}"/>
              </a:ext>
            </a:extLst>
          </p:cNvPr>
          <p:cNvGraphicFramePr>
            <a:graphicFrameLocks noGrp="1"/>
          </p:cNvGraphicFramePr>
          <p:nvPr/>
        </p:nvGraphicFramePr>
        <p:xfrm>
          <a:off x="77883" y="4156283"/>
          <a:ext cx="3505200" cy="518160"/>
        </p:xfrm>
        <a:graphic>
          <a:graphicData uri="http://schemas.openxmlformats.org/drawingml/2006/table">
            <a:tbl>
              <a:tblPr/>
              <a:tblGrid>
                <a:gridCol w="3505200">
                  <a:extLst>
                    <a:ext uri="{9D8B030D-6E8A-4147-A177-3AD203B41FA5}">
                      <a16:colId xmlns:a16="http://schemas.microsoft.com/office/drawing/2014/main" val="2742798879"/>
                    </a:ext>
                  </a:extLst>
                </a:gridCol>
              </a:tblGrid>
              <a:tr h="409575">
                <a:tc>
                  <a:txBody>
                    <a:bodyPr/>
                    <a:lstStyle/>
                    <a:p>
                      <a:pPr algn="ctr"/>
                      <a:r>
                        <a:rPr lang="it-IT" sz="1400" u="none" strike="noStrike" dirty="0">
                          <a:solidFill>
                            <a:srgbClr val="00679E"/>
                          </a:solidFill>
                          <a:effectLst/>
                          <a:latin typeface="+mn-lt"/>
                          <a:hlinkClick r:id="rId12" tooltip="BTS Story"/>
                        </a:rPr>
                        <a:t>BTS Story</a:t>
                      </a:r>
                      <a:r>
                        <a:rPr lang="it-IT" sz="1400" u="none" strike="noStrike" dirty="0">
                          <a:solidFill>
                            <a:srgbClr val="00679E"/>
                          </a:solidFill>
                          <a:effectLst/>
                          <a:latin typeface="+mn-lt"/>
                        </a:rPr>
                        <a:t> - </a:t>
                      </a:r>
                      <a:r>
                        <a:rPr lang="it-IT" sz="1400" b="0" i="0" u="none" strike="noStrike" kern="1200" dirty="0">
                          <a:solidFill>
                            <a:schemeClr val="tx1"/>
                          </a:solidFill>
                          <a:effectLst/>
                          <a:latin typeface="+mn-lt"/>
                          <a:ea typeface="+mn-ea"/>
                          <a:cs typeface="+mn-cs"/>
                          <a:hlinkClick r:id="rId13" tooltip="SAP Innovation Award 2020"/>
                        </a:rPr>
                        <a:t>SAP </a:t>
                      </a:r>
                      <a:r>
                        <a:rPr lang="it-IT" sz="1400" b="0" i="0" u="none" strike="noStrike" kern="1200" dirty="0" err="1">
                          <a:solidFill>
                            <a:schemeClr val="tx1"/>
                          </a:solidFill>
                          <a:effectLst/>
                          <a:latin typeface="+mn-lt"/>
                          <a:ea typeface="+mn-ea"/>
                          <a:cs typeface="+mn-cs"/>
                          <a:hlinkClick r:id="rId13" tooltip="SAP Innovation Award 2020"/>
                        </a:rPr>
                        <a:t>Innovation</a:t>
                      </a:r>
                      <a:r>
                        <a:rPr lang="it-IT" sz="1400" b="0" i="0" u="none" strike="noStrike" kern="1200" dirty="0">
                          <a:solidFill>
                            <a:schemeClr val="tx1"/>
                          </a:solidFill>
                          <a:effectLst/>
                          <a:latin typeface="+mn-lt"/>
                          <a:ea typeface="+mn-ea"/>
                          <a:cs typeface="+mn-cs"/>
                          <a:hlinkClick r:id="rId13" tooltip="SAP Innovation Award 2020"/>
                        </a:rPr>
                        <a:t> Award 2020</a:t>
                      </a:r>
                      <a:endParaRPr lang="it-IT" sz="1400" b="0" i="0" u="none" strike="noStrike" kern="1200" dirty="0">
                        <a:solidFill>
                          <a:schemeClr val="tx1"/>
                        </a:solidFill>
                        <a:effectLst/>
                        <a:latin typeface="+mn-lt"/>
                        <a:ea typeface="+mn-ea"/>
                        <a:cs typeface="+mn-cs"/>
                      </a:endParaRPr>
                    </a:p>
                    <a:p>
                      <a:pPr algn="ctr"/>
                      <a:r>
                        <a:rPr lang="it-IT" sz="1400" b="0" i="0" u="none" strike="noStrike" kern="1200" dirty="0">
                          <a:solidFill>
                            <a:schemeClr val="tx1"/>
                          </a:solidFill>
                          <a:effectLst/>
                          <a:latin typeface="+mn-lt"/>
                          <a:ea typeface="+mn-ea"/>
                          <a:cs typeface="+mn-cs"/>
                          <a:hlinkClick r:id="rId14"/>
                        </a:rPr>
                        <a:t>Video</a:t>
                      </a:r>
                      <a:endParaRPr lang="it-IT" sz="1400" dirty="0">
                        <a:effectLst/>
                        <a:latin typeface="+mn-lt"/>
                      </a:endParaRPr>
                    </a:p>
                  </a:txBody>
                  <a:tcPr anchor="ctr">
                    <a:lnL>
                      <a:noFill/>
                    </a:lnL>
                    <a:lnR>
                      <a:noFill/>
                    </a:lnR>
                    <a:lnT>
                      <a:noFill/>
                    </a:lnT>
                    <a:lnB>
                      <a:noFill/>
                    </a:lnB>
                    <a:noFill/>
                  </a:tcPr>
                </a:tc>
                <a:extLst>
                  <a:ext uri="{0D108BD9-81ED-4DB2-BD59-A6C34878D82A}">
                    <a16:rowId xmlns:a16="http://schemas.microsoft.com/office/drawing/2014/main" val="1775601352"/>
                  </a:ext>
                </a:extLst>
              </a:tr>
            </a:tbl>
          </a:graphicData>
        </a:graphic>
      </p:graphicFrame>
      <p:graphicFrame>
        <p:nvGraphicFramePr>
          <p:cNvPr id="22" name="Table 21">
            <a:extLst>
              <a:ext uri="{FF2B5EF4-FFF2-40B4-BE49-F238E27FC236}">
                <a16:creationId xmlns:a16="http://schemas.microsoft.com/office/drawing/2014/main" id="{5D122DA1-3BB6-4926-8CBF-14477F890853}"/>
              </a:ext>
            </a:extLst>
          </p:cNvPr>
          <p:cNvGraphicFramePr>
            <a:graphicFrameLocks noGrp="1"/>
          </p:cNvGraphicFramePr>
          <p:nvPr>
            <p:extLst>
              <p:ext uri="{D42A27DB-BD31-4B8C-83A1-F6EECF244321}">
                <p14:modId xmlns:p14="http://schemas.microsoft.com/office/powerpoint/2010/main" val="3267556581"/>
              </p:ext>
            </p:extLst>
          </p:nvPr>
        </p:nvGraphicFramePr>
        <p:xfrm>
          <a:off x="4094018" y="4566902"/>
          <a:ext cx="3505200" cy="518160"/>
        </p:xfrm>
        <a:graphic>
          <a:graphicData uri="http://schemas.openxmlformats.org/drawingml/2006/table">
            <a:tbl>
              <a:tblPr/>
              <a:tblGrid>
                <a:gridCol w="3505200">
                  <a:extLst>
                    <a:ext uri="{9D8B030D-6E8A-4147-A177-3AD203B41FA5}">
                      <a16:colId xmlns:a16="http://schemas.microsoft.com/office/drawing/2014/main" val="2742798879"/>
                    </a:ext>
                  </a:extLst>
                </a:gridCol>
              </a:tblGrid>
              <a:tr h="409575">
                <a:tc>
                  <a:txBody>
                    <a:bodyPr/>
                    <a:lstStyle/>
                    <a:p>
                      <a:pPr algn="ctr"/>
                      <a:r>
                        <a:rPr lang="en-US" sz="1400" u="none" strike="noStrike" noProof="0" dirty="0">
                          <a:solidFill>
                            <a:srgbClr val="00679E"/>
                          </a:solidFill>
                          <a:effectLst/>
                          <a:latin typeface="+mn-lt"/>
                          <a:hlinkClick r:id="rId15" tooltip="BTS Story"/>
                        </a:rPr>
                        <a:t>BTS Story</a:t>
                      </a:r>
                      <a:r>
                        <a:rPr lang="en-US" sz="1400" u="none" strike="noStrike" noProof="0" dirty="0">
                          <a:solidFill>
                            <a:srgbClr val="00679E"/>
                          </a:solidFill>
                          <a:effectLst/>
                          <a:latin typeface="+mn-lt"/>
                        </a:rPr>
                        <a:t> - </a:t>
                      </a:r>
                      <a:r>
                        <a:rPr lang="en-US" sz="1400" b="0" i="0" u="none" strike="noStrike" kern="1200" noProof="0" dirty="0">
                          <a:solidFill>
                            <a:schemeClr val="tx1"/>
                          </a:solidFill>
                          <a:effectLst/>
                          <a:latin typeface="+mn-lt"/>
                          <a:ea typeface="+mn-ea"/>
                          <a:cs typeface="+mn-cs"/>
                          <a:hlinkClick r:id="rId16" tooltip="SAP Innovation Award 2020"/>
                        </a:rPr>
                        <a:t>SAP Innovation Award 2020</a:t>
                      </a:r>
                      <a:endParaRPr lang="en-US" sz="1400" b="0" i="0" u="none" strike="noStrike" kern="1200" noProof="0" dirty="0">
                        <a:solidFill>
                          <a:schemeClr val="tx1"/>
                        </a:solidFill>
                        <a:effectLst/>
                        <a:latin typeface="+mn-lt"/>
                        <a:ea typeface="+mn-ea"/>
                        <a:cs typeface="+mn-cs"/>
                      </a:endParaRPr>
                    </a:p>
                    <a:p>
                      <a:pPr algn="ctr"/>
                      <a:r>
                        <a:rPr lang="en-US" sz="1400" b="0" i="0" u="none" strike="noStrike" kern="1200" noProof="0" dirty="0">
                          <a:solidFill>
                            <a:schemeClr val="tx1"/>
                          </a:solidFill>
                          <a:effectLst/>
                          <a:latin typeface="+mn-lt"/>
                          <a:ea typeface="+mn-ea"/>
                          <a:cs typeface="+mn-cs"/>
                          <a:hlinkClick r:id="rId17"/>
                        </a:rPr>
                        <a:t>Video</a:t>
                      </a:r>
                      <a:endParaRPr lang="en-US" sz="1400" noProof="0" dirty="0">
                        <a:effectLst/>
                        <a:latin typeface="+mn-lt"/>
                      </a:endParaRPr>
                    </a:p>
                  </a:txBody>
                  <a:tcPr anchor="ctr">
                    <a:lnL>
                      <a:noFill/>
                    </a:lnL>
                    <a:lnR>
                      <a:noFill/>
                    </a:lnR>
                    <a:lnT>
                      <a:noFill/>
                    </a:lnT>
                    <a:lnB>
                      <a:noFill/>
                    </a:lnB>
                    <a:noFill/>
                  </a:tcPr>
                </a:tc>
                <a:extLst>
                  <a:ext uri="{0D108BD9-81ED-4DB2-BD59-A6C34878D82A}">
                    <a16:rowId xmlns:a16="http://schemas.microsoft.com/office/drawing/2014/main" val="1775601352"/>
                  </a:ext>
                </a:extLst>
              </a:tr>
            </a:tbl>
          </a:graphicData>
        </a:graphic>
      </p:graphicFrame>
      <p:pic>
        <p:nvPicPr>
          <p:cNvPr id="1026" name="Picture 2">
            <a:extLst>
              <a:ext uri="{FF2B5EF4-FFF2-40B4-BE49-F238E27FC236}">
                <a16:creationId xmlns:a16="http://schemas.microsoft.com/office/drawing/2014/main" id="{778268B1-76DC-4620-AD7C-16B14E67B69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883" y="5364574"/>
            <a:ext cx="3505200" cy="4756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a:extLst>
              <a:ext uri="{FF2B5EF4-FFF2-40B4-BE49-F238E27FC236}">
                <a16:creationId xmlns:a16="http://schemas.microsoft.com/office/drawing/2014/main" id="{376ACA9F-8892-4CE7-AFE3-4EC8A82C12EC}"/>
              </a:ext>
            </a:extLst>
          </p:cNvPr>
          <p:cNvGraphicFramePr>
            <a:graphicFrameLocks noGrp="1"/>
          </p:cNvGraphicFramePr>
          <p:nvPr/>
        </p:nvGraphicFramePr>
        <p:xfrm>
          <a:off x="77883" y="5782387"/>
          <a:ext cx="3505200" cy="409575"/>
        </p:xfrm>
        <a:graphic>
          <a:graphicData uri="http://schemas.openxmlformats.org/drawingml/2006/table">
            <a:tbl>
              <a:tblPr/>
              <a:tblGrid>
                <a:gridCol w="3505200">
                  <a:extLst>
                    <a:ext uri="{9D8B030D-6E8A-4147-A177-3AD203B41FA5}">
                      <a16:colId xmlns:a16="http://schemas.microsoft.com/office/drawing/2014/main" val="2742798879"/>
                    </a:ext>
                  </a:extLst>
                </a:gridCol>
              </a:tblGrid>
              <a:tr h="409575">
                <a:tc>
                  <a:txBody>
                    <a:bodyPr/>
                    <a:lstStyle/>
                    <a:p>
                      <a:pPr algn="ctr"/>
                      <a:r>
                        <a:rPr lang="it-IT" sz="1400" b="0" i="0" u="none" strike="noStrike" kern="1200" dirty="0">
                          <a:solidFill>
                            <a:schemeClr val="tx1"/>
                          </a:solidFill>
                          <a:effectLst/>
                          <a:latin typeface="+mn-lt"/>
                          <a:ea typeface="+mn-ea"/>
                          <a:cs typeface="+mn-cs"/>
                          <a:hlinkClick r:id="rId19" tooltip="SAP Innovation Award 2020"/>
                        </a:rPr>
                        <a:t>SAP </a:t>
                      </a:r>
                      <a:r>
                        <a:rPr lang="it-IT" sz="1400" b="0" i="0" u="none" strike="noStrike" kern="1200" dirty="0" err="1">
                          <a:solidFill>
                            <a:schemeClr val="tx1"/>
                          </a:solidFill>
                          <a:effectLst/>
                          <a:latin typeface="+mn-lt"/>
                          <a:ea typeface="+mn-ea"/>
                          <a:cs typeface="+mn-cs"/>
                          <a:hlinkClick r:id="rId19" tooltip="SAP Innovation Award 2020"/>
                        </a:rPr>
                        <a:t>Innovation</a:t>
                      </a:r>
                      <a:r>
                        <a:rPr lang="it-IT" sz="1400" b="0" i="0" u="none" strike="noStrike" kern="1200" dirty="0">
                          <a:solidFill>
                            <a:schemeClr val="tx1"/>
                          </a:solidFill>
                          <a:effectLst/>
                          <a:latin typeface="+mn-lt"/>
                          <a:ea typeface="+mn-ea"/>
                          <a:cs typeface="+mn-cs"/>
                          <a:hlinkClick r:id="rId19" tooltip="SAP Innovation Award 2020"/>
                        </a:rPr>
                        <a:t> Award 2020</a:t>
                      </a:r>
                      <a:endParaRPr lang="it-IT" sz="1400" b="0" i="0" u="none" strike="noStrike" kern="1200" dirty="0">
                        <a:solidFill>
                          <a:schemeClr val="tx1"/>
                        </a:solidFill>
                        <a:effectLst/>
                        <a:latin typeface="+mn-lt"/>
                        <a:ea typeface="+mn-ea"/>
                        <a:cs typeface="+mn-cs"/>
                      </a:endParaRPr>
                    </a:p>
                  </a:txBody>
                  <a:tcPr anchor="ctr">
                    <a:lnL>
                      <a:noFill/>
                    </a:lnL>
                    <a:lnR>
                      <a:noFill/>
                    </a:lnR>
                    <a:lnT>
                      <a:noFill/>
                    </a:lnT>
                    <a:lnB>
                      <a:noFill/>
                    </a:lnB>
                    <a:noFill/>
                  </a:tcPr>
                </a:tc>
                <a:extLst>
                  <a:ext uri="{0D108BD9-81ED-4DB2-BD59-A6C34878D82A}">
                    <a16:rowId xmlns:a16="http://schemas.microsoft.com/office/drawing/2014/main" val="1775601352"/>
                  </a:ext>
                </a:extLst>
              </a:tr>
            </a:tbl>
          </a:graphicData>
        </a:graphic>
      </p:graphicFrame>
      <p:pic>
        <p:nvPicPr>
          <p:cNvPr id="25" name="Picture 24">
            <a:extLst>
              <a:ext uri="{FF2B5EF4-FFF2-40B4-BE49-F238E27FC236}">
                <a16:creationId xmlns:a16="http://schemas.microsoft.com/office/drawing/2014/main" id="{6F7ACFA7-7A89-46F5-973A-338DA7DD0615}"/>
              </a:ext>
            </a:extLst>
          </p:cNvPr>
          <p:cNvPicPr>
            <a:picLocks noChangeAspect="1"/>
          </p:cNvPicPr>
          <p:nvPr/>
        </p:nvPicPr>
        <p:blipFill rotWithShape="1">
          <a:blip r:embed="rId20"/>
          <a:srcRect l="17395" t="21266" r="17464" b="25335"/>
          <a:stretch/>
        </p:blipFill>
        <p:spPr>
          <a:xfrm>
            <a:off x="8821629" y="4908163"/>
            <a:ext cx="1786797" cy="713179"/>
          </a:xfrm>
          <a:prstGeom prst="rect">
            <a:avLst/>
          </a:prstGeom>
        </p:spPr>
      </p:pic>
      <p:pic>
        <p:nvPicPr>
          <p:cNvPr id="28" name="Picture 27">
            <a:extLst>
              <a:ext uri="{FF2B5EF4-FFF2-40B4-BE49-F238E27FC236}">
                <a16:creationId xmlns:a16="http://schemas.microsoft.com/office/drawing/2014/main" id="{7EA0AEE2-4A11-4746-86B9-9184F66A2E44}"/>
              </a:ext>
            </a:extLst>
          </p:cNvPr>
          <p:cNvPicPr>
            <a:picLocks noChangeAspect="1"/>
          </p:cNvPicPr>
          <p:nvPr/>
        </p:nvPicPr>
        <p:blipFill>
          <a:blip r:embed="rId21"/>
          <a:stretch>
            <a:fillRect/>
          </a:stretch>
        </p:blipFill>
        <p:spPr>
          <a:xfrm>
            <a:off x="8839822" y="2871944"/>
            <a:ext cx="1750411" cy="968652"/>
          </a:xfrm>
          <a:prstGeom prst="rect">
            <a:avLst/>
          </a:prstGeom>
        </p:spPr>
      </p:pic>
      <p:graphicFrame>
        <p:nvGraphicFramePr>
          <p:cNvPr id="29" name="Table 28">
            <a:extLst>
              <a:ext uri="{FF2B5EF4-FFF2-40B4-BE49-F238E27FC236}">
                <a16:creationId xmlns:a16="http://schemas.microsoft.com/office/drawing/2014/main" id="{ADCE7CDB-D678-42CD-A10E-17D7D13E16E5}"/>
              </a:ext>
            </a:extLst>
          </p:cNvPr>
          <p:cNvGraphicFramePr>
            <a:graphicFrameLocks noGrp="1"/>
          </p:cNvGraphicFramePr>
          <p:nvPr/>
        </p:nvGraphicFramePr>
        <p:xfrm>
          <a:off x="8160212" y="5714871"/>
          <a:ext cx="3109631" cy="731520"/>
        </p:xfrm>
        <a:graphic>
          <a:graphicData uri="http://schemas.openxmlformats.org/drawingml/2006/table">
            <a:tbl>
              <a:tblPr/>
              <a:tblGrid>
                <a:gridCol w="3109631">
                  <a:extLst>
                    <a:ext uri="{9D8B030D-6E8A-4147-A177-3AD203B41FA5}">
                      <a16:colId xmlns:a16="http://schemas.microsoft.com/office/drawing/2014/main" val="2742798879"/>
                    </a:ext>
                  </a:extLst>
                </a:gridCol>
              </a:tblGrid>
              <a:tr h="409575">
                <a:tc>
                  <a:txBody>
                    <a:bodyPr/>
                    <a:lstStyle/>
                    <a:p>
                      <a:pPr algn="ctr"/>
                      <a:r>
                        <a:rPr lang="it-IT" sz="1400" u="none" strike="noStrike" kern="1200" dirty="0">
                          <a:solidFill>
                            <a:srgbClr val="00679E"/>
                          </a:solidFill>
                          <a:effectLst/>
                          <a:latin typeface="+mn-lt"/>
                          <a:ea typeface="+mn-ea"/>
                          <a:cs typeface="+mn-cs"/>
                          <a:hlinkClick r:id="rId22" tooltip="BTS Story">
                            <a:extLst>
                              <a:ext uri="{A12FA001-AC4F-418D-AE19-62706E023703}">
                                <ahyp:hlinkClr xmlns:ahyp="http://schemas.microsoft.com/office/drawing/2018/hyperlinkcolor" val="tx"/>
                              </a:ext>
                            </a:extLst>
                          </a:hlinkClick>
                        </a:rPr>
                        <a:t>Reference</a:t>
                      </a:r>
                      <a:r>
                        <a:rPr lang="it-IT" sz="1400" u="none" strike="noStrike" kern="1200" dirty="0">
                          <a:solidFill>
                            <a:srgbClr val="00679E"/>
                          </a:solidFill>
                          <a:effectLst/>
                          <a:latin typeface="+mn-lt"/>
                          <a:ea typeface="+mn-ea"/>
                          <a:cs typeface="+mn-cs"/>
                        </a:rPr>
                        <a:t> - </a:t>
                      </a:r>
                      <a:r>
                        <a:rPr lang="it-IT" sz="1400" u="none" strike="noStrike" kern="1200" dirty="0">
                          <a:solidFill>
                            <a:srgbClr val="00679E"/>
                          </a:solidFill>
                          <a:effectLst/>
                          <a:latin typeface="+mn-lt"/>
                          <a:ea typeface="+mn-ea"/>
                          <a:cs typeface="+mn-cs"/>
                          <a:hlinkClick r:id="rId23" tooltip="SAP Innovation Award 2020">
                            <a:extLst>
                              <a:ext uri="{A12FA001-AC4F-418D-AE19-62706E023703}">
                                <ahyp:hlinkClr xmlns:ahyp="http://schemas.microsoft.com/office/drawing/2018/hyperlinkcolor" val="tx"/>
                              </a:ext>
                            </a:extLst>
                          </a:hlinkClick>
                        </a:rPr>
                        <a:t>SAP </a:t>
                      </a:r>
                      <a:r>
                        <a:rPr lang="it-IT" sz="1400" u="none" strike="noStrike" kern="1200" dirty="0" err="1">
                          <a:solidFill>
                            <a:srgbClr val="00679E"/>
                          </a:solidFill>
                          <a:effectLst/>
                          <a:latin typeface="+mn-lt"/>
                          <a:ea typeface="+mn-ea"/>
                          <a:cs typeface="+mn-cs"/>
                          <a:hlinkClick r:id="rId23" tooltip="SAP Innovation Award 2020">
                            <a:extLst>
                              <a:ext uri="{A12FA001-AC4F-418D-AE19-62706E023703}">
                                <ahyp:hlinkClr xmlns:ahyp="http://schemas.microsoft.com/office/drawing/2018/hyperlinkcolor" val="tx"/>
                              </a:ext>
                            </a:extLst>
                          </a:hlinkClick>
                        </a:rPr>
                        <a:t>Innovation</a:t>
                      </a:r>
                      <a:r>
                        <a:rPr lang="it-IT" sz="1400" u="none" strike="noStrike" kern="1200" dirty="0">
                          <a:solidFill>
                            <a:srgbClr val="00679E"/>
                          </a:solidFill>
                          <a:effectLst/>
                          <a:latin typeface="+mn-lt"/>
                          <a:ea typeface="+mn-ea"/>
                          <a:cs typeface="+mn-cs"/>
                          <a:hlinkClick r:id="rId23" tooltip="SAP Innovation Award 2020">
                            <a:extLst>
                              <a:ext uri="{A12FA001-AC4F-418D-AE19-62706E023703}">
                                <ahyp:hlinkClr xmlns:ahyp="http://schemas.microsoft.com/office/drawing/2018/hyperlinkcolor" val="tx"/>
                              </a:ext>
                            </a:extLst>
                          </a:hlinkClick>
                        </a:rPr>
                        <a:t> Award 2019</a:t>
                      </a:r>
                      <a:endParaRPr lang="it-IT" sz="1400" u="none" strike="noStrike" kern="1200" dirty="0">
                        <a:solidFill>
                          <a:srgbClr val="00679E"/>
                        </a:solidFill>
                        <a:effectLst/>
                        <a:latin typeface="+mn-lt"/>
                        <a:ea typeface="+mn-ea"/>
                        <a:cs typeface="+mn-cs"/>
                      </a:endParaRPr>
                    </a:p>
                    <a:p>
                      <a:pPr algn="ctr"/>
                      <a:r>
                        <a:rPr lang="it-IT" sz="1400" u="none" strike="noStrike" kern="1200" dirty="0">
                          <a:solidFill>
                            <a:srgbClr val="00679E"/>
                          </a:solidFill>
                          <a:effectLst/>
                          <a:latin typeface="+mn-lt"/>
                          <a:ea typeface="+mn-ea"/>
                          <a:cs typeface="+mn-cs"/>
                          <a:hlinkClick r:id="rId24">
                            <a:extLst>
                              <a:ext uri="{A12FA001-AC4F-418D-AE19-62706E023703}">
                                <ahyp:hlinkClr xmlns:ahyp="http://schemas.microsoft.com/office/drawing/2018/hyperlinkcolor" val="tx"/>
                              </a:ext>
                            </a:extLst>
                          </a:hlinkClick>
                        </a:rPr>
                        <a:t>Video</a:t>
                      </a:r>
                      <a:endParaRPr lang="it-IT" sz="1400" u="none" strike="noStrike" kern="1200" dirty="0">
                        <a:solidFill>
                          <a:srgbClr val="00679E"/>
                        </a:solidFill>
                        <a:effectLst/>
                        <a:latin typeface="+mn-lt"/>
                        <a:ea typeface="+mn-ea"/>
                        <a:cs typeface="+mn-cs"/>
                      </a:endParaRPr>
                    </a:p>
                  </a:txBody>
                  <a:tcPr anchor="ctr">
                    <a:lnL>
                      <a:noFill/>
                    </a:lnL>
                    <a:lnR>
                      <a:noFill/>
                    </a:lnR>
                    <a:lnT>
                      <a:noFill/>
                    </a:lnT>
                    <a:lnB>
                      <a:noFill/>
                    </a:lnB>
                    <a:noFill/>
                  </a:tcPr>
                </a:tc>
                <a:extLst>
                  <a:ext uri="{0D108BD9-81ED-4DB2-BD59-A6C34878D82A}">
                    <a16:rowId xmlns:a16="http://schemas.microsoft.com/office/drawing/2014/main" val="1775601352"/>
                  </a:ext>
                </a:extLst>
              </a:tr>
            </a:tbl>
          </a:graphicData>
        </a:graphic>
      </p:graphicFrame>
      <p:graphicFrame>
        <p:nvGraphicFramePr>
          <p:cNvPr id="30" name="Table 29">
            <a:extLst>
              <a:ext uri="{FF2B5EF4-FFF2-40B4-BE49-F238E27FC236}">
                <a16:creationId xmlns:a16="http://schemas.microsoft.com/office/drawing/2014/main" id="{10ABB05B-1DF3-4D0E-A7C8-DBE76A2DD12E}"/>
              </a:ext>
            </a:extLst>
          </p:cNvPr>
          <p:cNvGraphicFramePr>
            <a:graphicFrameLocks noGrp="1"/>
          </p:cNvGraphicFramePr>
          <p:nvPr/>
        </p:nvGraphicFramePr>
        <p:xfrm>
          <a:off x="8589656" y="3840596"/>
          <a:ext cx="2250742" cy="518160"/>
        </p:xfrm>
        <a:graphic>
          <a:graphicData uri="http://schemas.openxmlformats.org/drawingml/2006/table">
            <a:tbl>
              <a:tblPr/>
              <a:tblGrid>
                <a:gridCol w="2250742">
                  <a:extLst>
                    <a:ext uri="{9D8B030D-6E8A-4147-A177-3AD203B41FA5}">
                      <a16:colId xmlns:a16="http://schemas.microsoft.com/office/drawing/2014/main" val="2742798879"/>
                    </a:ext>
                  </a:extLst>
                </a:gridCol>
              </a:tblGrid>
              <a:tr h="409575">
                <a:tc>
                  <a:txBody>
                    <a:bodyPr/>
                    <a:lstStyle/>
                    <a:p>
                      <a:pPr marL="0" algn="ctr" defTabSz="1088558" rtl="0" eaLnBrk="1" latinLnBrk="0" hangingPunct="1"/>
                      <a:r>
                        <a:rPr lang="it-IT" sz="1400" u="none" strike="noStrike" kern="1200" dirty="0">
                          <a:solidFill>
                            <a:srgbClr val="00679E"/>
                          </a:solidFill>
                          <a:effectLst/>
                          <a:latin typeface="+mn-lt"/>
                          <a:ea typeface="+mn-ea"/>
                          <a:cs typeface="+mn-cs"/>
                          <a:hlinkClick r:id="rId25" tooltip="SAP Innovation Award 2020">
                            <a:extLst>
                              <a:ext uri="{A12FA001-AC4F-418D-AE19-62706E023703}">
                                <ahyp:hlinkClr xmlns:ahyp="http://schemas.microsoft.com/office/drawing/2018/hyperlinkcolor" val="tx"/>
                              </a:ext>
                            </a:extLst>
                          </a:hlinkClick>
                        </a:rPr>
                        <a:t>SAP </a:t>
                      </a:r>
                      <a:r>
                        <a:rPr lang="it-IT" sz="1400" u="none" strike="noStrike" kern="1200" dirty="0" err="1">
                          <a:solidFill>
                            <a:srgbClr val="00679E"/>
                          </a:solidFill>
                          <a:effectLst/>
                          <a:latin typeface="+mn-lt"/>
                          <a:ea typeface="+mn-ea"/>
                          <a:cs typeface="+mn-cs"/>
                          <a:hlinkClick r:id="rId25" tooltip="SAP Innovation Award 2020">
                            <a:extLst>
                              <a:ext uri="{A12FA001-AC4F-418D-AE19-62706E023703}">
                                <ahyp:hlinkClr xmlns:ahyp="http://schemas.microsoft.com/office/drawing/2018/hyperlinkcolor" val="tx"/>
                              </a:ext>
                            </a:extLst>
                          </a:hlinkClick>
                        </a:rPr>
                        <a:t>Innovation</a:t>
                      </a:r>
                      <a:r>
                        <a:rPr lang="it-IT" sz="1400" u="none" strike="noStrike" kern="1200" dirty="0">
                          <a:solidFill>
                            <a:srgbClr val="00679E"/>
                          </a:solidFill>
                          <a:effectLst/>
                          <a:latin typeface="+mn-lt"/>
                          <a:ea typeface="+mn-ea"/>
                          <a:cs typeface="+mn-cs"/>
                          <a:hlinkClick r:id="rId25" tooltip="SAP Innovation Award 2020">
                            <a:extLst>
                              <a:ext uri="{A12FA001-AC4F-418D-AE19-62706E023703}">
                                <ahyp:hlinkClr xmlns:ahyp="http://schemas.microsoft.com/office/drawing/2018/hyperlinkcolor" val="tx"/>
                              </a:ext>
                            </a:extLst>
                          </a:hlinkClick>
                        </a:rPr>
                        <a:t> Award 2020</a:t>
                      </a:r>
                      <a:endParaRPr lang="it-IT" sz="1400" u="none" strike="noStrike" kern="1200" dirty="0">
                        <a:solidFill>
                          <a:srgbClr val="00679E"/>
                        </a:solidFill>
                        <a:effectLst/>
                        <a:latin typeface="+mn-lt"/>
                        <a:ea typeface="+mn-ea"/>
                        <a:cs typeface="+mn-cs"/>
                      </a:endParaRPr>
                    </a:p>
                  </a:txBody>
                  <a:tcPr anchor="ctr">
                    <a:lnL>
                      <a:noFill/>
                    </a:lnL>
                    <a:lnR>
                      <a:noFill/>
                    </a:lnR>
                    <a:lnT>
                      <a:noFill/>
                    </a:lnT>
                    <a:lnB>
                      <a:noFill/>
                    </a:lnB>
                    <a:noFill/>
                  </a:tcPr>
                </a:tc>
                <a:extLst>
                  <a:ext uri="{0D108BD9-81ED-4DB2-BD59-A6C34878D82A}">
                    <a16:rowId xmlns:a16="http://schemas.microsoft.com/office/drawing/2014/main" val="1775601352"/>
                  </a:ext>
                </a:extLst>
              </a:tr>
            </a:tbl>
          </a:graphicData>
        </a:graphic>
      </p:graphicFrame>
      <p:pic>
        <p:nvPicPr>
          <p:cNvPr id="2" name="Picture 1">
            <a:extLst>
              <a:ext uri="{FF2B5EF4-FFF2-40B4-BE49-F238E27FC236}">
                <a16:creationId xmlns:a16="http://schemas.microsoft.com/office/drawing/2014/main" id="{02431293-8C66-472D-8339-D53052340ACF}"/>
              </a:ext>
            </a:extLst>
          </p:cNvPr>
          <p:cNvPicPr>
            <a:picLocks noChangeAspect="1"/>
          </p:cNvPicPr>
          <p:nvPr/>
        </p:nvPicPr>
        <p:blipFill>
          <a:blip r:embed="rId26"/>
          <a:stretch>
            <a:fillRect/>
          </a:stretch>
        </p:blipFill>
        <p:spPr>
          <a:xfrm>
            <a:off x="9253891" y="1298344"/>
            <a:ext cx="1076475" cy="819264"/>
          </a:xfrm>
          <a:prstGeom prst="rect">
            <a:avLst/>
          </a:prstGeom>
        </p:spPr>
      </p:pic>
      <p:graphicFrame>
        <p:nvGraphicFramePr>
          <p:cNvPr id="23" name="Table 22">
            <a:extLst>
              <a:ext uri="{FF2B5EF4-FFF2-40B4-BE49-F238E27FC236}">
                <a16:creationId xmlns:a16="http://schemas.microsoft.com/office/drawing/2014/main" id="{1572DFA8-9A0D-404B-946F-5323746A34CA}"/>
              </a:ext>
            </a:extLst>
          </p:cNvPr>
          <p:cNvGraphicFramePr>
            <a:graphicFrameLocks noGrp="1"/>
          </p:cNvGraphicFramePr>
          <p:nvPr/>
        </p:nvGraphicFramePr>
        <p:xfrm>
          <a:off x="8612093" y="2197440"/>
          <a:ext cx="2250742" cy="518160"/>
        </p:xfrm>
        <a:graphic>
          <a:graphicData uri="http://schemas.openxmlformats.org/drawingml/2006/table">
            <a:tbl>
              <a:tblPr/>
              <a:tblGrid>
                <a:gridCol w="2250742">
                  <a:extLst>
                    <a:ext uri="{9D8B030D-6E8A-4147-A177-3AD203B41FA5}">
                      <a16:colId xmlns:a16="http://schemas.microsoft.com/office/drawing/2014/main" val="2742798879"/>
                    </a:ext>
                  </a:extLst>
                </a:gridCol>
              </a:tblGrid>
              <a:tr h="409575">
                <a:tc>
                  <a:txBody>
                    <a:bodyPr/>
                    <a:lstStyle/>
                    <a:p>
                      <a:pPr marL="0" algn="ctr" defTabSz="1088558" rtl="0" eaLnBrk="1" latinLnBrk="0" hangingPunct="1"/>
                      <a:r>
                        <a:rPr lang="it-IT" sz="1400" u="none" strike="noStrike" kern="1200" dirty="0">
                          <a:solidFill>
                            <a:srgbClr val="00679E"/>
                          </a:solidFill>
                          <a:effectLst/>
                          <a:latin typeface="+mn-lt"/>
                          <a:ea typeface="+mn-ea"/>
                          <a:cs typeface="+mn-cs"/>
                          <a:hlinkClick r:id="rId27"/>
                        </a:rPr>
                        <a:t>SAP </a:t>
                      </a:r>
                      <a:r>
                        <a:rPr lang="en-US" sz="1400" u="none" strike="noStrike" kern="1200" noProof="0" dirty="0">
                          <a:solidFill>
                            <a:srgbClr val="00679E"/>
                          </a:solidFill>
                          <a:effectLst/>
                          <a:latin typeface="+mn-lt"/>
                          <a:ea typeface="+mn-ea"/>
                          <a:cs typeface="+mn-cs"/>
                          <a:hlinkClick r:id="rId27"/>
                        </a:rPr>
                        <a:t>Innovation</a:t>
                      </a:r>
                      <a:r>
                        <a:rPr lang="it-IT" sz="1400" u="none" strike="noStrike" kern="1200" dirty="0">
                          <a:solidFill>
                            <a:srgbClr val="00679E"/>
                          </a:solidFill>
                          <a:effectLst/>
                          <a:latin typeface="+mn-lt"/>
                          <a:ea typeface="+mn-ea"/>
                          <a:cs typeface="+mn-cs"/>
                          <a:hlinkClick r:id="rId27"/>
                        </a:rPr>
                        <a:t> Award 2021</a:t>
                      </a:r>
                      <a:endParaRPr lang="it-IT" sz="1400" u="none" strike="noStrike" kern="1200" dirty="0">
                        <a:solidFill>
                          <a:srgbClr val="00679E"/>
                        </a:solidFill>
                        <a:effectLst/>
                        <a:latin typeface="+mn-lt"/>
                        <a:ea typeface="+mn-ea"/>
                        <a:cs typeface="+mn-cs"/>
                      </a:endParaRPr>
                    </a:p>
                  </a:txBody>
                  <a:tcPr anchor="ctr">
                    <a:lnL>
                      <a:noFill/>
                    </a:lnL>
                    <a:lnR>
                      <a:noFill/>
                    </a:lnR>
                    <a:lnT>
                      <a:noFill/>
                    </a:lnT>
                    <a:lnB>
                      <a:noFill/>
                    </a:lnB>
                    <a:noFill/>
                  </a:tcPr>
                </a:tc>
                <a:extLst>
                  <a:ext uri="{0D108BD9-81ED-4DB2-BD59-A6C34878D82A}">
                    <a16:rowId xmlns:a16="http://schemas.microsoft.com/office/drawing/2014/main" val="1775601352"/>
                  </a:ext>
                </a:extLst>
              </a:tr>
            </a:tbl>
          </a:graphicData>
        </a:graphic>
      </p:graphicFrame>
    </p:spTree>
    <p:extLst>
      <p:ext uri="{BB962C8B-B14F-4D97-AF65-F5344CB8AC3E}">
        <p14:creationId xmlns:p14="http://schemas.microsoft.com/office/powerpoint/2010/main" val="2291509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racket, photo, sitting, light&#10;&#10;Description automatically generated">
            <a:extLst>
              <a:ext uri="{FF2B5EF4-FFF2-40B4-BE49-F238E27FC236}">
                <a16:creationId xmlns:a16="http://schemas.microsoft.com/office/drawing/2014/main" id="{B28D2E69-0A5E-4E5E-B060-808E4CE40114}"/>
              </a:ext>
            </a:extLst>
          </p:cNvPr>
          <p:cNvPicPr>
            <a:picLocks noChangeAspect="1"/>
          </p:cNvPicPr>
          <p:nvPr/>
        </p:nvPicPr>
        <p:blipFill>
          <a:blip r:embed="rId2">
            <a:clrChange>
              <a:clrFrom>
                <a:srgbClr val="FFFFFF"/>
              </a:clrFrom>
              <a:clrTo>
                <a:srgbClr val="FFFFFF">
                  <a:alpha val="0"/>
                </a:srgbClr>
              </a:clrTo>
            </a:clrChange>
            <a:duotone>
              <a:prstClr val="black"/>
              <a:schemeClr val="accent2">
                <a:tint val="45000"/>
                <a:satMod val="400000"/>
              </a:schemeClr>
            </a:duotone>
            <a:alphaModFix/>
            <a:extLst>
              <a:ext uri="{BEBA8EAE-BF5A-486C-A8C5-ECC9F3942E4B}">
                <a14:imgProps xmlns:a14="http://schemas.microsoft.com/office/drawing/2010/main">
                  <a14:imgLayer r:embed="rId3">
                    <a14:imgEffect>
                      <a14:colorTemperature colorTemp="6510"/>
                    </a14:imgEffect>
                    <a14:imgEffect>
                      <a14:saturation sat="282000"/>
                    </a14:imgEffect>
                  </a14:imgLayer>
                </a14:imgProps>
              </a:ext>
            </a:extLst>
          </a:blip>
          <a:srcRect/>
          <a:stretch/>
        </p:blipFill>
        <p:spPr>
          <a:xfrm rot="1648491">
            <a:off x="7632614" y="1360162"/>
            <a:ext cx="4208864" cy="4785360"/>
          </a:xfrm>
          <a:prstGeom prst="rect">
            <a:avLst/>
          </a:prstGeom>
          <a:noFill/>
        </p:spPr>
      </p:pic>
      <p:sp>
        <p:nvSpPr>
          <p:cNvPr id="4" name="Title 3">
            <a:extLst>
              <a:ext uri="{FF2B5EF4-FFF2-40B4-BE49-F238E27FC236}">
                <a16:creationId xmlns:a16="http://schemas.microsoft.com/office/drawing/2014/main" id="{11142DD8-118A-45F9-B4DE-7F603E3649C2}"/>
              </a:ext>
            </a:extLst>
          </p:cNvPr>
          <p:cNvSpPr>
            <a:spLocks noGrp="1"/>
          </p:cNvSpPr>
          <p:nvPr>
            <p:ph type="title"/>
          </p:nvPr>
        </p:nvSpPr>
        <p:spPr/>
        <p:txBody>
          <a:bodyPr/>
          <a:lstStyle/>
          <a:p>
            <a:r>
              <a:rPr lang="en-US" dirty="0"/>
              <a:t>SAP Data Intelligence – </a:t>
            </a:r>
            <a:r>
              <a:rPr lang="en-US" dirty="0">
                <a:solidFill>
                  <a:schemeClr val="accent1"/>
                </a:solidFill>
              </a:rPr>
              <a:t>Partner-led Business Content Packages</a:t>
            </a:r>
            <a:br>
              <a:rPr lang="en-US" dirty="0">
                <a:solidFill>
                  <a:schemeClr val="accent1"/>
                </a:solidFill>
              </a:rPr>
            </a:br>
            <a:r>
              <a:rPr lang="en-US" sz="2200" dirty="0">
                <a:solidFill>
                  <a:schemeClr val="accent1"/>
                </a:solidFill>
              </a:rPr>
              <a:t>Q3/</a:t>
            </a:r>
            <a:r>
              <a:rPr lang="en-US" sz="2200" kern="0" dirty="0">
                <a:solidFill>
                  <a:schemeClr val="accent1"/>
                </a:solidFill>
                <a:ea typeface="Arial Unicode MS"/>
                <a:cs typeface="Arial Unicode MS"/>
              </a:rPr>
              <a:t>Q4 2020 Content Development Sprint</a:t>
            </a:r>
            <a:endParaRPr lang="en-US" sz="2200" dirty="0">
              <a:solidFill>
                <a:schemeClr val="accent1"/>
              </a:solidFill>
            </a:endParaRPr>
          </a:p>
        </p:txBody>
      </p:sp>
      <p:sp>
        <p:nvSpPr>
          <p:cNvPr id="6" name="TextBox 5">
            <a:extLst>
              <a:ext uri="{FF2B5EF4-FFF2-40B4-BE49-F238E27FC236}">
                <a16:creationId xmlns:a16="http://schemas.microsoft.com/office/drawing/2014/main" id="{9D7D3824-F5E7-4936-B6EF-EE0E9483CAA3}"/>
              </a:ext>
            </a:extLst>
          </p:cNvPr>
          <p:cNvSpPr txBox="1"/>
          <p:nvPr/>
        </p:nvSpPr>
        <p:spPr>
          <a:xfrm>
            <a:off x="1370054" y="2175183"/>
            <a:ext cx="6133200" cy="3908762"/>
          </a:xfrm>
          <a:prstGeom prst="rect">
            <a:avLst/>
          </a:prstGeom>
          <a:noFill/>
        </p:spPr>
        <p:txBody>
          <a:bodyPr wrap="square" lIns="0" tIns="0" rIns="0" bIns="0" rtlCol="0" anchor="t">
            <a:spAutoFit/>
          </a:bodyPr>
          <a:lstStyle/>
          <a:p>
            <a:r>
              <a:rPr lang="en-US" sz="1800" b="1" dirty="0">
                <a:solidFill>
                  <a:srgbClr val="3C3C3C"/>
                </a:solidFill>
                <a:latin typeface="Arial" panose="020B0604020202020204" pitchFamily="34" charset="0"/>
                <a:cs typeface="Arial" panose="020B0604020202020204" pitchFamily="34" charset="0"/>
              </a:rPr>
              <a:t>Partner: </a:t>
            </a:r>
            <a:r>
              <a:rPr lang="en-US" sz="1800" b="1" dirty="0">
                <a:solidFill>
                  <a:srgbClr val="007D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IBM</a:t>
            </a:r>
            <a:endParaRPr lang="en-US" sz="1800" b="1" dirty="0">
              <a:solidFill>
                <a:srgbClr val="3C3C3C"/>
              </a:solidFill>
              <a:latin typeface="Arial" panose="020B0604020202020204" pitchFamily="34" charset="0"/>
              <a:cs typeface="Arial" panose="020B0604020202020204" pitchFamily="34" charset="0"/>
            </a:endParaRPr>
          </a:p>
          <a:p>
            <a:r>
              <a:rPr lang="en-US" sz="1600" i="1" dirty="0">
                <a:solidFill>
                  <a:srgbClr val="3C3C3C"/>
                </a:solidFill>
                <a:latin typeface="Arial" panose="020B0604020202020204" pitchFamily="34" charset="0"/>
                <a:cs typeface="Arial" panose="020B0604020202020204" pitchFamily="34" charset="0"/>
              </a:rPr>
              <a:t>Scenario:</a:t>
            </a:r>
            <a:r>
              <a:rPr lang="en-US" sz="1600" dirty="0">
                <a:solidFill>
                  <a:srgbClr val="3C3C3C"/>
                </a:solidFill>
                <a:latin typeface="Arial" panose="020B0604020202020204" pitchFamily="34" charset="0"/>
                <a:cs typeface="Arial" panose="020B0604020202020204" pitchFamily="34" charset="0"/>
              </a:rPr>
              <a:t> </a:t>
            </a:r>
            <a:r>
              <a:rPr lang="en-US" sz="1600" dirty="0">
                <a:solidFill>
                  <a:srgbClr val="007D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Optimize Asset Effectiveness and Downtime Prediction</a:t>
            </a:r>
            <a:endParaRPr lang="en-US" sz="1600" dirty="0">
              <a:solidFill>
                <a:srgbClr val="3C3C3C"/>
              </a:solidFill>
              <a:latin typeface="Arial" panose="020B0604020202020204" pitchFamily="34" charset="0"/>
              <a:cs typeface="Arial" panose="020B0604020202020204" pitchFamily="34" charset="0"/>
            </a:endParaRPr>
          </a:p>
          <a:p>
            <a:r>
              <a:rPr lang="en-US" sz="1600" i="1" dirty="0">
                <a:solidFill>
                  <a:srgbClr val="3C3C3C"/>
                </a:solidFill>
                <a:latin typeface="Arial" panose="020B0604020202020204" pitchFamily="34" charset="0"/>
                <a:cs typeface="Arial" panose="020B0604020202020204" pitchFamily="34" charset="0"/>
              </a:rPr>
              <a:t>Industry:</a:t>
            </a:r>
            <a:r>
              <a:rPr lang="en-US" sz="1600" dirty="0">
                <a:solidFill>
                  <a:srgbClr val="3C3C3C"/>
                </a:solidFill>
                <a:latin typeface="Arial" panose="020B0604020202020204" pitchFamily="34" charset="0"/>
                <a:cs typeface="Arial" panose="020B0604020202020204" pitchFamily="34" charset="0"/>
              </a:rPr>
              <a:t> Industry Machinery and Components (IMC)</a:t>
            </a:r>
          </a:p>
          <a:p>
            <a:r>
              <a:rPr lang="en-US" sz="1600" i="1" dirty="0">
                <a:solidFill>
                  <a:srgbClr val="3C3C3C"/>
                </a:solidFill>
                <a:latin typeface="Arial" panose="020B0604020202020204" pitchFamily="34" charset="0"/>
                <a:cs typeface="Arial" panose="020B0604020202020204" pitchFamily="34" charset="0"/>
              </a:rPr>
              <a:t>Benefit</a:t>
            </a:r>
            <a:r>
              <a:rPr lang="en-US" sz="1600" dirty="0">
                <a:solidFill>
                  <a:srgbClr val="3C3C3C"/>
                </a:solidFill>
                <a:latin typeface="Arial" panose="020B0604020202020204" pitchFamily="34" charset="0"/>
                <a:cs typeface="Arial" panose="020B0604020202020204" pitchFamily="34" charset="0"/>
              </a:rPr>
              <a:t>: Improve maintenance of complex and diverse assets. </a:t>
            </a:r>
          </a:p>
          <a:p>
            <a:endParaRPr lang="de-DE" sz="1400" b="1" dirty="0">
              <a:solidFill>
                <a:srgbClr val="3C3C3C"/>
              </a:solidFill>
              <a:latin typeface="Arial" panose="020B0604020202020204" pitchFamily="34" charset="0"/>
              <a:cs typeface="Arial" panose="020B0604020202020204" pitchFamily="34" charset="0"/>
            </a:endParaRPr>
          </a:p>
          <a:p>
            <a:r>
              <a:rPr lang="en-US" sz="1800" b="1" dirty="0">
                <a:solidFill>
                  <a:srgbClr val="3C3C3C"/>
                </a:solidFill>
                <a:latin typeface="Arial" panose="020B0604020202020204" pitchFamily="34" charset="0"/>
                <a:cs typeface="Arial" panose="020B0604020202020204" pitchFamily="34" charset="0"/>
              </a:rPr>
              <a:t>Partner: </a:t>
            </a:r>
            <a:r>
              <a:rPr lang="en-US" sz="1800" b="1" dirty="0">
                <a:solidFill>
                  <a:srgbClr val="007D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Lenovo</a:t>
            </a:r>
            <a:endParaRPr lang="en-US" sz="1800" b="1" dirty="0">
              <a:solidFill>
                <a:srgbClr val="3C3C3C"/>
              </a:solidFill>
              <a:latin typeface="Arial" panose="020B0604020202020204" pitchFamily="34" charset="0"/>
              <a:cs typeface="Arial" panose="020B0604020202020204" pitchFamily="34" charset="0"/>
            </a:endParaRPr>
          </a:p>
          <a:p>
            <a:r>
              <a:rPr lang="en-US" sz="1600" i="1" dirty="0">
                <a:solidFill>
                  <a:srgbClr val="3C3C3C"/>
                </a:solidFill>
                <a:latin typeface="Arial" panose="020B0604020202020204" pitchFamily="34" charset="0"/>
                <a:cs typeface="Arial" panose="020B0604020202020204" pitchFamily="34" charset="0"/>
              </a:rPr>
              <a:t>Scenario:</a:t>
            </a:r>
            <a:r>
              <a:rPr lang="en-US" sz="1600" dirty="0">
                <a:solidFill>
                  <a:srgbClr val="3C3C3C"/>
                </a:solidFill>
                <a:latin typeface="Arial" panose="020B0604020202020204" pitchFamily="34" charset="0"/>
                <a:cs typeface="Arial" panose="020B0604020202020204" pitchFamily="34" charset="0"/>
              </a:rPr>
              <a:t> </a:t>
            </a:r>
            <a:r>
              <a:rPr lang="en-US" sz="1600" dirty="0">
                <a:solidFill>
                  <a:srgbClr val="3C3C3C"/>
                </a:solidFill>
                <a:latin typeface="Arial" panose="020B0604020202020204" pitchFamily="34" charset="0"/>
                <a:cs typeface="Arial" panose="020B0604020202020204" pitchFamily="34" charset="0"/>
                <a:hlinkClick r:id="rId7"/>
              </a:rPr>
              <a:t>Days of Inventory</a:t>
            </a:r>
            <a:r>
              <a:rPr lang="en-US" sz="1600" dirty="0">
                <a:solidFill>
                  <a:srgbClr val="3C3C3C"/>
                </a:solidFill>
                <a:latin typeface="Arial" panose="020B0604020202020204" pitchFamily="34" charset="0"/>
                <a:cs typeface="Arial" panose="020B0604020202020204" pitchFamily="34" charset="0"/>
              </a:rPr>
              <a:t> (</a:t>
            </a:r>
            <a:r>
              <a:rPr lang="en-US" sz="1600" i="1" dirty="0">
                <a:solidFill>
                  <a:srgbClr val="007D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demo video</a:t>
            </a:r>
            <a:r>
              <a:rPr lang="en-US" sz="1600" i="1" dirty="0">
                <a:solidFill>
                  <a:srgbClr val="007DB8"/>
                </a:solidFill>
                <a:latin typeface="Arial" panose="020B0604020202020204" pitchFamily="34" charset="0"/>
                <a:cs typeface="Arial" panose="020B0604020202020204" pitchFamily="34" charset="0"/>
              </a:rPr>
              <a:t>)</a:t>
            </a:r>
            <a:endParaRPr lang="en-US" sz="1600" dirty="0">
              <a:solidFill>
                <a:srgbClr val="3C3C3C"/>
              </a:solidFill>
              <a:latin typeface="Arial" panose="020B0604020202020204" pitchFamily="34" charset="0"/>
              <a:cs typeface="Arial" panose="020B0604020202020204" pitchFamily="34" charset="0"/>
            </a:endParaRPr>
          </a:p>
          <a:p>
            <a:r>
              <a:rPr lang="en-US" sz="1600" i="1" dirty="0">
                <a:solidFill>
                  <a:srgbClr val="3C3C3C"/>
                </a:solidFill>
                <a:latin typeface="Arial" panose="020B0604020202020204" pitchFamily="34" charset="0"/>
                <a:cs typeface="Arial" panose="020B0604020202020204" pitchFamily="34" charset="0"/>
              </a:rPr>
              <a:t>Industry:</a:t>
            </a:r>
            <a:r>
              <a:rPr lang="en-US" sz="1600" dirty="0">
                <a:solidFill>
                  <a:srgbClr val="3C3C3C"/>
                </a:solidFill>
                <a:latin typeface="Arial" panose="020B0604020202020204" pitchFamily="34" charset="0"/>
                <a:cs typeface="Arial" panose="020B0604020202020204" pitchFamily="34" charset="0"/>
              </a:rPr>
              <a:t> Supply Chain</a:t>
            </a:r>
          </a:p>
          <a:p>
            <a:r>
              <a:rPr lang="en-US" sz="1600" i="1" dirty="0">
                <a:solidFill>
                  <a:srgbClr val="3C3C3C"/>
                </a:solidFill>
                <a:latin typeface="Arial" panose="020B0604020202020204" pitchFamily="34" charset="0"/>
                <a:cs typeface="Arial" panose="020B0604020202020204" pitchFamily="34" charset="0"/>
              </a:rPr>
              <a:t>Benefit</a:t>
            </a:r>
            <a:r>
              <a:rPr lang="en-US" sz="1600" dirty="0">
                <a:solidFill>
                  <a:srgbClr val="3C3C3C"/>
                </a:solidFill>
                <a:latin typeface="Arial" panose="020B0604020202020204" pitchFamily="34" charset="0"/>
                <a:cs typeface="Arial" panose="020B0604020202020204" pitchFamily="34" charset="0"/>
              </a:rPr>
              <a:t>: Reduce cost of stocking too many or too few parts.</a:t>
            </a:r>
          </a:p>
          <a:p>
            <a:endParaRPr lang="de-DE" sz="1400" b="1" dirty="0">
              <a:solidFill>
                <a:srgbClr val="3C3C3C"/>
              </a:solidFill>
              <a:latin typeface="Arial" panose="020B0604020202020204" pitchFamily="34" charset="0"/>
              <a:cs typeface="Arial" panose="020B0604020202020204" pitchFamily="34" charset="0"/>
            </a:endParaRPr>
          </a:p>
          <a:p>
            <a:r>
              <a:rPr lang="de-DE" sz="1800" b="1" dirty="0">
                <a:solidFill>
                  <a:srgbClr val="3C3C3C"/>
                </a:solidFill>
                <a:latin typeface="Arial" panose="020B0604020202020204" pitchFamily="34" charset="0"/>
                <a:cs typeface="Arial" panose="020B0604020202020204" pitchFamily="34" charset="0"/>
              </a:rPr>
              <a:t>Partner: </a:t>
            </a:r>
            <a:r>
              <a:rPr lang="de-DE" sz="1800" b="1" dirty="0" err="1">
                <a:solidFill>
                  <a:srgbClr val="007D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Wipro</a:t>
            </a:r>
            <a:endParaRPr lang="de-DE" sz="1800" b="1" dirty="0">
              <a:solidFill>
                <a:srgbClr val="007DB8"/>
              </a:solidFill>
              <a:latin typeface="Arial" panose="020B0604020202020204" pitchFamily="34" charset="0"/>
              <a:cs typeface="Arial" panose="020B0604020202020204" pitchFamily="34" charset="0"/>
            </a:endParaRPr>
          </a:p>
          <a:p>
            <a:r>
              <a:rPr lang="en-US" sz="1600" i="1" dirty="0">
                <a:solidFill>
                  <a:srgbClr val="3C3C3C"/>
                </a:solidFill>
                <a:latin typeface="Arial" panose="020B0604020202020204" pitchFamily="34" charset="0"/>
                <a:cs typeface="Arial" panose="020B0604020202020204" pitchFamily="34" charset="0"/>
              </a:rPr>
              <a:t>Scenario Description: </a:t>
            </a:r>
            <a:r>
              <a:rPr lang="de-DE" sz="1600" dirty="0" err="1">
                <a:solidFill>
                  <a:srgbClr val="007D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Cognitive</a:t>
            </a:r>
            <a:r>
              <a:rPr lang="de-DE" sz="1600" dirty="0">
                <a:solidFill>
                  <a:srgbClr val="007D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Customer Service</a:t>
            </a:r>
            <a:endParaRPr lang="de-DE" sz="1600" dirty="0">
              <a:solidFill>
                <a:srgbClr val="3C3C3C"/>
              </a:solidFill>
              <a:latin typeface="Arial" panose="020B0604020202020204" pitchFamily="34" charset="0"/>
              <a:cs typeface="Arial" panose="020B0604020202020204" pitchFamily="34" charset="0"/>
            </a:endParaRPr>
          </a:p>
          <a:p>
            <a:r>
              <a:rPr lang="de-DE" sz="1600" i="1" dirty="0" err="1">
                <a:solidFill>
                  <a:srgbClr val="3C3C3C"/>
                </a:solidFill>
                <a:latin typeface="Arial" panose="020B0604020202020204" pitchFamily="34" charset="0"/>
                <a:cs typeface="Arial" panose="020B0604020202020204" pitchFamily="34" charset="0"/>
              </a:rPr>
              <a:t>Industry</a:t>
            </a:r>
            <a:r>
              <a:rPr lang="de-DE" sz="1600" i="1" dirty="0">
                <a:solidFill>
                  <a:srgbClr val="3C3C3C"/>
                </a:solidFill>
                <a:latin typeface="Arial" panose="020B0604020202020204" pitchFamily="34" charset="0"/>
                <a:cs typeface="Arial" panose="020B0604020202020204" pitchFamily="34" charset="0"/>
              </a:rPr>
              <a:t>:</a:t>
            </a:r>
            <a:r>
              <a:rPr lang="de-DE" sz="1600" dirty="0">
                <a:solidFill>
                  <a:srgbClr val="3C3C3C"/>
                </a:solidFill>
                <a:latin typeface="Arial" panose="020B0604020202020204" pitchFamily="34" charset="0"/>
                <a:cs typeface="Arial" panose="020B0604020202020204" pitchFamily="34" charset="0"/>
              </a:rPr>
              <a:t> Utilities, Telecom, Insurance</a:t>
            </a:r>
          </a:p>
          <a:p>
            <a:r>
              <a:rPr lang="en-US" sz="1600" i="1" dirty="0">
                <a:solidFill>
                  <a:srgbClr val="3C3C3C"/>
                </a:solidFill>
                <a:latin typeface="Arial" panose="020B0604020202020204" pitchFamily="34" charset="0"/>
                <a:cs typeface="Arial" panose="020B0604020202020204" pitchFamily="34" charset="0"/>
              </a:rPr>
              <a:t>Benefit</a:t>
            </a:r>
            <a:r>
              <a:rPr lang="en-US" sz="1600" dirty="0">
                <a:solidFill>
                  <a:srgbClr val="3C3C3C"/>
                </a:solidFill>
                <a:latin typeface="Arial" panose="020B0604020202020204" pitchFamily="34" charset="0"/>
                <a:cs typeface="Arial" panose="020B0604020202020204" pitchFamily="34" charset="0"/>
              </a:rPr>
              <a:t>: Improve customer service effectiveness by predicting reason of customer call.</a:t>
            </a:r>
            <a:endParaRPr lang="de-DE" sz="1600" dirty="0">
              <a:solidFill>
                <a:srgbClr val="3C3C3C"/>
              </a:solidFill>
              <a:latin typeface="Arial" panose="020B0604020202020204" pitchFamily="34" charset="0"/>
              <a:cs typeface="Arial" panose="020B0604020202020204" pitchFamily="34" charset="0"/>
            </a:endParaRPr>
          </a:p>
          <a:p>
            <a:endParaRPr lang="de-DE" sz="1200" dirty="0">
              <a:solidFill>
                <a:srgbClr val="3C3C3C"/>
              </a:solidFill>
              <a:latin typeface="SAPRegular"/>
            </a:endParaRPr>
          </a:p>
        </p:txBody>
      </p:sp>
      <p:pic>
        <p:nvPicPr>
          <p:cNvPr id="2" name="Picture 1">
            <a:extLst>
              <a:ext uri="{FF2B5EF4-FFF2-40B4-BE49-F238E27FC236}">
                <a16:creationId xmlns:a16="http://schemas.microsoft.com/office/drawing/2014/main" id="{7DA78A62-9F96-4B90-8122-3C5C4EB60841}"/>
              </a:ext>
            </a:extLst>
          </p:cNvPr>
          <p:cNvPicPr>
            <a:picLocks noChangeAspect="1"/>
          </p:cNvPicPr>
          <p:nvPr/>
        </p:nvPicPr>
        <p:blipFill>
          <a:blip r:embed="rId11"/>
          <a:stretch>
            <a:fillRect/>
          </a:stretch>
        </p:blipFill>
        <p:spPr>
          <a:xfrm>
            <a:off x="9253731" y="1514894"/>
            <a:ext cx="1785783" cy="448645"/>
          </a:xfrm>
          <a:prstGeom prst="rect">
            <a:avLst/>
          </a:prstGeom>
        </p:spPr>
      </p:pic>
      <p:pic>
        <p:nvPicPr>
          <p:cNvPr id="3" name="Picture 2">
            <a:extLst>
              <a:ext uri="{FF2B5EF4-FFF2-40B4-BE49-F238E27FC236}">
                <a16:creationId xmlns:a16="http://schemas.microsoft.com/office/drawing/2014/main" id="{4A256AA8-3F43-4493-966B-5D69CEA7CFD1}"/>
              </a:ext>
            </a:extLst>
          </p:cNvPr>
          <p:cNvPicPr>
            <a:picLocks noChangeAspect="1"/>
          </p:cNvPicPr>
          <p:nvPr/>
        </p:nvPicPr>
        <p:blipFill>
          <a:blip r:embed="rId12"/>
          <a:stretch>
            <a:fillRect/>
          </a:stretch>
        </p:blipFill>
        <p:spPr>
          <a:xfrm>
            <a:off x="7446647" y="2401694"/>
            <a:ext cx="1542857" cy="571429"/>
          </a:xfrm>
          <a:prstGeom prst="rect">
            <a:avLst/>
          </a:prstGeom>
        </p:spPr>
      </p:pic>
      <p:pic>
        <p:nvPicPr>
          <p:cNvPr id="7" name="Picture 6">
            <a:extLst>
              <a:ext uri="{FF2B5EF4-FFF2-40B4-BE49-F238E27FC236}">
                <a16:creationId xmlns:a16="http://schemas.microsoft.com/office/drawing/2014/main" id="{C0303D81-3D5D-4A1A-B75B-AC2B6CBF7363}"/>
              </a:ext>
            </a:extLst>
          </p:cNvPr>
          <p:cNvPicPr>
            <a:picLocks noChangeAspect="1"/>
          </p:cNvPicPr>
          <p:nvPr/>
        </p:nvPicPr>
        <p:blipFill>
          <a:blip r:embed="rId13"/>
          <a:stretch>
            <a:fillRect/>
          </a:stretch>
        </p:blipFill>
        <p:spPr>
          <a:xfrm>
            <a:off x="9324544" y="2255101"/>
            <a:ext cx="1192712" cy="749268"/>
          </a:xfrm>
          <a:prstGeom prst="rect">
            <a:avLst/>
          </a:prstGeom>
          <a:ln>
            <a:noFill/>
          </a:ln>
        </p:spPr>
      </p:pic>
      <p:pic>
        <p:nvPicPr>
          <p:cNvPr id="10" name="Picture 9">
            <a:extLst>
              <a:ext uri="{FF2B5EF4-FFF2-40B4-BE49-F238E27FC236}">
                <a16:creationId xmlns:a16="http://schemas.microsoft.com/office/drawing/2014/main" id="{1CA865B6-6FA4-4E14-9411-E50935B8D61F}"/>
              </a:ext>
            </a:extLst>
          </p:cNvPr>
          <p:cNvPicPr>
            <a:picLocks noChangeAspect="1"/>
          </p:cNvPicPr>
          <p:nvPr/>
        </p:nvPicPr>
        <p:blipFill>
          <a:blip r:embed="rId14"/>
          <a:stretch>
            <a:fillRect/>
          </a:stretch>
        </p:blipFill>
        <p:spPr>
          <a:xfrm>
            <a:off x="7980222" y="3059837"/>
            <a:ext cx="2986542" cy="647684"/>
          </a:xfrm>
          <a:prstGeom prst="rect">
            <a:avLst/>
          </a:prstGeom>
        </p:spPr>
      </p:pic>
      <p:pic>
        <p:nvPicPr>
          <p:cNvPr id="11" name="Picture 10">
            <a:extLst>
              <a:ext uri="{FF2B5EF4-FFF2-40B4-BE49-F238E27FC236}">
                <a16:creationId xmlns:a16="http://schemas.microsoft.com/office/drawing/2014/main" id="{427B38ED-B3F3-4A51-A5FA-025794FE6AEC}"/>
              </a:ext>
            </a:extLst>
          </p:cNvPr>
          <p:cNvPicPr>
            <a:picLocks noChangeAspect="1"/>
          </p:cNvPicPr>
          <p:nvPr/>
        </p:nvPicPr>
        <p:blipFill rotWithShape="1">
          <a:blip r:embed="rId15"/>
          <a:srcRect l="8523" t="15401" r="15343" b="1"/>
          <a:stretch/>
        </p:blipFill>
        <p:spPr>
          <a:xfrm>
            <a:off x="9585944" y="4611660"/>
            <a:ext cx="1430334" cy="723310"/>
          </a:xfrm>
          <a:prstGeom prst="rect">
            <a:avLst/>
          </a:prstGeom>
        </p:spPr>
      </p:pic>
      <p:pic>
        <p:nvPicPr>
          <p:cNvPr id="12" name="Picture 11">
            <a:extLst>
              <a:ext uri="{FF2B5EF4-FFF2-40B4-BE49-F238E27FC236}">
                <a16:creationId xmlns:a16="http://schemas.microsoft.com/office/drawing/2014/main" id="{3D732758-111F-4126-BDB9-34B63FB48F52}"/>
              </a:ext>
            </a:extLst>
          </p:cNvPr>
          <p:cNvPicPr>
            <a:picLocks noChangeAspect="1"/>
          </p:cNvPicPr>
          <p:nvPr/>
        </p:nvPicPr>
        <p:blipFill>
          <a:blip r:embed="rId16"/>
          <a:stretch>
            <a:fillRect/>
          </a:stretch>
        </p:blipFill>
        <p:spPr>
          <a:xfrm>
            <a:off x="7734068" y="5180671"/>
            <a:ext cx="1590476" cy="495394"/>
          </a:xfrm>
          <a:prstGeom prst="rect">
            <a:avLst/>
          </a:prstGeom>
        </p:spPr>
      </p:pic>
      <p:pic>
        <p:nvPicPr>
          <p:cNvPr id="13" name="Picture 12">
            <a:extLst>
              <a:ext uri="{FF2B5EF4-FFF2-40B4-BE49-F238E27FC236}">
                <a16:creationId xmlns:a16="http://schemas.microsoft.com/office/drawing/2014/main" id="{22FC3DAA-D87D-46C6-9FB3-0313FA1C5E08}"/>
              </a:ext>
            </a:extLst>
          </p:cNvPr>
          <p:cNvPicPr>
            <a:picLocks noChangeAspect="1"/>
          </p:cNvPicPr>
          <p:nvPr/>
        </p:nvPicPr>
        <p:blipFill>
          <a:blip r:embed="rId17"/>
          <a:stretch>
            <a:fillRect/>
          </a:stretch>
        </p:blipFill>
        <p:spPr>
          <a:xfrm>
            <a:off x="7734068" y="3952740"/>
            <a:ext cx="2327071" cy="658920"/>
          </a:xfrm>
          <a:prstGeom prst="rect">
            <a:avLst/>
          </a:prstGeom>
          <a:noFill/>
          <a:ln>
            <a:noFill/>
          </a:ln>
        </p:spPr>
      </p:pic>
      <p:pic>
        <p:nvPicPr>
          <p:cNvPr id="14" name="Picture 13">
            <a:extLst>
              <a:ext uri="{FF2B5EF4-FFF2-40B4-BE49-F238E27FC236}">
                <a16:creationId xmlns:a16="http://schemas.microsoft.com/office/drawing/2014/main" id="{87CC479D-CC83-47D5-85AE-E1BD21CF5E6D}"/>
              </a:ext>
            </a:extLst>
          </p:cNvPr>
          <p:cNvPicPr>
            <a:picLocks noChangeAspect="1"/>
          </p:cNvPicPr>
          <p:nvPr/>
        </p:nvPicPr>
        <p:blipFill rotWithShape="1">
          <a:blip r:embed="rId18"/>
          <a:srcRect t="5386" r="10978"/>
          <a:stretch/>
        </p:blipFill>
        <p:spPr>
          <a:xfrm>
            <a:off x="10146622" y="3805359"/>
            <a:ext cx="1538017" cy="647683"/>
          </a:xfrm>
          <a:prstGeom prst="rect">
            <a:avLst/>
          </a:prstGeom>
        </p:spPr>
      </p:pic>
      <p:pic>
        <p:nvPicPr>
          <p:cNvPr id="15" name="Picture 14">
            <a:extLst>
              <a:ext uri="{FF2B5EF4-FFF2-40B4-BE49-F238E27FC236}">
                <a16:creationId xmlns:a16="http://schemas.microsoft.com/office/drawing/2014/main" id="{1ED2B85B-98DD-4D61-82ED-E8CAF4445D11}"/>
              </a:ext>
            </a:extLst>
          </p:cNvPr>
          <p:cNvPicPr>
            <a:picLocks noChangeAspect="1"/>
          </p:cNvPicPr>
          <p:nvPr/>
        </p:nvPicPr>
        <p:blipFill>
          <a:blip r:embed="rId19"/>
          <a:stretch>
            <a:fillRect/>
          </a:stretch>
        </p:blipFill>
        <p:spPr>
          <a:xfrm>
            <a:off x="10750025" y="2167602"/>
            <a:ext cx="1192712" cy="865301"/>
          </a:xfrm>
          <a:prstGeom prst="rect">
            <a:avLst/>
          </a:prstGeom>
        </p:spPr>
      </p:pic>
      <p:sp>
        <p:nvSpPr>
          <p:cNvPr id="9" name="Rectangle 8">
            <a:extLst>
              <a:ext uri="{FF2B5EF4-FFF2-40B4-BE49-F238E27FC236}">
                <a16:creationId xmlns:a16="http://schemas.microsoft.com/office/drawing/2014/main" id="{8B1C20C9-3BBE-4651-8E9B-4338D7787E08}"/>
              </a:ext>
            </a:extLst>
          </p:cNvPr>
          <p:cNvSpPr/>
          <p:nvPr/>
        </p:nvSpPr>
        <p:spPr>
          <a:xfrm>
            <a:off x="464472" y="1454844"/>
            <a:ext cx="5586786" cy="430887"/>
          </a:xfrm>
          <a:prstGeom prst="rect">
            <a:avLst/>
          </a:prstGeom>
        </p:spPr>
        <p:txBody>
          <a:bodyPr wrap="none">
            <a:spAutoFit/>
          </a:bodyPr>
          <a:lstStyle/>
          <a:p>
            <a:pPr fontAlgn="base">
              <a:spcBef>
                <a:spcPct val="50000"/>
              </a:spcBef>
              <a:spcAft>
                <a:spcPct val="0"/>
              </a:spcAft>
              <a:buClr>
                <a:srgbClr val="F0AB00"/>
              </a:buClr>
              <a:buSzPct val="80000"/>
            </a:pPr>
            <a:r>
              <a:rPr lang="en-US" sz="2200" b="1" kern="0" dirty="0">
                <a:solidFill>
                  <a:schemeClr val="accent3"/>
                </a:solidFill>
                <a:ea typeface="Arial Unicode MS" pitchFamily="34" charset="-128"/>
                <a:cs typeface="Arial Unicode MS" pitchFamily="34" charset="-128"/>
                <a:hlinkClick r:id="rId20"/>
              </a:rPr>
              <a:t>Pre-packaged content</a:t>
            </a:r>
            <a:r>
              <a:rPr lang="en-US" sz="2200" b="1" kern="0" dirty="0">
                <a:solidFill>
                  <a:schemeClr val="accent3"/>
                </a:solidFill>
                <a:ea typeface="Arial Unicode MS" pitchFamily="34" charset="-128"/>
                <a:cs typeface="Arial Unicode MS" pitchFamily="34" charset="-128"/>
              </a:rPr>
              <a:t> – Some examples</a:t>
            </a:r>
          </a:p>
        </p:txBody>
      </p:sp>
      <p:pic>
        <p:nvPicPr>
          <p:cNvPr id="18" name="Picture 17">
            <a:extLst>
              <a:ext uri="{FF2B5EF4-FFF2-40B4-BE49-F238E27FC236}">
                <a16:creationId xmlns:a16="http://schemas.microsoft.com/office/drawing/2014/main" id="{BC957BEF-682D-46B6-846B-E36279FC761C}"/>
              </a:ext>
            </a:extLst>
          </p:cNvPr>
          <p:cNvPicPr>
            <a:picLocks noChangeAspect="1"/>
          </p:cNvPicPr>
          <p:nvPr/>
        </p:nvPicPr>
        <p:blipFill>
          <a:blip r:embed="rId21"/>
          <a:stretch>
            <a:fillRect/>
          </a:stretch>
        </p:blipFill>
        <p:spPr>
          <a:xfrm>
            <a:off x="485281" y="2251693"/>
            <a:ext cx="853465" cy="853465"/>
          </a:xfrm>
          <a:prstGeom prst="rect">
            <a:avLst/>
          </a:prstGeom>
        </p:spPr>
      </p:pic>
      <p:pic>
        <p:nvPicPr>
          <p:cNvPr id="20" name="Picture 19">
            <a:extLst>
              <a:ext uri="{FF2B5EF4-FFF2-40B4-BE49-F238E27FC236}">
                <a16:creationId xmlns:a16="http://schemas.microsoft.com/office/drawing/2014/main" id="{BD1C8F83-A2D7-413E-B987-4D2D4CF1C81A}"/>
              </a:ext>
            </a:extLst>
          </p:cNvPr>
          <p:cNvPicPr>
            <a:picLocks noChangeAspect="1"/>
          </p:cNvPicPr>
          <p:nvPr/>
        </p:nvPicPr>
        <p:blipFill>
          <a:blip r:embed="rId22"/>
          <a:stretch>
            <a:fillRect/>
          </a:stretch>
        </p:blipFill>
        <p:spPr>
          <a:xfrm>
            <a:off x="485413" y="3429000"/>
            <a:ext cx="853200" cy="853200"/>
          </a:xfrm>
          <a:prstGeom prst="rect">
            <a:avLst/>
          </a:prstGeom>
        </p:spPr>
      </p:pic>
      <p:pic>
        <p:nvPicPr>
          <p:cNvPr id="22" name="Picture 21">
            <a:extLst>
              <a:ext uri="{FF2B5EF4-FFF2-40B4-BE49-F238E27FC236}">
                <a16:creationId xmlns:a16="http://schemas.microsoft.com/office/drawing/2014/main" id="{CA908626-A288-49E5-B0CA-9AE766682A65}"/>
              </a:ext>
            </a:extLst>
          </p:cNvPr>
          <p:cNvPicPr>
            <a:picLocks noChangeAspect="1"/>
          </p:cNvPicPr>
          <p:nvPr/>
        </p:nvPicPr>
        <p:blipFill rotWithShape="1">
          <a:blip r:embed="rId23"/>
          <a:srcRect l="4106" t="10468" r="78943" b="13809"/>
          <a:stretch/>
        </p:blipFill>
        <p:spPr>
          <a:xfrm>
            <a:off x="464472" y="4754071"/>
            <a:ext cx="895082" cy="853200"/>
          </a:xfrm>
          <a:prstGeom prst="rect">
            <a:avLst/>
          </a:prstGeom>
        </p:spPr>
      </p:pic>
    </p:spTree>
    <p:extLst>
      <p:ext uri="{BB962C8B-B14F-4D97-AF65-F5344CB8AC3E}">
        <p14:creationId xmlns:p14="http://schemas.microsoft.com/office/powerpoint/2010/main" val="2213148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109E431-C2D7-4BD6-99DE-82CCD76E6093}"/>
              </a:ext>
            </a:extLst>
          </p:cNvPr>
          <p:cNvPicPr>
            <a:picLocks noChangeAspect="1"/>
          </p:cNvPicPr>
          <p:nvPr/>
        </p:nvPicPr>
        <p:blipFill rotWithShape="1">
          <a:blip r:embed="rId3">
            <a:alphaModFix/>
          </a:blip>
          <a:srcRect l="6667" t="10638" r="6485" b="7349"/>
          <a:stretch/>
        </p:blipFill>
        <p:spPr>
          <a:xfrm>
            <a:off x="814508" y="937854"/>
            <a:ext cx="10588598" cy="5624475"/>
          </a:xfrm>
          <a:prstGeom prst="rect">
            <a:avLst/>
          </a:prstGeom>
        </p:spPr>
      </p:pic>
      <p:sp>
        <p:nvSpPr>
          <p:cNvPr id="2" name="Title 1">
            <a:extLst>
              <a:ext uri="{FF2B5EF4-FFF2-40B4-BE49-F238E27FC236}">
                <a16:creationId xmlns:a16="http://schemas.microsoft.com/office/drawing/2014/main" id="{20648C06-E674-4858-8C54-D95D421F9A0A}"/>
              </a:ext>
            </a:extLst>
          </p:cNvPr>
          <p:cNvSpPr>
            <a:spLocks noGrp="1"/>
          </p:cNvSpPr>
          <p:nvPr>
            <p:ph type="title"/>
          </p:nvPr>
        </p:nvSpPr>
        <p:spPr/>
        <p:txBody>
          <a:bodyPr/>
          <a:lstStyle/>
          <a:p>
            <a:r>
              <a:rPr lang="en-GB" dirty="0"/>
              <a:t>Why is Data Management </a:t>
            </a:r>
            <a:r>
              <a:rPr lang="en-GB" dirty="0">
                <a:solidFill>
                  <a:schemeClr val="accent1"/>
                </a:solidFill>
                <a:cs typeface="Arial"/>
              </a:rPr>
              <a:t>so difficult?</a:t>
            </a:r>
          </a:p>
        </p:txBody>
      </p:sp>
      <p:sp>
        <p:nvSpPr>
          <p:cNvPr id="37" name="TextBox 36">
            <a:extLst>
              <a:ext uri="{FF2B5EF4-FFF2-40B4-BE49-F238E27FC236}">
                <a16:creationId xmlns:a16="http://schemas.microsoft.com/office/drawing/2014/main" id="{9038B8F3-6357-4ABC-94B4-0414876CFAB6}"/>
              </a:ext>
            </a:extLst>
          </p:cNvPr>
          <p:cNvSpPr txBox="1"/>
          <p:nvPr/>
        </p:nvSpPr>
        <p:spPr>
          <a:xfrm>
            <a:off x="1151850" y="4670308"/>
            <a:ext cx="746651"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Data</a:t>
            </a:r>
            <a:br>
              <a:rPr lang="en-US" sz="1050" kern="0" dirty="0">
                <a:solidFill>
                  <a:srgbClr val="06A1DC"/>
                </a:solidFill>
                <a:ea typeface="Arial Unicode MS" pitchFamily="34" charset="-128"/>
                <a:cs typeface="Arial Unicode MS" pitchFamily="34" charset="-128"/>
              </a:rPr>
            </a:br>
            <a:r>
              <a:rPr lang="en-US" sz="1050" kern="0" dirty="0">
                <a:solidFill>
                  <a:srgbClr val="06A1DC"/>
                </a:solidFill>
                <a:ea typeface="Arial Unicode MS" pitchFamily="34" charset="-128"/>
                <a:cs typeface="Arial Unicode MS" pitchFamily="34" charset="-128"/>
              </a:rPr>
              <a:t>profiling</a:t>
            </a:r>
          </a:p>
        </p:txBody>
      </p:sp>
      <p:sp>
        <p:nvSpPr>
          <p:cNvPr id="38" name="TextBox 37">
            <a:extLst>
              <a:ext uri="{FF2B5EF4-FFF2-40B4-BE49-F238E27FC236}">
                <a16:creationId xmlns:a16="http://schemas.microsoft.com/office/drawing/2014/main" id="{CB8DC30B-E46E-40E7-A50C-60F1B91E6C16}"/>
              </a:ext>
            </a:extLst>
          </p:cNvPr>
          <p:cNvSpPr txBox="1"/>
          <p:nvPr/>
        </p:nvSpPr>
        <p:spPr>
          <a:xfrm>
            <a:off x="4780972" y="937855"/>
            <a:ext cx="745363"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Data</a:t>
            </a:r>
            <a:br>
              <a:rPr lang="en-US" sz="1050" kern="0" dirty="0">
                <a:solidFill>
                  <a:srgbClr val="06A1DC"/>
                </a:solidFill>
                <a:ea typeface="Arial Unicode MS" pitchFamily="34" charset="-128"/>
                <a:cs typeface="Arial Unicode MS" pitchFamily="34" charset="-128"/>
              </a:rPr>
            </a:br>
            <a:r>
              <a:rPr lang="en-US" sz="1050" kern="0" dirty="0">
                <a:solidFill>
                  <a:srgbClr val="06A1DC"/>
                </a:solidFill>
                <a:ea typeface="Arial Unicode MS" pitchFamily="34" charset="-128"/>
                <a:cs typeface="Arial Unicode MS" pitchFamily="34" charset="-128"/>
              </a:rPr>
              <a:t>cataloging</a:t>
            </a:r>
          </a:p>
        </p:txBody>
      </p:sp>
      <p:sp>
        <p:nvSpPr>
          <p:cNvPr id="39" name="TextBox 38">
            <a:extLst>
              <a:ext uri="{FF2B5EF4-FFF2-40B4-BE49-F238E27FC236}">
                <a16:creationId xmlns:a16="http://schemas.microsoft.com/office/drawing/2014/main" id="{39D87D27-15C7-4E89-851B-72AED8701743}"/>
              </a:ext>
            </a:extLst>
          </p:cNvPr>
          <p:cNvSpPr txBox="1"/>
          <p:nvPr/>
        </p:nvSpPr>
        <p:spPr>
          <a:xfrm>
            <a:off x="9911648" y="2162823"/>
            <a:ext cx="745363"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Data</a:t>
            </a:r>
            <a:br>
              <a:rPr lang="en-US" sz="1050" kern="0" dirty="0">
                <a:solidFill>
                  <a:srgbClr val="06A1DC"/>
                </a:solidFill>
                <a:ea typeface="Arial Unicode MS" pitchFamily="34" charset="-128"/>
                <a:cs typeface="Arial Unicode MS" pitchFamily="34" charset="-128"/>
              </a:rPr>
            </a:br>
            <a:r>
              <a:rPr lang="en-US" sz="1050" kern="0" dirty="0">
                <a:solidFill>
                  <a:srgbClr val="06A1DC"/>
                </a:solidFill>
                <a:ea typeface="Arial Unicode MS" pitchFamily="34" charset="-128"/>
                <a:cs typeface="Arial Unicode MS" pitchFamily="34" charset="-128"/>
              </a:rPr>
              <a:t>masking</a:t>
            </a:r>
          </a:p>
        </p:txBody>
      </p:sp>
      <p:sp>
        <p:nvSpPr>
          <p:cNvPr id="40" name="TextBox 39">
            <a:extLst>
              <a:ext uri="{FF2B5EF4-FFF2-40B4-BE49-F238E27FC236}">
                <a16:creationId xmlns:a16="http://schemas.microsoft.com/office/drawing/2014/main" id="{358D4971-DB5A-42BC-9144-FFF8652E11EF}"/>
              </a:ext>
            </a:extLst>
          </p:cNvPr>
          <p:cNvSpPr txBox="1"/>
          <p:nvPr/>
        </p:nvSpPr>
        <p:spPr>
          <a:xfrm>
            <a:off x="6335553" y="1516190"/>
            <a:ext cx="674196"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Data Quality</a:t>
            </a:r>
          </a:p>
        </p:txBody>
      </p:sp>
      <p:sp>
        <p:nvSpPr>
          <p:cNvPr id="41" name="TextBox 40">
            <a:extLst>
              <a:ext uri="{FF2B5EF4-FFF2-40B4-BE49-F238E27FC236}">
                <a16:creationId xmlns:a16="http://schemas.microsoft.com/office/drawing/2014/main" id="{D6EC3D6E-D1C8-41BE-8EB1-B7473086BDD0}"/>
              </a:ext>
            </a:extLst>
          </p:cNvPr>
          <p:cNvSpPr txBox="1"/>
          <p:nvPr/>
        </p:nvSpPr>
        <p:spPr>
          <a:xfrm>
            <a:off x="3239105" y="2153115"/>
            <a:ext cx="509092" cy="141064"/>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ELT</a:t>
            </a:r>
          </a:p>
        </p:txBody>
      </p:sp>
      <p:sp>
        <p:nvSpPr>
          <p:cNvPr id="42" name="TextBox 41">
            <a:extLst>
              <a:ext uri="{FF2B5EF4-FFF2-40B4-BE49-F238E27FC236}">
                <a16:creationId xmlns:a16="http://schemas.microsoft.com/office/drawing/2014/main" id="{843501B8-3D3A-438B-A6CF-7CF3E2124B16}"/>
              </a:ext>
            </a:extLst>
          </p:cNvPr>
          <p:cNvSpPr txBox="1"/>
          <p:nvPr/>
        </p:nvSpPr>
        <p:spPr>
          <a:xfrm>
            <a:off x="3093090" y="2418026"/>
            <a:ext cx="745363"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Machine Learning</a:t>
            </a:r>
          </a:p>
        </p:txBody>
      </p:sp>
      <p:sp>
        <p:nvSpPr>
          <p:cNvPr id="43" name="TextBox 42">
            <a:extLst>
              <a:ext uri="{FF2B5EF4-FFF2-40B4-BE49-F238E27FC236}">
                <a16:creationId xmlns:a16="http://schemas.microsoft.com/office/drawing/2014/main" id="{D8E155D2-5AAD-4973-8DCB-15F9587972CC}"/>
              </a:ext>
            </a:extLst>
          </p:cNvPr>
          <p:cNvSpPr txBox="1"/>
          <p:nvPr/>
        </p:nvSpPr>
        <p:spPr>
          <a:xfrm>
            <a:off x="3446187" y="3799300"/>
            <a:ext cx="745363"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Video Processing</a:t>
            </a:r>
          </a:p>
        </p:txBody>
      </p:sp>
      <p:sp>
        <p:nvSpPr>
          <p:cNvPr id="44" name="TextBox 43">
            <a:extLst>
              <a:ext uri="{FF2B5EF4-FFF2-40B4-BE49-F238E27FC236}">
                <a16:creationId xmlns:a16="http://schemas.microsoft.com/office/drawing/2014/main" id="{8F2C5344-2838-4E6A-B5A0-E211100734ED}"/>
              </a:ext>
            </a:extLst>
          </p:cNvPr>
          <p:cNvSpPr txBox="1"/>
          <p:nvPr/>
        </p:nvSpPr>
        <p:spPr>
          <a:xfrm>
            <a:off x="1888578" y="4274868"/>
            <a:ext cx="616003"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Data</a:t>
            </a:r>
            <a:br>
              <a:rPr lang="en-US" sz="1050" kern="0" dirty="0">
                <a:solidFill>
                  <a:schemeClr val="accent1"/>
                </a:solidFill>
                <a:ea typeface="Arial Unicode MS" pitchFamily="34" charset="-128"/>
                <a:cs typeface="Arial Unicode MS" pitchFamily="34" charset="-128"/>
              </a:rPr>
            </a:br>
            <a:r>
              <a:rPr lang="en-US" sz="1050" kern="0" dirty="0">
                <a:solidFill>
                  <a:schemeClr val="accent1"/>
                </a:solidFill>
                <a:ea typeface="Arial Unicode MS" pitchFamily="34" charset="-128"/>
                <a:cs typeface="Arial Unicode MS" pitchFamily="34" charset="-128"/>
              </a:rPr>
              <a:t>cleansing</a:t>
            </a:r>
          </a:p>
        </p:txBody>
      </p:sp>
      <p:sp>
        <p:nvSpPr>
          <p:cNvPr id="45" name="TextBox 44">
            <a:extLst>
              <a:ext uri="{FF2B5EF4-FFF2-40B4-BE49-F238E27FC236}">
                <a16:creationId xmlns:a16="http://schemas.microsoft.com/office/drawing/2014/main" id="{BC3AD0A1-62D3-47D9-A00C-B1B8A21B8115}"/>
              </a:ext>
            </a:extLst>
          </p:cNvPr>
          <p:cNvSpPr txBox="1"/>
          <p:nvPr/>
        </p:nvSpPr>
        <p:spPr>
          <a:xfrm>
            <a:off x="1519602" y="4415931"/>
            <a:ext cx="382488" cy="141064"/>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ETL</a:t>
            </a:r>
          </a:p>
        </p:txBody>
      </p:sp>
      <p:sp>
        <p:nvSpPr>
          <p:cNvPr id="46" name="TextBox 45">
            <a:extLst>
              <a:ext uri="{FF2B5EF4-FFF2-40B4-BE49-F238E27FC236}">
                <a16:creationId xmlns:a16="http://schemas.microsoft.com/office/drawing/2014/main" id="{C143DD10-9048-426F-AA4F-A2DADCD0FB67}"/>
              </a:ext>
            </a:extLst>
          </p:cNvPr>
          <p:cNvSpPr txBox="1"/>
          <p:nvPr/>
        </p:nvSpPr>
        <p:spPr>
          <a:xfrm>
            <a:off x="4868404" y="5318933"/>
            <a:ext cx="509972"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Time</a:t>
            </a:r>
            <a:br>
              <a:rPr lang="en-US" sz="1050" kern="0" dirty="0">
                <a:solidFill>
                  <a:schemeClr val="accent1"/>
                </a:solidFill>
                <a:ea typeface="Arial Unicode MS" pitchFamily="34" charset="-128"/>
                <a:cs typeface="Arial Unicode MS" pitchFamily="34" charset="-128"/>
              </a:rPr>
            </a:br>
            <a:r>
              <a:rPr lang="en-US" sz="1050" kern="0" dirty="0">
                <a:solidFill>
                  <a:schemeClr val="accent1"/>
                </a:solidFill>
                <a:ea typeface="Arial Unicode MS" pitchFamily="34" charset="-128"/>
                <a:cs typeface="Arial Unicode MS" pitchFamily="34" charset="-128"/>
              </a:rPr>
              <a:t>series</a:t>
            </a:r>
          </a:p>
        </p:txBody>
      </p:sp>
      <p:sp>
        <p:nvSpPr>
          <p:cNvPr id="47" name="TextBox 46">
            <a:extLst>
              <a:ext uri="{FF2B5EF4-FFF2-40B4-BE49-F238E27FC236}">
                <a16:creationId xmlns:a16="http://schemas.microsoft.com/office/drawing/2014/main" id="{8F306844-1B72-4ECF-869C-CB8D8483CB8E}"/>
              </a:ext>
            </a:extLst>
          </p:cNvPr>
          <p:cNvSpPr txBox="1"/>
          <p:nvPr/>
        </p:nvSpPr>
        <p:spPr>
          <a:xfrm>
            <a:off x="4633502" y="6299553"/>
            <a:ext cx="687724"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Geospatial Processing</a:t>
            </a:r>
          </a:p>
        </p:txBody>
      </p:sp>
      <p:sp>
        <p:nvSpPr>
          <p:cNvPr id="48" name="TextBox 47">
            <a:extLst>
              <a:ext uri="{FF2B5EF4-FFF2-40B4-BE49-F238E27FC236}">
                <a16:creationId xmlns:a16="http://schemas.microsoft.com/office/drawing/2014/main" id="{4365EC60-38AC-4FFA-B876-0DFDC7551023}"/>
              </a:ext>
            </a:extLst>
          </p:cNvPr>
          <p:cNvSpPr txBox="1"/>
          <p:nvPr/>
        </p:nvSpPr>
        <p:spPr>
          <a:xfrm>
            <a:off x="5378376" y="4274869"/>
            <a:ext cx="669896"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Image Processing</a:t>
            </a:r>
          </a:p>
        </p:txBody>
      </p:sp>
      <p:sp>
        <p:nvSpPr>
          <p:cNvPr id="49" name="TextBox 48">
            <a:extLst>
              <a:ext uri="{FF2B5EF4-FFF2-40B4-BE49-F238E27FC236}">
                <a16:creationId xmlns:a16="http://schemas.microsoft.com/office/drawing/2014/main" id="{47C783EE-1FDA-42D6-9BA1-E123313E5126}"/>
              </a:ext>
            </a:extLst>
          </p:cNvPr>
          <p:cNvSpPr txBox="1"/>
          <p:nvPr/>
        </p:nvSpPr>
        <p:spPr>
          <a:xfrm>
            <a:off x="6694375" y="1916801"/>
            <a:ext cx="560970"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Data</a:t>
            </a:r>
            <a:br>
              <a:rPr lang="en-US" sz="1050" kern="0" dirty="0">
                <a:solidFill>
                  <a:schemeClr val="accent1"/>
                </a:solidFill>
                <a:ea typeface="Arial Unicode MS" pitchFamily="34" charset="-128"/>
                <a:cs typeface="Arial Unicode MS" pitchFamily="34" charset="-128"/>
              </a:rPr>
            </a:br>
            <a:r>
              <a:rPr lang="en-US" sz="1050" kern="0" dirty="0">
                <a:solidFill>
                  <a:schemeClr val="accent1"/>
                </a:solidFill>
                <a:ea typeface="Arial Unicode MS" pitchFamily="34" charset="-128"/>
                <a:cs typeface="Arial Unicode MS" pitchFamily="34" charset="-128"/>
              </a:rPr>
              <a:t>ingestion</a:t>
            </a:r>
          </a:p>
        </p:txBody>
      </p:sp>
      <p:sp>
        <p:nvSpPr>
          <p:cNvPr id="50" name="TextBox 49">
            <a:extLst>
              <a:ext uri="{FF2B5EF4-FFF2-40B4-BE49-F238E27FC236}">
                <a16:creationId xmlns:a16="http://schemas.microsoft.com/office/drawing/2014/main" id="{0D0E68E8-4698-449B-9FA7-D75C04A409C0}"/>
              </a:ext>
            </a:extLst>
          </p:cNvPr>
          <p:cNvSpPr txBox="1"/>
          <p:nvPr/>
        </p:nvSpPr>
        <p:spPr>
          <a:xfrm>
            <a:off x="7009748" y="2633141"/>
            <a:ext cx="746652"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Streaming Analytics</a:t>
            </a:r>
          </a:p>
        </p:txBody>
      </p:sp>
      <p:sp>
        <p:nvSpPr>
          <p:cNvPr id="51" name="TextBox 50">
            <a:extLst>
              <a:ext uri="{FF2B5EF4-FFF2-40B4-BE49-F238E27FC236}">
                <a16:creationId xmlns:a16="http://schemas.microsoft.com/office/drawing/2014/main" id="{4ADAA0B3-51B6-4EBB-8C0E-62A737D24DAF}"/>
              </a:ext>
            </a:extLst>
          </p:cNvPr>
          <p:cNvSpPr txBox="1"/>
          <p:nvPr/>
        </p:nvSpPr>
        <p:spPr>
          <a:xfrm>
            <a:off x="4926332" y="5860984"/>
            <a:ext cx="560970"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Text</a:t>
            </a:r>
            <a:br>
              <a:rPr lang="en-US" sz="1050" kern="0" dirty="0">
                <a:solidFill>
                  <a:schemeClr val="accent1"/>
                </a:solidFill>
                <a:ea typeface="Arial Unicode MS" pitchFamily="34" charset="-128"/>
                <a:cs typeface="Arial Unicode MS" pitchFamily="34" charset="-128"/>
              </a:rPr>
            </a:br>
            <a:r>
              <a:rPr lang="en-US" sz="1050" kern="0" dirty="0">
                <a:solidFill>
                  <a:schemeClr val="accent1"/>
                </a:solidFill>
                <a:ea typeface="Arial Unicode MS" pitchFamily="34" charset="-128"/>
                <a:cs typeface="Arial Unicode MS" pitchFamily="34" charset="-128"/>
              </a:rPr>
              <a:t>analytics</a:t>
            </a:r>
          </a:p>
        </p:txBody>
      </p:sp>
      <p:sp>
        <p:nvSpPr>
          <p:cNvPr id="52" name="TextBox 51">
            <a:extLst>
              <a:ext uri="{FF2B5EF4-FFF2-40B4-BE49-F238E27FC236}">
                <a16:creationId xmlns:a16="http://schemas.microsoft.com/office/drawing/2014/main" id="{04811B2C-B2D9-472F-A0A6-0C75D41848BD}"/>
              </a:ext>
            </a:extLst>
          </p:cNvPr>
          <p:cNvSpPr txBox="1"/>
          <p:nvPr/>
        </p:nvSpPr>
        <p:spPr>
          <a:xfrm>
            <a:off x="8040556" y="2910068"/>
            <a:ext cx="746652" cy="423193"/>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Event Stream</a:t>
            </a:r>
            <a:br>
              <a:rPr lang="en-US" sz="1050" kern="0" dirty="0">
                <a:solidFill>
                  <a:schemeClr val="accent1"/>
                </a:solidFill>
                <a:ea typeface="Arial Unicode MS" pitchFamily="34" charset="-128"/>
                <a:cs typeface="Arial Unicode MS" pitchFamily="34" charset="-128"/>
              </a:rPr>
            </a:br>
            <a:r>
              <a:rPr lang="en-US" sz="1050" kern="0" dirty="0">
                <a:solidFill>
                  <a:schemeClr val="accent1"/>
                </a:solidFill>
                <a:ea typeface="Arial Unicode MS" pitchFamily="34" charset="-128"/>
                <a:cs typeface="Arial Unicode MS" pitchFamily="34" charset="-128"/>
              </a:rPr>
              <a:t>processing</a:t>
            </a:r>
          </a:p>
        </p:txBody>
      </p:sp>
      <p:sp>
        <p:nvSpPr>
          <p:cNvPr id="53" name="TextBox 52">
            <a:extLst>
              <a:ext uri="{FF2B5EF4-FFF2-40B4-BE49-F238E27FC236}">
                <a16:creationId xmlns:a16="http://schemas.microsoft.com/office/drawing/2014/main" id="{E621C177-2ADF-4F59-9E37-3773BD341DEB}"/>
              </a:ext>
            </a:extLst>
          </p:cNvPr>
          <p:cNvSpPr txBox="1"/>
          <p:nvPr/>
        </p:nvSpPr>
        <p:spPr>
          <a:xfrm>
            <a:off x="8043368" y="4177569"/>
            <a:ext cx="746652"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Data replication</a:t>
            </a:r>
          </a:p>
        </p:txBody>
      </p:sp>
      <p:sp>
        <p:nvSpPr>
          <p:cNvPr id="54" name="TextBox 53">
            <a:extLst>
              <a:ext uri="{FF2B5EF4-FFF2-40B4-BE49-F238E27FC236}">
                <a16:creationId xmlns:a16="http://schemas.microsoft.com/office/drawing/2014/main" id="{A4F3F4AF-B972-49F8-BD59-7377F7A970C2}"/>
              </a:ext>
            </a:extLst>
          </p:cNvPr>
          <p:cNvSpPr txBox="1"/>
          <p:nvPr/>
        </p:nvSpPr>
        <p:spPr>
          <a:xfrm>
            <a:off x="9084794" y="4825499"/>
            <a:ext cx="746652"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Graph</a:t>
            </a:r>
            <a:br>
              <a:rPr lang="en-US" sz="1050" kern="0" dirty="0">
                <a:solidFill>
                  <a:schemeClr val="accent1"/>
                </a:solidFill>
                <a:ea typeface="Arial Unicode MS" pitchFamily="34" charset="-128"/>
                <a:cs typeface="Arial Unicode MS" pitchFamily="34" charset="-128"/>
              </a:rPr>
            </a:br>
            <a:r>
              <a:rPr lang="en-US" sz="1050" kern="0" dirty="0">
                <a:solidFill>
                  <a:schemeClr val="accent1"/>
                </a:solidFill>
                <a:ea typeface="Arial Unicode MS" pitchFamily="34" charset="-128"/>
                <a:cs typeface="Arial Unicode MS" pitchFamily="34" charset="-128"/>
              </a:rPr>
              <a:t>processing</a:t>
            </a:r>
          </a:p>
        </p:txBody>
      </p:sp>
      <p:sp>
        <p:nvSpPr>
          <p:cNvPr id="55" name="TextBox 54">
            <a:extLst>
              <a:ext uri="{FF2B5EF4-FFF2-40B4-BE49-F238E27FC236}">
                <a16:creationId xmlns:a16="http://schemas.microsoft.com/office/drawing/2014/main" id="{4C7ACA72-A55B-4A5D-BE63-1D960379CCD2}"/>
              </a:ext>
            </a:extLst>
          </p:cNvPr>
          <p:cNvSpPr txBox="1"/>
          <p:nvPr/>
        </p:nvSpPr>
        <p:spPr>
          <a:xfrm>
            <a:off x="9131674" y="5284336"/>
            <a:ext cx="746652"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rgbClr val="06A1DC"/>
                </a:solidFill>
                <a:ea typeface="Arial Unicode MS" pitchFamily="34" charset="-128"/>
                <a:cs typeface="Arial Unicode MS" pitchFamily="34" charset="-128"/>
              </a:rPr>
              <a:t>Speech Recognition</a:t>
            </a:r>
          </a:p>
        </p:txBody>
      </p:sp>
      <p:sp>
        <p:nvSpPr>
          <p:cNvPr id="56" name="TextBox 55">
            <a:extLst>
              <a:ext uri="{FF2B5EF4-FFF2-40B4-BE49-F238E27FC236}">
                <a16:creationId xmlns:a16="http://schemas.microsoft.com/office/drawing/2014/main" id="{0756CC55-96CD-478D-9770-A843FCDC4A12}"/>
              </a:ext>
            </a:extLst>
          </p:cNvPr>
          <p:cNvSpPr txBox="1"/>
          <p:nvPr/>
        </p:nvSpPr>
        <p:spPr>
          <a:xfrm>
            <a:off x="9181723" y="5714712"/>
            <a:ext cx="833660" cy="282129"/>
          </a:xfrm>
          <a:prstGeom prst="rect">
            <a:avLst/>
          </a:prstGeom>
          <a:noFill/>
          <a:ln>
            <a:noFill/>
          </a:ln>
        </p:spPr>
        <p:txBody>
          <a:bodyPr wrap="square" lIns="0" tIns="0" rIns="0" bIns="0" rtlCol="0">
            <a:spAutoFit/>
          </a:bodyPr>
          <a:lstStyle/>
          <a:p>
            <a:pPr algn="ctr" fontAlgn="base">
              <a:lnSpc>
                <a:spcPts val="1060"/>
              </a:lnSpc>
              <a:spcBef>
                <a:spcPct val="50000"/>
              </a:spcBef>
              <a:spcAft>
                <a:spcPct val="0"/>
              </a:spcAft>
              <a:buClr>
                <a:srgbClr val="F0AB00"/>
              </a:buClr>
              <a:buSzPct val="80000"/>
            </a:pPr>
            <a:r>
              <a:rPr lang="en-US" sz="1050" kern="0" dirty="0">
                <a:solidFill>
                  <a:schemeClr val="accent1"/>
                </a:solidFill>
                <a:ea typeface="Arial Unicode MS" pitchFamily="34" charset="-128"/>
                <a:cs typeface="Arial Unicode MS" pitchFamily="34" charset="-128"/>
              </a:rPr>
              <a:t>Meta Data</a:t>
            </a:r>
            <a:br>
              <a:rPr lang="en-US" sz="1050" kern="0" dirty="0">
                <a:solidFill>
                  <a:schemeClr val="accent1"/>
                </a:solidFill>
                <a:ea typeface="Arial Unicode MS" pitchFamily="34" charset="-128"/>
                <a:cs typeface="Arial Unicode MS" pitchFamily="34" charset="-128"/>
              </a:rPr>
            </a:br>
            <a:r>
              <a:rPr lang="en-US" sz="1050" kern="0" dirty="0">
                <a:solidFill>
                  <a:schemeClr val="accent1"/>
                </a:solidFill>
                <a:ea typeface="Arial Unicode MS" pitchFamily="34" charset="-128"/>
                <a:cs typeface="Arial Unicode MS" pitchFamily="34" charset="-128"/>
              </a:rPr>
              <a:t>management</a:t>
            </a:r>
          </a:p>
        </p:txBody>
      </p:sp>
      <p:sp>
        <p:nvSpPr>
          <p:cNvPr id="57" name="TextBox 56">
            <a:extLst>
              <a:ext uri="{FF2B5EF4-FFF2-40B4-BE49-F238E27FC236}">
                <a16:creationId xmlns:a16="http://schemas.microsoft.com/office/drawing/2014/main" id="{EE34A02C-88F1-4A4A-9C66-C6EB24A152CD}"/>
              </a:ext>
            </a:extLst>
          </p:cNvPr>
          <p:cNvSpPr txBox="1"/>
          <p:nvPr/>
        </p:nvSpPr>
        <p:spPr>
          <a:xfrm>
            <a:off x="914043" y="2961405"/>
            <a:ext cx="1149663" cy="338554"/>
          </a:xfrm>
          <a:prstGeom prst="rect">
            <a:avLst/>
          </a:prstGeom>
          <a:noFill/>
          <a:ln>
            <a:noFill/>
          </a:ln>
        </p:spPr>
        <p:txBody>
          <a:bodyPr wrap="square" lIns="0" tIns="0" rIns="0" bIns="0" rtlCol="0">
            <a:spAutoFit/>
          </a:bodyPr>
          <a:lstStyle/>
          <a:p>
            <a:pPr algn="ctr" fontAlgn="base">
              <a:spcBef>
                <a:spcPct val="50000"/>
              </a:spcBef>
              <a:spcAft>
                <a:spcPct val="0"/>
              </a:spcAft>
              <a:buClr>
                <a:srgbClr val="F0AB00"/>
              </a:buClr>
              <a:buSzPct val="80000"/>
            </a:pPr>
            <a:r>
              <a:rPr lang="en-US" sz="1100" b="1" kern="0" dirty="0">
                <a:ea typeface="Arial Unicode MS" pitchFamily="34" charset="-128"/>
                <a:cs typeface="Arial Unicode MS" pitchFamily="34" charset="-128"/>
              </a:rPr>
              <a:t>SAP Applications</a:t>
            </a:r>
          </a:p>
        </p:txBody>
      </p:sp>
      <p:sp>
        <p:nvSpPr>
          <p:cNvPr id="58" name="TextBox 57">
            <a:extLst>
              <a:ext uri="{FF2B5EF4-FFF2-40B4-BE49-F238E27FC236}">
                <a16:creationId xmlns:a16="http://schemas.microsoft.com/office/drawing/2014/main" id="{F25ABF0D-2BB7-49C9-9B45-5043DE44B2D9}"/>
              </a:ext>
            </a:extLst>
          </p:cNvPr>
          <p:cNvSpPr txBox="1"/>
          <p:nvPr/>
        </p:nvSpPr>
        <p:spPr>
          <a:xfrm>
            <a:off x="2340669" y="5704605"/>
            <a:ext cx="1223733" cy="338554"/>
          </a:xfrm>
          <a:prstGeom prst="rect">
            <a:avLst/>
          </a:prstGeom>
          <a:noFill/>
          <a:ln>
            <a:noFill/>
          </a:ln>
        </p:spPr>
        <p:txBody>
          <a:bodyPr wrap="square" lIns="0" tIns="0" rIns="0" bIns="0" rtlCol="0">
            <a:spAutoFit/>
          </a:bodyPr>
          <a:lstStyle/>
          <a:p>
            <a:pPr algn="ctr" fontAlgn="base">
              <a:spcBef>
                <a:spcPct val="50000"/>
              </a:spcBef>
              <a:spcAft>
                <a:spcPct val="0"/>
              </a:spcAft>
              <a:buClr>
                <a:srgbClr val="F0AB00"/>
              </a:buClr>
              <a:buSzPct val="80000"/>
            </a:pPr>
            <a:r>
              <a:rPr lang="en-US" sz="1100" b="1" kern="0" dirty="0">
                <a:ea typeface="Arial Unicode MS" pitchFamily="34" charset="-128"/>
                <a:cs typeface="Arial Unicode MS" pitchFamily="34" charset="-128"/>
              </a:rPr>
              <a:t>3</a:t>
            </a:r>
            <a:r>
              <a:rPr lang="en-US" sz="1100" b="1" kern="0" baseline="30000" dirty="0">
                <a:ea typeface="Arial Unicode MS" pitchFamily="34" charset="-128"/>
                <a:cs typeface="Arial Unicode MS" pitchFamily="34" charset="-128"/>
              </a:rPr>
              <a:t>rd</a:t>
            </a:r>
            <a:r>
              <a:rPr lang="en-US" sz="1100" b="1" kern="0" dirty="0">
                <a:ea typeface="Arial Unicode MS" pitchFamily="34" charset="-128"/>
                <a:cs typeface="Arial Unicode MS" pitchFamily="34" charset="-128"/>
              </a:rPr>
              <a:t> party Data Warehouses</a:t>
            </a:r>
          </a:p>
        </p:txBody>
      </p:sp>
      <p:sp>
        <p:nvSpPr>
          <p:cNvPr id="59" name="TextBox 58">
            <a:extLst>
              <a:ext uri="{FF2B5EF4-FFF2-40B4-BE49-F238E27FC236}">
                <a16:creationId xmlns:a16="http://schemas.microsoft.com/office/drawing/2014/main" id="{566C769F-225C-4F3F-860C-12CE5BFB05F6}"/>
              </a:ext>
            </a:extLst>
          </p:cNvPr>
          <p:cNvSpPr txBox="1"/>
          <p:nvPr/>
        </p:nvSpPr>
        <p:spPr>
          <a:xfrm>
            <a:off x="4793939" y="2977668"/>
            <a:ext cx="1149662" cy="282129"/>
          </a:xfrm>
          <a:prstGeom prst="rect">
            <a:avLst/>
          </a:prstGeom>
          <a:noFill/>
          <a:ln>
            <a:noFill/>
          </a:ln>
        </p:spPr>
        <p:txBody>
          <a:bodyPr wrap="square" lIns="0" tIns="0" rIns="0" bIns="0" rtlCol="0">
            <a:spAutoFit/>
          </a:bodyPr>
          <a:lstStyle/>
          <a:p>
            <a:pPr algn="ctr" fontAlgn="base">
              <a:lnSpc>
                <a:spcPts val="1120"/>
              </a:lnSpc>
              <a:spcBef>
                <a:spcPct val="50000"/>
              </a:spcBef>
              <a:spcAft>
                <a:spcPct val="0"/>
              </a:spcAft>
              <a:buClr>
                <a:srgbClr val="F0AB00"/>
              </a:buClr>
              <a:buSzPct val="80000"/>
            </a:pPr>
            <a:r>
              <a:rPr lang="en-US" sz="1100" b="1" kern="0" dirty="0">
                <a:ea typeface="Arial Unicode MS" pitchFamily="34" charset="-128"/>
                <a:cs typeface="Arial Unicode MS" pitchFamily="34" charset="-128"/>
              </a:rPr>
              <a:t>Cloud Data Lakes</a:t>
            </a:r>
          </a:p>
        </p:txBody>
      </p:sp>
      <p:sp>
        <p:nvSpPr>
          <p:cNvPr id="60" name="TextBox 59">
            <a:extLst>
              <a:ext uri="{FF2B5EF4-FFF2-40B4-BE49-F238E27FC236}">
                <a16:creationId xmlns:a16="http://schemas.microsoft.com/office/drawing/2014/main" id="{1D4054D0-7D3A-4E2B-9D55-32C433082D8C}"/>
              </a:ext>
            </a:extLst>
          </p:cNvPr>
          <p:cNvSpPr txBox="1"/>
          <p:nvPr/>
        </p:nvSpPr>
        <p:spPr>
          <a:xfrm>
            <a:off x="8038942" y="1617219"/>
            <a:ext cx="1223733" cy="282129"/>
          </a:xfrm>
          <a:prstGeom prst="rect">
            <a:avLst/>
          </a:prstGeom>
          <a:noFill/>
          <a:ln>
            <a:noFill/>
          </a:ln>
        </p:spPr>
        <p:txBody>
          <a:bodyPr wrap="square" lIns="0" tIns="0" rIns="0" bIns="0" rtlCol="0">
            <a:spAutoFit/>
          </a:bodyPr>
          <a:lstStyle/>
          <a:p>
            <a:pPr algn="ctr" fontAlgn="base">
              <a:lnSpc>
                <a:spcPts val="1120"/>
              </a:lnSpc>
              <a:spcBef>
                <a:spcPct val="50000"/>
              </a:spcBef>
              <a:spcAft>
                <a:spcPct val="0"/>
              </a:spcAft>
              <a:buClr>
                <a:srgbClr val="F0AB00"/>
              </a:buClr>
              <a:buSzPct val="80000"/>
            </a:pPr>
            <a:r>
              <a:rPr lang="en-US" sz="1100" b="1" kern="0" dirty="0">
                <a:ea typeface="Arial Unicode MS" pitchFamily="34" charset="-128"/>
                <a:cs typeface="Arial Unicode MS" pitchFamily="34" charset="-128"/>
              </a:rPr>
              <a:t>Non-SAP Applications</a:t>
            </a:r>
          </a:p>
        </p:txBody>
      </p:sp>
      <p:sp>
        <p:nvSpPr>
          <p:cNvPr id="61" name="TextBox 60">
            <a:extLst>
              <a:ext uri="{FF2B5EF4-FFF2-40B4-BE49-F238E27FC236}">
                <a16:creationId xmlns:a16="http://schemas.microsoft.com/office/drawing/2014/main" id="{44640F6E-345B-468A-AD26-812B688CD100}"/>
              </a:ext>
            </a:extLst>
          </p:cNvPr>
          <p:cNvSpPr txBox="1"/>
          <p:nvPr/>
        </p:nvSpPr>
        <p:spPr>
          <a:xfrm>
            <a:off x="6637443" y="5682840"/>
            <a:ext cx="1223733" cy="423193"/>
          </a:xfrm>
          <a:prstGeom prst="rect">
            <a:avLst/>
          </a:prstGeom>
          <a:noFill/>
          <a:ln>
            <a:noFill/>
          </a:ln>
        </p:spPr>
        <p:txBody>
          <a:bodyPr wrap="square" lIns="0" tIns="0" rIns="0" bIns="0" rtlCol="0">
            <a:spAutoFit/>
          </a:bodyPr>
          <a:lstStyle/>
          <a:p>
            <a:pPr algn="ctr" fontAlgn="base">
              <a:lnSpc>
                <a:spcPts val="1120"/>
              </a:lnSpc>
              <a:spcBef>
                <a:spcPct val="50000"/>
              </a:spcBef>
              <a:spcAft>
                <a:spcPct val="0"/>
              </a:spcAft>
              <a:buClr>
                <a:srgbClr val="F0AB00"/>
              </a:buClr>
              <a:buSzPct val="80000"/>
            </a:pPr>
            <a:r>
              <a:rPr lang="en-US" sz="1100" b="1" kern="0" dirty="0">
                <a:ea typeface="Arial Unicode MS" pitchFamily="34" charset="-128"/>
                <a:cs typeface="Arial Unicode MS" pitchFamily="34" charset="-128"/>
              </a:rPr>
              <a:t>Semi-structured and unstructured data</a:t>
            </a:r>
          </a:p>
        </p:txBody>
      </p:sp>
      <p:sp>
        <p:nvSpPr>
          <p:cNvPr id="62" name="TextBox 61">
            <a:extLst>
              <a:ext uri="{FF2B5EF4-FFF2-40B4-BE49-F238E27FC236}">
                <a16:creationId xmlns:a16="http://schemas.microsoft.com/office/drawing/2014/main" id="{C26BE7D3-7154-4969-8097-1F1B34C10CCC}"/>
              </a:ext>
            </a:extLst>
          </p:cNvPr>
          <p:cNvSpPr txBox="1"/>
          <p:nvPr/>
        </p:nvSpPr>
        <p:spPr>
          <a:xfrm>
            <a:off x="10095411" y="4133286"/>
            <a:ext cx="1223733" cy="338554"/>
          </a:xfrm>
          <a:prstGeom prst="rect">
            <a:avLst/>
          </a:prstGeom>
          <a:noFill/>
          <a:ln>
            <a:noFill/>
          </a:ln>
        </p:spPr>
        <p:txBody>
          <a:bodyPr wrap="square" lIns="0" tIns="0" rIns="0" bIns="0" rtlCol="0">
            <a:spAutoFit/>
          </a:bodyPr>
          <a:lstStyle/>
          <a:p>
            <a:pPr algn="ctr" fontAlgn="base">
              <a:spcBef>
                <a:spcPct val="50000"/>
              </a:spcBef>
              <a:spcAft>
                <a:spcPct val="0"/>
              </a:spcAft>
              <a:buClr>
                <a:srgbClr val="F0AB00"/>
              </a:buClr>
              <a:buSzPct val="80000"/>
            </a:pPr>
            <a:r>
              <a:rPr lang="en-US" sz="1100" b="1" kern="0" dirty="0">
                <a:ea typeface="Arial Unicode MS" pitchFamily="34" charset="-128"/>
                <a:cs typeface="Arial Unicode MS" pitchFamily="34" charset="-128"/>
              </a:rPr>
              <a:t>3</a:t>
            </a:r>
            <a:r>
              <a:rPr lang="en-US" sz="1100" b="1" kern="0" baseline="30000" dirty="0">
                <a:ea typeface="Arial Unicode MS" pitchFamily="34" charset="-128"/>
                <a:cs typeface="Arial Unicode MS" pitchFamily="34" charset="-128"/>
              </a:rPr>
              <a:t>rd</a:t>
            </a:r>
            <a:r>
              <a:rPr lang="en-US" sz="1100" b="1" kern="0" dirty="0">
                <a:ea typeface="Arial Unicode MS" pitchFamily="34" charset="-128"/>
                <a:cs typeface="Arial Unicode MS" pitchFamily="34" charset="-128"/>
              </a:rPr>
              <a:t> party databases</a:t>
            </a:r>
          </a:p>
        </p:txBody>
      </p:sp>
      <p:pic>
        <p:nvPicPr>
          <p:cNvPr id="63" name="Picture 62">
            <a:extLst>
              <a:ext uri="{FF2B5EF4-FFF2-40B4-BE49-F238E27FC236}">
                <a16:creationId xmlns:a16="http://schemas.microsoft.com/office/drawing/2014/main" id="{27D570C8-D10F-4AF9-ADF4-65517FCA7E19}"/>
              </a:ext>
            </a:extLst>
          </p:cNvPr>
          <p:cNvPicPr>
            <a:picLocks noChangeAspect="1"/>
          </p:cNvPicPr>
          <p:nvPr/>
        </p:nvPicPr>
        <p:blipFill>
          <a:blip r:embed="rId4"/>
          <a:stretch>
            <a:fillRect/>
          </a:stretch>
        </p:blipFill>
        <p:spPr>
          <a:xfrm>
            <a:off x="2644812" y="5064687"/>
            <a:ext cx="638898" cy="638898"/>
          </a:xfrm>
          <a:prstGeom prst="rect">
            <a:avLst/>
          </a:prstGeom>
        </p:spPr>
      </p:pic>
      <p:pic>
        <p:nvPicPr>
          <p:cNvPr id="64" name="Picture 63">
            <a:extLst>
              <a:ext uri="{FF2B5EF4-FFF2-40B4-BE49-F238E27FC236}">
                <a16:creationId xmlns:a16="http://schemas.microsoft.com/office/drawing/2014/main" id="{B87E7146-A506-47A4-B6E5-1C0CC58056B4}"/>
              </a:ext>
            </a:extLst>
          </p:cNvPr>
          <p:cNvPicPr>
            <a:picLocks noChangeAspect="1"/>
          </p:cNvPicPr>
          <p:nvPr/>
        </p:nvPicPr>
        <p:blipFill>
          <a:blip r:embed="rId5"/>
          <a:stretch>
            <a:fillRect/>
          </a:stretch>
        </p:blipFill>
        <p:spPr>
          <a:xfrm>
            <a:off x="8341361" y="998326"/>
            <a:ext cx="618893" cy="618893"/>
          </a:xfrm>
          <a:prstGeom prst="rect">
            <a:avLst/>
          </a:prstGeom>
        </p:spPr>
      </p:pic>
      <p:pic>
        <p:nvPicPr>
          <p:cNvPr id="65" name="Picture 64">
            <a:extLst>
              <a:ext uri="{FF2B5EF4-FFF2-40B4-BE49-F238E27FC236}">
                <a16:creationId xmlns:a16="http://schemas.microsoft.com/office/drawing/2014/main" id="{5FACBC61-29CD-45C4-8508-DFADBF0D2C86}"/>
              </a:ext>
            </a:extLst>
          </p:cNvPr>
          <p:cNvPicPr>
            <a:picLocks noChangeAspect="1"/>
          </p:cNvPicPr>
          <p:nvPr/>
        </p:nvPicPr>
        <p:blipFill>
          <a:blip r:embed="rId6"/>
          <a:stretch>
            <a:fillRect/>
          </a:stretch>
        </p:blipFill>
        <p:spPr>
          <a:xfrm>
            <a:off x="5153653" y="2418026"/>
            <a:ext cx="480749" cy="480749"/>
          </a:xfrm>
          <a:prstGeom prst="rect">
            <a:avLst/>
          </a:prstGeom>
        </p:spPr>
      </p:pic>
      <p:pic>
        <p:nvPicPr>
          <p:cNvPr id="66" name="Picture 65">
            <a:extLst>
              <a:ext uri="{FF2B5EF4-FFF2-40B4-BE49-F238E27FC236}">
                <a16:creationId xmlns:a16="http://schemas.microsoft.com/office/drawing/2014/main" id="{4EA0D187-6151-4A87-AEAF-7203E2A1C473}"/>
              </a:ext>
            </a:extLst>
          </p:cNvPr>
          <p:cNvPicPr>
            <a:picLocks noChangeAspect="1"/>
          </p:cNvPicPr>
          <p:nvPr/>
        </p:nvPicPr>
        <p:blipFill>
          <a:blip r:embed="rId7"/>
          <a:stretch>
            <a:fillRect/>
          </a:stretch>
        </p:blipFill>
        <p:spPr>
          <a:xfrm>
            <a:off x="10353226" y="3542545"/>
            <a:ext cx="607570" cy="607570"/>
          </a:xfrm>
          <a:prstGeom prst="rect">
            <a:avLst/>
          </a:prstGeom>
        </p:spPr>
      </p:pic>
      <p:pic>
        <p:nvPicPr>
          <p:cNvPr id="67" name="Picture 66">
            <a:extLst>
              <a:ext uri="{FF2B5EF4-FFF2-40B4-BE49-F238E27FC236}">
                <a16:creationId xmlns:a16="http://schemas.microsoft.com/office/drawing/2014/main" id="{515ADBFA-B6A1-4AC6-A859-78774E292826}"/>
              </a:ext>
            </a:extLst>
          </p:cNvPr>
          <p:cNvPicPr>
            <a:picLocks noChangeAspect="1"/>
          </p:cNvPicPr>
          <p:nvPr/>
        </p:nvPicPr>
        <p:blipFill>
          <a:blip r:embed="rId8"/>
          <a:stretch>
            <a:fillRect/>
          </a:stretch>
        </p:blipFill>
        <p:spPr>
          <a:xfrm>
            <a:off x="6936420" y="5129665"/>
            <a:ext cx="636569" cy="636569"/>
          </a:xfrm>
          <a:prstGeom prst="rect">
            <a:avLst/>
          </a:prstGeom>
        </p:spPr>
      </p:pic>
      <p:pic>
        <p:nvPicPr>
          <p:cNvPr id="70" name="SAP Logo" descr="SAP Logo" title="SAP Logo">
            <a:extLst>
              <a:ext uri="{FF2B5EF4-FFF2-40B4-BE49-F238E27FC236}">
                <a16:creationId xmlns:a16="http://schemas.microsoft.com/office/drawing/2014/main" id="{B932E3A3-A8F8-402B-8EC0-16A5DE1815AE}"/>
              </a:ext>
            </a:extLst>
          </p:cNvPr>
          <p:cNvPicPr>
            <a:picLocks noChangeAspect="1"/>
          </p:cNvPicPr>
          <p:nvPr/>
        </p:nvPicPr>
        <p:blipFill rotWithShape="1">
          <a:blip r:embed="rId9"/>
          <a:srcRect l="61341" t="-2592"/>
          <a:stretch/>
        </p:blipFill>
        <p:spPr>
          <a:xfrm>
            <a:off x="1120156" y="2515489"/>
            <a:ext cx="759115" cy="369332"/>
          </a:xfrm>
          <a:prstGeom prst="rect">
            <a:avLst/>
          </a:prstGeom>
        </p:spPr>
      </p:pic>
    </p:spTree>
    <p:extLst>
      <p:ext uri="{BB962C8B-B14F-4D97-AF65-F5344CB8AC3E}">
        <p14:creationId xmlns:p14="http://schemas.microsoft.com/office/powerpoint/2010/main" val="28361133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687D-B5C7-4A71-BBEE-E0FED86C3BD7}"/>
              </a:ext>
            </a:extLst>
          </p:cNvPr>
          <p:cNvSpPr>
            <a:spLocks noGrp="1"/>
          </p:cNvSpPr>
          <p:nvPr>
            <p:ph type="title"/>
          </p:nvPr>
        </p:nvSpPr>
        <p:spPr>
          <a:xfrm>
            <a:off x="504001" y="504000"/>
            <a:ext cx="11186476" cy="369332"/>
          </a:xfrm>
        </p:spPr>
        <p:txBody>
          <a:bodyPr/>
          <a:lstStyle/>
          <a:p>
            <a:r>
              <a:rPr lang="en-GB" dirty="0"/>
              <a:t>SAP Data Intelligence – </a:t>
            </a:r>
            <a:r>
              <a:rPr lang="en-GB" dirty="0">
                <a:solidFill>
                  <a:schemeClr val="accent1"/>
                </a:solidFill>
              </a:rPr>
              <a:t>Customer Quotes</a:t>
            </a:r>
            <a:endParaRPr lang="en-GB" dirty="0"/>
          </a:p>
        </p:txBody>
      </p:sp>
      <p:sp>
        <p:nvSpPr>
          <p:cNvPr id="4" name="Text Placeholder 3">
            <a:extLst>
              <a:ext uri="{FF2B5EF4-FFF2-40B4-BE49-F238E27FC236}">
                <a16:creationId xmlns:a16="http://schemas.microsoft.com/office/drawing/2014/main" id="{BC21872A-6231-4DC7-B011-20A0E26BEC9D}"/>
              </a:ext>
            </a:extLst>
          </p:cNvPr>
          <p:cNvSpPr>
            <a:spLocks noGrp="1"/>
          </p:cNvSpPr>
          <p:nvPr>
            <p:ph type="body" sz="quarter" idx="4294967295"/>
          </p:nvPr>
        </p:nvSpPr>
        <p:spPr>
          <a:xfrm>
            <a:off x="504001" y="1425575"/>
            <a:ext cx="11185525" cy="2003425"/>
          </a:xfrm>
        </p:spPr>
        <p:txBody>
          <a:bodyPr>
            <a:normAutofit/>
          </a:bodyPr>
          <a:lstStyle/>
          <a:p>
            <a:r>
              <a:rPr lang="en-US" sz="2800" b="0" dirty="0"/>
              <a:t>“ SAP Data Intelligence has proved useful to us with its ability to pull from a variety of data sources and is well suited to this. It is also more than capable of cleansing out data without a great deal of issues.”  </a:t>
            </a:r>
            <a:r>
              <a:rPr lang="en-US" sz="1600" b="0" i="1" dirty="0"/>
              <a:t>- </a:t>
            </a:r>
            <a:r>
              <a:rPr lang="en-US" sz="1600" b="0" i="1" dirty="0">
                <a:hlinkClick r:id="rId2"/>
              </a:rPr>
              <a:t>Ben Williams, Data Analyst</a:t>
            </a:r>
            <a:endParaRPr lang="en-US" sz="2800" b="0" dirty="0"/>
          </a:p>
        </p:txBody>
      </p:sp>
      <p:pic>
        <p:nvPicPr>
          <p:cNvPr id="5" name="Picture 4">
            <a:extLst>
              <a:ext uri="{FF2B5EF4-FFF2-40B4-BE49-F238E27FC236}">
                <a16:creationId xmlns:a16="http://schemas.microsoft.com/office/drawing/2014/main" id="{6010130F-0738-4846-A5A9-5F5E0B124148}"/>
              </a:ext>
            </a:extLst>
          </p:cNvPr>
          <p:cNvPicPr>
            <a:picLocks noChangeAspect="1"/>
          </p:cNvPicPr>
          <p:nvPr/>
        </p:nvPicPr>
        <p:blipFill>
          <a:blip r:embed="rId3"/>
          <a:stretch>
            <a:fillRect/>
          </a:stretch>
        </p:blipFill>
        <p:spPr>
          <a:xfrm>
            <a:off x="8716850" y="355244"/>
            <a:ext cx="2381582" cy="666843"/>
          </a:xfrm>
          <a:prstGeom prst="rect">
            <a:avLst/>
          </a:prstGeom>
        </p:spPr>
      </p:pic>
      <p:sp>
        <p:nvSpPr>
          <p:cNvPr id="7" name="Text Placeholder 3">
            <a:extLst>
              <a:ext uri="{FF2B5EF4-FFF2-40B4-BE49-F238E27FC236}">
                <a16:creationId xmlns:a16="http://schemas.microsoft.com/office/drawing/2014/main" id="{55A0D6FC-B1B7-4E06-89E1-078B3F9AE56B}"/>
              </a:ext>
            </a:extLst>
          </p:cNvPr>
          <p:cNvSpPr txBox="1">
            <a:spLocks/>
          </p:cNvSpPr>
          <p:nvPr/>
        </p:nvSpPr>
        <p:spPr bwMode="black">
          <a:xfrm>
            <a:off x="504001" y="3429000"/>
            <a:ext cx="11185200" cy="2002743"/>
          </a:xfrm>
          <a:prstGeom prst="rect">
            <a:avLst/>
          </a:prstGeom>
        </p:spPr>
        <p:txBody>
          <a:bodyPr vert="horz" lIns="0" tIns="0" rIns="0" bIns="0" rtlCol="0">
            <a:normAutofit/>
          </a:bodyPr>
          <a:lstStyle>
            <a:lvl1pPr marL="395921" indent="-395921" algn="l" defTabSz="1088558" rtl="0" eaLnBrk="1" latinLnBrk="0" hangingPunct="1">
              <a:lnSpc>
                <a:spcPct val="90000"/>
              </a:lnSpc>
              <a:spcBef>
                <a:spcPts val="600"/>
              </a:spcBef>
              <a:buClr>
                <a:schemeClr val="accent1"/>
              </a:buClr>
              <a:buSzPct val="80000"/>
              <a:buFontTx/>
              <a:buNone/>
              <a:defRPr sz="5999" b="1" kern="1200">
                <a:solidFill>
                  <a:schemeClr val="tx1"/>
                </a:solidFill>
                <a:latin typeface="+mn-lt"/>
                <a:ea typeface="+mn-ea"/>
                <a:cs typeface="+mn-cs"/>
              </a:defRPr>
            </a:lvl1pPr>
            <a:lvl2pPr marL="395921" indent="0" algn="l" defTabSz="1088558" rtl="0" eaLnBrk="1" latinLnBrk="0" hangingPunct="1">
              <a:spcBef>
                <a:spcPts val="600"/>
              </a:spcBef>
              <a:buClr>
                <a:schemeClr val="accent1"/>
              </a:buClr>
              <a:buSzPct val="100000"/>
              <a:buFont typeface="Wingdings" pitchFamily="2" charset="2"/>
              <a:buNone/>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sz="2800" b="0" dirty="0"/>
              <a:t>“ SAP Data Intelligence is very well suited in scenarios, where we need to harmonize and integrate data from multiple data sources, run machine learning algorithm, and output the data for advance analytics purpose” </a:t>
            </a:r>
            <a:r>
              <a:rPr lang="en-US" sz="1600" b="0" i="1" dirty="0"/>
              <a:t>– </a:t>
            </a:r>
            <a:r>
              <a:rPr lang="en-US" sz="1600" b="0" i="1" dirty="0">
                <a:hlinkClick r:id="rId4"/>
              </a:rPr>
              <a:t>Prasun Dutta, SAP Practice Lead</a:t>
            </a:r>
            <a:endParaRPr lang="en-US" sz="2800" b="0" dirty="0"/>
          </a:p>
        </p:txBody>
      </p:sp>
      <p:sp>
        <p:nvSpPr>
          <p:cNvPr id="9" name="Text Placeholder 3">
            <a:extLst>
              <a:ext uri="{FF2B5EF4-FFF2-40B4-BE49-F238E27FC236}">
                <a16:creationId xmlns:a16="http://schemas.microsoft.com/office/drawing/2014/main" id="{3DB569D6-C759-42B0-AE26-6780594E8056}"/>
              </a:ext>
            </a:extLst>
          </p:cNvPr>
          <p:cNvSpPr txBox="1">
            <a:spLocks/>
          </p:cNvSpPr>
          <p:nvPr/>
        </p:nvSpPr>
        <p:spPr bwMode="black">
          <a:xfrm>
            <a:off x="504001" y="5352629"/>
            <a:ext cx="11185200" cy="1001372"/>
          </a:xfrm>
          <a:prstGeom prst="rect">
            <a:avLst/>
          </a:prstGeom>
        </p:spPr>
        <p:txBody>
          <a:bodyPr vert="horz" lIns="0" tIns="0" rIns="0" bIns="0" rtlCol="0">
            <a:normAutofit/>
          </a:bodyPr>
          <a:lstStyle>
            <a:lvl1pPr marL="395921" indent="-395921" algn="l" defTabSz="1088558" rtl="0" eaLnBrk="1" latinLnBrk="0" hangingPunct="1">
              <a:lnSpc>
                <a:spcPct val="90000"/>
              </a:lnSpc>
              <a:spcBef>
                <a:spcPts val="600"/>
              </a:spcBef>
              <a:buClr>
                <a:schemeClr val="accent1"/>
              </a:buClr>
              <a:buSzPct val="80000"/>
              <a:buFontTx/>
              <a:buNone/>
              <a:defRPr sz="5999" b="1" kern="1200">
                <a:solidFill>
                  <a:schemeClr val="tx1"/>
                </a:solidFill>
                <a:latin typeface="+mn-lt"/>
                <a:ea typeface="+mn-ea"/>
                <a:cs typeface="+mn-cs"/>
              </a:defRPr>
            </a:lvl1pPr>
            <a:lvl2pPr marL="395921" indent="0" algn="l" defTabSz="1088558" rtl="0" eaLnBrk="1" latinLnBrk="0" hangingPunct="1">
              <a:spcBef>
                <a:spcPts val="600"/>
              </a:spcBef>
              <a:buClr>
                <a:schemeClr val="accent1"/>
              </a:buClr>
              <a:buSzPct val="100000"/>
              <a:buFont typeface="Wingdings" pitchFamily="2" charset="2"/>
              <a:buNone/>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sz="2800" b="0" dirty="0"/>
              <a:t>“ SAP Data Intelligence has saved a lot of time by providing a complete data solution within one platform” </a:t>
            </a:r>
            <a:r>
              <a:rPr lang="en-US" sz="1600" b="0" i="1" dirty="0"/>
              <a:t>– </a:t>
            </a:r>
            <a:r>
              <a:rPr lang="en-US" sz="1600" b="0" i="1" dirty="0">
                <a:hlinkClick r:id="rId5"/>
              </a:rPr>
              <a:t>Rounak Verma, University Student</a:t>
            </a:r>
            <a:endParaRPr lang="en-US" sz="2800" b="0" dirty="0"/>
          </a:p>
        </p:txBody>
      </p:sp>
    </p:spTree>
    <p:extLst>
      <p:ext uri="{BB962C8B-B14F-4D97-AF65-F5344CB8AC3E}">
        <p14:creationId xmlns:p14="http://schemas.microsoft.com/office/powerpoint/2010/main" val="1986155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gray">
          <a:xfrm>
            <a:off x="504001" y="504000"/>
            <a:ext cx="11186476" cy="707886"/>
          </a:xfrm>
        </p:spPr>
        <p:txBody>
          <a:bodyPr/>
          <a:lstStyle/>
          <a:p>
            <a:r>
              <a:rPr lang="en-US" dirty="0"/>
              <a:t>SAP Ranked as a Leader</a:t>
            </a:r>
            <a:br>
              <a:rPr lang="en-US" dirty="0"/>
            </a:br>
            <a:r>
              <a:rPr lang="en-US" sz="2200" dirty="0">
                <a:solidFill>
                  <a:schemeClr val="accent1"/>
                </a:solidFill>
              </a:rPr>
              <a:t>The Forrester Wave™: Enterprise Data Fabric, Q2 2020</a:t>
            </a:r>
          </a:p>
        </p:txBody>
      </p:sp>
      <p:sp>
        <p:nvSpPr>
          <p:cNvPr id="19" name="Rectangle 18">
            <a:extLst>
              <a:ext uri="{FF2B5EF4-FFF2-40B4-BE49-F238E27FC236}">
                <a16:creationId xmlns:a16="http://schemas.microsoft.com/office/drawing/2014/main" id="{F05F4638-24B7-4B4E-A9F5-1122981F927A}"/>
              </a:ext>
            </a:extLst>
          </p:cNvPr>
          <p:cNvSpPr/>
          <p:nvPr/>
        </p:nvSpPr>
        <p:spPr>
          <a:xfrm>
            <a:off x="429030" y="5991491"/>
            <a:ext cx="9532111" cy="415282"/>
          </a:xfrm>
          <a:prstGeom prst="rect">
            <a:avLst/>
          </a:prstGeom>
        </p:spPr>
        <p:txBody>
          <a:bodyPr wrap="square">
            <a:spAutoFit/>
          </a:bodyPr>
          <a:lstStyle/>
          <a:p>
            <a:pPr defTabSz="1087796">
              <a:defRPr/>
            </a:pPr>
            <a:r>
              <a:rPr lang="en-US" sz="700" dirty="0">
                <a:solidFill>
                  <a:srgbClr val="000000">
                    <a:lumMod val="50000"/>
                    <a:lumOff val="50000"/>
                  </a:srgbClr>
                </a:solidFill>
                <a:latin typeface="Arial" panose="020B0604020202020204" pitchFamily="34" charset="0"/>
                <a:cs typeface="Arial" panose="020B0604020202020204" pitchFamily="34" charset="0"/>
              </a:rPr>
              <a:t>"The Forrester Wave™ is copyrighted by Forrester Research, Inc. Forrester and Forrester Wave™ are trademarks of Forrester Research, Inc. The Forrester Wave™ is a graphical representation of Forrester's call on a market and is plotted using a detailed spreadsheet with exposed scores, weightings, and comments. Forrester does not endorse any vendor, product, or service depicted in the Forrester Wave. Information is based on best available resources. Opinions reflect judgment at the time and are subject to change."</a:t>
            </a:r>
          </a:p>
        </p:txBody>
      </p:sp>
      <p:sp>
        <p:nvSpPr>
          <p:cNvPr id="22" name="Rectangle 21">
            <a:extLst>
              <a:ext uri="{FF2B5EF4-FFF2-40B4-BE49-F238E27FC236}">
                <a16:creationId xmlns:a16="http://schemas.microsoft.com/office/drawing/2014/main" id="{47CA7FF1-F113-E048-9372-EC0F2ED2A94B}"/>
              </a:ext>
            </a:extLst>
          </p:cNvPr>
          <p:cNvSpPr/>
          <p:nvPr/>
        </p:nvSpPr>
        <p:spPr>
          <a:xfrm>
            <a:off x="4963290" y="5339226"/>
            <a:ext cx="6078991" cy="523084"/>
          </a:xfrm>
          <a:prstGeom prst="rect">
            <a:avLst/>
          </a:prstGeom>
        </p:spPr>
        <p:txBody>
          <a:bodyPr wrap="square">
            <a:spAutoFit/>
          </a:bodyPr>
          <a:lstStyle/>
          <a:p>
            <a:pPr defTabSz="1087796">
              <a:defRPr/>
            </a:pPr>
            <a:r>
              <a:rPr lang="de-DE" sz="1400" i="1" dirty="0">
                <a:solidFill>
                  <a:srgbClr val="000000"/>
                </a:solidFill>
                <a:hlinkClick r:id="rId3"/>
              </a:rPr>
              <a:t>The Forrester Wave</a:t>
            </a:r>
            <a:r>
              <a:rPr lang="de-DE" sz="1400" i="1" baseline="30000" dirty="0">
                <a:solidFill>
                  <a:srgbClr val="000000"/>
                </a:solidFill>
                <a:hlinkClick r:id="rId3"/>
              </a:rPr>
              <a:t>™</a:t>
            </a:r>
            <a:r>
              <a:rPr lang="de-DE" sz="1400" i="1" dirty="0">
                <a:solidFill>
                  <a:srgbClr val="000000"/>
                </a:solidFill>
                <a:hlinkClick r:id="rId3"/>
              </a:rPr>
              <a:t>: Enterprise Data Fabric, </a:t>
            </a:r>
            <a:r>
              <a:rPr lang="de-DE" sz="1400" i="1" dirty="0">
                <a:solidFill>
                  <a:srgbClr val="000000"/>
                </a:solidFill>
              </a:rPr>
              <a:t>Q2 2020, Noel Yuhanna </a:t>
            </a:r>
            <a:r>
              <a:rPr lang="it-IT" sz="1400" i="1" dirty="0">
                <a:solidFill>
                  <a:srgbClr val="000000"/>
                </a:solidFill>
              </a:rPr>
              <a:t>with Gene Leganza, Robert Perdoni, Christine </a:t>
            </a:r>
            <a:r>
              <a:rPr lang="it-IT" sz="1400" i="1" dirty="0" err="1">
                <a:solidFill>
                  <a:srgbClr val="000000"/>
                </a:solidFill>
              </a:rPr>
              <a:t>Turley</a:t>
            </a:r>
            <a:r>
              <a:rPr lang="de-DE" sz="1400" i="1" dirty="0">
                <a:solidFill>
                  <a:srgbClr val="000000"/>
                </a:solidFill>
              </a:rPr>
              <a:t>, 10 June 2020</a:t>
            </a:r>
          </a:p>
        </p:txBody>
      </p:sp>
      <p:sp>
        <p:nvSpPr>
          <p:cNvPr id="23" name="Text Placeholder">
            <a:extLst>
              <a:ext uri="{FF2B5EF4-FFF2-40B4-BE49-F238E27FC236}">
                <a16:creationId xmlns:a16="http://schemas.microsoft.com/office/drawing/2014/main" id="{C88DBDC5-EB8F-3C41-9B38-F2746983F707}"/>
              </a:ext>
            </a:extLst>
          </p:cNvPr>
          <p:cNvSpPr txBox="1">
            <a:spLocks/>
          </p:cNvSpPr>
          <p:nvPr/>
        </p:nvSpPr>
        <p:spPr bwMode="gray">
          <a:xfrm>
            <a:off x="4147298" y="1254477"/>
            <a:ext cx="7526808" cy="1611890"/>
          </a:xfrm>
          <a:prstGeom prst="rect">
            <a:avLst/>
          </a:prstGeom>
        </p:spPr>
        <p:txBody>
          <a:bodyPr lIns="0" rIns="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7579">
              <a:spcBef>
                <a:spcPts val="600"/>
              </a:spcBef>
              <a:buClr>
                <a:srgbClr val="F0AB00"/>
              </a:buClr>
              <a:defRPr/>
            </a:pPr>
            <a:r>
              <a:rPr lang="en-US" sz="1798" dirty="0">
                <a:latin typeface="Arial"/>
                <a:ea typeface="BentonSans" charset="0"/>
                <a:cs typeface="Arial" panose="020B0604020202020204" pitchFamily="34" charset="0"/>
              </a:rPr>
              <a:t>SAP was recognized as a</a:t>
            </a:r>
            <a:r>
              <a:rPr lang="en-US" sz="1798" b="1" dirty="0">
                <a:latin typeface="Arial"/>
                <a:ea typeface="BentonSans" charset="0"/>
                <a:cs typeface="Arial" panose="020B0604020202020204" pitchFamily="34" charset="0"/>
              </a:rPr>
              <a:t> leader</a:t>
            </a:r>
            <a:r>
              <a:rPr lang="en-US" sz="1798" dirty="0">
                <a:latin typeface="Arial"/>
                <a:ea typeface="BentonSans" charset="0"/>
                <a:cs typeface="Arial" panose="020B0604020202020204" pitchFamily="34" charset="0"/>
              </a:rPr>
              <a:t> in the Q2 2020 Enterprise Data Fabric Wave™ by Forrester based on its scores in the </a:t>
            </a:r>
            <a:r>
              <a:rPr lang="en-US" sz="1798" b="1" dirty="0">
                <a:latin typeface="Arial"/>
                <a:ea typeface="BentonSans" charset="0"/>
                <a:cs typeface="Arial" panose="020B0604020202020204" pitchFamily="34" charset="0"/>
              </a:rPr>
              <a:t>current offering, strategy and market presence </a:t>
            </a:r>
            <a:r>
              <a:rPr lang="en-US" sz="1798" dirty="0">
                <a:latin typeface="Arial"/>
                <a:ea typeface="BentonSans" charset="0"/>
                <a:cs typeface="Arial" panose="020B0604020202020204" pitchFamily="34" charset="0"/>
              </a:rPr>
              <a:t>categories</a:t>
            </a:r>
            <a:r>
              <a:rPr lang="en-US" sz="1798" b="1" dirty="0">
                <a:latin typeface="Arial"/>
                <a:ea typeface="BentonSans" charset="0"/>
                <a:cs typeface="Arial" panose="020B0604020202020204" pitchFamily="34" charset="0"/>
              </a:rPr>
              <a:t>.</a:t>
            </a:r>
            <a:r>
              <a:rPr lang="en-US" sz="1798" dirty="0">
                <a:latin typeface="Arial"/>
                <a:ea typeface="BentonSans" charset="0"/>
                <a:cs typeface="Arial" panose="020B0604020202020204" pitchFamily="34" charset="0"/>
              </a:rPr>
              <a:t> </a:t>
            </a:r>
          </a:p>
          <a:p>
            <a:pPr defTabSz="1087579">
              <a:spcBef>
                <a:spcPts val="600"/>
              </a:spcBef>
              <a:buClr>
                <a:srgbClr val="F0AB00"/>
              </a:buClr>
              <a:defRPr/>
            </a:pPr>
            <a:r>
              <a:rPr lang="en-US" sz="1798" dirty="0">
                <a:latin typeface="Arial"/>
                <a:cs typeface="Arial" panose="020B0604020202020204" pitchFamily="34" charset="0"/>
              </a:rPr>
              <a:t>According to the report: </a:t>
            </a:r>
            <a:r>
              <a:rPr lang="en-US" sz="1798" dirty="0">
                <a:cs typeface="Arial" panose="020B0604020202020204" pitchFamily="34" charset="0"/>
              </a:rPr>
              <a:t>“SAP enhances data management capabilities to support complex use cases.”</a:t>
            </a:r>
            <a:endParaRPr lang="en-US" sz="1798" dirty="0">
              <a:latin typeface="Arial"/>
              <a:cs typeface="Arial" panose="020B0604020202020204" pitchFamily="34" charset="0"/>
            </a:endParaRPr>
          </a:p>
          <a:p>
            <a:pPr defTabSz="1087579">
              <a:spcBef>
                <a:spcPts val="600"/>
              </a:spcBef>
              <a:buClr>
                <a:srgbClr val="F0AB00"/>
              </a:buClr>
              <a:defRPr/>
            </a:pPr>
            <a:r>
              <a:rPr lang="en-US" sz="1798" dirty="0">
                <a:solidFill>
                  <a:srgbClr val="000000"/>
                </a:solidFill>
                <a:latin typeface="Arial"/>
                <a:ea typeface="BentonSans" charset="0"/>
                <a:cs typeface="Arial" panose="020B0604020202020204" pitchFamily="34" charset="0"/>
              </a:rPr>
              <a:t>SAP earned </a:t>
            </a:r>
            <a:r>
              <a:rPr lang="en-US" sz="1798" b="1" dirty="0">
                <a:solidFill>
                  <a:srgbClr val="000000"/>
                </a:solidFill>
                <a:latin typeface="Arial"/>
                <a:ea typeface="BentonSans" charset="0"/>
                <a:cs typeface="Arial" panose="020B0604020202020204" pitchFamily="34" charset="0"/>
              </a:rPr>
              <a:t>5/5 scores</a:t>
            </a:r>
            <a:r>
              <a:rPr lang="en-US" sz="1798" b="1" dirty="0">
                <a:solidFill>
                  <a:srgbClr val="FF0000"/>
                </a:solidFill>
                <a:latin typeface="Arial"/>
                <a:ea typeface="BentonSans" charset="0"/>
                <a:cs typeface="Arial" panose="020B0604020202020204" pitchFamily="34" charset="0"/>
              </a:rPr>
              <a:t> </a:t>
            </a:r>
            <a:r>
              <a:rPr lang="en-US" sz="1798" b="1" dirty="0">
                <a:solidFill>
                  <a:srgbClr val="000000"/>
                </a:solidFill>
                <a:latin typeface="Arial"/>
                <a:ea typeface="BentonSans" charset="0"/>
                <a:cs typeface="Arial" panose="020B0604020202020204" pitchFamily="34" charset="0"/>
              </a:rPr>
              <a:t>for 14 </a:t>
            </a:r>
            <a:r>
              <a:rPr lang="en-US" sz="1798" dirty="0">
                <a:solidFill>
                  <a:srgbClr val="000000"/>
                </a:solidFill>
                <a:latin typeface="Arial"/>
                <a:ea typeface="BentonSans" charset="0"/>
                <a:cs typeface="Arial" panose="020B0604020202020204" pitchFamily="34" charset="0"/>
              </a:rPr>
              <a:t>criteria including:</a:t>
            </a:r>
          </a:p>
        </p:txBody>
      </p:sp>
      <p:sp>
        <p:nvSpPr>
          <p:cNvPr id="24" name="TextBox 23">
            <a:extLst>
              <a:ext uri="{FF2B5EF4-FFF2-40B4-BE49-F238E27FC236}">
                <a16:creationId xmlns:a16="http://schemas.microsoft.com/office/drawing/2014/main" id="{2E8DFED6-9E60-804D-8FE7-6994BF2E1664}"/>
              </a:ext>
            </a:extLst>
          </p:cNvPr>
          <p:cNvSpPr txBox="1"/>
          <p:nvPr/>
        </p:nvSpPr>
        <p:spPr>
          <a:xfrm>
            <a:off x="4041881" y="3374980"/>
            <a:ext cx="2708718" cy="1508105"/>
          </a:xfrm>
          <a:prstGeom prst="rect">
            <a:avLst/>
          </a:prstGeom>
          <a:noFill/>
        </p:spPr>
        <p:txBody>
          <a:bodyPr wrap="square" lIns="0" tIns="0" rIns="0" bIns="0" rtlCol="0">
            <a:spAutoFit/>
          </a:bodyPr>
          <a:lstStyle/>
          <a:p>
            <a:pPr marL="379248" indent="-285578">
              <a:buClr>
                <a:srgbClr val="F0AB00"/>
              </a:buClr>
              <a:buFont typeface="Wingdings" charset="2"/>
              <a:buChar char="§"/>
              <a:defRPr/>
            </a:pPr>
            <a:r>
              <a:rPr lang="en-US" sz="1400" dirty="0">
                <a:solidFill>
                  <a:srgbClr val="000000"/>
                </a:solidFill>
              </a:rPr>
              <a:t>Data Pipeline</a:t>
            </a:r>
          </a:p>
          <a:p>
            <a:pPr marL="379248" indent="-285578">
              <a:buClr>
                <a:srgbClr val="F0AB00"/>
              </a:buClr>
              <a:buFont typeface="Wingdings" charset="2"/>
              <a:buChar char="§"/>
              <a:defRPr/>
            </a:pPr>
            <a:r>
              <a:rPr lang="en-US" sz="1400" dirty="0">
                <a:solidFill>
                  <a:srgbClr val="000000"/>
                </a:solidFill>
              </a:rPr>
              <a:t>Data Discovery</a:t>
            </a:r>
          </a:p>
          <a:p>
            <a:pPr marL="379248" indent="-285578">
              <a:buClr>
                <a:srgbClr val="F0AB00"/>
              </a:buClr>
              <a:buFont typeface="Wingdings" charset="2"/>
              <a:buChar char="§"/>
              <a:defRPr/>
            </a:pPr>
            <a:r>
              <a:rPr lang="en-US" sz="1400" dirty="0">
                <a:solidFill>
                  <a:srgbClr val="000000"/>
                </a:solidFill>
              </a:rPr>
              <a:t>Data Security</a:t>
            </a:r>
          </a:p>
          <a:p>
            <a:pPr marL="379248" indent="-285578">
              <a:buClr>
                <a:srgbClr val="F0AB00"/>
              </a:buClr>
              <a:buFont typeface="Wingdings" charset="2"/>
              <a:buChar char="§"/>
              <a:defRPr/>
            </a:pPr>
            <a:r>
              <a:rPr lang="en-US" sz="1400" dirty="0">
                <a:solidFill>
                  <a:srgbClr val="000000"/>
                </a:solidFill>
              </a:rPr>
              <a:t>Data Processing/Persistence</a:t>
            </a:r>
          </a:p>
          <a:p>
            <a:pPr marL="379248" indent="-285578">
              <a:buClr>
                <a:srgbClr val="F0AB00"/>
              </a:buClr>
              <a:buFont typeface="Wingdings" charset="2"/>
              <a:buChar char="§"/>
              <a:defRPr/>
            </a:pPr>
            <a:r>
              <a:rPr lang="en-US" sz="1400" dirty="0">
                <a:solidFill>
                  <a:srgbClr val="000000"/>
                </a:solidFill>
              </a:rPr>
              <a:t>Data Transformation</a:t>
            </a:r>
          </a:p>
          <a:p>
            <a:pPr marL="379248" indent="-285578">
              <a:buClr>
                <a:srgbClr val="F0AB00"/>
              </a:buClr>
              <a:buFont typeface="Wingdings" charset="2"/>
              <a:buChar char="§"/>
              <a:defRPr/>
            </a:pPr>
            <a:r>
              <a:rPr lang="en-US" sz="1400" dirty="0">
                <a:solidFill>
                  <a:srgbClr val="000000"/>
                </a:solidFill>
              </a:rPr>
              <a:t>Data Quality</a:t>
            </a:r>
          </a:p>
          <a:p>
            <a:pPr marL="379248" indent="-285578">
              <a:buClr>
                <a:srgbClr val="F0AB00"/>
              </a:buClr>
              <a:buFont typeface="Wingdings" charset="2"/>
              <a:buChar char="§"/>
              <a:defRPr/>
            </a:pPr>
            <a:r>
              <a:rPr lang="en-US" sz="1400" dirty="0">
                <a:solidFill>
                  <a:srgbClr val="000000"/>
                </a:solidFill>
              </a:rPr>
              <a:t>Data Integration</a:t>
            </a:r>
          </a:p>
        </p:txBody>
      </p:sp>
      <p:sp>
        <p:nvSpPr>
          <p:cNvPr id="26" name="TextBox 25">
            <a:extLst>
              <a:ext uri="{FF2B5EF4-FFF2-40B4-BE49-F238E27FC236}">
                <a16:creationId xmlns:a16="http://schemas.microsoft.com/office/drawing/2014/main" id="{D16D592D-8E28-BA4F-A357-BEBD16D18247}"/>
              </a:ext>
            </a:extLst>
          </p:cNvPr>
          <p:cNvSpPr txBox="1"/>
          <p:nvPr/>
        </p:nvSpPr>
        <p:spPr>
          <a:xfrm>
            <a:off x="7101348" y="3373426"/>
            <a:ext cx="3373654" cy="1508105"/>
          </a:xfrm>
          <a:prstGeom prst="rect">
            <a:avLst/>
          </a:prstGeom>
          <a:noFill/>
        </p:spPr>
        <p:txBody>
          <a:bodyPr wrap="square" lIns="0" tIns="0" rIns="0" bIns="0" rtlCol="0">
            <a:spAutoFit/>
          </a:bodyPr>
          <a:lstStyle/>
          <a:p>
            <a:pPr marL="379248" indent="-285578">
              <a:buClr>
                <a:srgbClr val="F0AB00"/>
              </a:buClr>
              <a:buFont typeface="Wingdings" charset="2"/>
              <a:buChar char="§"/>
              <a:defRPr/>
            </a:pPr>
            <a:r>
              <a:rPr lang="en-US" sz="1400" dirty="0">
                <a:solidFill>
                  <a:srgbClr val="000000"/>
                </a:solidFill>
              </a:rPr>
              <a:t>Data Access and Search</a:t>
            </a:r>
          </a:p>
          <a:p>
            <a:pPr marL="379248" indent="-285578">
              <a:buClr>
                <a:srgbClr val="F0AB00"/>
              </a:buClr>
              <a:buFont typeface="Wingdings" charset="2"/>
              <a:buChar char="§"/>
              <a:defRPr/>
            </a:pPr>
            <a:r>
              <a:rPr lang="en-US" sz="1400" dirty="0">
                <a:solidFill>
                  <a:srgbClr val="000000"/>
                </a:solidFill>
              </a:rPr>
              <a:t>Data Fabric Deployment</a:t>
            </a:r>
          </a:p>
          <a:p>
            <a:pPr marL="379248" indent="-285578">
              <a:buClr>
                <a:srgbClr val="F0AB00"/>
              </a:buClr>
              <a:buFont typeface="Wingdings" charset="2"/>
              <a:buChar char="§"/>
              <a:defRPr/>
            </a:pPr>
            <a:r>
              <a:rPr lang="en-US" sz="1400" dirty="0">
                <a:solidFill>
                  <a:srgbClr val="000000"/>
                </a:solidFill>
              </a:rPr>
              <a:t>Use Cases</a:t>
            </a:r>
          </a:p>
          <a:p>
            <a:pPr marL="379248" indent="-285578">
              <a:buClr>
                <a:srgbClr val="F0AB00"/>
              </a:buClr>
              <a:buFont typeface="Wingdings" charset="2"/>
              <a:buChar char="§"/>
              <a:defRPr/>
            </a:pPr>
            <a:r>
              <a:rPr lang="en-US" sz="1400" kern="0" dirty="0">
                <a:solidFill>
                  <a:srgbClr val="000000"/>
                </a:solidFill>
                <a:ea typeface="Arial Unicode MS" pitchFamily="34" charset="-128"/>
                <a:cs typeface="Arial Unicode MS" pitchFamily="34" charset="-128"/>
              </a:rPr>
              <a:t>Roadmap</a:t>
            </a:r>
          </a:p>
          <a:p>
            <a:pPr marL="379248" indent="-285578">
              <a:buClr>
                <a:srgbClr val="F0AB00"/>
              </a:buClr>
              <a:buFont typeface="Wingdings" charset="2"/>
              <a:buChar char="§"/>
              <a:defRPr/>
            </a:pPr>
            <a:r>
              <a:rPr lang="en-US" sz="1400" kern="0" dirty="0">
                <a:solidFill>
                  <a:srgbClr val="000000"/>
                </a:solidFill>
                <a:ea typeface="Arial Unicode MS" pitchFamily="34" charset="-128"/>
                <a:cs typeface="Arial Unicode MS" pitchFamily="34" charset="-128"/>
              </a:rPr>
              <a:t>Professional Services and Support</a:t>
            </a:r>
          </a:p>
          <a:p>
            <a:pPr marL="379248" indent="-285578">
              <a:buClr>
                <a:srgbClr val="F0AB00"/>
              </a:buClr>
              <a:buFont typeface="Wingdings" charset="2"/>
              <a:buChar char="§"/>
              <a:defRPr/>
            </a:pPr>
            <a:r>
              <a:rPr lang="en-US" sz="1400" kern="0" dirty="0">
                <a:solidFill>
                  <a:srgbClr val="000000"/>
                </a:solidFill>
                <a:ea typeface="Arial Unicode MS" pitchFamily="34" charset="-128"/>
                <a:cs typeface="Arial Unicode MS" pitchFamily="34" charset="-128"/>
              </a:rPr>
              <a:t>Revenue</a:t>
            </a:r>
          </a:p>
          <a:p>
            <a:pPr marL="379248" indent="-285578">
              <a:buClr>
                <a:srgbClr val="F0AB00"/>
              </a:buClr>
              <a:buFont typeface="Wingdings" charset="2"/>
              <a:buChar char="§"/>
              <a:defRPr/>
            </a:pPr>
            <a:r>
              <a:rPr lang="en-US" sz="1400" kern="0" dirty="0">
                <a:solidFill>
                  <a:srgbClr val="000000"/>
                </a:solidFill>
                <a:ea typeface="Arial Unicode MS" pitchFamily="34" charset="-128"/>
                <a:cs typeface="Arial Unicode MS" pitchFamily="34" charset="-128"/>
              </a:rPr>
              <a:t>Customer Base</a:t>
            </a:r>
          </a:p>
        </p:txBody>
      </p:sp>
      <p:pic>
        <p:nvPicPr>
          <p:cNvPr id="32" name="Picture 31">
            <a:extLst>
              <a:ext uri="{FF2B5EF4-FFF2-40B4-BE49-F238E27FC236}">
                <a16:creationId xmlns:a16="http://schemas.microsoft.com/office/drawing/2014/main" id="{E624704C-5D6D-564B-AC52-B495EEC55892}"/>
              </a:ext>
            </a:extLst>
          </p:cNvPr>
          <p:cNvPicPr>
            <a:picLocks noChangeAspect="1"/>
          </p:cNvPicPr>
          <p:nvPr/>
        </p:nvPicPr>
        <p:blipFill>
          <a:blip r:embed="rId4"/>
          <a:stretch>
            <a:fillRect/>
          </a:stretch>
        </p:blipFill>
        <p:spPr>
          <a:xfrm>
            <a:off x="9840319" y="552223"/>
            <a:ext cx="1843044" cy="293624"/>
          </a:xfrm>
          <a:prstGeom prst="rect">
            <a:avLst/>
          </a:prstGeom>
        </p:spPr>
      </p:pic>
      <p:sp>
        <p:nvSpPr>
          <p:cNvPr id="33" name="TextBox 32"/>
          <p:cNvSpPr txBox="1"/>
          <p:nvPr/>
        </p:nvSpPr>
        <p:spPr>
          <a:xfrm>
            <a:off x="521069" y="1441293"/>
            <a:ext cx="2652493" cy="10766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defRPr/>
            </a:pPr>
            <a:r>
              <a:rPr lang="en-US" sz="675" kern="0" dirty="0">
                <a:solidFill>
                  <a:srgbClr val="000000"/>
                </a:solidFill>
                <a:ea typeface="Arial Unicode MS" pitchFamily="34" charset="-128"/>
                <a:cs typeface="Arial Unicode MS" pitchFamily="34" charset="-128"/>
              </a:rPr>
              <a:t>Figure 1: Forrester Wave™: Enterprise Data Fabric, Q2 2020</a:t>
            </a:r>
          </a:p>
        </p:txBody>
      </p:sp>
      <p:sp>
        <p:nvSpPr>
          <p:cNvPr id="16" name="TextBox 15">
            <a:extLst>
              <a:ext uri="{FF2B5EF4-FFF2-40B4-BE49-F238E27FC236}">
                <a16:creationId xmlns:a16="http://schemas.microsoft.com/office/drawing/2014/main" id="{E741DBDC-1AD0-4840-AE84-C943A490B85C}"/>
              </a:ext>
            </a:extLst>
          </p:cNvPr>
          <p:cNvSpPr txBox="1"/>
          <p:nvPr/>
        </p:nvSpPr>
        <p:spPr>
          <a:xfrm>
            <a:off x="235974" y="5457742"/>
            <a:ext cx="4135240" cy="353851"/>
          </a:xfrm>
          <a:prstGeom prst="rect">
            <a:avLst/>
          </a:prstGeom>
          <a:noFill/>
          <a:ln w="19050">
            <a:noFill/>
          </a:ln>
          <a:effectLst/>
        </p:spPr>
        <p:txBody>
          <a:bodyPr wrap="square" lIns="0" tIns="91416" rIns="0" bIns="91416" rtlCol="0">
            <a:spAutoFit/>
          </a:bodyPr>
          <a:lstStyle/>
          <a:p>
            <a:pPr algn="ctr" fontAlgn="base">
              <a:spcBef>
                <a:spcPts val="600"/>
              </a:spcBef>
              <a:spcAft>
                <a:spcPct val="0"/>
              </a:spcAft>
              <a:buClr>
                <a:srgbClr val="F0AB00"/>
              </a:buClr>
              <a:buSzPct val="80000"/>
              <a:defRPr/>
            </a:pPr>
            <a:r>
              <a:rPr lang="en-US" sz="1100" b="1" i="1" kern="0" dirty="0">
                <a:solidFill>
                  <a:srgbClr val="4AA3DA"/>
                </a:solidFill>
                <a:ea typeface="Arial Unicode MS" pitchFamily="34" charset="-128"/>
                <a:cs typeface="Arial Unicode MS" pitchFamily="34" charset="-128"/>
                <a:hlinkClick r:id="rId3"/>
              </a:rPr>
              <a:t>Full Report </a:t>
            </a:r>
            <a:r>
              <a:rPr lang="en-US" sz="1100" b="1" i="1" kern="0" dirty="0">
                <a:solidFill>
                  <a:srgbClr val="4AA3DA"/>
                </a:solidFill>
                <a:ea typeface="Arial Unicode MS" pitchFamily="34" charset="-128"/>
                <a:cs typeface="Arial Unicode MS" pitchFamily="34" charset="-128"/>
              </a:rPr>
              <a:t>| </a:t>
            </a:r>
            <a:r>
              <a:rPr lang="en-US" sz="1100" b="1" i="1" kern="0" dirty="0">
                <a:solidFill>
                  <a:srgbClr val="4AA3DA"/>
                </a:solidFill>
                <a:ea typeface="Arial Unicode MS" pitchFamily="34" charset="-128"/>
                <a:cs typeface="Arial Unicode MS" pitchFamily="34" charset="-128"/>
                <a:hlinkClick r:id="rId5"/>
              </a:rPr>
              <a:t>Newsbyte</a:t>
            </a:r>
            <a:r>
              <a:rPr lang="en-US" sz="1100" b="1" i="1" kern="0" dirty="0">
                <a:solidFill>
                  <a:srgbClr val="4AA3DA"/>
                </a:solidFill>
                <a:ea typeface="Arial Unicode MS" pitchFamily="34" charset="-128"/>
                <a:cs typeface="Arial Unicode MS" pitchFamily="34" charset="-128"/>
              </a:rPr>
              <a:t> | </a:t>
            </a:r>
            <a:r>
              <a:rPr lang="en-US" sz="1100" b="1" i="1" kern="0" dirty="0">
                <a:solidFill>
                  <a:srgbClr val="4AA3DA"/>
                </a:solidFill>
                <a:ea typeface="Arial Unicode MS" pitchFamily="34" charset="-128"/>
                <a:cs typeface="Arial Unicode MS" pitchFamily="34" charset="-128"/>
                <a:hlinkClick r:id="rId6"/>
              </a:rPr>
              <a:t>Blog</a:t>
            </a:r>
            <a:endParaRPr lang="en-US" sz="1100" b="1" i="1" kern="0" dirty="0">
              <a:solidFill>
                <a:srgbClr val="4AA3DA"/>
              </a:solidFil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03855993-0EF2-446F-807B-BDF607501E9D}"/>
              </a:ext>
            </a:extLst>
          </p:cNvPr>
          <p:cNvPicPr>
            <a:picLocks noChangeAspect="1"/>
          </p:cNvPicPr>
          <p:nvPr/>
        </p:nvPicPr>
        <p:blipFill>
          <a:blip r:embed="rId7"/>
          <a:stretch>
            <a:fillRect/>
          </a:stretch>
        </p:blipFill>
        <p:spPr>
          <a:xfrm>
            <a:off x="29640" y="1568172"/>
            <a:ext cx="3831097" cy="3968833"/>
          </a:xfrm>
          <a:prstGeom prst="rect">
            <a:avLst/>
          </a:prstGeom>
        </p:spPr>
      </p:pic>
      <p:pic>
        <p:nvPicPr>
          <p:cNvPr id="2" name="Picture 1">
            <a:extLst>
              <a:ext uri="{FF2B5EF4-FFF2-40B4-BE49-F238E27FC236}">
                <a16:creationId xmlns:a16="http://schemas.microsoft.com/office/drawing/2014/main" id="{1B8E2B3E-7BEF-4E2D-9666-71D4FAE7C54C}"/>
              </a:ext>
            </a:extLst>
          </p:cNvPr>
          <p:cNvPicPr>
            <a:picLocks noChangeAspect="1"/>
          </p:cNvPicPr>
          <p:nvPr/>
        </p:nvPicPr>
        <p:blipFill>
          <a:blip r:embed="rId8"/>
          <a:stretch>
            <a:fillRect/>
          </a:stretch>
        </p:blipFill>
        <p:spPr>
          <a:xfrm>
            <a:off x="4024400" y="4974494"/>
            <a:ext cx="966495" cy="966495"/>
          </a:xfrm>
          <a:prstGeom prst="rect">
            <a:avLst/>
          </a:prstGeom>
        </p:spPr>
      </p:pic>
    </p:spTree>
    <p:extLst>
      <p:ext uri="{BB962C8B-B14F-4D97-AF65-F5344CB8AC3E}">
        <p14:creationId xmlns:p14="http://schemas.microsoft.com/office/powerpoint/2010/main" val="1955494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bwMode="gray"/>
        <p:txBody>
          <a:bodyPr>
            <a:normAutofit/>
          </a:bodyPr>
          <a:lstStyle/>
          <a:p>
            <a:r>
              <a:rPr lang="en-US" sz="2200" dirty="0"/>
              <a:t>SAP Data Intelligence Overview</a:t>
            </a:r>
          </a:p>
          <a:p>
            <a:pPr marL="0" lvl="1" indent="0">
              <a:buNone/>
            </a:pPr>
            <a:r>
              <a:rPr lang="en-US" sz="2200" dirty="0"/>
              <a:t>Core capabilities of SAP Data Intelligence</a:t>
            </a:r>
          </a:p>
          <a:p>
            <a:pPr lvl="1"/>
            <a:r>
              <a:rPr lang="en-US" dirty="0"/>
              <a:t>Data Integration</a:t>
            </a:r>
          </a:p>
          <a:p>
            <a:pPr lvl="1"/>
            <a:r>
              <a:rPr lang="en-US" dirty="0"/>
              <a:t>Data Processing</a:t>
            </a:r>
          </a:p>
          <a:p>
            <a:pPr lvl="1"/>
            <a:r>
              <a:rPr lang="en-US" dirty="0"/>
              <a:t>Data Catalog</a:t>
            </a:r>
          </a:p>
          <a:p>
            <a:pPr marL="0" lvl="1" indent="0">
              <a:buNone/>
            </a:pPr>
            <a:r>
              <a:rPr lang="en-US" sz="2200" dirty="0"/>
              <a:t>Key value-add scenarios for SAP customers</a:t>
            </a:r>
          </a:p>
          <a:p>
            <a:pPr lvl="1"/>
            <a:r>
              <a:rPr lang="en-US" dirty="0"/>
              <a:t>SAP integration</a:t>
            </a:r>
          </a:p>
          <a:p>
            <a:pPr lvl="1"/>
            <a:r>
              <a:rPr lang="en-US" dirty="0"/>
              <a:t>Data Management for SAP BTP</a:t>
            </a:r>
          </a:p>
          <a:p>
            <a:pPr lvl="1"/>
            <a:r>
              <a:rPr lang="en-US" dirty="0"/>
              <a:t>Hybrid Data Management</a:t>
            </a:r>
            <a:endParaRPr lang="en-US" sz="2100" dirty="0"/>
          </a:p>
          <a:p>
            <a:pPr marL="0" lvl="1" indent="0">
              <a:buNone/>
            </a:pPr>
            <a:r>
              <a:rPr lang="en-US" sz="2200" dirty="0"/>
              <a:t>Deployment &amp; Connectivity</a:t>
            </a:r>
          </a:p>
          <a:p>
            <a:pPr marL="0" lvl="1" indent="0">
              <a:buNone/>
            </a:pPr>
            <a:r>
              <a:rPr lang="en-US" sz="2200" dirty="0"/>
              <a:t>Reference customers</a:t>
            </a:r>
          </a:p>
          <a:p>
            <a:pPr marL="0" lvl="1" indent="0">
              <a:buNone/>
            </a:pPr>
            <a:r>
              <a:rPr lang="en-US" sz="2200" b="1" dirty="0"/>
              <a:t>Wrap up</a:t>
            </a:r>
          </a:p>
        </p:txBody>
      </p:sp>
      <p:sp>
        <p:nvSpPr>
          <p:cNvPr id="2" name="Agenda"/>
          <p:cNvSpPr>
            <a:spLocks noGrp="1"/>
          </p:cNvSpPr>
          <p:nvPr>
            <p:ph type="title"/>
          </p:nvPr>
        </p:nvSpPr>
        <p:spPr bwMode="gray"/>
        <p:txBody>
          <a:bodyPr/>
          <a:lstStyle/>
          <a:p>
            <a:r>
              <a:rPr lang="en-US" dirty="0"/>
              <a:t>Agenda</a:t>
            </a:r>
          </a:p>
        </p:txBody>
      </p:sp>
      <p:sp>
        <p:nvSpPr>
          <p:cNvPr id="4" name="Rectangle: Rounded Corners 3">
            <a:extLst>
              <a:ext uri="{FF2B5EF4-FFF2-40B4-BE49-F238E27FC236}">
                <a16:creationId xmlns:a16="http://schemas.microsoft.com/office/drawing/2014/main" id="{871C4B9D-ADFA-4311-89F0-C3CB0C30BFA9}"/>
              </a:ext>
            </a:extLst>
          </p:cNvPr>
          <p:cNvSpPr/>
          <p:nvPr/>
        </p:nvSpPr>
        <p:spPr bwMode="gray">
          <a:xfrm>
            <a:off x="450598" y="5769361"/>
            <a:ext cx="1224521" cy="369332"/>
          </a:xfrm>
          <a:prstGeom prst="roundRect">
            <a:avLst/>
          </a:prstGeom>
          <a:noFill/>
          <a:ln w="25400" algn="ctr">
            <a:solidFill>
              <a:srgbClr val="00B0F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GB"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1907133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31C212-2F94-4DA5-8C51-6739050A6357}"/>
              </a:ext>
            </a:extLst>
          </p:cNvPr>
          <p:cNvSpPr>
            <a:spLocks noGrp="1"/>
          </p:cNvSpPr>
          <p:nvPr>
            <p:ph type="ctrTitle"/>
          </p:nvPr>
        </p:nvSpPr>
        <p:spPr/>
        <p:txBody>
          <a:bodyPr/>
          <a:lstStyle/>
          <a:p>
            <a:r>
              <a:rPr lang="en-GB" dirty="0"/>
              <a:t>Wrap up</a:t>
            </a:r>
          </a:p>
        </p:txBody>
      </p:sp>
      <p:pic>
        <p:nvPicPr>
          <p:cNvPr id="6" name="Picture Placeholder 4">
            <a:extLst>
              <a:ext uri="{FF2B5EF4-FFF2-40B4-BE49-F238E27FC236}">
                <a16:creationId xmlns:a16="http://schemas.microsoft.com/office/drawing/2014/main" id="{E23AC63C-0175-42F0-9483-1F1758B1F15A}"/>
              </a:ext>
            </a:extLst>
          </p:cNvPr>
          <p:cNvPicPr>
            <a:picLocks noGrp="1" noChangeAspect="1"/>
          </p:cNvPicPr>
          <p:nvPr>
            <p:ph type="pic" sz="quarter" idx="12"/>
          </p:nvPr>
        </p:nvPicPr>
        <p:blipFill>
          <a:blip r:embed="rId2"/>
          <a:srcRect t="28902" b="28902"/>
          <a:stretch>
            <a:fillRect/>
          </a:stretch>
        </p:blipFill>
        <p:spPr>
          <a:xfrm>
            <a:off x="0" y="3427413"/>
            <a:ext cx="12195175" cy="3430587"/>
          </a:xfrm>
        </p:spPr>
      </p:pic>
    </p:spTree>
    <p:extLst>
      <p:ext uri="{BB962C8B-B14F-4D97-AF65-F5344CB8AC3E}">
        <p14:creationId xmlns:p14="http://schemas.microsoft.com/office/powerpoint/2010/main" val="388143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504000"/>
            <a:ext cx="11529114" cy="369332"/>
          </a:xfrm>
        </p:spPr>
        <p:txBody>
          <a:bodyPr/>
          <a:lstStyle/>
          <a:p>
            <a:r>
              <a:rPr lang="en-US" dirty="0">
                <a:solidFill>
                  <a:srgbClr val="000000"/>
                </a:solidFill>
                <a:cs typeface="Arial" panose="020B0604020202020204" pitchFamily="34" charset="0"/>
              </a:rPr>
              <a:t>SAP Data Intelligence</a:t>
            </a:r>
            <a:r>
              <a:rPr lang="en-US" kern="0" dirty="0">
                <a:ea typeface="Arial Unicode MS" pitchFamily="34" charset="-128"/>
                <a:cs typeface="Arial Unicode MS" pitchFamily="34" charset="-128"/>
              </a:rPr>
              <a:t> – </a:t>
            </a:r>
            <a:r>
              <a:rPr lang="en-US" kern="0" dirty="0">
                <a:solidFill>
                  <a:schemeClr val="accent1"/>
                </a:solidFill>
                <a:ea typeface="Arial Unicode MS" pitchFamily="34" charset="-128"/>
                <a:cs typeface="Arial Unicode MS" pitchFamily="34" charset="-128"/>
              </a:rPr>
              <a:t>Why it is different</a:t>
            </a:r>
            <a:endParaRPr lang="en-US" dirty="0">
              <a:solidFill>
                <a:schemeClr val="accent1"/>
              </a:solidFill>
              <a:ea typeface="Meiryo UI" panose="020B0604030504040204" pitchFamily="50" charset="-128"/>
            </a:endParaRPr>
          </a:p>
        </p:txBody>
      </p:sp>
      <p:sp>
        <p:nvSpPr>
          <p:cNvPr id="30" name="TextBox 29">
            <a:extLst>
              <a:ext uri="{FF2B5EF4-FFF2-40B4-BE49-F238E27FC236}">
                <a16:creationId xmlns:a16="http://schemas.microsoft.com/office/drawing/2014/main" id="{2E3EFE1F-2FCE-46D9-9DDF-F07A90334535}"/>
              </a:ext>
            </a:extLst>
          </p:cNvPr>
          <p:cNvSpPr txBox="1"/>
          <p:nvPr/>
        </p:nvSpPr>
        <p:spPr>
          <a:xfrm>
            <a:off x="1982623" y="2316049"/>
            <a:ext cx="304657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Single end-to-end tool</a:t>
            </a:r>
          </a:p>
        </p:txBody>
      </p:sp>
      <p:sp>
        <p:nvSpPr>
          <p:cNvPr id="33" name="TextBox 32">
            <a:extLst>
              <a:ext uri="{FF2B5EF4-FFF2-40B4-BE49-F238E27FC236}">
                <a16:creationId xmlns:a16="http://schemas.microsoft.com/office/drawing/2014/main" id="{3CA18458-D209-428B-B242-3C3918B36EE2}"/>
              </a:ext>
            </a:extLst>
          </p:cNvPr>
          <p:cNvSpPr txBox="1"/>
          <p:nvPr/>
        </p:nvSpPr>
        <p:spPr>
          <a:xfrm>
            <a:off x="1982623" y="3408812"/>
            <a:ext cx="2395622"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Multi-cloud, agnostic and open</a:t>
            </a:r>
          </a:p>
        </p:txBody>
      </p:sp>
      <p:sp>
        <p:nvSpPr>
          <p:cNvPr id="5" name="TextBox 4">
            <a:extLst>
              <a:ext uri="{FF2B5EF4-FFF2-40B4-BE49-F238E27FC236}">
                <a16:creationId xmlns:a16="http://schemas.microsoft.com/office/drawing/2014/main" id="{EBB3B6C7-EE25-4DA0-B0BE-6BC1BD3BF7FC}"/>
              </a:ext>
            </a:extLst>
          </p:cNvPr>
          <p:cNvSpPr txBox="1"/>
          <p:nvPr/>
        </p:nvSpPr>
        <p:spPr>
          <a:xfrm>
            <a:off x="5111646" y="2191450"/>
            <a:ext cx="6609002"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kern="0" dirty="0">
                <a:ea typeface="Arial Unicode MS" pitchFamily="34" charset="-128"/>
                <a:cs typeface="Arial Unicode MS" pitchFamily="34" charset="-128"/>
              </a:rPr>
              <a:t>Discover and </a:t>
            </a:r>
            <a:r>
              <a:rPr lang="en-GB" sz="1800" kern="0" dirty="0" err="1">
                <a:ea typeface="Arial Unicode MS" pitchFamily="34" charset="-128"/>
                <a:cs typeface="Arial Unicode MS" pitchFamily="34" charset="-128"/>
              </a:rPr>
              <a:t>catalog</a:t>
            </a:r>
            <a:r>
              <a:rPr lang="en-GB" sz="1800" kern="0" dirty="0">
                <a:ea typeface="Arial Unicode MS" pitchFamily="34" charset="-128"/>
                <a:cs typeface="Arial Unicode MS" pitchFamily="34" charset="-128"/>
              </a:rPr>
              <a:t> your data, integrate it and orchestrate, manage ML operations, all in one single product.</a:t>
            </a:r>
          </a:p>
        </p:txBody>
      </p:sp>
      <p:sp>
        <p:nvSpPr>
          <p:cNvPr id="25" name="TextBox 24">
            <a:extLst>
              <a:ext uri="{FF2B5EF4-FFF2-40B4-BE49-F238E27FC236}">
                <a16:creationId xmlns:a16="http://schemas.microsoft.com/office/drawing/2014/main" id="{1CD9BF2C-8AE6-41DE-82A4-9FAC1921070B}"/>
              </a:ext>
            </a:extLst>
          </p:cNvPr>
          <p:cNvSpPr txBox="1"/>
          <p:nvPr/>
        </p:nvSpPr>
        <p:spPr>
          <a:xfrm>
            <a:off x="1982622" y="4750974"/>
            <a:ext cx="2418461"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Re-use existing on-prem investments</a:t>
            </a:r>
          </a:p>
        </p:txBody>
      </p:sp>
      <p:sp>
        <p:nvSpPr>
          <p:cNvPr id="26" name="TextBox 25">
            <a:extLst>
              <a:ext uri="{FF2B5EF4-FFF2-40B4-BE49-F238E27FC236}">
                <a16:creationId xmlns:a16="http://schemas.microsoft.com/office/drawing/2014/main" id="{5B4D502A-5C05-4896-A4DE-FEEB3F92A145}"/>
              </a:ext>
            </a:extLst>
          </p:cNvPr>
          <p:cNvSpPr txBox="1"/>
          <p:nvPr/>
        </p:nvSpPr>
        <p:spPr>
          <a:xfrm>
            <a:off x="5111643" y="4750974"/>
            <a:ext cx="6609003"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GB" sz="1800" kern="0" dirty="0">
                <a:ea typeface="Arial Unicode MS" pitchFamily="34" charset="-128"/>
                <a:cs typeface="Arial Unicode MS" pitchFamily="34" charset="-128"/>
              </a:rPr>
              <a:t>Natively reuse and connect all SAP on prem technologies (HANA, BW, Data Services, SLT etc.)</a:t>
            </a:r>
          </a:p>
        </p:txBody>
      </p:sp>
      <p:sp>
        <p:nvSpPr>
          <p:cNvPr id="24" name="TextBox 23">
            <a:extLst>
              <a:ext uri="{FF2B5EF4-FFF2-40B4-BE49-F238E27FC236}">
                <a16:creationId xmlns:a16="http://schemas.microsoft.com/office/drawing/2014/main" id="{9267F074-DC32-48BA-9477-C09C2FBF9E4B}"/>
              </a:ext>
            </a:extLst>
          </p:cNvPr>
          <p:cNvSpPr txBox="1"/>
          <p:nvPr/>
        </p:nvSpPr>
        <p:spPr>
          <a:xfrm>
            <a:off x="5111643" y="3408812"/>
            <a:ext cx="6609003"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Adaptable architecture built on open technologies, available as-a-service, or BYOL in the cloud on any hyperscaler or on premise.</a:t>
            </a:r>
          </a:p>
        </p:txBody>
      </p:sp>
      <p:pic>
        <p:nvPicPr>
          <p:cNvPr id="11" name="Picture 10">
            <a:extLst>
              <a:ext uri="{FF2B5EF4-FFF2-40B4-BE49-F238E27FC236}">
                <a16:creationId xmlns:a16="http://schemas.microsoft.com/office/drawing/2014/main" id="{05B2C5C2-F4A6-498B-B8F7-E7894D0F809F}"/>
              </a:ext>
            </a:extLst>
          </p:cNvPr>
          <p:cNvPicPr>
            <a:picLocks noChangeAspect="1"/>
          </p:cNvPicPr>
          <p:nvPr/>
        </p:nvPicPr>
        <p:blipFill>
          <a:blip r:embed="rId4"/>
          <a:stretch>
            <a:fillRect/>
          </a:stretch>
        </p:blipFill>
        <p:spPr>
          <a:xfrm>
            <a:off x="958651" y="1874092"/>
            <a:ext cx="1011666" cy="1012644"/>
          </a:xfrm>
          <a:prstGeom prst="rect">
            <a:avLst/>
          </a:prstGeom>
        </p:spPr>
      </p:pic>
      <p:pic>
        <p:nvPicPr>
          <p:cNvPr id="21" name="Picture 20">
            <a:extLst>
              <a:ext uri="{FF2B5EF4-FFF2-40B4-BE49-F238E27FC236}">
                <a16:creationId xmlns:a16="http://schemas.microsoft.com/office/drawing/2014/main" id="{2A9B76BB-60B8-41C5-BF8D-AE29038DCF8E}"/>
              </a:ext>
            </a:extLst>
          </p:cNvPr>
          <p:cNvPicPr>
            <a:picLocks noChangeAspect="1"/>
          </p:cNvPicPr>
          <p:nvPr/>
        </p:nvPicPr>
        <p:blipFill>
          <a:blip r:embed="rId5"/>
          <a:stretch>
            <a:fillRect/>
          </a:stretch>
        </p:blipFill>
        <p:spPr>
          <a:xfrm>
            <a:off x="871599" y="3103981"/>
            <a:ext cx="1060497" cy="1060497"/>
          </a:xfrm>
          <a:prstGeom prst="rect">
            <a:avLst/>
          </a:prstGeom>
        </p:spPr>
      </p:pic>
      <p:pic>
        <p:nvPicPr>
          <p:cNvPr id="23" name="Picture 22">
            <a:extLst>
              <a:ext uri="{FF2B5EF4-FFF2-40B4-BE49-F238E27FC236}">
                <a16:creationId xmlns:a16="http://schemas.microsoft.com/office/drawing/2014/main" id="{69C9B4DE-07CF-424A-90A5-3387F8C1102E}"/>
              </a:ext>
            </a:extLst>
          </p:cNvPr>
          <p:cNvPicPr>
            <a:picLocks noChangeAspect="1"/>
          </p:cNvPicPr>
          <p:nvPr/>
        </p:nvPicPr>
        <p:blipFill>
          <a:blip r:embed="rId6"/>
          <a:stretch>
            <a:fillRect/>
          </a:stretch>
        </p:blipFill>
        <p:spPr>
          <a:xfrm>
            <a:off x="894975" y="4410733"/>
            <a:ext cx="1139018" cy="1139018"/>
          </a:xfrm>
          <a:prstGeom prst="rect">
            <a:avLst/>
          </a:prstGeom>
        </p:spPr>
      </p:pic>
    </p:spTree>
    <p:custDataLst>
      <p:tags r:id="rId1"/>
    </p:custDataLst>
    <p:extLst>
      <p:ext uri="{BB962C8B-B14F-4D97-AF65-F5344CB8AC3E}">
        <p14:creationId xmlns:p14="http://schemas.microsoft.com/office/powerpoint/2010/main" val="32599439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1BC6A3-1A69-CF44-85B1-15B4C2F2A864}"/>
              </a:ext>
            </a:extLst>
          </p:cNvPr>
          <p:cNvSpPr/>
          <p:nvPr/>
        </p:nvSpPr>
        <p:spPr>
          <a:xfrm>
            <a:off x="504002" y="1889018"/>
            <a:ext cx="2372670" cy="1754326"/>
          </a:xfrm>
          <a:prstGeom prst="rect">
            <a:avLst/>
          </a:prstGeom>
        </p:spPr>
        <p:txBody>
          <a:bodyPr wrap="square">
            <a:spAutoFit/>
          </a:bodyPr>
          <a:lstStyle/>
          <a:p>
            <a:pPr defTabSz="1088449" fontAlgn="base">
              <a:spcBef>
                <a:spcPct val="50000"/>
              </a:spcBef>
              <a:spcAft>
                <a:spcPct val="0"/>
              </a:spcAft>
              <a:buClr>
                <a:srgbClr val="F0AB00"/>
              </a:buClr>
              <a:buSzPct val="80000"/>
              <a:defRPr/>
            </a:pPr>
            <a:r>
              <a:rPr lang="en-US" sz="1800" b="1" kern="0" dirty="0">
                <a:ln w="0"/>
                <a:solidFill>
                  <a:schemeClr val="accent3"/>
                </a:solidFill>
                <a:latin typeface="Arial" panose="020B0604020202020204" pitchFamily="34" charset="0"/>
                <a:ea typeface="Arial Unicode MS" pitchFamily="34" charset="-128"/>
                <a:cs typeface="Arial" panose="020B0604020202020204" pitchFamily="34" charset="0"/>
              </a:rPr>
              <a:t>Create powerful data pipelines </a:t>
            </a:r>
            <a:r>
              <a:rPr lang="en-US" sz="1800" kern="0" dirty="0">
                <a:ln w="0"/>
                <a:latin typeface="Arial" panose="020B0604020202020204" pitchFamily="34" charset="0"/>
                <a:ea typeface="Arial Unicode MS" pitchFamily="34" charset="-128"/>
                <a:cs typeface="Arial" panose="020B0604020202020204" pitchFamily="34" charset="0"/>
              </a:rPr>
              <a:t>to integrate and orchestrate any type of data across your entire landscape</a:t>
            </a:r>
          </a:p>
        </p:txBody>
      </p:sp>
      <p:sp>
        <p:nvSpPr>
          <p:cNvPr id="7" name="Rectangle 6">
            <a:extLst>
              <a:ext uri="{FF2B5EF4-FFF2-40B4-BE49-F238E27FC236}">
                <a16:creationId xmlns:a16="http://schemas.microsoft.com/office/drawing/2014/main" id="{FDE0403E-9C3E-6E48-AE7F-1CA760531EC5}"/>
              </a:ext>
            </a:extLst>
          </p:cNvPr>
          <p:cNvSpPr/>
          <p:nvPr/>
        </p:nvSpPr>
        <p:spPr>
          <a:xfrm>
            <a:off x="504002" y="4039493"/>
            <a:ext cx="2372670" cy="1754326"/>
          </a:xfrm>
          <a:prstGeom prst="rect">
            <a:avLst/>
          </a:prstGeom>
        </p:spPr>
        <p:txBody>
          <a:bodyPr wrap="square">
            <a:spAutoFit/>
          </a:bodyPr>
          <a:lstStyle/>
          <a:p>
            <a:pPr defTabSz="1088449" fontAlgn="base">
              <a:spcBef>
                <a:spcPct val="50000"/>
              </a:spcBef>
              <a:spcAft>
                <a:spcPct val="0"/>
              </a:spcAft>
              <a:buClr>
                <a:srgbClr val="F0AB00"/>
              </a:buClr>
              <a:buSzPct val="80000"/>
              <a:defRPr/>
            </a:pPr>
            <a:r>
              <a:rPr lang="en-US" sz="1800" b="1" kern="0" dirty="0">
                <a:ln w="0"/>
                <a:solidFill>
                  <a:schemeClr val="accent3"/>
                </a:solidFill>
                <a:latin typeface="Arial" panose="020B0604020202020204" pitchFamily="34" charset="0"/>
                <a:ea typeface="Arial Unicode MS" pitchFamily="34" charset="-128"/>
                <a:cs typeface="Arial" panose="020B0604020202020204" pitchFamily="34" charset="0"/>
              </a:rPr>
              <a:t>Build an Enterprise Data Fabric </a:t>
            </a:r>
            <a:r>
              <a:rPr lang="en-US" sz="1800" kern="0" dirty="0">
                <a:ln w="0"/>
                <a:latin typeface="Arial" panose="020B0604020202020204" pitchFamily="34" charset="0"/>
                <a:ea typeface="Arial Unicode MS" pitchFamily="34" charset="-128"/>
                <a:cs typeface="Arial" panose="020B0604020202020204" pitchFamily="34" charset="0"/>
              </a:rPr>
              <a:t>across a diverse data landscape to ensure comprehensive visibility and access </a:t>
            </a:r>
          </a:p>
        </p:txBody>
      </p:sp>
      <p:sp>
        <p:nvSpPr>
          <p:cNvPr id="8" name="Rectangle 7">
            <a:extLst>
              <a:ext uri="{FF2B5EF4-FFF2-40B4-BE49-F238E27FC236}">
                <a16:creationId xmlns:a16="http://schemas.microsoft.com/office/drawing/2014/main" id="{C52886DC-02AB-FA4D-9CF2-920344C8273A}"/>
              </a:ext>
            </a:extLst>
          </p:cNvPr>
          <p:cNvSpPr/>
          <p:nvPr/>
        </p:nvSpPr>
        <p:spPr>
          <a:xfrm>
            <a:off x="3215871" y="1889018"/>
            <a:ext cx="2526103" cy="1754326"/>
          </a:xfrm>
          <a:prstGeom prst="rect">
            <a:avLst/>
          </a:prstGeom>
        </p:spPr>
        <p:txBody>
          <a:bodyPr wrap="square">
            <a:spAutoFit/>
          </a:bodyPr>
          <a:lstStyle/>
          <a:p>
            <a:pPr defTabSz="914400"/>
            <a:r>
              <a:rPr lang="en-US" sz="1800" b="1" dirty="0">
                <a:ln w="0"/>
                <a:solidFill>
                  <a:schemeClr val="accent3"/>
                </a:solidFill>
                <a:latin typeface="Arial" panose="020B0604020202020204" pitchFamily="34" charset="0"/>
                <a:cs typeface="Arial" panose="020B0604020202020204" pitchFamily="34" charset="0"/>
              </a:rPr>
              <a:t>Build Intelligent Data Processes </a:t>
            </a:r>
            <a:r>
              <a:rPr lang="en-US" sz="1800" dirty="0">
                <a:ln w="0"/>
                <a:latin typeface="Arial" panose="020B0604020202020204" pitchFamily="34" charset="0"/>
                <a:cs typeface="Arial" panose="020B0604020202020204" pitchFamily="34" charset="0"/>
              </a:rPr>
              <a:t>to operationalize Machine Leaning and scale innovation across the enterprise</a:t>
            </a:r>
          </a:p>
        </p:txBody>
      </p:sp>
      <p:sp>
        <p:nvSpPr>
          <p:cNvPr id="13" name="Rectangle 12">
            <a:extLst>
              <a:ext uri="{FF2B5EF4-FFF2-40B4-BE49-F238E27FC236}">
                <a16:creationId xmlns:a16="http://schemas.microsoft.com/office/drawing/2014/main" id="{25FBD8DC-F43D-F640-91AF-9BD81641577A}"/>
              </a:ext>
            </a:extLst>
          </p:cNvPr>
          <p:cNvSpPr/>
          <p:nvPr/>
        </p:nvSpPr>
        <p:spPr>
          <a:xfrm>
            <a:off x="3215871" y="4039493"/>
            <a:ext cx="2372670" cy="2031325"/>
          </a:xfrm>
          <a:prstGeom prst="rect">
            <a:avLst/>
          </a:prstGeom>
        </p:spPr>
        <p:txBody>
          <a:bodyPr wrap="square">
            <a:spAutoFit/>
          </a:bodyPr>
          <a:lstStyle/>
          <a:p>
            <a:pPr defTabSz="1088449" fontAlgn="base">
              <a:spcBef>
                <a:spcPct val="50000"/>
              </a:spcBef>
              <a:spcAft>
                <a:spcPct val="0"/>
              </a:spcAft>
              <a:buClr>
                <a:srgbClr val="F0AB00"/>
              </a:buClr>
              <a:buSzPct val="80000"/>
              <a:defRPr/>
            </a:pPr>
            <a:r>
              <a:rPr lang="en-US" sz="1800" b="1" kern="0" dirty="0">
                <a:ln w="0"/>
                <a:solidFill>
                  <a:schemeClr val="accent3"/>
                </a:solidFill>
                <a:latin typeface="Arial" panose="020B0604020202020204" pitchFamily="34" charset="0"/>
                <a:ea typeface="Arial Unicode MS" pitchFamily="34" charset="-128"/>
                <a:cs typeface="Arial" panose="020B0604020202020204" pitchFamily="34" charset="0"/>
              </a:rPr>
              <a:t>Ensure Trust in all your data </a:t>
            </a:r>
            <a:r>
              <a:rPr lang="en-US" sz="1800" kern="0" dirty="0">
                <a:ln w="0"/>
                <a:latin typeface="Arial" panose="020B0604020202020204" pitchFamily="34" charset="0"/>
                <a:ea typeface="Arial Unicode MS" pitchFamily="34" charset="-128"/>
                <a:cs typeface="Arial" panose="020B0604020202020204" pitchFamily="34" charset="0"/>
              </a:rPr>
              <a:t>with robust metadata management, data quality, data lineage, and data profiling capabilities</a:t>
            </a:r>
          </a:p>
        </p:txBody>
      </p:sp>
      <p:pic>
        <p:nvPicPr>
          <p:cNvPr id="16" name="Picture 15">
            <a:extLst>
              <a:ext uri="{FF2B5EF4-FFF2-40B4-BE49-F238E27FC236}">
                <a16:creationId xmlns:a16="http://schemas.microsoft.com/office/drawing/2014/main" id="{95B6AF8B-7635-437A-92C7-42B3D9AA2456}"/>
              </a:ext>
            </a:extLst>
          </p:cNvPr>
          <p:cNvPicPr>
            <a:picLocks noChangeAspect="1"/>
          </p:cNvPicPr>
          <p:nvPr/>
        </p:nvPicPr>
        <p:blipFill>
          <a:blip r:embed="rId3"/>
          <a:srcRect/>
          <a:stretch/>
        </p:blipFill>
        <p:spPr>
          <a:xfrm>
            <a:off x="5680167" y="1474042"/>
            <a:ext cx="6515008" cy="4462964"/>
          </a:xfrm>
          <a:prstGeom prst="rect">
            <a:avLst/>
          </a:prstGeom>
        </p:spPr>
      </p:pic>
      <p:pic>
        <p:nvPicPr>
          <p:cNvPr id="4" name="Picture 3">
            <a:extLst>
              <a:ext uri="{FF2B5EF4-FFF2-40B4-BE49-F238E27FC236}">
                <a16:creationId xmlns:a16="http://schemas.microsoft.com/office/drawing/2014/main" id="{8E124352-6D49-4C4F-AAAA-D7BB12FE1B76}"/>
              </a:ext>
            </a:extLst>
          </p:cNvPr>
          <p:cNvPicPr>
            <a:picLocks noChangeAspect="1"/>
          </p:cNvPicPr>
          <p:nvPr/>
        </p:nvPicPr>
        <p:blipFill>
          <a:blip r:embed="rId4"/>
          <a:stretch>
            <a:fillRect/>
          </a:stretch>
        </p:blipFill>
        <p:spPr>
          <a:xfrm>
            <a:off x="6463448" y="1705146"/>
            <a:ext cx="5010253" cy="3678812"/>
          </a:xfrm>
          <a:prstGeom prst="rect">
            <a:avLst/>
          </a:prstGeom>
        </p:spPr>
      </p:pic>
      <p:cxnSp>
        <p:nvCxnSpPr>
          <p:cNvPr id="17" name="Straight Connector 16">
            <a:extLst>
              <a:ext uri="{FF2B5EF4-FFF2-40B4-BE49-F238E27FC236}">
                <a16:creationId xmlns:a16="http://schemas.microsoft.com/office/drawing/2014/main" id="{CB20B534-564D-4274-8C9E-A5B54F3DBC62}"/>
              </a:ext>
            </a:extLst>
          </p:cNvPr>
          <p:cNvCxnSpPr>
            <a:cxnSpLocks/>
          </p:cNvCxnSpPr>
          <p:nvPr/>
        </p:nvCxnSpPr>
        <p:spPr>
          <a:xfrm>
            <a:off x="641405" y="1713231"/>
            <a:ext cx="601896" cy="0"/>
          </a:xfrm>
          <a:prstGeom prst="line">
            <a:avLst/>
          </a:prstGeom>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7032629B-FA9A-4841-A73B-EE293C1DAED8}"/>
              </a:ext>
            </a:extLst>
          </p:cNvPr>
          <p:cNvSpPr>
            <a:spLocks noGrp="1"/>
          </p:cNvSpPr>
          <p:nvPr>
            <p:ph type="title"/>
          </p:nvPr>
        </p:nvSpPr>
        <p:spPr>
          <a:xfrm>
            <a:off x="504001" y="504000"/>
            <a:ext cx="11186476" cy="707886"/>
          </a:xfrm>
        </p:spPr>
        <p:txBody>
          <a:bodyPr/>
          <a:lstStyle/>
          <a:p>
            <a:r>
              <a:rPr lang="en-US" dirty="0">
                <a:cs typeface="Arial" panose="020B0604020202020204" pitchFamily="34" charset="0"/>
              </a:rPr>
              <a:t>SAP Data Intelligence</a:t>
            </a:r>
            <a:br>
              <a:rPr lang="en-US" b="0" dirty="0">
                <a:solidFill>
                  <a:srgbClr val="000000"/>
                </a:solidFill>
                <a:cs typeface="Arial" panose="020B0604020202020204" pitchFamily="34" charset="0"/>
              </a:rPr>
            </a:br>
            <a:r>
              <a:rPr lang="en-US" sz="2200" dirty="0">
                <a:solidFill>
                  <a:schemeClr val="accent1"/>
                </a:solidFill>
              </a:rPr>
              <a:t>Turn Data Chaos Into Data Value</a:t>
            </a:r>
            <a:endParaRPr lang="en-GB" sz="2200" dirty="0"/>
          </a:p>
        </p:txBody>
      </p:sp>
    </p:spTree>
    <p:extLst>
      <p:ext uri="{BB962C8B-B14F-4D97-AF65-F5344CB8AC3E}">
        <p14:creationId xmlns:p14="http://schemas.microsoft.com/office/powerpoint/2010/main" val="183579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C4AF13-F41C-0043-9862-58C2687C17D1}"/>
              </a:ext>
            </a:extLst>
          </p:cNvPr>
          <p:cNvPicPr>
            <a:picLocks noChangeAspect="1"/>
          </p:cNvPicPr>
          <p:nvPr/>
        </p:nvPicPr>
        <p:blipFill>
          <a:blip r:embed="rId3"/>
          <a:stretch>
            <a:fillRect/>
          </a:stretch>
        </p:blipFill>
        <p:spPr>
          <a:xfrm>
            <a:off x="6867931" y="1423515"/>
            <a:ext cx="5114777" cy="3170908"/>
          </a:xfrm>
          <a:prstGeom prst="rect">
            <a:avLst/>
          </a:prstGeom>
        </p:spPr>
      </p:pic>
      <p:sp>
        <p:nvSpPr>
          <p:cNvPr id="12" name="Round Diagonal Corner Rectangle 11">
            <a:extLst>
              <a:ext uri="{FF2B5EF4-FFF2-40B4-BE49-F238E27FC236}">
                <a16:creationId xmlns:a16="http://schemas.microsoft.com/office/drawing/2014/main" id="{2FD1BF3E-8240-6F46-B9A1-01639B909529}"/>
              </a:ext>
            </a:extLst>
          </p:cNvPr>
          <p:cNvSpPr/>
          <p:nvPr/>
        </p:nvSpPr>
        <p:spPr bwMode="gray">
          <a:xfrm>
            <a:off x="797568" y="2732145"/>
            <a:ext cx="6033539" cy="599607"/>
          </a:xfrm>
          <a:prstGeom prst="round2DiagRect">
            <a:avLst/>
          </a:prstGeom>
          <a:solidFill>
            <a:schemeClr val="accent3"/>
          </a:solidFill>
          <a:ln w="25400" algn="ctr">
            <a:noFill/>
            <a:miter lim="800000"/>
            <a:headEnd/>
            <a:tailEnd/>
          </a:ln>
          <a:effectLst>
            <a:reflection blurRad="215900" stA="66000" endPos="24000" dir="5400000" sy="-100000" algn="bl" rotWithShape="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3" name="Round Diagonal Corner Rectangle 12">
            <a:extLst>
              <a:ext uri="{FF2B5EF4-FFF2-40B4-BE49-F238E27FC236}">
                <a16:creationId xmlns:a16="http://schemas.microsoft.com/office/drawing/2014/main" id="{6FC61EC1-3935-6447-BD08-78EAA16EC984}"/>
              </a:ext>
            </a:extLst>
          </p:cNvPr>
          <p:cNvSpPr/>
          <p:nvPr/>
        </p:nvSpPr>
        <p:spPr bwMode="gray">
          <a:xfrm>
            <a:off x="797568" y="3601575"/>
            <a:ext cx="6033540" cy="615553"/>
          </a:xfrm>
          <a:prstGeom prst="round2DiagRect">
            <a:avLst/>
          </a:prstGeom>
          <a:solidFill>
            <a:schemeClr val="accent3"/>
          </a:solidFill>
          <a:ln w="25400" algn="ctr">
            <a:noFill/>
            <a:miter lim="800000"/>
            <a:headEnd/>
            <a:tailEnd/>
          </a:ln>
          <a:effectLst>
            <a:reflection blurRad="215900" stA="66000" endPos="24000" dir="5400000" sy="-100000" algn="bl" rotWithShape="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4" name="Round Diagonal Corner Rectangle 13">
            <a:extLst>
              <a:ext uri="{FF2B5EF4-FFF2-40B4-BE49-F238E27FC236}">
                <a16:creationId xmlns:a16="http://schemas.microsoft.com/office/drawing/2014/main" id="{19CF6675-D3D7-D847-8F0A-72C740DF9D14}"/>
              </a:ext>
            </a:extLst>
          </p:cNvPr>
          <p:cNvSpPr/>
          <p:nvPr/>
        </p:nvSpPr>
        <p:spPr bwMode="gray">
          <a:xfrm>
            <a:off x="797568" y="4478500"/>
            <a:ext cx="6033541" cy="781100"/>
          </a:xfrm>
          <a:prstGeom prst="round2DiagRect">
            <a:avLst/>
          </a:prstGeom>
          <a:solidFill>
            <a:schemeClr val="accent3"/>
          </a:solidFill>
          <a:ln w="25400" algn="ctr">
            <a:noFill/>
            <a:miter lim="800000"/>
            <a:headEnd/>
            <a:tailEnd/>
          </a:ln>
          <a:effectLst>
            <a:reflection blurRad="215900" stA="66000" endPos="24000" dir="5400000" sy="-100000" algn="bl" rotWithShape="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 name="Round Diagonal Corner Rectangle 1">
            <a:extLst>
              <a:ext uri="{FF2B5EF4-FFF2-40B4-BE49-F238E27FC236}">
                <a16:creationId xmlns:a16="http://schemas.microsoft.com/office/drawing/2014/main" id="{CAB73630-7B5E-2D49-B799-E0F1D5C66A14}"/>
              </a:ext>
            </a:extLst>
          </p:cNvPr>
          <p:cNvSpPr/>
          <p:nvPr/>
        </p:nvSpPr>
        <p:spPr bwMode="gray">
          <a:xfrm>
            <a:off x="797568" y="1780377"/>
            <a:ext cx="6033540" cy="681945"/>
          </a:xfrm>
          <a:prstGeom prst="round2DiagRect">
            <a:avLst/>
          </a:prstGeom>
          <a:solidFill>
            <a:schemeClr val="accent3"/>
          </a:solidFill>
          <a:ln w="25400" algn="ctr">
            <a:noFill/>
            <a:miter lim="800000"/>
            <a:headEnd/>
            <a:tailEnd/>
          </a:ln>
          <a:effectLst>
            <a:reflection blurRad="215900" stA="66000" endPos="24000" dir="5400000" sy="-100000" algn="bl" rotWithShape="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id="{817846E7-DF03-4EFE-BBBE-FC1B53D332D8}"/>
              </a:ext>
            </a:extLst>
          </p:cNvPr>
          <p:cNvSpPr txBox="1"/>
          <p:nvPr/>
        </p:nvSpPr>
        <p:spPr>
          <a:xfrm>
            <a:off x="1230282" y="1926291"/>
            <a:ext cx="3874885" cy="46166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kern="0">
                <a:solidFill>
                  <a:schemeClr val="bg1"/>
                </a:solidFill>
                <a:latin typeface="+mj-lt"/>
                <a:ea typeface="Arial Unicode MS" pitchFamily="34" charset="-128"/>
                <a:cs typeface="Arial Unicode MS" pitchFamily="34" charset="-128"/>
                <a:hlinkClick r:id="rId4">
                  <a:extLst>
                    <a:ext uri="{A12FA001-AC4F-418D-AE19-62706E023703}">
                      <ahyp:hlinkClr xmlns:ahyp="http://schemas.microsoft.com/office/drawing/2018/hyperlinkcolor" val="tx"/>
                    </a:ext>
                  </a:extLst>
                </a:hlinkClick>
              </a:rPr>
              <a:t>SAP Data Intelligence on sap.com</a:t>
            </a:r>
            <a:r>
              <a:rPr lang="en-US" sz="2000" kern="0">
                <a:solidFill>
                  <a:schemeClr val="bg1"/>
                </a:solidFill>
                <a:latin typeface="+mj-lt"/>
                <a:ea typeface="Arial Unicode MS" pitchFamily="34" charset="-128"/>
                <a:cs typeface="Arial Unicode MS" pitchFamily="34" charset="-128"/>
              </a:rPr>
              <a:t>  </a:t>
            </a:r>
            <a:r>
              <a:rPr lang="en-US" sz="1000" kern="0">
                <a:solidFill>
                  <a:schemeClr val="bg1"/>
                </a:solidFill>
                <a:latin typeface="+mj-lt"/>
                <a:ea typeface="Arial Unicode MS" pitchFamily="34" charset="-128"/>
                <a:cs typeface="Arial Unicode MS" pitchFamily="34" charset="-128"/>
              </a:rPr>
              <a:t>(blogs, podcasts, demos, articles, etc.)</a:t>
            </a:r>
          </a:p>
        </p:txBody>
      </p:sp>
      <p:sp>
        <p:nvSpPr>
          <p:cNvPr id="9" name="TextBox 8">
            <a:extLst>
              <a:ext uri="{FF2B5EF4-FFF2-40B4-BE49-F238E27FC236}">
                <a16:creationId xmlns:a16="http://schemas.microsoft.com/office/drawing/2014/main" id="{4E3A3B74-B8C2-47C7-8F95-A3F3C625D248}"/>
              </a:ext>
            </a:extLst>
          </p:cNvPr>
          <p:cNvSpPr txBox="1"/>
          <p:nvPr/>
        </p:nvSpPr>
        <p:spPr>
          <a:xfrm>
            <a:off x="1230282" y="2871408"/>
            <a:ext cx="537790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kern="0" dirty="0">
                <a:solidFill>
                  <a:schemeClr val="bg1"/>
                </a:solidFill>
                <a:latin typeface="+mj-lt"/>
                <a:ea typeface="Arial Unicode MS" pitchFamily="34" charset="-128"/>
                <a:cs typeface="Arial Unicode MS" pitchFamily="34" charset="-128"/>
                <a:hlinkClick r:id="rId5">
                  <a:extLst>
                    <a:ext uri="{A12FA001-AC4F-418D-AE19-62706E023703}">
                      <ahyp:hlinkClr xmlns:ahyp="http://schemas.microsoft.com/office/drawing/2018/hyperlinkcolor" val="tx"/>
                    </a:ext>
                  </a:extLst>
                </a:hlinkClick>
              </a:rPr>
              <a:t>Try the interactive demo</a:t>
            </a:r>
            <a:r>
              <a:rPr lang="en-US" sz="2000" kern="0" dirty="0">
                <a:solidFill>
                  <a:schemeClr val="bg1"/>
                </a:solidFill>
                <a:latin typeface="+mj-lt"/>
                <a:ea typeface="Arial Unicode MS" pitchFamily="34" charset="-128"/>
                <a:cs typeface="Arial Unicode MS" pitchFamily="34" charset="-128"/>
              </a:rPr>
              <a:t> or </a:t>
            </a:r>
            <a:r>
              <a:rPr lang="en-US" sz="2000" kern="0" dirty="0">
                <a:solidFill>
                  <a:schemeClr val="bg1"/>
                </a:solidFill>
                <a:latin typeface="+mj-lt"/>
                <a:ea typeface="Arial Unicode MS" pitchFamily="34" charset="-128"/>
                <a:cs typeface="Arial Unicode MS" pitchFamily="34" charset="-128"/>
                <a:hlinkClick r:id="rId6">
                  <a:extLst>
                    <a:ext uri="{A12FA001-AC4F-418D-AE19-62706E023703}">
                      <ahyp:hlinkClr xmlns:ahyp="http://schemas.microsoft.com/office/drawing/2018/hyperlinkcolor" val="tx"/>
                    </a:ext>
                  </a:extLst>
                </a:hlinkClick>
              </a:rPr>
              <a:t>sign-up for the trial </a:t>
            </a:r>
            <a:endParaRPr lang="en-US" sz="2000" kern="0" dirty="0">
              <a:solidFill>
                <a:schemeClr val="bg1"/>
              </a:solidFill>
              <a:latin typeface="+mj-lt"/>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67BAEA08-4E0B-4841-92BE-B9CB2A09584A}"/>
              </a:ext>
            </a:extLst>
          </p:cNvPr>
          <p:cNvSpPr txBox="1"/>
          <p:nvPr/>
        </p:nvSpPr>
        <p:spPr>
          <a:xfrm>
            <a:off x="1230282" y="3741743"/>
            <a:ext cx="537790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kern="0">
                <a:solidFill>
                  <a:schemeClr val="bg1"/>
                </a:solidFill>
                <a:latin typeface="+mj-lt"/>
                <a:ea typeface="Arial Unicode MS" pitchFamily="34" charset="-128"/>
                <a:cs typeface="Arial Unicode MS" pitchFamily="34" charset="-128"/>
                <a:hlinkClick r:id="rId7">
                  <a:extLst>
                    <a:ext uri="{A12FA001-AC4F-418D-AE19-62706E023703}">
                      <ahyp:hlinkClr xmlns:ahyp="http://schemas.microsoft.com/office/drawing/2018/hyperlinkcolor" val="tx"/>
                    </a:ext>
                  </a:extLst>
                </a:hlinkClick>
              </a:rPr>
              <a:t>Explore the Interactive use case discovery tool</a:t>
            </a:r>
            <a:endParaRPr lang="en-US" sz="2000" kern="0">
              <a:solidFill>
                <a:schemeClr val="bg1"/>
              </a:solidFill>
              <a:latin typeface="+mj-lt"/>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BB6E76A0-8431-4FA9-A0AE-5625B889571D}"/>
              </a:ext>
            </a:extLst>
          </p:cNvPr>
          <p:cNvSpPr txBox="1"/>
          <p:nvPr/>
        </p:nvSpPr>
        <p:spPr>
          <a:xfrm>
            <a:off x="1230282" y="4594423"/>
            <a:ext cx="5005093" cy="61555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kern="0" dirty="0">
                <a:solidFill>
                  <a:schemeClr val="bg1"/>
                </a:solidFill>
                <a:latin typeface="+mj-lt"/>
                <a:ea typeface="Arial Unicode MS" pitchFamily="34" charset="-128"/>
                <a:cs typeface="Arial Unicode MS" pitchFamily="34" charset="-128"/>
                <a:hlinkClick r:id="rId8">
                  <a:extLst>
                    <a:ext uri="{A12FA001-AC4F-418D-AE19-62706E023703}">
                      <ahyp:hlinkClr xmlns:ahyp="http://schemas.microsoft.com/office/drawing/2018/hyperlinkcolor" val="tx"/>
                    </a:ext>
                  </a:extLst>
                </a:hlinkClick>
              </a:rPr>
              <a:t>Managing Data Orchestration and Integration at Scale – O’Reilly report</a:t>
            </a:r>
            <a:endParaRPr lang="en-US" sz="2000" kern="0" dirty="0">
              <a:solidFill>
                <a:schemeClr val="bg1"/>
              </a:solidFill>
              <a:latin typeface="+mj-lt"/>
              <a:ea typeface="Arial Unicode MS" pitchFamily="34" charset="-128"/>
              <a:cs typeface="Arial Unicode MS" pitchFamily="34" charset="-128"/>
            </a:endParaRPr>
          </a:p>
        </p:txBody>
      </p:sp>
      <p:sp>
        <p:nvSpPr>
          <p:cNvPr id="11" name="Title 1">
            <a:extLst>
              <a:ext uri="{FF2B5EF4-FFF2-40B4-BE49-F238E27FC236}">
                <a16:creationId xmlns:a16="http://schemas.microsoft.com/office/drawing/2014/main" id="{A992BD6E-C4AD-5144-B703-B4D9179FED5E}"/>
              </a:ext>
            </a:extLst>
          </p:cNvPr>
          <p:cNvSpPr>
            <a:spLocks noGrp="1"/>
          </p:cNvSpPr>
          <p:nvPr>
            <p:ph type="title"/>
          </p:nvPr>
        </p:nvSpPr>
        <p:spPr>
          <a:xfrm>
            <a:off x="504001" y="504000"/>
            <a:ext cx="11186476" cy="369332"/>
          </a:xfrm>
        </p:spPr>
        <p:txBody>
          <a:bodyPr/>
          <a:lstStyle/>
          <a:p>
            <a:pPr fontAlgn="base">
              <a:spcBef>
                <a:spcPct val="50000"/>
              </a:spcBef>
              <a:spcAft>
                <a:spcPct val="0"/>
              </a:spcAft>
              <a:buClr>
                <a:srgbClr val="F0AB00"/>
              </a:buClr>
              <a:buSzPct val="80000"/>
            </a:pPr>
            <a:r>
              <a:rPr lang="en-US" dirty="0">
                <a:cs typeface="Arial" panose="020B0604020202020204" pitchFamily="34" charset="0"/>
              </a:rPr>
              <a:t>SAP Data Intelligence</a:t>
            </a:r>
            <a:r>
              <a:rPr lang="en-US" sz="2399" kern="0" dirty="0">
                <a:ea typeface="Arial Unicode MS" pitchFamily="34" charset="-128"/>
                <a:cs typeface="Arial Unicode MS" pitchFamily="34" charset="-128"/>
              </a:rPr>
              <a:t> – </a:t>
            </a:r>
            <a:r>
              <a:rPr lang="en-US" sz="2399" kern="0" dirty="0">
                <a:solidFill>
                  <a:schemeClr val="accent1"/>
                </a:solidFill>
                <a:ea typeface="Arial Unicode MS" pitchFamily="34" charset="-128"/>
                <a:cs typeface="Arial Unicode MS" pitchFamily="34" charset="-128"/>
              </a:rPr>
              <a:t>Next Steps</a:t>
            </a:r>
          </a:p>
        </p:txBody>
      </p:sp>
      <p:pic>
        <p:nvPicPr>
          <p:cNvPr id="17" name="Picture 16">
            <a:extLst>
              <a:ext uri="{FF2B5EF4-FFF2-40B4-BE49-F238E27FC236}">
                <a16:creationId xmlns:a16="http://schemas.microsoft.com/office/drawing/2014/main" id="{752D9E78-B4D8-3648-8233-8E11B144C0CE}"/>
              </a:ext>
            </a:extLst>
          </p:cNvPr>
          <p:cNvPicPr>
            <a:picLocks noChangeAspect="1"/>
          </p:cNvPicPr>
          <p:nvPr/>
        </p:nvPicPr>
        <p:blipFill>
          <a:blip r:embed="rId9"/>
          <a:stretch>
            <a:fillRect/>
          </a:stretch>
        </p:blipFill>
        <p:spPr>
          <a:xfrm>
            <a:off x="10623341" y="128404"/>
            <a:ext cx="1359367" cy="1251311"/>
          </a:xfrm>
          <a:prstGeom prst="rect">
            <a:avLst/>
          </a:prstGeom>
        </p:spPr>
      </p:pic>
    </p:spTree>
    <p:extLst>
      <p:ext uri="{BB962C8B-B14F-4D97-AF65-F5344CB8AC3E}">
        <p14:creationId xmlns:p14="http://schemas.microsoft.com/office/powerpoint/2010/main" val="1441296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act information"/>
          <p:cNvSpPr>
            <a:spLocks noGrp="1"/>
          </p:cNvSpPr>
          <p:nvPr>
            <p:ph type="body" sz="quarter" idx="10"/>
          </p:nvPr>
        </p:nvSpPr>
        <p:spPr bwMode="gray">
          <a:xfrm>
            <a:off x="504000" y="2905487"/>
            <a:ext cx="5593588" cy="2501010"/>
          </a:xfrm>
        </p:spPr>
        <p:txBody>
          <a:bodyPr/>
          <a:lstStyle/>
          <a:p>
            <a:r>
              <a:rPr lang="en-US" dirty="0"/>
              <a:t>Contact information:</a:t>
            </a:r>
          </a:p>
          <a:p>
            <a:pPr lvl="1"/>
            <a:r>
              <a:rPr lang="en-US" b="1"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p:nvPr>
        </p:nvSpPr>
        <p:spPr bwMode="gray"/>
        <p:txBody>
          <a:bodyPr/>
          <a:lstStyle/>
          <a:p>
            <a:r>
              <a:rPr lang="en-US" dirty="0"/>
              <a:t>Thank you.</a:t>
            </a:r>
          </a:p>
        </p:txBody>
      </p:sp>
    </p:spTree>
    <p:extLst>
      <p:ext uri="{BB962C8B-B14F-4D97-AF65-F5344CB8AC3E}">
        <p14:creationId xmlns:p14="http://schemas.microsoft.com/office/powerpoint/2010/main" val="1881851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185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7B1FA-D9D6-4DCF-BEEA-36AB9F7AC478}"/>
              </a:ext>
            </a:extLst>
          </p:cNvPr>
          <p:cNvSpPr>
            <a:spLocks noGrp="1"/>
          </p:cNvSpPr>
          <p:nvPr>
            <p:ph type="title"/>
          </p:nvPr>
        </p:nvSpPr>
        <p:spPr>
          <a:xfrm>
            <a:off x="504000" y="504000"/>
            <a:ext cx="11451293" cy="707886"/>
          </a:xfrm>
        </p:spPr>
        <p:txBody>
          <a:bodyPr/>
          <a:lstStyle/>
          <a:p>
            <a:r>
              <a:rPr lang="en-US" dirty="0"/>
              <a:t>Why is Data Management so difficult?</a:t>
            </a:r>
            <a:br>
              <a:rPr lang="en-GB" dirty="0"/>
            </a:br>
            <a:r>
              <a:rPr lang="en-GB" sz="2200" dirty="0">
                <a:solidFill>
                  <a:schemeClr val="accent1"/>
                </a:solidFill>
              </a:rPr>
              <a:t>Enterprise IT is challenged to a whole new degree!</a:t>
            </a:r>
          </a:p>
        </p:txBody>
      </p:sp>
      <p:sp>
        <p:nvSpPr>
          <p:cNvPr id="6" name="Rectangle: Rounded Corners 5">
            <a:extLst>
              <a:ext uri="{FF2B5EF4-FFF2-40B4-BE49-F238E27FC236}">
                <a16:creationId xmlns:a16="http://schemas.microsoft.com/office/drawing/2014/main" id="{985B1659-3C16-4D85-B268-72ABC9591A4E}"/>
              </a:ext>
            </a:extLst>
          </p:cNvPr>
          <p:cNvSpPr/>
          <p:nvPr/>
        </p:nvSpPr>
        <p:spPr bwMode="gray">
          <a:xfrm>
            <a:off x="622570" y="1536970"/>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Rounded Corners 7">
            <a:extLst>
              <a:ext uri="{FF2B5EF4-FFF2-40B4-BE49-F238E27FC236}">
                <a16:creationId xmlns:a16="http://schemas.microsoft.com/office/drawing/2014/main" id="{4C34372E-C4CB-4F6E-8A79-9B196D826B73}"/>
              </a:ext>
            </a:extLst>
          </p:cNvPr>
          <p:cNvSpPr/>
          <p:nvPr/>
        </p:nvSpPr>
        <p:spPr bwMode="gray">
          <a:xfrm>
            <a:off x="8236085" y="1536970"/>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9" name="Rectangle: Rounded Corners 8">
            <a:extLst>
              <a:ext uri="{FF2B5EF4-FFF2-40B4-BE49-F238E27FC236}">
                <a16:creationId xmlns:a16="http://schemas.microsoft.com/office/drawing/2014/main" id="{DAF919FC-A20D-4FD3-BEBD-1D83DDF05190}"/>
              </a:ext>
            </a:extLst>
          </p:cNvPr>
          <p:cNvSpPr/>
          <p:nvPr/>
        </p:nvSpPr>
        <p:spPr bwMode="gray">
          <a:xfrm>
            <a:off x="4370579" y="1536970"/>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10" name="Rectangle: Rounded Corners 9">
            <a:extLst>
              <a:ext uri="{FF2B5EF4-FFF2-40B4-BE49-F238E27FC236}">
                <a16:creationId xmlns:a16="http://schemas.microsoft.com/office/drawing/2014/main" id="{49B5873B-6F23-467E-962A-0537891AC248}"/>
              </a:ext>
            </a:extLst>
          </p:cNvPr>
          <p:cNvSpPr/>
          <p:nvPr/>
        </p:nvSpPr>
        <p:spPr bwMode="gray">
          <a:xfrm>
            <a:off x="658237" y="4169929"/>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11" name="Rectangle: Rounded Corners 10">
            <a:extLst>
              <a:ext uri="{FF2B5EF4-FFF2-40B4-BE49-F238E27FC236}">
                <a16:creationId xmlns:a16="http://schemas.microsoft.com/office/drawing/2014/main" id="{5CCA2E84-2920-40C8-AD05-5B4F6BBB5652}"/>
              </a:ext>
            </a:extLst>
          </p:cNvPr>
          <p:cNvSpPr/>
          <p:nvPr/>
        </p:nvSpPr>
        <p:spPr bwMode="gray">
          <a:xfrm>
            <a:off x="8271752" y="4169929"/>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12" name="Rectangle: Rounded Corners 11">
            <a:extLst>
              <a:ext uri="{FF2B5EF4-FFF2-40B4-BE49-F238E27FC236}">
                <a16:creationId xmlns:a16="http://schemas.microsoft.com/office/drawing/2014/main" id="{37321756-19E8-4FE3-B50D-42BEC3E0E43C}"/>
              </a:ext>
            </a:extLst>
          </p:cNvPr>
          <p:cNvSpPr/>
          <p:nvPr/>
        </p:nvSpPr>
        <p:spPr bwMode="gray">
          <a:xfrm>
            <a:off x="4406246" y="4169929"/>
            <a:ext cx="2694562" cy="2091447"/>
          </a:xfrm>
          <a:prstGeom prst="roundRect">
            <a:avLst/>
          </a:prstGeom>
          <a:noFill/>
          <a:ln w="12700" algn="ctr">
            <a:solidFill>
              <a:schemeClr val="accent3"/>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lang="en-GB" sz="1800" kern="0" dirty="0" err="1">
              <a:ea typeface="Arial Unicode MS" pitchFamily="34" charset="-128"/>
            </a:endParaRPr>
          </a:p>
        </p:txBody>
      </p:sp>
      <p:sp>
        <p:nvSpPr>
          <p:cNvPr id="13" name="TextBox 12">
            <a:extLst>
              <a:ext uri="{FF2B5EF4-FFF2-40B4-BE49-F238E27FC236}">
                <a16:creationId xmlns:a16="http://schemas.microsoft.com/office/drawing/2014/main" id="{739F3C09-3F4A-4248-9AB3-E23BA809B28E}"/>
              </a:ext>
            </a:extLst>
          </p:cNvPr>
          <p:cNvSpPr txBox="1"/>
          <p:nvPr/>
        </p:nvSpPr>
        <p:spPr>
          <a:xfrm>
            <a:off x="622571" y="1789897"/>
            <a:ext cx="2412459"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Integration</a:t>
            </a:r>
          </a:p>
        </p:txBody>
      </p:sp>
      <p:sp>
        <p:nvSpPr>
          <p:cNvPr id="14" name="TextBox 13">
            <a:extLst>
              <a:ext uri="{FF2B5EF4-FFF2-40B4-BE49-F238E27FC236}">
                <a16:creationId xmlns:a16="http://schemas.microsoft.com/office/drawing/2014/main" id="{D21CAE64-2516-4CCA-AEEA-E179E217D639}"/>
              </a:ext>
            </a:extLst>
          </p:cNvPr>
          <p:cNvSpPr txBox="1"/>
          <p:nvPr/>
        </p:nvSpPr>
        <p:spPr>
          <a:xfrm>
            <a:off x="4393659" y="1783174"/>
            <a:ext cx="2367064"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Processing</a:t>
            </a:r>
          </a:p>
        </p:txBody>
      </p:sp>
      <p:sp>
        <p:nvSpPr>
          <p:cNvPr id="15" name="TextBox 14">
            <a:extLst>
              <a:ext uri="{FF2B5EF4-FFF2-40B4-BE49-F238E27FC236}">
                <a16:creationId xmlns:a16="http://schemas.microsoft.com/office/drawing/2014/main" id="{A61835F2-0AFC-4552-A291-DBB94691A60A}"/>
              </a:ext>
            </a:extLst>
          </p:cNvPr>
          <p:cNvSpPr txBox="1"/>
          <p:nvPr/>
        </p:nvSpPr>
        <p:spPr>
          <a:xfrm>
            <a:off x="8252299" y="1750986"/>
            <a:ext cx="2448127"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a:ea typeface="Arial Unicode MS" pitchFamily="34" charset="-128"/>
                <a:cs typeface="Arial Unicode MS" pitchFamily="34" charset="-128"/>
              </a:rPr>
              <a:t>Discovery</a:t>
            </a:r>
            <a:endParaRPr lang="en-GB" sz="1800" b="1" kern="0" dirty="0">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124230CF-F154-41BF-A41F-E01072375D41}"/>
              </a:ext>
            </a:extLst>
          </p:cNvPr>
          <p:cNvSpPr txBox="1"/>
          <p:nvPr/>
        </p:nvSpPr>
        <p:spPr>
          <a:xfrm>
            <a:off x="638782" y="4452034"/>
            <a:ext cx="2392382"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Quality</a:t>
            </a:r>
          </a:p>
        </p:txBody>
      </p:sp>
      <p:sp>
        <p:nvSpPr>
          <p:cNvPr id="17" name="TextBox 16">
            <a:extLst>
              <a:ext uri="{FF2B5EF4-FFF2-40B4-BE49-F238E27FC236}">
                <a16:creationId xmlns:a16="http://schemas.microsoft.com/office/drawing/2014/main" id="{6AFA87B8-2EF4-4758-8A3C-A344AEFFFC5A}"/>
              </a:ext>
            </a:extLst>
          </p:cNvPr>
          <p:cNvSpPr txBox="1"/>
          <p:nvPr/>
        </p:nvSpPr>
        <p:spPr>
          <a:xfrm>
            <a:off x="4409870" y="4445311"/>
            <a:ext cx="2350853" cy="283722"/>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Compliance</a:t>
            </a:r>
          </a:p>
        </p:txBody>
      </p:sp>
      <p:sp>
        <p:nvSpPr>
          <p:cNvPr id="18" name="TextBox 17">
            <a:extLst>
              <a:ext uri="{FF2B5EF4-FFF2-40B4-BE49-F238E27FC236}">
                <a16:creationId xmlns:a16="http://schemas.microsoft.com/office/drawing/2014/main" id="{07873221-B847-4030-B265-447D3B774EAA}"/>
              </a:ext>
            </a:extLst>
          </p:cNvPr>
          <p:cNvSpPr txBox="1"/>
          <p:nvPr/>
        </p:nvSpPr>
        <p:spPr>
          <a:xfrm>
            <a:off x="8268510" y="4413124"/>
            <a:ext cx="2431916"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GB" sz="1800" b="1" kern="0" dirty="0">
                <a:ea typeface="Arial Unicode MS" pitchFamily="34" charset="-128"/>
                <a:cs typeface="Arial Unicode MS" pitchFamily="34" charset="-128"/>
              </a:rPr>
              <a:t>Operations</a:t>
            </a:r>
          </a:p>
        </p:txBody>
      </p:sp>
      <p:sp>
        <p:nvSpPr>
          <p:cNvPr id="19" name="TextBox 18">
            <a:extLst>
              <a:ext uri="{FF2B5EF4-FFF2-40B4-BE49-F238E27FC236}">
                <a16:creationId xmlns:a16="http://schemas.microsoft.com/office/drawing/2014/main" id="{8D136E07-9942-43E5-85BC-0FFE3DC1FEE0}"/>
              </a:ext>
            </a:extLst>
          </p:cNvPr>
          <p:cNvSpPr txBox="1"/>
          <p:nvPr/>
        </p:nvSpPr>
        <p:spPr>
          <a:xfrm>
            <a:off x="638782" y="2357340"/>
            <a:ext cx="2678350" cy="984885"/>
          </a:xfrm>
          <a:prstGeom prst="rect">
            <a:avLst/>
          </a:prstGeom>
          <a:noFill/>
        </p:spPr>
        <p:txBody>
          <a:bodyPr wrap="square" lIns="0" tIns="0" rIns="0" bIns="0" rtlCol="0">
            <a:spAutoFit/>
          </a:bodyPr>
          <a:lstStyle/>
          <a:p>
            <a:pPr marL="145350" fontAlgn="base">
              <a:spcAft>
                <a:spcPct val="0"/>
              </a:spcAft>
              <a:buClr>
                <a:srgbClr val="F0AB00"/>
              </a:buClr>
              <a:buSzPct val="80000"/>
            </a:pPr>
            <a:r>
              <a:rPr lang="en-GB" sz="1600" i="1" kern="0" dirty="0">
                <a:ea typeface="Arial Unicode MS" pitchFamily="34" charset="-128"/>
                <a:cs typeface="Arial Unicode MS" pitchFamily="34" charset="-128"/>
              </a:rPr>
              <a:t>“I need to join my sensor data with some image bitmap and with the related master data”</a:t>
            </a:r>
          </a:p>
        </p:txBody>
      </p:sp>
      <p:sp>
        <p:nvSpPr>
          <p:cNvPr id="20" name="TextBox 19">
            <a:extLst>
              <a:ext uri="{FF2B5EF4-FFF2-40B4-BE49-F238E27FC236}">
                <a16:creationId xmlns:a16="http://schemas.microsoft.com/office/drawing/2014/main" id="{5005412E-E7CB-4E88-AD1B-4B3C8F1A2B97}"/>
              </a:ext>
            </a:extLst>
          </p:cNvPr>
          <p:cNvSpPr txBox="1"/>
          <p:nvPr/>
        </p:nvSpPr>
        <p:spPr>
          <a:xfrm>
            <a:off x="4390427" y="2357340"/>
            <a:ext cx="2678350" cy="738664"/>
          </a:xfrm>
          <a:prstGeom prst="rect">
            <a:avLst/>
          </a:prstGeom>
          <a:noFill/>
        </p:spPr>
        <p:txBody>
          <a:bodyPr wrap="square" lIns="0" tIns="0" rIns="0" bIns="0" rtlCol="0">
            <a:spAutoFit/>
          </a:bodyPr>
          <a:lstStyle/>
          <a:p>
            <a:pPr marL="145350" fontAlgn="base">
              <a:spcAft>
                <a:spcPct val="0"/>
              </a:spcAft>
              <a:buClr>
                <a:srgbClr val="F0AB00"/>
              </a:buClr>
              <a:buSzPct val="80000"/>
            </a:pPr>
            <a:r>
              <a:rPr lang="en-GB" sz="1600" i="1" kern="0" dirty="0">
                <a:ea typeface="Arial Unicode MS" pitchFamily="34" charset="-128"/>
                <a:cs typeface="Arial Unicode MS" pitchFamily="34" charset="-128"/>
              </a:rPr>
              <a:t>“I’m clustering the data in Python to feed a predictive model in HANA”</a:t>
            </a:r>
          </a:p>
        </p:txBody>
      </p:sp>
      <p:sp>
        <p:nvSpPr>
          <p:cNvPr id="21" name="TextBox 20">
            <a:extLst>
              <a:ext uri="{FF2B5EF4-FFF2-40B4-BE49-F238E27FC236}">
                <a16:creationId xmlns:a16="http://schemas.microsoft.com/office/drawing/2014/main" id="{F3793D76-DF4F-41B4-BBE8-D672016CC9E2}"/>
              </a:ext>
            </a:extLst>
          </p:cNvPr>
          <p:cNvSpPr txBox="1"/>
          <p:nvPr/>
        </p:nvSpPr>
        <p:spPr>
          <a:xfrm>
            <a:off x="8278261" y="2357340"/>
            <a:ext cx="2678350" cy="492443"/>
          </a:xfrm>
          <a:prstGeom prst="rect">
            <a:avLst/>
          </a:prstGeom>
          <a:noFill/>
        </p:spPr>
        <p:txBody>
          <a:bodyPr wrap="square" lIns="0" tIns="0" rIns="0" bIns="0" rtlCol="0">
            <a:spAutoFit/>
          </a:bodyPr>
          <a:lstStyle/>
          <a:p>
            <a:pPr marL="145350" fontAlgn="base">
              <a:spcAft>
                <a:spcPct val="0"/>
              </a:spcAft>
              <a:buClr>
                <a:srgbClr val="F0AB00"/>
              </a:buClr>
              <a:buSzPct val="80000"/>
            </a:pPr>
            <a:r>
              <a:rPr lang="en-GB" sz="1600" kern="0" dirty="0">
                <a:ea typeface="Arial Unicode MS" pitchFamily="34" charset="-128"/>
                <a:cs typeface="Arial Unicode MS" pitchFamily="34" charset="-128"/>
              </a:rPr>
              <a:t>“</a:t>
            </a:r>
            <a:r>
              <a:rPr lang="en-GB" sz="1600" i="1" kern="0" dirty="0">
                <a:ea typeface="Arial Unicode MS" pitchFamily="34" charset="-128"/>
                <a:cs typeface="Arial Unicode MS" pitchFamily="34" charset="-128"/>
              </a:rPr>
              <a:t>What is this data and what does it mean?”</a:t>
            </a:r>
          </a:p>
        </p:txBody>
      </p:sp>
      <p:sp>
        <p:nvSpPr>
          <p:cNvPr id="22" name="TextBox 21">
            <a:extLst>
              <a:ext uri="{FF2B5EF4-FFF2-40B4-BE49-F238E27FC236}">
                <a16:creationId xmlns:a16="http://schemas.microsoft.com/office/drawing/2014/main" id="{27642CAE-FF5C-467D-B07E-44EF58C511A5}"/>
              </a:ext>
            </a:extLst>
          </p:cNvPr>
          <p:cNvSpPr txBox="1"/>
          <p:nvPr/>
        </p:nvSpPr>
        <p:spPr>
          <a:xfrm>
            <a:off x="664723" y="4951388"/>
            <a:ext cx="2678350" cy="984885"/>
          </a:xfrm>
          <a:prstGeom prst="rect">
            <a:avLst/>
          </a:prstGeom>
          <a:noFill/>
        </p:spPr>
        <p:txBody>
          <a:bodyPr wrap="square" lIns="0" tIns="0" rIns="0" bIns="0" rtlCol="0">
            <a:spAutoFit/>
          </a:bodyPr>
          <a:lstStyle/>
          <a:p>
            <a:pPr marL="145350" fontAlgn="base">
              <a:spcAft>
                <a:spcPct val="0"/>
              </a:spcAft>
              <a:buClr>
                <a:srgbClr val="F0AB00"/>
              </a:buClr>
              <a:buSzPct val="80000"/>
            </a:pPr>
            <a:r>
              <a:rPr lang="en-GB" sz="1600" i="1" kern="0" dirty="0">
                <a:ea typeface="Arial Unicode MS" pitchFamily="34" charset="-128"/>
                <a:cs typeface="Arial Unicode MS" pitchFamily="34" charset="-128"/>
              </a:rPr>
              <a:t>“Can I rely on this data to drive decisions in a critical process? How was it gathered?”</a:t>
            </a:r>
          </a:p>
        </p:txBody>
      </p:sp>
      <p:sp>
        <p:nvSpPr>
          <p:cNvPr id="24" name="TextBox 23">
            <a:extLst>
              <a:ext uri="{FF2B5EF4-FFF2-40B4-BE49-F238E27FC236}">
                <a16:creationId xmlns:a16="http://schemas.microsoft.com/office/drawing/2014/main" id="{DF047FBB-194C-4E41-84F0-6A83B50AD759}"/>
              </a:ext>
            </a:extLst>
          </p:cNvPr>
          <p:cNvSpPr txBox="1"/>
          <p:nvPr/>
        </p:nvSpPr>
        <p:spPr>
          <a:xfrm>
            <a:off x="8304202" y="4951388"/>
            <a:ext cx="2531865" cy="984885"/>
          </a:xfrm>
          <a:prstGeom prst="rect">
            <a:avLst/>
          </a:prstGeom>
          <a:noFill/>
        </p:spPr>
        <p:txBody>
          <a:bodyPr wrap="square" lIns="0" tIns="0" rIns="0" bIns="0" rtlCol="0">
            <a:spAutoFit/>
          </a:bodyPr>
          <a:lstStyle/>
          <a:p>
            <a:pPr marL="145350" fontAlgn="base">
              <a:spcAft>
                <a:spcPct val="0"/>
              </a:spcAft>
              <a:buClr>
                <a:srgbClr val="F0AB00"/>
              </a:buClr>
              <a:buSzPct val="80000"/>
            </a:pPr>
            <a:r>
              <a:rPr lang="en-GB" sz="1600" i="1" kern="0" dirty="0">
                <a:ea typeface="Arial Unicode MS" pitchFamily="34" charset="-128"/>
                <a:cs typeface="Arial Unicode MS" pitchFamily="34" charset="-128"/>
              </a:rPr>
              <a:t>“My data and engines are spread between my on premise data centre and my hyperscaler cloud”</a:t>
            </a:r>
          </a:p>
        </p:txBody>
      </p:sp>
      <p:pic>
        <p:nvPicPr>
          <p:cNvPr id="26" name="Picture 25">
            <a:extLst>
              <a:ext uri="{FF2B5EF4-FFF2-40B4-BE49-F238E27FC236}">
                <a16:creationId xmlns:a16="http://schemas.microsoft.com/office/drawing/2014/main" id="{18C0BB4A-B88C-48D8-B571-FB8FAC9500B3}"/>
              </a:ext>
            </a:extLst>
          </p:cNvPr>
          <p:cNvPicPr>
            <a:picLocks noChangeAspect="1"/>
          </p:cNvPicPr>
          <p:nvPr/>
        </p:nvPicPr>
        <p:blipFill>
          <a:blip r:embed="rId4"/>
          <a:stretch>
            <a:fillRect/>
          </a:stretch>
        </p:blipFill>
        <p:spPr>
          <a:xfrm>
            <a:off x="864676" y="1538228"/>
            <a:ext cx="818210" cy="818210"/>
          </a:xfrm>
          <a:prstGeom prst="rect">
            <a:avLst/>
          </a:prstGeom>
        </p:spPr>
      </p:pic>
      <p:pic>
        <p:nvPicPr>
          <p:cNvPr id="28" name="Picture 27">
            <a:extLst>
              <a:ext uri="{FF2B5EF4-FFF2-40B4-BE49-F238E27FC236}">
                <a16:creationId xmlns:a16="http://schemas.microsoft.com/office/drawing/2014/main" id="{C6B4B3A4-96A9-41A7-9B12-48CCA063C793}"/>
              </a:ext>
            </a:extLst>
          </p:cNvPr>
          <p:cNvPicPr>
            <a:picLocks noChangeAspect="1"/>
          </p:cNvPicPr>
          <p:nvPr/>
        </p:nvPicPr>
        <p:blipFill>
          <a:blip r:embed="rId5"/>
          <a:stretch>
            <a:fillRect/>
          </a:stretch>
        </p:blipFill>
        <p:spPr>
          <a:xfrm>
            <a:off x="4542819" y="1533723"/>
            <a:ext cx="818210" cy="818210"/>
          </a:xfrm>
          <a:prstGeom prst="rect">
            <a:avLst/>
          </a:prstGeom>
        </p:spPr>
      </p:pic>
      <p:pic>
        <p:nvPicPr>
          <p:cNvPr id="30" name="Picture 29">
            <a:extLst>
              <a:ext uri="{FF2B5EF4-FFF2-40B4-BE49-F238E27FC236}">
                <a16:creationId xmlns:a16="http://schemas.microsoft.com/office/drawing/2014/main" id="{9A60AD49-FFBE-47FF-85E0-71DD5E4B7048}"/>
              </a:ext>
            </a:extLst>
          </p:cNvPr>
          <p:cNvPicPr>
            <a:picLocks noChangeAspect="1"/>
          </p:cNvPicPr>
          <p:nvPr/>
        </p:nvPicPr>
        <p:blipFill>
          <a:blip r:embed="rId6"/>
          <a:stretch>
            <a:fillRect/>
          </a:stretch>
        </p:blipFill>
        <p:spPr>
          <a:xfrm>
            <a:off x="8434254" y="1474505"/>
            <a:ext cx="925844" cy="925844"/>
          </a:xfrm>
          <a:prstGeom prst="rect">
            <a:avLst/>
          </a:prstGeom>
        </p:spPr>
      </p:pic>
      <p:pic>
        <p:nvPicPr>
          <p:cNvPr id="32" name="Picture 31">
            <a:extLst>
              <a:ext uri="{FF2B5EF4-FFF2-40B4-BE49-F238E27FC236}">
                <a16:creationId xmlns:a16="http://schemas.microsoft.com/office/drawing/2014/main" id="{4EEA26FE-185E-4FB2-8363-89CDFDE776C9}"/>
              </a:ext>
            </a:extLst>
          </p:cNvPr>
          <p:cNvPicPr>
            <a:picLocks noChangeAspect="1"/>
          </p:cNvPicPr>
          <p:nvPr/>
        </p:nvPicPr>
        <p:blipFill>
          <a:blip r:embed="rId7"/>
          <a:stretch>
            <a:fillRect/>
          </a:stretch>
        </p:blipFill>
        <p:spPr>
          <a:xfrm>
            <a:off x="736032" y="4065103"/>
            <a:ext cx="1113558" cy="1113558"/>
          </a:xfrm>
          <a:prstGeom prst="rect">
            <a:avLst/>
          </a:prstGeom>
        </p:spPr>
      </p:pic>
      <p:pic>
        <p:nvPicPr>
          <p:cNvPr id="34" name="Picture 33">
            <a:extLst>
              <a:ext uri="{FF2B5EF4-FFF2-40B4-BE49-F238E27FC236}">
                <a16:creationId xmlns:a16="http://schemas.microsoft.com/office/drawing/2014/main" id="{EE5B2DB7-6821-4F17-BF9C-58557FE07F74}"/>
              </a:ext>
            </a:extLst>
          </p:cNvPr>
          <p:cNvPicPr>
            <a:picLocks noChangeAspect="1"/>
          </p:cNvPicPr>
          <p:nvPr/>
        </p:nvPicPr>
        <p:blipFill>
          <a:blip r:embed="rId8"/>
          <a:stretch>
            <a:fillRect/>
          </a:stretch>
        </p:blipFill>
        <p:spPr>
          <a:xfrm>
            <a:off x="4539956" y="4239412"/>
            <a:ext cx="711975" cy="711975"/>
          </a:xfrm>
          <a:prstGeom prst="rect">
            <a:avLst/>
          </a:prstGeom>
        </p:spPr>
      </p:pic>
      <p:pic>
        <p:nvPicPr>
          <p:cNvPr id="36" name="Picture 35">
            <a:extLst>
              <a:ext uri="{FF2B5EF4-FFF2-40B4-BE49-F238E27FC236}">
                <a16:creationId xmlns:a16="http://schemas.microsoft.com/office/drawing/2014/main" id="{3998A98C-8D41-44A5-85AF-CE8E70602B6C}"/>
              </a:ext>
            </a:extLst>
          </p:cNvPr>
          <p:cNvPicPr>
            <a:picLocks noChangeAspect="1"/>
          </p:cNvPicPr>
          <p:nvPr/>
        </p:nvPicPr>
        <p:blipFill>
          <a:blip r:embed="rId9"/>
          <a:stretch>
            <a:fillRect/>
          </a:stretch>
        </p:blipFill>
        <p:spPr>
          <a:xfrm>
            <a:off x="8443982" y="4160964"/>
            <a:ext cx="839054" cy="839054"/>
          </a:xfrm>
          <a:prstGeom prst="rect">
            <a:avLst/>
          </a:prstGeom>
        </p:spPr>
      </p:pic>
      <p:sp>
        <p:nvSpPr>
          <p:cNvPr id="29" name="TextBox 28">
            <a:extLst>
              <a:ext uri="{FF2B5EF4-FFF2-40B4-BE49-F238E27FC236}">
                <a16:creationId xmlns:a16="http://schemas.microsoft.com/office/drawing/2014/main" id="{DB5B506C-4D2B-4435-AB94-DF29F4A68B5C}"/>
              </a:ext>
            </a:extLst>
          </p:cNvPr>
          <p:cNvSpPr txBox="1"/>
          <p:nvPr/>
        </p:nvSpPr>
        <p:spPr>
          <a:xfrm>
            <a:off x="4416368" y="4951388"/>
            <a:ext cx="2678350" cy="984885"/>
          </a:xfrm>
          <a:prstGeom prst="rect">
            <a:avLst/>
          </a:prstGeom>
          <a:noFill/>
        </p:spPr>
        <p:txBody>
          <a:bodyPr wrap="square" lIns="0" tIns="0" rIns="0" bIns="0" rtlCol="0">
            <a:spAutoFit/>
          </a:bodyPr>
          <a:lstStyle/>
          <a:p>
            <a:pPr marL="145350" fontAlgn="base">
              <a:spcAft>
                <a:spcPct val="0"/>
              </a:spcAft>
              <a:buClr>
                <a:srgbClr val="F0AB00"/>
              </a:buClr>
              <a:buSzPct val="80000"/>
            </a:pPr>
            <a:r>
              <a:rPr lang="en-GB" sz="1600" i="1" kern="0" dirty="0">
                <a:ea typeface="Arial Unicode MS" pitchFamily="34" charset="-128"/>
                <a:cs typeface="Arial Unicode MS" pitchFamily="34" charset="-128"/>
              </a:rPr>
              <a:t>“Where am I storing personal identity information of German citizens?”</a:t>
            </a:r>
          </a:p>
        </p:txBody>
      </p:sp>
    </p:spTree>
    <p:custDataLst>
      <p:tags r:id="rId1"/>
    </p:custDataLst>
    <p:extLst>
      <p:ext uri="{BB962C8B-B14F-4D97-AF65-F5344CB8AC3E}">
        <p14:creationId xmlns:p14="http://schemas.microsoft.com/office/powerpoint/2010/main" val="4284442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0500">
        <p159:morph option="byObject"/>
      </p:transition>
    </mc:Choice>
    <mc:Fallback xmlns="">
      <p:transition spd="slow" advTm="360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P spid="21" grpId="0"/>
      <p:bldP spid="22" grpId="0"/>
      <p:bldP spid="24"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0.5"/>
</p:tagLst>
</file>

<file path=ppt/tags/tag2.xml><?xml version="1.0" encoding="utf-8"?>
<p:tagLst xmlns:a="http://schemas.openxmlformats.org/drawingml/2006/main" xmlns:r="http://schemas.openxmlformats.org/officeDocument/2006/relationships" xmlns:p="http://schemas.openxmlformats.org/presentationml/2006/main">
  <p:tag name="TIMING" val="|23.4|45.6|41|70.4|84.9|51"/>
</p:tagLst>
</file>

<file path=ppt/tags/tag3.xml><?xml version="1.0" encoding="utf-8"?>
<p:tagLst xmlns:a="http://schemas.openxmlformats.org/drawingml/2006/main" xmlns:r="http://schemas.openxmlformats.org/officeDocument/2006/relationships" xmlns:p="http://schemas.openxmlformats.org/presentationml/2006/main">
  <p:tag name="TIMING" val="|24.9|53.1|52.9|95.5|46.5|74.5"/>
</p:tagLst>
</file>

<file path=ppt/tags/tag4.xml><?xml version="1.0" encoding="utf-8"?>
<p:tagLst xmlns:a="http://schemas.openxmlformats.org/drawingml/2006/main" xmlns:r="http://schemas.openxmlformats.org/officeDocument/2006/relationships" xmlns:p="http://schemas.openxmlformats.org/presentationml/2006/main">
  <p:tag name="TIMING" val="|20.8|12.2|22.8"/>
</p:tagLst>
</file>

<file path=ppt/tags/tag5.xml><?xml version="1.0" encoding="utf-8"?>
<p:tagLst xmlns:a="http://schemas.openxmlformats.org/drawingml/2006/main" xmlns:r="http://schemas.openxmlformats.org/officeDocument/2006/relationships" xmlns:p="http://schemas.openxmlformats.org/presentationml/2006/main">
  <p:tag name="TIMING" val="|41.2|27.3|25.2|42.4"/>
</p:tagLst>
</file>

<file path=ppt/theme/theme1.xml><?xml version="1.0" encoding="utf-8"?>
<a:theme xmlns:a="http://schemas.openxmlformats.org/drawingml/2006/main" name="SAP 2021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1_16x9_white" id="{8F1F8818-21F0-CB45-B7AA-E5F78F26728A}" vid="{CA774769-F7C6-FE42-BFFE-773AE41AD9AE}"/>
    </a:ext>
  </a:extLst>
</a:theme>
</file>

<file path=ppt/theme/theme2.xml><?xml version="1.0" encoding="utf-8"?>
<a:theme xmlns:a="http://schemas.openxmlformats.org/drawingml/2006/main" name="SAP 2020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1_16x9_white" id="{8F1F8818-21F0-CB45-B7AA-E5F78F26728A}" vid="{E3CB1B52-612C-7048-9F80-408AFF25DF3C}"/>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2FD6F1506F564BB79A97F9C245AD34" ma:contentTypeVersion="13" ma:contentTypeDescription="Create a new document." ma:contentTypeScope="" ma:versionID="2d713458fd733c162695636e90ce364d">
  <xsd:schema xmlns:xsd="http://www.w3.org/2001/XMLSchema" xmlns:xs="http://www.w3.org/2001/XMLSchema" xmlns:p="http://schemas.microsoft.com/office/2006/metadata/properties" xmlns:ns3="025efd7d-4e1d-49ec-b269-b81537660960" xmlns:ns4="386f4720-9db4-4950-8ffd-cd1ef4b846d5" targetNamespace="http://schemas.microsoft.com/office/2006/metadata/properties" ma:root="true" ma:fieldsID="5ad6b68cd0cc8132da5128cab75b8d44" ns3:_="" ns4:_="">
    <xsd:import namespace="025efd7d-4e1d-49ec-b269-b81537660960"/>
    <xsd:import namespace="386f4720-9db4-4950-8ffd-cd1ef4b846d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efd7d-4e1d-49ec-b269-b815376609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6f4720-9db4-4950-8ffd-cd1ef4b846d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2.xml><?xml version="1.0" encoding="utf-8"?>
<ds:datastoreItem xmlns:ds="http://schemas.openxmlformats.org/officeDocument/2006/customXml" ds:itemID="{C1422F45-04DB-421D-8796-27000665780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6F7A3A3-4512-4FFB-9E41-420681D23D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5efd7d-4e1d-49ec-b269-b81537660960"/>
    <ds:schemaRef ds:uri="386f4720-9db4-4950-8ffd-cd1ef4b846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SAP_2021_16x9_White</Template>
  <TotalTime>1103</TotalTime>
  <Words>11428</Words>
  <Application>Microsoft Office PowerPoint</Application>
  <PresentationFormat>Custom</PresentationFormat>
  <Paragraphs>1462</Paragraphs>
  <Slides>89</Slides>
  <Notes>56</Notes>
  <HiddenSlides>10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89</vt:i4>
      </vt:variant>
    </vt:vector>
  </HeadingPairs>
  <TitlesOfParts>
    <vt:vector size="105" baseType="lpstr">
      <vt:lpstr>Calibri Light</vt:lpstr>
      <vt:lpstr>Arial</vt:lpstr>
      <vt:lpstr>wingdings</vt:lpstr>
      <vt:lpstr>wingdings</vt:lpstr>
      <vt:lpstr>Arial Black</vt:lpstr>
      <vt:lpstr>Arial Narrow</vt:lpstr>
      <vt:lpstr>BentonSans Bold</vt:lpstr>
      <vt:lpstr>SAPRegular</vt:lpstr>
      <vt:lpstr>Calibri</vt:lpstr>
      <vt:lpstr>BentonSans Regular Italic</vt:lpstr>
      <vt:lpstr>Courier New</vt:lpstr>
      <vt:lpstr> Calibri (Body)</vt:lpstr>
      <vt:lpstr>BentonSans Regular</vt:lpstr>
      <vt:lpstr>Symbol</vt:lpstr>
      <vt:lpstr>SAP 2021 16x9 white</vt:lpstr>
      <vt:lpstr>SAP 2020 16x9 blue</vt:lpstr>
      <vt:lpstr>SAP Data Intelligence Turn data chaos into business value </vt:lpstr>
      <vt:lpstr>Disclaimer</vt:lpstr>
      <vt:lpstr>Agenda</vt:lpstr>
      <vt:lpstr>Agenda</vt:lpstr>
      <vt:lpstr>SAP Data Intelligence Overview</vt:lpstr>
      <vt:lpstr>PowerPoint Presentation</vt:lpstr>
      <vt:lpstr>But most enterprises get stuck in the journey!</vt:lpstr>
      <vt:lpstr>Why is Data Management so difficult?</vt:lpstr>
      <vt:lpstr>Why is Data Management so difficult? Enterprise IT is challenged to a whole new degree!</vt:lpstr>
      <vt:lpstr>Why is Data Management so difficult? Enterprise IT is challenged to a whole new degree!</vt:lpstr>
      <vt:lpstr>The evolution of Data Management in enterprise landscapes</vt:lpstr>
      <vt:lpstr>SAP Data Intelligence – From Data Integration to Data Orchestration </vt:lpstr>
      <vt:lpstr>SAP Data Intelligence – Core Capabilities</vt:lpstr>
      <vt:lpstr>SAP Data Intelligence – Key value-add scenarios for SAP customers</vt:lpstr>
      <vt:lpstr>Data Intelligence use cases</vt:lpstr>
      <vt:lpstr>A real-life example: HR Best Fit with SuccessFactors The business objective: find best fits within workforce to cover job postings</vt:lpstr>
      <vt:lpstr>HR Best Fit with SuccessFactors The as-is before Data Intelligence: manual integration and weekly batches</vt:lpstr>
      <vt:lpstr>HR Best Fit with SuccessFactors The solution with Data Intelligence: streamlined operationalization, real-time insights</vt:lpstr>
      <vt:lpstr>Agenda</vt:lpstr>
      <vt:lpstr>SAP Data Intelligence – Core capabilities</vt:lpstr>
      <vt:lpstr>SAP Data Intelligence </vt:lpstr>
      <vt:lpstr>SAP Data Intelligence </vt:lpstr>
      <vt:lpstr>SAP Data Intelligence – Data Integration</vt:lpstr>
      <vt:lpstr>SAP Data Intelligence – Data Integration Connection Management, Data Workflows, Scheduling</vt:lpstr>
      <vt:lpstr>SAP Data Intelligence – Data Integration Build Flow-based Applications using the Pipeline Modeler</vt:lpstr>
      <vt:lpstr>SAP Data Intelligence – Data Integration DI connectivity allows pipelining data across a wide variety of sources and targets</vt:lpstr>
      <vt:lpstr>SAP Data Intelligence </vt:lpstr>
      <vt:lpstr>SAP Data Intelligence – Data Processing</vt:lpstr>
      <vt:lpstr>SAP Data Intelligence – Data Processing</vt:lpstr>
      <vt:lpstr>SAP Data Intelligence – Data Processing Machine Learning Scenario Manager</vt:lpstr>
      <vt:lpstr>SAP Data Intelligence – Data Processing Juypter Lab environment</vt:lpstr>
      <vt:lpstr>SAP Data Intelligence – Data Processing Orchestration of heterogeneous processing engines within DI pipelines</vt:lpstr>
      <vt:lpstr>SAP Data Intelligence </vt:lpstr>
      <vt:lpstr>Data Catalog in the Enterprise </vt:lpstr>
      <vt:lpstr>SAP Data Intelligence – Data Catalog Metadata Management using the Meta Data Explorer</vt:lpstr>
      <vt:lpstr> Data governance use cases</vt:lpstr>
      <vt:lpstr>Search and filter across auto-discovered data assets</vt:lpstr>
      <vt:lpstr>Link data to information-rich Business Terms</vt:lpstr>
      <vt:lpstr>Profile data and get insights via the Fact Sheet</vt:lpstr>
      <vt:lpstr>Create and manage Data Quality Rules</vt:lpstr>
      <vt:lpstr>Visualize data quality in easy-to-consume dashboards</vt:lpstr>
      <vt:lpstr>Prepare and cleanse data via self-service data preparation</vt:lpstr>
      <vt:lpstr>Agenda</vt:lpstr>
      <vt:lpstr>SAP Data Intelligence – Key value-add scenarios for SAP customers</vt:lpstr>
      <vt:lpstr>SAP Data Intelligence – Key value-add scenarios for SAP customers</vt:lpstr>
      <vt:lpstr>SAP Data Intelligence – Data Integration for SAP applications Unified model to interact with SAP S/4HANA and SAP Business Suite software</vt:lpstr>
      <vt:lpstr>SAP ABAP integration Technical concept: Repository</vt:lpstr>
      <vt:lpstr>SAP ABAP integration Technical concept: Repository</vt:lpstr>
      <vt:lpstr>SAP ABAP integration Technical concept: Delivery and releases</vt:lpstr>
      <vt:lpstr>SAP Data Intelligence – Out-of-the box operators for SAP ABAP integration</vt:lpstr>
      <vt:lpstr>SAP ABAP Integration – ABAP CDS Reader</vt:lpstr>
      <vt:lpstr>SAP ABAP Integration – SLT Connector Data provisioning for SAP S/4HANA and SAP Business Suite</vt:lpstr>
      <vt:lpstr>SAP ABAP Integration – SLT Connector Deployment options</vt:lpstr>
      <vt:lpstr>SAP ABAP Integration – ODP Reader Data provisioning for SAP Business Warehouse</vt:lpstr>
      <vt:lpstr>SAP ABAP Integration – Custom ABAP operator Execute custom code and function modules</vt:lpstr>
      <vt:lpstr>SAP Data Intelligence – Key value-add scenarios for SAP customers</vt:lpstr>
      <vt:lpstr>SAP Business Technology Platform  The Platform for the Intelligent Enterprise </vt:lpstr>
      <vt:lpstr>SAP Data Intelligence, a pillar of the SAP BTP Enabling and end-to-end data fabric</vt:lpstr>
      <vt:lpstr>SAP Data Intelligence and the BTP Data Management &amp; Analytics tools Integration scenarios</vt:lpstr>
      <vt:lpstr>SAP Data Intelligence and SAP HANA Cloud</vt:lpstr>
      <vt:lpstr>Data Intelligence orchestrating Machine Learning models on HANA Cloud</vt:lpstr>
      <vt:lpstr>Data Intelligence and DWC Why move from Data Flow (aka DI embedded) to DI full use</vt:lpstr>
      <vt:lpstr>Data Intelligence integration with SAP Analytics Cloud Integration of SAP Data Intelligence and SAP Analytics Cloud </vt:lpstr>
      <vt:lpstr>SAP Data Intelligence – Key value-add scenarios for SAP customers</vt:lpstr>
      <vt:lpstr>SAP Data Intelligence enabling Hybrid Data Management Transition to Cloud Data Management at your own pace</vt:lpstr>
      <vt:lpstr>SAP Data Intelligence enabling Hybrid Data Management Leverage existing SAP EIM tools</vt:lpstr>
      <vt:lpstr>SAP Data Intelligence and SAP Data Services Reuse DS to feed enriched data to Data Intelligence</vt:lpstr>
      <vt:lpstr>SAP Data Intelligence and SAP Data Services Use DI to feed ML-processed data back to DS</vt:lpstr>
      <vt:lpstr>SAP Data Intelligence and SAP Information Steward Reuse IS data quality rules in DI</vt:lpstr>
      <vt:lpstr>SAP Data Intelligence and SAP Information Steward Reuse IS business terms in DI</vt:lpstr>
      <vt:lpstr>Agenda</vt:lpstr>
      <vt:lpstr>Deployment options</vt:lpstr>
      <vt:lpstr>SAP Data Intelligence – Deployment Options</vt:lpstr>
      <vt:lpstr>SAP Data Intelligence – Deployment Options</vt:lpstr>
      <vt:lpstr>SAP Data Intelligence, cloud edition – Connectivity </vt:lpstr>
      <vt:lpstr>Agenda</vt:lpstr>
      <vt:lpstr>Reference customers</vt:lpstr>
      <vt:lpstr>SAP Data Intelligence – A rapidly growing customer base</vt:lpstr>
      <vt:lpstr>SAP Data Intelligence – Partner-led Business Content Packages Q3/Q4 2020 Content Development Sprint</vt:lpstr>
      <vt:lpstr>SAP Data Intelligence – Customer Quotes</vt:lpstr>
      <vt:lpstr>SAP Ranked as a Leader The Forrester Wave™: Enterprise Data Fabric, Q2 2020</vt:lpstr>
      <vt:lpstr>Agenda</vt:lpstr>
      <vt:lpstr>Wrap up</vt:lpstr>
      <vt:lpstr>SAP Data Intelligence – Why it is different</vt:lpstr>
      <vt:lpstr>SAP Data Intelligence Turn Data Chaos Into Data Value</vt:lpstr>
      <vt:lpstr>SAP Data Intelligence – Next Steps</vt:lpstr>
      <vt:lpstr>Thank you.</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and Here and Here</dc:title>
  <dc:subject/>
  <dc:creator>SAP SE</dc:creator>
  <cp:keywords>2021/16:9/white</cp:keywords>
  <dc:description/>
  <cp:lastModifiedBy>Gatling, Ginger</cp:lastModifiedBy>
  <cp:revision>2</cp:revision>
  <dcterms:created xsi:type="dcterms:W3CDTF">2021-01-26T09:19:12Z</dcterms:created>
  <dcterms:modified xsi:type="dcterms:W3CDTF">2021-02-05T19:50:18Z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y fmtid="{D5CDD505-2E9C-101B-9397-08002B2CF9AE}" pid="8" name="ContentTypeId">
    <vt:lpwstr>0x010100CA2FD6F1506F564BB79A97F9C245AD34</vt:lpwstr>
  </property>
</Properties>
</file>