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4"/>
  </p:sldMasterIdLst>
  <p:notesMasterIdLst>
    <p:notesMasterId r:id="rId40"/>
  </p:notesMasterIdLst>
  <p:handoutMasterIdLst>
    <p:handoutMasterId r:id="rId41"/>
  </p:handoutMasterIdLst>
  <p:sldIdLst>
    <p:sldId id="443" r:id="rId5"/>
    <p:sldId id="504" r:id="rId6"/>
    <p:sldId id="469" r:id="rId7"/>
    <p:sldId id="473" r:id="rId8"/>
    <p:sldId id="474" r:id="rId9"/>
    <p:sldId id="475" r:id="rId10"/>
    <p:sldId id="507" r:id="rId11"/>
    <p:sldId id="476" r:id="rId12"/>
    <p:sldId id="480" r:id="rId13"/>
    <p:sldId id="477" r:id="rId14"/>
    <p:sldId id="478" r:id="rId15"/>
    <p:sldId id="505" r:id="rId16"/>
    <p:sldId id="479" r:id="rId17"/>
    <p:sldId id="481" r:id="rId18"/>
    <p:sldId id="482" r:id="rId19"/>
    <p:sldId id="502" r:id="rId20"/>
    <p:sldId id="484" r:id="rId21"/>
    <p:sldId id="485" r:id="rId22"/>
    <p:sldId id="486" r:id="rId23"/>
    <p:sldId id="492" r:id="rId24"/>
    <p:sldId id="487" r:id="rId25"/>
    <p:sldId id="488" r:id="rId26"/>
    <p:sldId id="489" r:id="rId27"/>
    <p:sldId id="490" r:id="rId28"/>
    <p:sldId id="501" r:id="rId29"/>
    <p:sldId id="491" r:id="rId30"/>
    <p:sldId id="510" r:id="rId31"/>
    <p:sldId id="503" r:id="rId32"/>
    <p:sldId id="497" r:id="rId33"/>
    <p:sldId id="498" r:id="rId34"/>
    <p:sldId id="499" r:id="rId35"/>
    <p:sldId id="506" r:id="rId36"/>
    <p:sldId id="508" r:id="rId37"/>
    <p:sldId id="500" r:id="rId38"/>
    <p:sldId id="496" r:id="rId39"/>
  </p:sldIdLst>
  <p:sldSz cx="12195175" cy="6858000"/>
  <p:notesSz cx="6858000" cy="9144000"/>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1"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Holland" initials="JH" lastIdx="69" clrIdx="0"/>
  <p:cmAuthor id="2" name="Microsoft Office User" initials="Office" lastIdx="26" clrIdx="1"/>
  <p:cmAuthor id="3" name="Microsoft Office User" initials="Office [2]" lastIdx="1" clrIdx="2"/>
  <p:cmAuthor id="4" name="Microsoft Office User" initials="Office [3]" lastIdx="1" clrIdx="3"/>
  <p:cmAuthor id="5" name="Microsoft Office User" initials="Office [4]" lastIdx="1" clrIdx="4"/>
  <p:cmAuthor id="6" name="Microsoft Office User" initials="Office [5]" lastIdx="1" clrIdx="5"/>
  <p:cmAuthor id="7" name="Microsoft Office User" initials="Office [6]" lastIdx="1" clrIdx="6"/>
  <p:cmAuthor id="8" name="Harding, Lisa" initials="HL" lastIdx="42" clrIdx="7"/>
  <p:cmAuthor id="9" name="Scott Grand" initials="Office" lastIdx="1" clrIdx="8"/>
  <p:cmAuthor id="10" name="Scott Grand" initials="Office [2]" lastIdx="1" clrIdx="9"/>
  <p:cmAuthor id="11" name="Scott Grand" initials="Office [3]" lastIdx="1" clrIdx="10"/>
  <p:cmAuthor id="12" name="Scott Grand" initials="Office [4]" lastIdx="1" clrIdx="11"/>
  <p:cmAuthor id="13" name="Scott Grand" initials="Office [5]" lastIdx="1" clrIdx="12"/>
  <p:cmAuthor id="14" name="Weiland, Rolf" initials="WR" lastIdx="17" clrIdx="13"/>
  <p:cmAuthor id="15" name="Karanam, Vasudha" initials="KV" lastIdx="15" clrIdx="14"/>
  <p:cmAuthor id="16" name="Scott Grand" initials="SG" lastIdx="62" clrIdx="15"/>
  <p:cmAuthor id="17" name="Scott Grand" initials="SG [2]" lastIdx="1" clrIdx="16"/>
  <p:cmAuthor id="18" name="Scott Grand" initials="SG [3]" lastIdx="1" clrIdx="17"/>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AAFF"/>
    <a:srgbClr val="F99100"/>
    <a:srgbClr val="FF3399"/>
    <a:srgbClr val="FFFFFF"/>
    <a:srgbClr val="92C839"/>
    <a:srgbClr val="00195A"/>
    <a:srgbClr val="0F46A7"/>
    <a:srgbClr val="970A82"/>
    <a:srgbClr val="FF0000"/>
    <a:srgbClr val="FEE3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258B53-2B7A-4BEF-82C5-B76CF3B49EC1}" v="3" dt="2019-10-31T20:20:22.662"/>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07" autoAdjust="0"/>
    <p:restoredTop sz="84354" autoAdjust="0"/>
  </p:normalViewPr>
  <p:slideViewPr>
    <p:cSldViewPr snapToGrid="0" showGuides="1">
      <p:cViewPr varScale="1">
        <p:scale>
          <a:sx n="77" d="100"/>
          <a:sy n="77" d="100"/>
        </p:scale>
        <p:origin x="704" y="72"/>
      </p:cViewPr>
      <p:guideLst>
        <p:guide pos="3841"/>
        <p:guide orient="horz" pos="2160"/>
      </p:guideLst>
    </p:cSldViewPr>
  </p:slideViewPr>
  <p:outlineViewPr>
    <p:cViewPr>
      <p:scale>
        <a:sx n="33" d="100"/>
        <a:sy n="33" d="100"/>
      </p:scale>
      <p:origin x="0" y="-8357"/>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92" d="100"/>
          <a:sy n="92" d="100"/>
        </p:scale>
        <p:origin x="404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ding, Lisa" userId="cf7cd378-7af9-4579-a490-126ad885137c" providerId="ADAL" clId="{30258B53-2B7A-4BEF-82C5-B76CF3B49EC1}"/>
    <pc:docChg chg="modSld">
      <pc:chgData name="Harding, Lisa" userId="cf7cd378-7af9-4579-a490-126ad885137c" providerId="ADAL" clId="{30258B53-2B7A-4BEF-82C5-B76CF3B49EC1}" dt="2019-10-31T20:20:22.662" v="2"/>
      <pc:docMkLst>
        <pc:docMk/>
      </pc:docMkLst>
      <pc:sldChg chg="delCm">
        <pc:chgData name="Harding, Lisa" userId="cf7cd378-7af9-4579-a490-126ad885137c" providerId="ADAL" clId="{30258B53-2B7A-4BEF-82C5-B76CF3B49EC1}" dt="2019-10-31T20:19:44.141" v="0"/>
        <pc:sldMkLst>
          <pc:docMk/>
          <pc:sldMk cId="1786154077" sldId="480"/>
        </pc:sldMkLst>
      </pc:sldChg>
      <pc:sldChg chg="delCm">
        <pc:chgData name="Harding, Lisa" userId="cf7cd378-7af9-4579-a490-126ad885137c" providerId="ADAL" clId="{30258B53-2B7A-4BEF-82C5-B76CF3B49EC1}" dt="2019-10-31T20:19:53.995" v="1"/>
        <pc:sldMkLst>
          <pc:docMk/>
          <pc:sldMk cId="1715811870" sldId="505"/>
        </pc:sldMkLst>
      </pc:sldChg>
      <pc:sldChg chg="delCm">
        <pc:chgData name="Harding, Lisa" userId="cf7cd378-7af9-4579-a490-126ad885137c" providerId="ADAL" clId="{30258B53-2B7A-4BEF-82C5-B76CF3B49EC1}" dt="2019-10-31T20:20:22.662" v="2"/>
        <pc:sldMkLst>
          <pc:docMk/>
          <pc:sldMk cId="2719087323" sldId="51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dirty="0"/>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47688" y="612775"/>
            <a:ext cx="5762625" cy="3241675"/>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549000" y="4120162"/>
            <a:ext cx="5760000" cy="456356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5"/>
          </p:nvPr>
        </p:nvSpPr>
        <p:spPr>
          <a:xfrm>
            <a:off x="2957512" y="8935722"/>
            <a:ext cx="942976" cy="205358"/>
          </a:xfrm>
          <a:prstGeom prst="rect">
            <a:avLst/>
          </a:prstGeom>
        </p:spPr>
        <p:txBody>
          <a:bodyPr vert="horz" lIns="91440" tIns="45720" rIns="91440" bIns="45720" rtlCol="0" anchor="b"/>
          <a:lstStyle>
            <a:lvl1pPr algn="ctr">
              <a:defRPr sz="8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notesStyle>
    <a:lvl1pPr marL="0" algn="l" defTabSz="1088776" rtl="0" eaLnBrk="1" latinLnBrk="0" hangingPunct="1">
      <a:defRPr sz="1400" kern="1200">
        <a:solidFill>
          <a:schemeClr val="tx1"/>
        </a:solidFill>
        <a:latin typeface="+mn-lt"/>
        <a:ea typeface="+mn-ea"/>
        <a:cs typeface="+mn-cs"/>
      </a:defRPr>
    </a:lvl1pPr>
    <a:lvl2pPr marL="180000" indent="-180000" algn="l" defTabSz="1088776" rtl="0" eaLnBrk="1" latinLnBrk="0" hangingPunct="1">
      <a:buClr>
        <a:schemeClr val="accent1"/>
      </a:buClr>
      <a:buSzPct val="100000"/>
      <a:buFont typeface="Wingdings" pitchFamily="2" charset="2"/>
      <a:buChar char=""/>
      <a:defRPr sz="1400" kern="1200">
        <a:solidFill>
          <a:schemeClr val="tx1"/>
        </a:solidFill>
        <a:latin typeface="+mn-lt"/>
        <a:ea typeface="+mn-ea"/>
        <a:cs typeface="+mn-cs"/>
      </a:defRPr>
    </a:lvl2pPr>
    <a:lvl3pPr marL="360000" indent="-180000" algn="l" defTabSz="1088776" rtl="0" eaLnBrk="1" latinLnBrk="0" hangingPunct="1">
      <a:buClr>
        <a:schemeClr val="accent2"/>
      </a:buClr>
      <a:buSzPct val="80000"/>
      <a:buFont typeface="Symbol" pitchFamily="18" charset="2"/>
      <a:buChar char="-"/>
      <a:defRPr sz="1200" kern="1200">
        <a:solidFill>
          <a:schemeClr val="tx1"/>
        </a:solidFill>
        <a:latin typeface="+mn-lt"/>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crpa4c19efc4.hana.ondemand.com/cat/ci/cip/#/assets/details/SAP227612"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8C2C35-2B8A-446E-BEC0-FD36716C29AC}" type="slidenum">
              <a:rPr lang="de-DE" smtClean="0"/>
              <a:pPr/>
              <a:t>1</a:t>
            </a:fld>
            <a:endParaRPr lang="de-DE" dirty="0"/>
          </a:p>
        </p:txBody>
      </p:sp>
    </p:spTree>
    <p:extLst>
      <p:ext uri="{BB962C8B-B14F-4D97-AF65-F5344CB8AC3E}">
        <p14:creationId xmlns:p14="http://schemas.microsoft.com/office/powerpoint/2010/main" val="1433134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400" kern="1200" dirty="0">
                <a:solidFill>
                  <a:schemeClr val="tx1"/>
                </a:solidFill>
                <a:effectLst/>
                <a:latin typeface="+mn-lt"/>
                <a:ea typeface="+mn-ea"/>
                <a:cs typeface="+mn-cs"/>
              </a:rPr>
              <a:t>Connect to suppliers and to your systems more efficiently, using Cloud Integration Gateway to integrate your systems, processes, and trading partners with simplicity and speed:</a:t>
            </a:r>
            <a:endParaRPr lang="en-US" sz="1800" kern="1200" dirty="0">
              <a:solidFill>
                <a:schemeClr val="tx1"/>
              </a:solidFill>
              <a:effectLst/>
              <a:latin typeface="+mn-lt"/>
              <a:ea typeface="+mn-ea"/>
              <a:cs typeface="+mn-cs"/>
            </a:endParaRPr>
          </a:p>
          <a:p>
            <a:pPr lvl="1"/>
            <a:r>
              <a:rPr lang="en-US" sz="1400" kern="1200" dirty="0">
                <a:solidFill>
                  <a:schemeClr val="tx1"/>
                </a:solidFill>
                <a:effectLst/>
                <a:latin typeface="+mn-lt"/>
                <a:ea typeface="+mn-ea"/>
                <a:cs typeface="+mn-cs"/>
              </a:rPr>
              <a:t>Integrating SAP spend management solutions from across your company.</a:t>
            </a:r>
          </a:p>
          <a:p>
            <a:pPr lvl="1"/>
            <a:r>
              <a:rPr lang="en-US" sz="1800" kern="1200" dirty="0">
                <a:solidFill>
                  <a:schemeClr val="tx1"/>
                </a:solidFill>
                <a:effectLst/>
                <a:latin typeface="+mn-lt"/>
                <a:ea typeface="+mn-ea"/>
                <a:cs typeface="+mn-cs"/>
              </a:rPr>
              <a:t>Supporting multi-ERP/back-end environment.</a:t>
            </a:r>
          </a:p>
          <a:p>
            <a:pPr lvl="1"/>
            <a:r>
              <a:rPr lang="en-US" sz="1400" kern="1200" dirty="0">
                <a:solidFill>
                  <a:schemeClr val="tx1"/>
                </a:solidFill>
                <a:effectLst/>
                <a:latin typeface="+mn-lt"/>
                <a:ea typeface="+mn-ea"/>
                <a:cs typeface="+mn-cs"/>
              </a:rPr>
              <a:t>And taking advantage of out-of-the-box integrations with S/4 HANA to allow all critical data and information from invoices, payments, and more to integrate with your accounting system.</a:t>
            </a:r>
            <a:endParaRPr lang="en-US" sz="1800" kern="1200" dirty="0">
              <a:solidFill>
                <a:schemeClr val="tx1"/>
              </a:solidFill>
              <a:effectLst/>
              <a:latin typeface="+mn-lt"/>
              <a:ea typeface="+mn-ea"/>
              <a:cs typeface="+mn-cs"/>
            </a:endParaRPr>
          </a:p>
          <a:p>
            <a:pPr lvl="2"/>
            <a:r>
              <a:rPr lang="en-US" sz="1400" kern="1200" dirty="0">
                <a:solidFill>
                  <a:schemeClr val="tx1"/>
                </a:solidFill>
                <a:effectLst/>
                <a:latin typeface="+mn-lt"/>
                <a:ea typeface="+mn-ea"/>
                <a:cs typeface="+mn-cs"/>
              </a:rPr>
              <a:t>As a result, you can effectively and efficiently manage cost accounting and payments plus do in-depth spend analysis because all of your indirect spending data is integrated with all of your other spending and financial information, all in one place.</a:t>
            </a:r>
          </a:p>
          <a:p>
            <a:endParaRPr lang="en-US" dirty="0"/>
          </a:p>
        </p:txBody>
      </p:sp>
      <p:sp>
        <p:nvSpPr>
          <p:cNvPr id="4" name="Slide Number Placeholder 3"/>
          <p:cNvSpPr>
            <a:spLocks noGrp="1"/>
          </p:cNvSpPr>
          <p:nvPr>
            <p:ph type="sldNum" sz="quarter" idx="5"/>
          </p:nvPr>
        </p:nvSpPr>
        <p:spPr/>
        <p:txBody>
          <a:bodyPr/>
          <a:lstStyle/>
          <a:p>
            <a:fld id="{7D8C2C35-2B8A-446E-BEC0-FD36716C29AC}" type="slidenum">
              <a:rPr lang="de-DE" smtClean="0"/>
              <a:pPr/>
              <a:t>10</a:t>
            </a:fld>
            <a:endParaRPr lang="de-DE" dirty="0"/>
          </a:p>
        </p:txBody>
      </p:sp>
    </p:spTree>
    <p:extLst>
      <p:ext uri="{BB962C8B-B14F-4D97-AF65-F5344CB8AC3E}">
        <p14:creationId xmlns:p14="http://schemas.microsoft.com/office/powerpoint/2010/main" val="3632621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400" kern="1200" dirty="0">
                <a:solidFill>
                  <a:schemeClr val="tx1"/>
                </a:solidFill>
                <a:effectLst/>
                <a:latin typeface="+mn-lt"/>
                <a:ea typeface="+mn-ea"/>
                <a:cs typeface="+mn-cs"/>
              </a:rPr>
              <a:t>Make compliance easy for everyday users by integrating the buying process with contract compliance to increase adherence to policy without increasing the demands on your procurement team. </a:t>
            </a:r>
            <a:endParaRPr lang="en-US" sz="18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D8C2C35-2B8A-446E-BEC0-FD36716C29AC}" type="slidenum">
              <a:rPr lang="de-DE" smtClean="0"/>
              <a:pPr/>
              <a:t>11</a:t>
            </a:fld>
            <a:endParaRPr lang="de-DE" dirty="0"/>
          </a:p>
        </p:txBody>
      </p:sp>
    </p:spTree>
    <p:extLst>
      <p:ext uri="{BB962C8B-B14F-4D97-AF65-F5344CB8AC3E}">
        <p14:creationId xmlns:p14="http://schemas.microsoft.com/office/powerpoint/2010/main" val="3891917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400" kern="1200" dirty="0">
                <a:solidFill>
                  <a:schemeClr val="tx1"/>
                </a:solidFill>
                <a:effectLst/>
                <a:latin typeface="+mn-lt"/>
                <a:ea typeface="+mn-ea"/>
                <a:cs typeface="+mn-cs"/>
              </a:rPr>
              <a:t>Tackle the unique requirements of services to actively manage:  </a:t>
            </a:r>
            <a:endParaRPr lang="en-US" sz="1800" kern="1200" dirty="0">
              <a:solidFill>
                <a:schemeClr val="tx1"/>
              </a:solidFill>
              <a:effectLst/>
              <a:latin typeface="+mn-lt"/>
              <a:ea typeface="+mn-ea"/>
              <a:cs typeface="+mn-cs"/>
            </a:endParaRPr>
          </a:p>
          <a:p>
            <a:pPr lvl="1"/>
            <a:r>
              <a:rPr lang="en-US" sz="1400" kern="1200" dirty="0">
                <a:solidFill>
                  <a:schemeClr val="tx1"/>
                </a:solidFill>
                <a:effectLst/>
                <a:latin typeface="+mn-lt"/>
                <a:ea typeface="+mn-ea"/>
                <a:cs typeface="+mn-cs"/>
              </a:rPr>
              <a:t>Sourcing and selecting who is performing the services – their expertise, specialties and certifications. </a:t>
            </a:r>
            <a:endParaRPr lang="en-US" sz="1800" kern="1200" dirty="0">
              <a:solidFill>
                <a:schemeClr val="tx1"/>
              </a:solidFill>
              <a:effectLst/>
              <a:latin typeface="+mn-lt"/>
              <a:ea typeface="+mn-ea"/>
              <a:cs typeface="+mn-cs"/>
            </a:endParaRPr>
          </a:p>
          <a:p>
            <a:pPr lvl="1"/>
            <a:r>
              <a:rPr lang="en-US" sz="1400" kern="1200" dirty="0">
                <a:solidFill>
                  <a:schemeClr val="tx1"/>
                </a:solidFill>
                <a:effectLst/>
                <a:latin typeface="+mn-lt"/>
                <a:ea typeface="+mn-ea"/>
                <a:cs typeface="+mn-cs"/>
              </a:rPr>
              <a:t>Dynamic scoping based on how, where and when work will be delivered.</a:t>
            </a:r>
            <a:endParaRPr lang="en-US" sz="1800" kern="1200" dirty="0">
              <a:solidFill>
                <a:schemeClr val="tx1"/>
              </a:solidFill>
              <a:effectLst/>
              <a:latin typeface="+mn-lt"/>
              <a:ea typeface="+mn-ea"/>
              <a:cs typeface="+mn-cs"/>
            </a:endParaRPr>
          </a:p>
          <a:p>
            <a:pPr lvl="1"/>
            <a:r>
              <a:rPr lang="en-US" sz="1400" kern="1200" dirty="0">
                <a:solidFill>
                  <a:schemeClr val="tx1"/>
                </a:solidFill>
                <a:effectLst/>
                <a:latin typeface="+mn-lt"/>
                <a:ea typeface="+mn-ea"/>
                <a:cs typeface="+mn-cs"/>
              </a:rPr>
              <a:t>On- and off-boarding of resources as well as chain of custody tracking, tenure and both project SLA, and performance. </a:t>
            </a:r>
            <a:endParaRPr lang="en-US" sz="1800" kern="1200" dirty="0">
              <a:solidFill>
                <a:schemeClr val="tx1"/>
              </a:solidFill>
              <a:effectLst/>
              <a:latin typeface="+mn-lt"/>
              <a:ea typeface="+mn-ea"/>
              <a:cs typeface="+mn-cs"/>
            </a:endParaRPr>
          </a:p>
          <a:p>
            <a:pPr lvl="1"/>
            <a:r>
              <a:rPr lang="en-US" sz="1400" kern="1200" dirty="0">
                <a:solidFill>
                  <a:schemeClr val="tx1"/>
                </a:solidFill>
                <a:effectLst/>
                <a:latin typeface="+mn-lt"/>
                <a:ea typeface="+mn-ea"/>
                <a:cs typeface="+mn-cs"/>
              </a:rPr>
              <a:t>Task- and activity-level cost accounting and effort tracking.</a:t>
            </a:r>
            <a:endParaRPr lang="en-US" sz="18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D8C2C35-2B8A-446E-BEC0-FD36716C29AC}" type="slidenum">
              <a:rPr lang="de-DE" smtClean="0"/>
              <a:pPr/>
              <a:t>13</a:t>
            </a:fld>
            <a:endParaRPr lang="de-DE" dirty="0"/>
          </a:p>
        </p:txBody>
      </p:sp>
    </p:spTree>
    <p:extLst>
      <p:ext uri="{BB962C8B-B14F-4D97-AF65-F5344CB8AC3E}">
        <p14:creationId xmlns:p14="http://schemas.microsoft.com/office/powerpoint/2010/main" val="2084928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kern="1200" dirty="0">
                <a:solidFill>
                  <a:schemeClr val="tx1"/>
                </a:solidFill>
                <a:effectLst/>
                <a:latin typeface="+mn-lt"/>
                <a:ea typeface="+mn-ea"/>
                <a:cs typeface="+mn-cs"/>
              </a:rPr>
              <a:t>2. Embed intelligence from beginning to end.</a:t>
            </a:r>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With all of that data in place, now you can put it to work – taking advantage of intelligent technology like AI, machine learning and more to reinvent processes and eliminate unnecessary steps. </a:t>
            </a:r>
          </a:p>
          <a:p>
            <a:r>
              <a:rPr lang="en-US" sz="14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7D8C2C35-2B8A-446E-BEC0-FD36716C29AC}" type="slidenum">
              <a:rPr lang="de-DE" smtClean="0"/>
              <a:pPr/>
              <a:t>14</a:t>
            </a:fld>
            <a:endParaRPr lang="de-DE" dirty="0"/>
          </a:p>
        </p:txBody>
      </p:sp>
    </p:spTree>
    <p:extLst>
      <p:ext uri="{BB962C8B-B14F-4D97-AF65-F5344CB8AC3E}">
        <p14:creationId xmlns:p14="http://schemas.microsoft.com/office/powerpoint/2010/main" val="2393911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kern="1200" dirty="0">
                <a:solidFill>
                  <a:schemeClr val="tx1"/>
                </a:solidFill>
                <a:effectLst/>
                <a:latin typeface="+mn-lt"/>
                <a:ea typeface="+mn-ea"/>
                <a:cs typeface="+mn-cs"/>
              </a:rPr>
              <a:t>Despite the promise of these technologies, few organizations are taking advantage. A recent University of Mannheim study of procurement leaders found that less than 20% of respondents are leveraging Machine Learning, Artificial Intelligence or predictive analytics solutions. </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But these technologies are available and applicable to indirect procurement today. </a:t>
            </a:r>
          </a:p>
          <a:p>
            <a:pPr marL="0" marR="0" lvl="0" indent="0" algn="l" defTabSz="1088776"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kern="1200" dirty="0">
              <a:solidFill>
                <a:schemeClr val="tx1"/>
              </a:solidFill>
              <a:effectLst/>
              <a:latin typeface="+mn-lt"/>
              <a:ea typeface="+mn-ea"/>
              <a:cs typeface="+mn-cs"/>
            </a:endParaRPr>
          </a:p>
          <a:p>
            <a:pPr lvl="0"/>
            <a:r>
              <a:rPr lang="en-US" sz="1400" kern="1200" dirty="0">
                <a:solidFill>
                  <a:schemeClr val="tx1"/>
                </a:solidFill>
                <a:effectLst/>
                <a:latin typeface="+mn-lt"/>
                <a:ea typeface="+mn-ea"/>
                <a:cs typeface="+mn-cs"/>
              </a:rPr>
              <a:t>For example, Spend Analysis gathers your spend data from wherever it lives, classifies it according to company and industry standards, then enriches it with Dun &amp; Bradstreet market intelligence using Machine Learning to deliver insightful analysis of your business buying behavior, including: </a:t>
            </a:r>
            <a:endParaRPr lang="en-US" sz="1800" kern="1200" dirty="0">
              <a:solidFill>
                <a:schemeClr val="tx1"/>
              </a:solidFill>
              <a:effectLst/>
              <a:latin typeface="+mn-lt"/>
              <a:ea typeface="+mn-ea"/>
              <a:cs typeface="+mn-cs"/>
            </a:endParaRPr>
          </a:p>
          <a:p>
            <a:pPr lvl="1"/>
            <a:r>
              <a:rPr lang="en-US" sz="1400" kern="1200" dirty="0">
                <a:solidFill>
                  <a:schemeClr val="tx1"/>
                </a:solidFill>
                <a:effectLst/>
                <a:latin typeface="+mn-lt"/>
                <a:ea typeface="+mn-ea"/>
                <a:cs typeface="+mn-cs"/>
              </a:rPr>
              <a:t>How much you’re spending among families of suppliers</a:t>
            </a:r>
            <a:endParaRPr lang="en-US" sz="1800" kern="1200" dirty="0">
              <a:solidFill>
                <a:schemeClr val="tx1"/>
              </a:solidFill>
              <a:effectLst/>
              <a:latin typeface="+mn-lt"/>
              <a:ea typeface="+mn-ea"/>
              <a:cs typeface="+mn-cs"/>
            </a:endParaRPr>
          </a:p>
          <a:p>
            <a:pPr lvl="1"/>
            <a:r>
              <a:rPr lang="en-US" sz="1400" kern="1200" dirty="0">
                <a:solidFill>
                  <a:schemeClr val="tx1"/>
                </a:solidFill>
                <a:effectLst/>
                <a:latin typeface="+mn-lt"/>
                <a:ea typeface="+mn-ea"/>
                <a:cs typeface="+mn-cs"/>
              </a:rPr>
              <a:t>Where savings leak, prices vary, and purchasing overlaps</a:t>
            </a:r>
            <a:endParaRPr lang="en-US" sz="1800" kern="1200" dirty="0">
              <a:solidFill>
                <a:schemeClr val="tx1"/>
              </a:solidFill>
              <a:effectLst/>
              <a:latin typeface="+mn-lt"/>
              <a:ea typeface="+mn-ea"/>
              <a:cs typeface="+mn-cs"/>
            </a:endParaRPr>
          </a:p>
          <a:p>
            <a:pPr lvl="1"/>
            <a:r>
              <a:rPr lang="en-US" sz="1400" kern="1200" dirty="0">
                <a:solidFill>
                  <a:schemeClr val="tx1"/>
                </a:solidFill>
                <a:effectLst/>
                <a:latin typeface="+mn-lt"/>
                <a:ea typeface="+mn-ea"/>
                <a:cs typeface="+mn-cs"/>
              </a:rPr>
              <a:t>Compare your spend to that of your industry peers</a:t>
            </a:r>
            <a:endParaRPr lang="en-US" sz="1800" kern="1200" dirty="0">
              <a:solidFill>
                <a:schemeClr val="tx1"/>
              </a:solidFill>
              <a:effectLst/>
              <a:latin typeface="+mn-lt"/>
              <a:ea typeface="+mn-ea"/>
              <a:cs typeface="+mn-cs"/>
            </a:endParaRPr>
          </a:p>
          <a:p>
            <a:pPr lvl="1"/>
            <a:r>
              <a:rPr lang="en-US" sz="1400" kern="1200" dirty="0">
                <a:solidFill>
                  <a:schemeClr val="tx1"/>
                </a:solidFill>
                <a:effectLst/>
                <a:latin typeface="+mn-lt"/>
                <a:ea typeface="+mn-ea"/>
                <a:cs typeface="+mn-cs"/>
              </a:rPr>
              <a:t>You can also see which suppliers can help you achieve diversity and sustainability – and more.</a:t>
            </a:r>
            <a:endParaRPr lang="en-US" sz="18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D8C2C35-2B8A-446E-BEC0-FD36716C29AC}" type="slidenum">
              <a:rPr lang="de-DE" smtClean="0"/>
              <a:pPr/>
              <a:t>15</a:t>
            </a:fld>
            <a:endParaRPr lang="de-DE" dirty="0"/>
          </a:p>
        </p:txBody>
      </p:sp>
    </p:spTree>
    <p:extLst>
      <p:ext uri="{BB962C8B-B14F-4D97-AF65-F5344CB8AC3E}">
        <p14:creationId xmlns:p14="http://schemas.microsoft.com/office/powerpoint/2010/main" val="3834105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lvl="0"/>
            <a:r>
              <a:rPr lang="en-US" sz="1400" kern="1200" dirty="0">
                <a:solidFill>
                  <a:schemeClr val="tx1"/>
                </a:solidFill>
                <a:effectLst/>
                <a:latin typeface="+mn-lt"/>
                <a:ea typeface="+mn-ea"/>
                <a:cs typeface="+mn-cs"/>
              </a:rPr>
              <a:t>SAP Analytics Cloud brings together business intelligence (BI) and planning—enhancing</a:t>
            </a:r>
            <a:r>
              <a:rPr lang="en-US" sz="1400" kern="1200" baseline="0" dirty="0">
                <a:solidFill>
                  <a:schemeClr val="tx1"/>
                </a:solidFill>
                <a:effectLst/>
                <a:latin typeface="+mn-lt"/>
                <a:ea typeface="+mn-ea"/>
                <a:cs typeface="+mn-cs"/>
              </a:rPr>
              <a:t> </a:t>
            </a:r>
            <a:r>
              <a:rPr lang="en-US" sz="1400" kern="1200" dirty="0">
                <a:solidFill>
                  <a:schemeClr val="tx1"/>
                </a:solidFill>
                <a:effectLst/>
                <a:latin typeface="+mn-lt"/>
                <a:ea typeface="+mn-ea"/>
                <a:cs typeface="+mn-cs"/>
              </a:rPr>
              <a:t>those capabilities with machine learning and artificial intelligence</a:t>
            </a:r>
            <a:r>
              <a:rPr lang="en-US" sz="1400" kern="1200" baseline="0" dirty="0">
                <a:solidFill>
                  <a:schemeClr val="tx1"/>
                </a:solidFill>
                <a:effectLst/>
                <a:latin typeface="+mn-lt"/>
                <a:ea typeface="+mn-ea"/>
                <a:cs typeface="+mn-cs"/>
              </a:rPr>
              <a:t> to help you and your teams </a:t>
            </a:r>
            <a:r>
              <a:rPr lang="en-US" sz="1400" kern="1200" dirty="0">
                <a:solidFill>
                  <a:schemeClr val="tx1"/>
                </a:solidFill>
                <a:effectLst/>
                <a:latin typeface="+mn-lt"/>
                <a:ea typeface="+mn-ea"/>
                <a:cs typeface="+mn-cs"/>
              </a:rPr>
              <a:t>work smarter.</a:t>
            </a:r>
          </a:p>
          <a:p>
            <a:pPr lvl="0"/>
            <a:endParaRPr lang="en-US" sz="1400" kern="1200" dirty="0">
              <a:solidFill>
                <a:schemeClr val="tx1"/>
              </a:solidFill>
              <a:effectLst/>
              <a:latin typeface="+mn-lt"/>
              <a:ea typeface="+mn-ea"/>
              <a:cs typeface="+mn-cs"/>
            </a:endParaRPr>
          </a:p>
          <a:p>
            <a:pPr lvl="0"/>
            <a:r>
              <a:rPr lang="en-US" sz="1400" kern="1200" dirty="0">
                <a:solidFill>
                  <a:schemeClr val="tx1"/>
                </a:solidFill>
                <a:effectLst/>
                <a:latin typeface="+mn-lt"/>
                <a:ea typeface="+mn-ea"/>
                <a:cs typeface="+mn-cs"/>
              </a:rPr>
              <a:t>Working with SAP, you can complete an integration that takes advantage</a:t>
            </a:r>
            <a:r>
              <a:rPr lang="en-US" sz="1400" kern="1200" baseline="0" dirty="0">
                <a:solidFill>
                  <a:schemeClr val="tx1"/>
                </a:solidFill>
                <a:effectLst/>
                <a:latin typeface="+mn-lt"/>
                <a:ea typeface="+mn-ea"/>
                <a:cs typeface="+mn-cs"/>
              </a:rPr>
              <a:t> of built-in connection points between SAP Analytics Cloud and SAP Ariba, allowing you to see value faster and increase both the quality of decisions across your organization by:</a:t>
            </a:r>
          </a:p>
          <a:p>
            <a:pPr marL="285750" lvl="0" indent="-285750">
              <a:buFontTx/>
              <a:buChar char="-"/>
            </a:pPr>
            <a:r>
              <a:rPr lang="en-US" sz="1400" dirty="0">
                <a:solidFill>
                  <a:schemeClr val="bg1"/>
                </a:solidFill>
              </a:rPr>
              <a:t>Using augmented analytics to uncover new trends, plan for success, and execute and access strategies. </a:t>
            </a:r>
          </a:p>
          <a:p>
            <a:pPr marL="285750" lvl="0" indent="-285750">
              <a:buFontTx/>
              <a:buChar char="-"/>
            </a:pPr>
            <a:r>
              <a:rPr lang="en-US" sz="1400" dirty="0">
                <a:solidFill>
                  <a:schemeClr val="bg1"/>
                </a:solidFill>
              </a:rPr>
              <a:t>Uncover previously unseen insights with machine learning and simplify access to critical information with natural language processing.</a:t>
            </a:r>
          </a:p>
          <a:p>
            <a:pPr marL="285750" lvl="0" indent="-285750">
              <a:buFontTx/>
              <a:buChar char="-"/>
            </a:pPr>
            <a:r>
              <a:rPr lang="en-US" sz="1400" dirty="0">
                <a:solidFill>
                  <a:schemeClr val="bg1"/>
                </a:solidFill>
              </a:rPr>
              <a:t>Discover opportunities</a:t>
            </a:r>
            <a:r>
              <a:rPr lang="en-US" sz="1400" baseline="0" dirty="0">
                <a:solidFill>
                  <a:schemeClr val="bg1"/>
                </a:solidFill>
              </a:rPr>
              <a:t> to get more return from your suppliers.</a:t>
            </a:r>
          </a:p>
          <a:p>
            <a:pPr marL="285750" lvl="0" indent="-285750">
              <a:buFontTx/>
              <a:buChar char="-"/>
            </a:pPr>
            <a:r>
              <a:rPr lang="en-US" sz="1400" baseline="0" dirty="0">
                <a:solidFill>
                  <a:schemeClr val="bg1"/>
                </a:solidFill>
              </a:rPr>
              <a:t>Run “what-if” scenarios and simulations to improve the effectiveness of planning. </a:t>
            </a:r>
            <a:endParaRPr lang="en-US" sz="1400" dirty="0">
              <a:solidFill>
                <a:schemeClr val="bg1"/>
              </a:solidFill>
            </a:endParaRPr>
          </a:p>
          <a:p>
            <a:pPr marL="0" marR="0" lvl="0" indent="0" algn="l" defTabSz="1088776" rtl="0" eaLnBrk="1" fontAlgn="auto" latinLnBrk="0" hangingPunct="1">
              <a:lnSpc>
                <a:spcPct val="100000"/>
              </a:lnSpc>
              <a:spcBef>
                <a:spcPts val="0"/>
              </a:spcBef>
              <a:spcAft>
                <a:spcPts val="0"/>
              </a:spcAft>
              <a:buClrTx/>
              <a:buSzTx/>
              <a:buFontTx/>
              <a:buNone/>
              <a:tabLst/>
              <a:defRPr/>
            </a:pPr>
            <a:r>
              <a:rPr lang="en-US" sz="1400" dirty="0">
                <a:solidFill>
                  <a:schemeClr val="bg1"/>
                </a:solidFill>
              </a:rPr>
              <a:t> </a:t>
            </a:r>
          </a:p>
          <a:p>
            <a:pPr marL="0" marR="0" lvl="0" indent="0" algn="l" defTabSz="1088776" rtl="0" eaLnBrk="1" fontAlgn="auto" latinLnBrk="0" hangingPunct="1">
              <a:lnSpc>
                <a:spcPct val="100000"/>
              </a:lnSpc>
              <a:spcBef>
                <a:spcPts val="0"/>
              </a:spcBef>
              <a:spcAft>
                <a:spcPts val="0"/>
              </a:spcAft>
              <a:buClrTx/>
              <a:buSzTx/>
              <a:buFontTx/>
              <a:buNone/>
              <a:tabLst/>
              <a:defRPr/>
            </a:pPr>
            <a:endParaRPr lang="en-US" sz="1400" dirty="0">
              <a:solidFill>
                <a:schemeClr val="bg1"/>
              </a:solidFill>
            </a:endParaRPr>
          </a:p>
          <a:p>
            <a:pPr marL="0" marR="0" lvl="0" indent="0" algn="l" defTabSz="1088776" rtl="0" eaLnBrk="1" fontAlgn="auto" latinLnBrk="0" hangingPunct="1">
              <a:lnSpc>
                <a:spcPct val="100000"/>
              </a:lnSpc>
              <a:spcBef>
                <a:spcPts val="0"/>
              </a:spcBef>
              <a:spcAft>
                <a:spcPts val="0"/>
              </a:spcAft>
              <a:buClrTx/>
              <a:buSzTx/>
              <a:buFontTx/>
              <a:buNone/>
              <a:tabLst/>
              <a:defRPr/>
            </a:pPr>
            <a:endParaRPr lang="en-US" sz="1400" dirty="0">
              <a:solidFill>
                <a:schemeClr val="bg1"/>
              </a:solidFill>
            </a:endParaRPr>
          </a:p>
          <a:p>
            <a:pPr marL="0" marR="0" lvl="0" indent="0" algn="l" defTabSz="1088776" rtl="0" eaLnBrk="1" fontAlgn="auto" latinLnBrk="0" hangingPunct="1">
              <a:lnSpc>
                <a:spcPct val="100000"/>
              </a:lnSpc>
              <a:spcBef>
                <a:spcPts val="0"/>
              </a:spcBef>
              <a:spcAft>
                <a:spcPts val="0"/>
              </a:spcAft>
              <a:buClrTx/>
              <a:buSzTx/>
              <a:buFontTx/>
              <a:buNone/>
              <a:tabLst/>
              <a:defRPr/>
            </a:pPr>
            <a:endParaRPr lang="en-US" sz="1400" dirty="0">
              <a:solidFill>
                <a:schemeClr val="bg1"/>
              </a:solidFill>
            </a:endParaRPr>
          </a:p>
          <a:p>
            <a:pPr lvl="0"/>
            <a:endParaRPr lang="en-US" sz="1400" kern="1200" baseline="0" dirty="0">
              <a:solidFill>
                <a:schemeClr val="tx1"/>
              </a:solidFill>
              <a:effectLst/>
              <a:latin typeface="+mn-lt"/>
              <a:ea typeface="+mn-ea"/>
              <a:cs typeface="+mn-cs"/>
            </a:endParaRPr>
          </a:p>
          <a:p>
            <a:pPr lvl="0"/>
            <a:endParaRPr lang="en-US" sz="1400" kern="1200" baseline="0" dirty="0">
              <a:solidFill>
                <a:schemeClr val="tx1"/>
              </a:solidFill>
              <a:effectLst/>
              <a:latin typeface="+mn-lt"/>
              <a:ea typeface="+mn-ea"/>
              <a:cs typeface="+mn-cs"/>
            </a:endParaRPr>
          </a:p>
          <a:p>
            <a:pPr lvl="0"/>
            <a:r>
              <a:rPr lang="en-US" sz="1400" kern="1200" dirty="0">
                <a:solidFill>
                  <a:schemeClr val="tx1"/>
                </a:solidFill>
                <a:effectLst/>
                <a:latin typeface="+mn-lt"/>
                <a:ea typeface="+mn-ea"/>
                <a:cs typeface="+mn-cs"/>
              </a:rPr>
              <a:t>cohesive platform offers a faster time to value, while giving the customers the confidence to take the next best action through informed decision making,</a:t>
            </a:r>
          </a:p>
          <a:p>
            <a:pPr lvl="0"/>
            <a:r>
              <a:rPr lang="en-US" sz="1400" kern="1200" dirty="0">
                <a:solidFill>
                  <a:schemeClr val="tx1"/>
                </a:solidFill>
                <a:effectLst/>
                <a:latin typeface="+mn-lt"/>
                <a:ea typeface="+mn-ea"/>
                <a:cs typeface="+mn-cs"/>
              </a:rPr>
              <a:t>using augmented analytics.</a:t>
            </a:r>
            <a:endParaRPr lang="en-US" sz="1800" kern="1200" dirty="0">
              <a:solidFill>
                <a:schemeClr val="tx1"/>
              </a:solidFill>
              <a:effectLst/>
              <a:latin typeface="+mn-lt"/>
              <a:ea typeface="+mn-ea"/>
              <a:cs typeface="+mn-cs"/>
            </a:endParaRPr>
          </a:p>
          <a:p>
            <a:pPr marL="0" lvl="0" indent="0">
              <a:buFont typeface="Arial" panose="020B0604020202020204" pitchFamily="34" charset="0"/>
              <a:buNone/>
            </a:pPr>
            <a:endParaRPr lang="en-US" sz="1400" kern="1200" dirty="0">
              <a:solidFill>
                <a:schemeClr val="tx1"/>
              </a:solidFill>
              <a:effectLst/>
              <a:latin typeface="+mn-lt"/>
              <a:ea typeface="+mn-ea"/>
              <a:cs typeface="+mn-cs"/>
            </a:endParaRPr>
          </a:p>
          <a:p>
            <a:pPr marL="0" lvl="0" indent="0">
              <a:buFont typeface="Arial" panose="020B0604020202020204" pitchFamily="34" charset="0"/>
              <a:buNone/>
            </a:pPr>
            <a:endParaRPr lang="en-US" sz="1400" kern="1200" dirty="0">
              <a:solidFill>
                <a:schemeClr val="tx1"/>
              </a:solidFill>
              <a:effectLst/>
              <a:latin typeface="+mn-lt"/>
              <a:ea typeface="+mn-ea"/>
              <a:cs typeface="+mn-cs"/>
            </a:endParaRPr>
          </a:p>
          <a:p>
            <a:pPr marL="0" marR="0" lvl="0" indent="0" algn="l" defTabSz="108877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kern="1200" dirty="0">
                <a:solidFill>
                  <a:schemeClr val="tx1"/>
                </a:solidFill>
                <a:effectLst/>
                <a:latin typeface="+mn-lt"/>
                <a:ea typeface="+mn-ea"/>
                <a:cs typeface="+mn-cs"/>
              </a:rPr>
              <a:t>In the intelligence era, organizations need to have seamless integration between all applications and technology to be able to act quickly.</a:t>
            </a:r>
          </a:p>
          <a:p>
            <a:pPr marL="0" lvl="0" indent="0">
              <a:buFont typeface="Arial" panose="020B0604020202020204" pitchFamily="34" charset="0"/>
              <a:buNone/>
            </a:pPr>
            <a:endParaRPr lang="en-US" sz="1400" kern="1200" dirty="0">
              <a:solidFill>
                <a:schemeClr val="tx1"/>
              </a:solidFill>
              <a:effectLst/>
              <a:latin typeface="+mn-lt"/>
              <a:ea typeface="+mn-ea"/>
              <a:cs typeface="+mn-cs"/>
            </a:endParaRPr>
          </a:p>
          <a:p>
            <a:pPr marL="0" lvl="0" indent="0">
              <a:buFont typeface="Arial" panose="020B0604020202020204" pitchFamily="34" charset="0"/>
              <a:buNone/>
            </a:pPr>
            <a:r>
              <a:rPr lang="en-US" sz="1400" kern="1200" dirty="0">
                <a:solidFill>
                  <a:schemeClr val="tx1"/>
                </a:solidFill>
                <a:effectLst/>
                <a:latin typeface="+mn-lt"/>
                <a:ea typeface="+mn-ea"/>
                <a:cs typeface="+mn-cs"/>
              </a:rPr>
              <a:t>Note: current integration of SAP Ariba and SAP Fieldglass Spend Management solutions is on project-basis (not included in standard shipments).</a:t>
            </a:r>
          </a:p>
        </p:txBody>
      </p:sp>
      <p:sp>
        <p:nvSpPr>
          <p:cNvPr id="4" name="Slide Number Placeholder 3"/>
          <p:cNvSpPr>
            <a:spLocks noGrp="1"/>
          </p:cNvSpPr>
          <p:nvPr>
            <p:ph type="sldNum" sz="quarter" idx="5"/>
          </p:nvPr>
        </p:nvSpPr>
        <p:spPr/>
        <p:txBody>
          <a:bodyPr/>
          <a:lstStyle/>
          <a:p>
            <a:fld id="{7D8C2C35-2B8A-446E-BEC0-FD36716C29AC}" type="slidenum">
              <a:rPr lang="de-DE" smtClean="0"/>
              <a:pPr/>
              <a:t>16</a:t>
            </a:fld>
            <a:endParaRPr lang="de-DE" dirty="0"/>
          </a:p>
        </p:txBody>
      </p:sp>
    </p:spTree>
    <p:extLst>
      <p:ext uri="{BB962C8B-B14F-4D97-AF65-F5344CB8AC3E}">
        <p14:creationId xmlns:p14="http://schemas.microsoft.com/office/powerpoint/2010/main" val="1100070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buFont typeface="Arial" panose="020B0604020202020204" pitchFamily="34" charset="0"/>
              <a:buNone/>
            </a:pPr>
            <a:r>
              <a:rPr lang="en-US" sz="1400" kern="1200" dirty="0">
                <a:solidFill>
                  <a:schemeClr val="tx1"/>
                </a:solidFill>
                <a:effectLst/>
                <a:latin typeface="+mn-lt"/>
                <a:ea typeface="+mn-ea"/>
                <a:cs typeface="+mn-cs"/>
              </a:rPr>
              <a:t> And that’s just the beginning. In the future, we’ll:</a:t>
            </a:r>
          </a:p>
          <a:p>
            <a:pPr marL="180000" lvl="1" indent="-180000"/>
            <a:r>
              <a:rPr lang="en-US" sz="1400" kern="1200" dirty="0">
                <a:solidFill>
                  <a:schemeClr val="tx1"/>
                </a:solidFill>
                <a:effectLst/>
                <a:latin typeface="+mn-lt"/>
                <a:ea typeface="+mn-ea"/>
                <a:cs typeface="+mn-cs"/>
              </a:rPr>
              <a:t>Leverage AI and ML in contract creation, negotiation, structuring and execution, so we can deliver faster contract turnaround, improved compliance and reduced risk exposure. </a:t>
            </a:r>
          </a:p>
          <a:p>
            <a:pPr marL="180000" lvl="1" indent="-180000"/>
            <a:r>
              <a:rPr lang="en-US" sz="1400" kern="1200" dirty="0">
                <a:solidFill>
                  <a:schemeClr val="tx1"/>
                </a:solidFill>
                <a:effectLst/>
                <a:latin typeface="+mn-lt"/>
                <a:ea typeface="+mn-ea"/>
                <a:cs typeface="+mn-cs"/>
              </a:rPr>
              <a:t>We’ll give users smart guidance as they create contracts—identifying critical missing elements or recommending clauses and terms based on your organization’s best practices, contract attributes and other parameters. For example, the system will automatically recognize that an insurance level is too low, and not only recommend a change, but also explain why. </a:t>
            </a:r>
          </a:p>
        </p:txBody>
      </p:sp>
      <p:sp>
        <p:nvSpPr>
          <p:cNvPr id="4" name="Slide Number Placeholder 3"/>
          <p:cNvSpPr>
            <a:spLocks noGrp="1"/>
          </p:cNvSpPr>
          <p:nvPr>
            <p:ph type="sldNum" sz="quarter" idx="5"/>
          </p:nvPr>
        </p:nvSpPr>
        <p:spPr/>
        <p:txBody>
          <a:bodyPr/>
          <a:lstStyle/>
          <a:p>
            <a:fld id="{7D8C2C35-2B8A-446E-BEC0-FD36716C29AC}" type="slidenum">
              <a:rPr lang="de-DE" smtClean="0"/>
              <a:pPr/>
              <a:t>17</a:t>
            </a:fld>
            <a:endParaRPr lang="de-DE" dirty="0"/>
          </a:p>
        </p:txBody>
      </p:sp>
    </p:spTree>
    <p:extLst>
      <p:ext uri="{BB962C8B-B14F-4D97-AF65-F5344CB8AC3E}">
        <p14:creationId xmlns:p14="http://schemas.microsoft.com/office/powerpoint/2010/main" val="3343424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kern="1200" dirty="0">
                <a:solidFill>
                  <a:schemeClr val="tx1"/>
                </a:solidFill>
                <a:effectLst/>
                <a:latin typeface="+mn-lt"/>
                <a:ea typeface="+mn-ea"/>
                <a:cs typeface="+mn-cs"/>
              </a:rPr>
              <a:t>3. Redefine supplier oversight, collaboration and competition. </a:t>
            </a:r>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Procurement is about collaboration – it’s about building productive, efficient, collaborative relationships with suppliers. Ariba Network is where businesses connect, communicate and collaborate to redefine how work gets done. </a:t>
            </a:r>
          </a:p>
        </p:txBody>
      </p:sp>
      <p:sp>
        <p:nvSpPr>
          <p:cNvPr id="4" name="Slide Number Placeholder 3"/>
          <p:cNvSpPr>
            <a:spLocks noGrp="1"/>
          </p:cNvSpPr>
          <p:nvPr>
            <p:ph type="sldNum" sz="quarter" idx="5"/>
          </p:nvPr>
        </p:nvSpPr>
        <p:spPr/>
        <p:txBody>
          <a:bodyPr/>
          <a:lstStyle/>
          <a:p>
            <a:fld id="{7D8C2C35-2B8A-446E-BEC0-FD36716C29AC}" type="slidenum">
              <a:rPr lang="de-DE" smtClean="0"/>
              <a:pPr/>
              <a:t>18</a:t>
            </a:fld>
            <a:endParaRPr lang="de-DE" dirty="0"/>
          </a:p>
        </p:txBody>
      </p:sp>
    </p:spTree>
    <p:extLst>
      <p:ext uri="{BB962C8B-B14F-4D97-AF65-F5344CB8AC3E}">
        <p14:creationId xmlns:p14="http://schemas.microsoft.com/office/powerpoint/2010/main" val="1075017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108877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kern="1200" dirty="0">
                <a:solidFill>
                  <a:schemeClr val="tx1"/>
                </a:solidFill>
                <a:effectLst/>
                <a:latin typeface="+mn-lt"/>
                <a:ea typeface="+mn-ea"/>
                <a:cs typeface="+mn-cs"/>
              </a:rPr>
              <a:t>Ariba Network replaces cumbersome EDI and one-off portals for supplier collaboration with a powerful digital supplier network that facilities intelligent collaboration with all of your suppliers all in one place.</a:t>
            </a:r>
          </a:p>
          <a:p>
            <a:pPr marL="285750" lvl="0" indent="-285750">
              <a:buFont typeface="Arial" charset="0"/>
              <a:buChar char="•"/>
            </a:pPr>
            <a:endParaRPr lang="en-US" sz="1400" kern="1200" dirty="0">
              <a:solidFill>
                <a:schemeClr val="tx1"/>
              </a:solidFill>
              <a:effectLst/>
              <a:latin typeface="+mn-lt"/>
              <a:ea typeface="+mn-ea"/>
              <a:cs typeface="+mn-cs"/>
            </a:endParaRPr>
          </a:p>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Ariba Network also infuses intelligence across the entire supplier collaboration process – from sourcing, contracts and requisitioning to invoicing and payment – automatically applying compliance polices to every transaction, while delivering both benchmarks and insights to measure your performance.</a:t>
            </a:r>
          </a:p>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Competition drives down cost, but, if you’re like most organizations, you may not have an on-demand set of suppliers across all your categories. And finding new suppliers to augment those you have in place isn’t as simple as it sounds. But if you don’t, how do you know you’re getting the best prices or if there are some savings to be found? The Ariba Network gives you direct access to millions of suppliers – in 2018 alone, 4.1+ million companies shared 250+ million documents on the Network, so you have the opportunity to generate competition in key expense categories where you may not have had it before to help drive costs down.</a:t>
            </a:r>
          </a:p>
          <a:p>
            <a:pPr marL="0" lvl="0" indent="0">
              <a:buFont typeface="Arial" panose="020B0604020202020204" pitchFamily="34" charset="0"/>
              <a:buNone/>
            </a:pPr>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D8C2C35-2B8A-446E-BEC0-FD36716C29AC}" type="slidenum">
              <a:rPr lang="de-DE" smtClean="0"/>
              <a:pPr/>
              <a:t>19</a:t>
            </a:fld>
            <a:endParaRPr lang="de-DE" dirty="0"/>
          </a:p>
        </p:txBody>
      </p:sp>
    </p:spTree>
    <p:extLst>
      <p:ext uri="{BB962C8B-B14F-4D97-AF65-F5344CB8AC3E}">
        <p14:creationId xmlns:p14="http://schemas.microsoft.com/office/powerpoint/2010/main" val="26603250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Supplier Risk automatically integrates independent, third-party risk data to assess risk in your supply chain.</a:t>
            </a:r>
          </a:p>
          <a:p>
            <a:pPr marL="285750" marR="0" lvl="0" indent="-285750" algn="l" defTabSz="10887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solidFill>
                <a:effectLst/>
                <a:latin typeface="+mn-lt"/>
                <a:ea typeface="+mn-ea"/>
                <a:cs typeface="+mn-cs"/>
              </a:rPr>
              <a:t>The solution scans </a:t>
            </a:r>
            <a:r>
              <a:rPr lang="en-US" sz="1400" kern="1200" baseline="0" dirty="0">
                <a:solidFill>
                  <a:schemeClr val="tx1"/>
                </a:solidFill>
                <a:effectLst/>
                <a:latin typeface="+mn-lt"/>
                <a:ea typeface="+mn-ea"/>
                <a:cs typeface="+mn-cs"/>
              </a:rPr>
              <a:t>and screens data from more than 600,000 media and other sources, using </a:t>
            </a:r>
            <a:r>
              <a:rPr lang="en-US" sz="1400" kern="1200" dirty="0">
                <a:solidFill>
                  <a:schemeClr val="tx1"/>
                </a:solidFill>
                <a:effectLst/>
                <a:latin typeface="+mn-lt"/>
                <a:ea typeface="+mn-ea"/>
                <a:cs typeface="+mn-cs"/>
              </a:rPr>
              <a:t>AI to create automatic supplier</a:t>
            </a:r>
            <a:r>
              <a:rPr lang="en-US" sz="1400" kern="1200" baseline="0" dirty="0">
                <a:solidFill>
                  <a:schemeClr val="tx1"/>
                </a:solidFill>
                <a:effectLst/>
                <a:latin typeface="+mn-lt"/>
                <a:ea typeface="+mn-ea"/>
                <a:cs typeface="+mn-cs"/>
              </a:rPr>
              <a:t> </a:t>
            </a:r>
            <a:r>
              <a:rPr lang="en-US" sz="1400" kern="1200" dirty="0">
                <a:solidFill>
                  <a:schemeClr val="tx1"/>
                </a:solidFill>
                <a:effectLst/>
                <a:latin typeface="+mn-lt"/>
                <a:ea typeface="+mn-ea"/>
                <a:cs typeface="+mn-cs"/>
              </a:rPr>
              <a:t>risk alerts for operational, financial, environmental and social, regulatory and legal risk</a:t>
            </a:r>
            <a:r>
              <a:rPr lang="en-US" sz="1400" kern="1200" baseline="0" dirty="0">
                <a:solidFill>
                  <a:schemeClr val="tx1"/>
                </a:solidFill>
                <a:effectLst/>
                <a:latin typeface="+mn-lt"/>
                <a:ea typeface="+mn-ea"/>
                <a:cs typeface="+mn-cs"/>
              </a:rPr>
              <a:t> incidences</a:t>
            </a:r>
            <a:r>
              <a:rPr lang="en-US" sz="1400" kern="1200" dirty="0">
                <a:solidFill>
                  <a:schemeClr val="tx1"/>
                </a:solidFill>
                <a:effectLst/>
                <a:latin typeface="+mn-lt"/>
                <a:ea typeface="+mn-ea"/>
                <a:cs typeface="+mn-cs"/>
              </a:rPr>
              <a:t>. </a:t>
            </a:r>
          </a:p>
          <a:p>
            <a:pPr marL="285750" marR="0" lvl="0" indent="-285750" algn="l" defTabSz="10887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solidFill>
                <a:effectLst/>
                <a:latin typeface="+mn-lt"/>
                <a:ea typeface="+mn-ea"/>
                <a:cs typeface="+mn-cs"/>
              </a:rPr>
              <a:t>Using proactive alerts, incident trends and risk exposure metrics,</a:t>
            </a:r>
            <a:r>
              <a:rPr lang="en-US" sz="1400" kern="1200" baseline="0" dirty="0">
                <a:solidFill>
                  <a:schemeClr val="tx1"/>
                </a:solidFill>
                <a:effectLst/>
                <a:latin typeface="+mn-lt"/>
                <a:ea typeface="+mn-ea"/>
                <a:cs typeface="+mn-cs"/>
              </a:rPr>
              <a:t> you can see </a:t>
            </a:r>
            <a:r>
              <a:rPr lang="en-US" sz="1400" kern="1200" dirty="0">
                <a:solidFill>
                  <a:schemeClr val="tx1"/>
                </a:solidFill>
                <a:effectLst/>
                <a:latin typeface="+mn-lt"/>
                <a:ea typeface="+mn-ea"/>
                <a:cs typeface="+mn-cs"/>
              </a:rPr>
              <a:t>to any change</a:t>
            </a:r>
            <a:r>
              <a:rPr lang="en-US" sz="1400" kern="1200" baseline="0" dirty="0">
                <a:solidFill>
                  <a:schemeClr val="tx1"/>
                </a:solidFill>
                <a:effectLst/>
                <a:latin typeface="+mn-lt"/>
                <a:ea typeface="+mn-ea"/>
                <a:cs typeface="+mn-cs"/>
              </a:rPr>
              <a:t> </a:t>
            </a:r>
            <a:r>
              <a:rPr lang="en-US" sz="1400" kern="1200" dirty="0">
                <a:solidFill>
                  <a:schemeClr val="tx1"/>
                </a:solidFill>
                <a:effectLst/>
                <a:latin typeface="+mn-lt"/>
                <a:ea typeface="+mn-ea"/>
                <a:cs typeface="+mn-cs"/>
              </a:rPr>
              <a:t>in risk status and have the insight you need to actively work with suppliers to mitigate risks and protect both your supply chain and your brand.</a:t>
            </a:r>
          </a:p>
          <a:p>
            <a:pPr marL="285750" marR="0" lvl="0" indent="-285750" algn="l" defTabSz="108877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kern="1200" dirty="0">
              <a:solidFill>
                <a:schemeClr val="tx1"/>
              </a:solidFill>
              <a:effectLst/>
              <a:latin typeface="+mn-lt"/>
              <a:ea typeface="+mn-ea"/>
              <a:cs typeface="+mn-cs"/>
            </a:endParaRPr>
          </a:p>
          <a:p>
            <a:pPr marL="285750" lvl="0" indent="-285750">
              <a:buFont typeface="Arial" panose="020B0604020202020204" pitchFamily="34" charset="0"/>
              <a:buChar char="•"/>
            </a:pPr>
            <a:endParaRPr lang="en-US" sz="1400" kern="1200" dirty="0">
              <a:solidFill>
                <a:schemeClr val="tx1"/>
              </a:solidFill>
              <a:effectLst/>
              <a:latin typeface="+mn-lt"/>
              <a:ea typeface="+mn-ea"/>
              <a:cs typeface="+mn-cs"/>
            </a:endParaRPr>
          </a:p>
          <a:p>
            <a:pPr marL="285750" lvl="0" indent="-285750">
              <a:buFont typeface="Arial" panose="020B0604020202020204" pitchFamily="34" charset="0"/>
              <a:buChar char="•"/>
            </a:pPr>
            <a:endParaRPr lang="en-US" sz="1400" kern="1200" dirty="0">
              <a:solidFill>
                <a:schemeClr val="tx1"/>
              </a:solidFill>
              <a:effectLst/>
              <a:latin typeface="+mn-lt"/>
              <a:ea typeface="+mn-ea"/>
              <a:cs typeface="+mn-cs"/>
            </a:endParaRPr>
          </a:p>
          <a:p>
            <a:pPr marL="0" lvl="0" indent="0">
              <a:buFont typeface="Arial" panose="020B0604020202020204" pitchFamily="34" charset="0"/>
              <a:buNone/>
            </a:pPr>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D8C2C35-2B8A-446E-BEC0-FD36716C29AC}" type="slidenum">
              <a:rPr lang="de-DE" smtClean="0"/>
              <a:pPr/>
              <a:t>20</a:t>
            </a:fld>
            <a:endParaRPr lang="de-DE" dirty="0"/>
          </a:p>
        </p:txBody>
      </p:sp>
    </p:spTree>
    <p:extLst>
      <p:ext uri="{BB962C8B-B14F-4D97-AF65-F5344CB8AC3E}">
        <p14:creationId xmlns:p14="http://schemas.microsoft.com/office/powerpoint/2010/main" val="1416531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a:t>
            </a:r>
            <a:r>
              <a:rPr lang="en-US" baseline="0" dirty="0"/>
              <a:t> types of spending are happening all across your business, from:</a:t>
            </a:r>
          </a:p>
          <a:p>
            <a:pPr marL="285750" indent="-285750">
              <a:buFontTx/>
              <a:buChar char="-"/>
            </a:pPr>
            <a:r>
              <a:rPr lang="en-US" baseline="0" dirty="0"/>
              <a:t>Direct</a:t>
            </a:r>
            <a:r>
              <a:rPr lang="mr-IN" baseline="0" dirty="0"/>
              <a:t>–</a:t>
            </a:r>
            <a:r>
              <a:rPr lang="en-US" baseline="0" dirty="0"/>
              <a:t> the raw materials you’re buying to build the products you to deliver.</a:t>
            </a:r>
          </a:p>
          <a:p>
            <a:pPr marL="285750" indent="-285750">
              <a:buFontTx/>
              <a:buChar char="-"/>
            </a:pPr>
            <a:r>
              <a:rPr lang="en-US" baseline="0" dirty="0"/>
              <a:t>Indirect </a:t>
            </a:r>
            <a:r>
              <a:rPr lang="mr-IN" baseline="0" dirty="0"/>
              <a:t>–</a:t>
            </a:r>
            <a:r>
              <a:rPr lang="en-US" baseline="0" dirty="0"/>
              <a:t> the goods and supplies you need to get work done.</a:t>
            </a:r>
          </a:p>
          <a:p>
            <a:pPr marL="285750" indent="-285750">
              <a:buFontTx/>
              <a:buChar char="-"/>
            </a:pPr>
            <a:r>
              <a:rPr lang="en-US" baseline="0" dirty="0"/>
              <a:t>Services and External Workforce </a:t>
            </a:r>
            <a:r>
              <a:rPr lang="mr-IN" baseline="0" dirty="0"/>
              <a:t>–</a:t>
            </a:r>
            <a:r>
              <a:rPr lang="en-US" baseline="0" dirty="0"/>
              <a:t> the contractors, service providers and contingent labor teams across your business depend on for bandwidth, expertise, specialized skills and more.</a:t>
            </a:r>
          </a:p>
          <a:p>
            <a:pPr marL="285750" indent="-285750">
              <a:buFontTx/>
              <a:buChar char="-"/>
            </a:pPr>
            <a:r>
              <a:rPr lang="en-US" baseline="0" dirty="0"/>
              <a:t>Travel and Expense </a:t>
            </a:r>
            <a:r>
              <a:rPr lang="mr-IN" baseline="0" dirty="0"/>
              <a:t>–</a:t>
            </a:r>
            <a:r>
              <a:rPr lang="en-US" baseline="0" dirty="0"/>
              <a:t> the bookings, dinners and day-to-day expenses of doing business.</a:t>
            </a:r>
          </a:p>
          <a:p>
            <a:pPr marL="285750" indent="-285750">
              <a:buFontTx/>
              <a:buChar char="-"/>
            </a:pPr>
            <a:endParaRPr lang="en-US" baseline="0" dirty="0"/>
          </a:p>
          <a:p>
            <a:pPr marL="0" indent="0">
              <a:buFontTx/>
              <a:buNone/>
            </a:pPr>
            <a:r>
              <a:rPr lang="en-US" baseline="0" dirty="0"/>
              <a:t>All of these categories are critical </a:t>
            </a:r>
            <a:r>
              <a:rPr lang="mr-IN" baseline="0" dirty="0"/>
              <a:t>–</a:t>
            </a:r>
            <a:r>
              <a:rPr lang="en-US" baseline="0" dirty="0"/>
              <a:t> and, eventually, we’d like to talk about all of them, but let’s start by zeroing in on indirect.</a:t>
            </a:r>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2</a:t>
            </a:fld>
            <a:endParaRPr lang="de-DE" dirty="0"/>
          </a:p>
        </p:txBody>
      </p:sp>
    </p:spTree>
    <p:extLst>
      <p:ext uri="{BB962C8B-B14F-4D97-AF65-F5344CB8AC3E}">
        <p14:creationId xmlns:p14="http://schemas.microsoft.com/office/powerpoint/2010/main" val="11251714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kern="1200" dirty="0">
                <a:solidFill>
                  <a:schemeClr val="tx1"/>
                </a:solidFill>
                <a:effectLst/>
                <a:latin typeface="+mn-lt"/>
                <a:ea typeface="+mn-ea"/>
                <a:cs typeface="+mn-cs"/>
              </a:rPr>
              <a:t>4. Engage and guide buyers with dynamic experiences. </a:t>
            </a:r>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A bad experience pushes users away, and corporate mandates that force employees to use clunky, cumbersome systems aren’t realistic anymore. So if any system or software is too difficult, it won’t get used – no matter how much training, communication and begging you do. </a:t>
            </a:r>
          </a:p>
        </p:txBody>
      </p:sp>
      <p:sp>
        <p:nvSpPr>
          <p:cNvPr id="4" name="Slide Number Placeholder 3"/>
          <p:cNvSpPr>
            <a:spLocks noGrp="1"/>
          </p:cNvSpPr>
          <p:nvPr>
            <p:ph type="sldNum" sz="quarter" idx="5"/>
          </p:nvPr>
        </p:nvSpPr>
        <p:spPr/>
        <p:txBody>
          <a:bodyPr/>
          <a:lstStyle/>
          <a:p>
            <a:fld id="{7D8C2C35-2B8A-446E-BEC0-FD36716C29AC}" type="slidenum">
              <a:rPr lang="de-DE" smtClean="0"/>
              <a:pPr/>
              <a:t>21</a:t>
            </a:fld>
            <a:endParaRPr lang="de-DE" dirty="0"/>
          </a:p>
        </p:txBody>
      </p:sp>
    </p:spTree>
    <p:extLst>
      <p:ext uri="{BB962C8B-B14F-4D97-AF65-F5344CB8AC3E}">
        <p14:creationId xmlns:p14="http://schemas.microsoft.com/office/powerpoint/2010/main" val="32897843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kern="1200" dirty="0">
                <a:solidFill>
                  <a:schemeClr val="tx1"/>
                </a:solidFill>
                <a:effectLst/>
                <a:latin typeface="+mn-lt"/>
                <a:ea typeface="+mn-ea"/>
                <a:cs typeface="+mn-cs"/>
              </a:rPr>
              <a:t>SAP Ariba has designed a digital experience that makes users want to, well, </a:t>
            </a:r>
            <a:r>
              <a:rPr lang="en-US" sz="1400" i="1" kern="1200" dirty="0">
                <a:solidFill>
                  <a:schemeClr val="tx1"/>
                </a:solidFill>
                <a:effectLst/>
                <a:latin typeface="+mn-lt"/>
                <a:ea typeface="+mn-ea"/>
                <a:cs typeface="+mn-cs"/>
              </a:rPr>
              <a:t>use it, </a:t>
            </a:r>
            <a:r>
              <a:rPr lang="en-US" sz="1400" kern="1200" dirty="0">
                <a:solidFill>
                  <a:schemeClr val="tx1"/>
                </a:solidFill>
                <a:effectLst/>
                <a:latin typeface="+mn-lt"/>
                <a:ea typeface="+mn-ea"/>
                <a:cs typeface="+mn-cs"/>
              </a:rPr>
              <a:t>and:</a:t>
            </a:r>
          </a:p>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Guide them through the correct purchasing process step-by-step, so it’s incredibly simple. </a:t>
            </a:r>
          </a:p>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Serve up customized suppliers, commodities, and processes for each user. </a:t>
            </a:r>
          </a:p>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Move transactions automatically through approval processes, so they’re not wasting time chasing down requests. </a:t>
            </a:r>
          </a:p>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Give them one place to find exactly what they need – for indirect purchases and categories of expenses that haven’t been sourced by procurement. </a:t>
            </a:r>
          </a:p>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Offer diverse catalogs—setup and managed by suppliers, not your team—that make it easy for users to find what they need, within policy. </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It’s a one-stop, simple-to-use destination that keeps users coming back, and that’ll keep them compliant. </a:t>
            </a:r>
          </a:p>
        </p:txBody>
      </p:sp>
      <p:sp>
        <p:nvSpPr>
          <p:cNvPr id="4" name="Slide Number Placeholder 3"/>
          <p:cNvSpPr>
            <a:spLocks noGrp="1"/>
          </p:cNvSpPr>
          <p:nvPr>
            <p:ph type="sldNum" sz="quarter" idx="5"/>
          </p:nvPr>
        </p:nvSpPr>
        <p:spPr/>
        <p:txBody>
          <a:bodyPr/>
          <a:lstStyle/>
          <a:p>
            <a:fld id="{7D8C2C35-2B8A-446E-BEC0-FD36716C29AC}" type="slidenum">
              <a:rPr lang="de-DE" smtClean="0"/>
              <a:pPr/>
              <a:t>22</a:t>
            </a:fld>
            <a:endParaRPr lang="de-DE" dirty="0"/>
          </a:p>
        </p:txBody>
      </p:sp>
    </p:spTree>
    <p:extLst>
      <p:ext uri="{BB962C8B-B14F-4D97-AF65-F5344CB8AC3E}">
        <p14:creationId xmlns:p14="http://schemas.microsoft.com/office/powerpoint/2010/main" val="23978399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kern="1200" dirty="0">
                <a:solidFill>
                  <a:schemeClr val="tx1"/>
                </a:solidFill>
                <a:effectLst/>
                <a:latin typeface="+mn-lt"/>
                <a:ea typeface="+mn-ea"/>
                <a:cs typeface="+mn-cs"/>
              </a:rPr>
              <a:t>5. Capture and control tail spend</a:t>
            </a:r>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One-off, high-price-point purchases are difficult to manage for most procurement organizations – as are large-volume, lower-price-point expenses that look small individually, but add up to big numbers. Because these expenses are hard to control, it’s hard to know if you’re leaving money on the table.</a:t>
            </a:r>
          </a:p>
          <a:p>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D8C2C35-2B8A-446E-BEC0-FD36716C29AC}" type="slidenum">
              <a:rPr lang="de-DE" smtClean="0"/>
              <a:pPr/>
              <a:t>23</a:t>
            </a:fld>
            <a:endParaRPr lang="de-DE" dirty="0"/>
          </a:p>
        </p:txBody>
      </p:sp>
    </p:spTree>
    <p:extLst>
      <p:ext uri="{BB962C8B-B14F-4D97-AF65-F5344CB8AC3E}">
        <p14:creationId xmlns:p14="http://schemas.microsoft.com/office/powerpoint/2010/main" val="28983006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With SAP Ariba, you can equip employees with simple tools they can use to manage this spending within policy and without involving your team.</a:t>
            </a:r>
          </a:p>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Spot Buy* gives users a quick and easy way to choose from more than 100 million items, giving access to marketplaces like eBay Professional, Mercateo and Mercado Libre in a single, consumer-simple shopping experience that’s customized to match your policies and processes.</a:t>
            </a:r>
          </a:p>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And you can empower users with simple tools that guide them through a three-bids-and-a-buy process, so they can manage it on their own.</a:t>
            </a:r>
          </a:p>
          <a:p>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D8C2C35-2B8A-446E-BEC0-FD36716C29AC}" type="slidenum">
              <a:rPr lang="de-DE" smtClean="0"/>
              <a:pPr/>
              <a:t>24</a:t>
            </a:fld>
            <a:endParaRPr lang="de-DE" dirty="0"/>
          </a:p>
        </p:txBody>
      </p:sp>
    </p:spTree>
    <p:extLst>
      <p:ext uri="{BB962C8B-B14F-4D97-AF65-F5344CB8AC3E}">
        <p14:creationId xmlns:p14="http://schemas.microsoft.com/office/powerpoint/2010/main" val="1521575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rtl="0"/>
            <a:r>
              <a:rPr lang="en-US" sz="1400" kern="1200" dirty="0">
                <a:solidFill>
                  <a:schemeClr val="tx1"/>
                </a:solidFill>
                <a:effectLst/>
                <a:latin typeface="+mn-lt"/>
                <a:ea typeface="+mn-ea"/>
                <a:cs typeface="+mn-cs"/>
              </a:rPr>
              <a:t>And Procurement Operations Desk</a:t>
            </a:r>
            <a:r>
              <a:rPr lang="en-US" sz="1400" kern="1200" baseline="0" dirty="0">
                <a:solidFill>
                  <a:schemeClr val="tx1"/>
                </a:solidFill>
                <a:effectLst/>
                <a:latin typeface="+mn-lt"/>
                <a:ea typeface="+mn-ea"/>
                <a:cs typeface="+mn-cs"/>
              </a:rPr>
              <a:t> </a:t>
            </a:r>
            <a:r>
              <a:rPr lang="en-US" sz="1400" kern="1200" dirty="0">
                <a:solidFill>
                  <a:schemeClr val="tx1"/>
                </a:solidFill>
                <a:effectLst/>
                <a:latin typeface="+mn-lt"/>
                <a:ea typeface="+mn-ea"/>
                <a:cs typeface="+mn-cs"/>
              </a:rPr>
              <a:t>takes manual requests and turns them into a digital, automated process, giving your procurement </a:t>
            </a:r>
            <a:r>
              <a:rPr lang="en-US" sz="1400" kern="1200">
                <a:solidFill>
                  <a:schemeClr val="tx1"/>
                </a:solidFill>
                <a:effectLst/>
                <a:latin typeface="+mn-lt"/>
                <a:ea typeface="+mn-ea"/>
                <a:cs typeface="+mn-cs"/>
              </a:rPr>
              <a:t>shared services team </a:t>
            </a:r>
            <a:r>
              <a:rPr lang="en-US" sz="1400" kern="1200" dirty="0">
                <a:solidFill>
                  <a:schemeClr val="tx1"/>
                </a:solidFill>
                <a:effectLst/>
                <a:latin typeface="+mn-lt"/>
                <a:ea typeface="+mn-ea"/>
                <a:cs typeface="+mn-cs"/>
              </a:rPr>
              <a:t>a one-look view to manage their queue of inquiries, POs, sourcing events, etc. </a:t>
            </a:r>
            <a:endParaRPr lang="en-US" sz="1800" kern="1200" dirty="0">
              <a:solidFill>
                <a:schemeClr val="tx1"/>
              </a:solidFill>
              <a:effectLst/>
              <a:latin typeface="+mn-lt"/>
              <a:ea typeface="+mn-ea"/>
              <a:cs typeface="+mn-cs"/>
            </a:endParaRPr>
          </a:p>
          <a:p>
            <a:pPr lvl="1"/>
            <a:r>
              <a:rPr lang="en-US" sz="1400" kern="1200" dirty="0">
                <a:solidFill>
                  <a:schemeClr val="tx1"/>
                </a:solidFill>
                <a:effectLst/>
                <a:latin typeface="+mn-lt"/>
                <a:ea typeface="+mn-ea"/>
                <a:cs typeface="+mn-cs"/>
              </a:rPr>
              <a:t>You can easily assign requests to the right person, equip teams to collaborate and manage deadlines, and provide transparency along the way. </a:t>
            </a:r>
            <a:endParaRPr lang="en-US" sz="1800" kern="1200" dirty="0">
              <a:solidFill>
                <a:schemeClr val="tx1"/>
              </a:solidFill>
              <a:effectLst/>
              <a:latin typeface="+mn-lt"/>
              <a:ea typeface="+mn-ea"/>
              <a:cs typeface="+mn-cs"/>
            </a:endParaRPr>
          </a:p>
          <a:p>
            <a:pPr lvl="1"/>
            <a:r>
              <a:rPr lang="en-US" sz="1400" kern="1200" dirty="0">
                <a:solidFill>
                  <a:schemeClr val="tx1"/>
                </a:solidFill>
                <a:effectLst/>
                <a:latin typeface="+mn-lt"/>
                <a:ea typeface="+mn-ea"/>
                <a:cs typeface="+mn-cs"/>
              </a:rPr>
              <a:t>As a result, your team to scale to meet growing volumes of source-to-settle requests while meeting you SLAs. </a:t>
            </a:r>
            <a:endParaRPr lang="en-US" sz="1800" kern="1200" dirty="0">
              <a:solidFill>
                <a:schemeClr val="tx1"/>
              </a:solidFill>
              <a:effectLst/>
              <a:latin typeface="+mn-lt"/>
              <a:ea typeface="+mn-ea"/>
              <a:cs typeface="+mn-cs"/>
            </a:endParaRPr>
          </a:p>
          <a:p>
            <a:endParaRPr lang="en-US" dirty="0"/>
          </a:p>
          <a:p>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D8C2C35-2B8A-446E-BEC0-FD36716C29AC}" type="slidenum">
              <a:rPr lang="de-DE" smtClean="0"/>
              <a:pPr/>
              <a:t>25</a:t>
            </a:fld>
            <a:endParaRPr lang="de-DE" dirty="0"/>
          </a:p>
        </p:txBody>
      </p:sp>
    </p:spTree>
    <p:extLst>
      <p:ext uri="{BB962C8B-B14F-4D97-AF65-F5344CB8AC3E}">
        <p14:creationId xmlns:p14="http://schemas.microsoft.com/office/powerpoint/2010/main" val="16677856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kern="1200" dirty="0">
                <a:solidFill>
                  <a:schemeClr val="tx1"/>
                </a:solidFill>
                <a:effectLst/>
                <a:latin typeface="+mn-lt"/>
                <a:ea typeface="+mn-ea"/>
                <a:cs typeface="+mn-cs"/>
              </a:rPr>
              <a:t>Wrapping up: Today’s results and a vision for tomorrow. </a:t>
            </a:r>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By creating a fully intelligent procurement process with SAP, you can increase the control and efficiency the business is asking for. You can build on your success and continually bring more value to the business. </a:t>
            </a:r>
            <a:br>
              <a:rPr lang="en-US" sz="1400" kern="1200" dirty="0">
                <a:solidFill>
                  <a:schemeClr val="tx1"/>
                </a:solidFill>
                <a:effectLst/>
                <a:latin typeface="+mn-lt"/>
                <a:ea typeface="+mn-ea"/>
                <a:cs typeface="+mn-cs"/>
              </a:rPr>
            </a:br>
            <a:r>
              <a:rPr lang="en-US" sz="1400" kern="1200" dirty="0">
                <a:solidFill>
                  <a:schemeClr val="tx1"/>
                </a:solidFill>
                <a:effectLst/>
                <a:latin typeface="+mn-lt"/>
                <a:ea typeface="+mn-ea"/>
                <a:cs typeface="+mn-cs"/>
              </a:rPr>
              <a:t>Our benchmarking shows that our customers have seen:</a:t>
            </a:r>
          </a:p>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39% lower maverick spend.</a:t>
            </a:r>
          </a:p>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48% higher compliant PO spend.</a:t>
            </a:r>
          </a:p>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67% lower PO processing costs.</a:t>
            </a:r>
          </a:p>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74% faster PR to PO cycle time.</a:t>
            </a:r>
          </a:p>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$78,000 of savings per 10,000 POs processed.</a:t>
            </a:r>
          </a:p>
          <a:p>
            <a:endParaRPr lang="en-US" dirty="0"/>
          </a:p>
        </p:txBody>
      </p:sp>
      <p:sp>
        <p:nvSpPr>
          <p:cNvPr id="4" name="Slide Number Placeholder 3"/>
          <p:cNvSpPr>
            <a:spLocks noGrp="1"/>
          </p:cNvSpPr>
          <p:nvPr>
            <p:ph type="sldNum" sz="quarter" idx="5"/>
          </p:nvPr>
        </p:nvSpPr>
        <p:spPr/>
        <p:txBody>
          <a:bodyPr/>
          <a:lstStyle/>
          <a:p>
            <a:fld id="{7D8C2C35-2B8A-446E-BEC0-FD36716C29AC}" type="slidenum">
              <a:rPr lang="de-DE" smtClean="0"/>
              <a:pPr/>
              <a:t>26</a:t>
            </a:fld>
            <a:endParaRPr lang="de-DE" dirty="0"/>
          </a:p>
        </p:txBody>
      </p:sp>
    </p:spTree>
    <p:extLst>
      <p:ext uri="{BB962C8B-B14F-4D97-AF65-F5344CB8AC3E}">
        <p14:creationId xmlns:p14="http://schemas.microsoft.com/office/powerpoint/2010/main" val="17711216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Danfoss Case Study: https://www.ariba.com/resources/library/library-pages/danfoss-bts</a:t>
            </a:r>
          </a:p>
          <a:p>
            <a:r>
              <a:rPr lang="en-US" dirty="0"/>
              <a:t>McKesson Case Study: McKesson Corp: https://www.ariba.com/resources/library/library-pages/mckesson-bts</a:t>
            </a:r>
          </a:p>
          <a:p>
            <a:pPr marL="0" marR="0" lvl="0" indent="0" algn="l" defTabSz="1088776" rtl="0" eaLnBrk="1" fontAlgn="auto" latinLnBrk="0" hangingPunct="1">
              <a:lnSpc>
                <a:spcPct val="100000"/>
              </a:lnSpc>
              <a:spcBef>
                <a:spcPts val="0"/>
              </a:spcBef>
              <a:spcAft>
                <a:spcPts val="0"/>
              </a:spcAft>
              <a:buClrTx/>
              <a:buSzTx/>
              <a:buFontTx/>
              <a:buNone/>
              <a:tabLst/>
              <a:defRPr/>
            </a:pPr>
            <a:r>
              <a:rPr lang="en-US" dirty="0"/>
              <a:t>For Bridgestone and National Grid visit the Customer Reference Platform: </a:t>
            </a:r>
            <a:r>
              <a:rPr lang="de-DE" dirty="0">
                <a:solidFill>
                  <a:srgbClr val="FF0000"/>
                </a:solidFill>
                <a:hlinkClick r:id="rId3">
                  <a:extLst>
                    <a:ext uri="{A12FA001-AC4F-418D-AE19-62706E023703}">
                      <ahyp:hlinkClr xmlns:ahyp="http://schemas.microsoft.com/office/drawing/2018/hyperlinkcolor" val="tx"/>
                    </a:ext>
                  </a:extLst>
                </a:hlinkClick>
              </a:rPr>
              <a:t>https://crpa4c19efc4.hana.ondemand.com/cat/ci/cip/#/assets/details/SAP227612</a:t>
            </a:r>
            <a:endParaRPr lang="en-US"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27</a:t>
            </a:fld>
            <a:endParaRPr lang="de-DE" dirty="0"/>
          </a:p>
        </p:txBody>
      </p:sp>
    </p:spTree>
    <p:extLst>
      <p:ext uri="{BB962C8B-B14F-4D97-AF65-F5344CB8AC3E}">
        <p14:creationId xmlns:p14="http://schemas.microsoft.com/office/powerpoint/2010/main" val="20632582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28</a:t>
            </a:fld>
            <a:endParaRPr lang="de-DE" dirty="0"/>
          </a:p>
        </p:txBody>
      </p:sp>
    </p:spTree>
    <p:extLst>
      <p:ext uri="{BB962C8B-B14F-4D97-AF65-F5344CB8AC3E}">
        <p14:creationId xmlns:p14="http://schemas.microsoft.com/office/powerpoint/2010/main" val="18902732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kern="1200" dirty="0">
                <a:solidFill>
                  <a:schemeClr val="tx1"/>
                </a:solidFill>
                <a:effectLst/>
                <a:latin typeface="+mn-lt"/>
                <a:ea typeface="+mn-ea"/>
                <a:cs typeface="+mn-cs"/>
              </a:rPr>
              <a:t>But this is just the beginning. Together, we’re on a journey that’s transforming procurement today and continuing to invest in what’s next for this critical process. </a:t>
            </a:r>
            <a:r>
              <a:rPr lang="en-US" sz="1100" kern="1200" dirty="0">
                <a:solidFill>
                  <a:schemeClr val="tx1"/>
                </a:solidFill>
                <a:effectLst/>
                <a:latin typeface="+mn-lt"/>
                <a:ea typeface="+mn-ea"/>
                <a:cs typeface="+mn-cs"/>
              </a:rPr>
              <a:t> </a:t>
            </a:r>
            <a:endParaRPr lang="en-US" sz="18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 </a:t>
            </a:r>
            <a:endParaRPr lang="en-US" sz="18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As we’ve discussed, today: </a:t>
            </a:r>
            <a:endParaRPr lang="en-US" sz="1800" kern="1200" dirty="0">
              <a:solidFill>
                <a:schemeClr val="tx1"/>
              </a:solidFill>
              <a:effectLst/>
              <a:latin typeface="+mn-lt"/>
              <a:ea typeface="+mn-ea"/>
              <a:cs typeface="+mn-cs"/>
            </a:endParaRPr>
          </a:p>
          <a:p>
            <a:pPr marL="285750" lvl="0" indent="-285750">
              <a:buFont typeface="Arial" charset="0"/>
              <a:buChar char="•"/>
            </a:pPr>
            <a:r>
              <a:rPr lang="en-US" sz="1400" kern="1200" dirty="0">
                <a:solidFill>
                  <a:schemeClr val="tx1"/>
                </a:solidFill>
                <a:effectLst/>
                <a:latin typeface="+mn-lt"/>
                <a:ea typeface="+mn-ea"/>
                <a:cs typeface="+mn-cs"/>
              </a:rPr>
              <a:t>We offer a fully integrated source-to-settle process across indirect goods and services, packed with real-time analytics and collaboration within your organization and with suppliers.</a:t>
            </a:r>
          </a:p>
          <a:p>
            <a:pPr marL="285750" lvl="0" indent="-285750">
              <a:buFont typeface="Arial" charset="0"/>
              <a:buChar char="•"/>
            </a:pPr>
            <a:r>
              <a:rPr lang="en-US" sz="1400" kern="1200" dirty="0">
                <a:solidFill>
                  <a:schemeClr val="tx1"/>
                </a:solidFill>
                <a:effectLst/>
                <a:latin typeface="+mn-lt"/>
                <a:ea typeface="+mn-ea"/>
                <a:cs typeface="+mn-cs"/>
              </a:rPr>
              <a:t>We infuse intelligence wherever possible – offering proactive insights, machine-learning-driven recommendations, predictive analytics, digital assistants and more. </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And we’ll continue to invest in intelligence to: </a:t>
            </a:r>
            <a:endParaRPr lang="en-US" sz="1800" kern="1200" dirty="0">
              <a:solidFill>
                <a:schemeClr val="tx1"/>
              </a:solidFill>
              <a:effectLst/>
              <a:latin typeface="+mn-lt"/>
              <a:ea typeface="+mn-ea"/>
              <a:cs typeface="+mn-cs"/>
            </a:endParaRPr>
          </a:p>
          <a:p>
            <a:pPr marL="285750" lvl="0" indent="-285750">
              <a:buFont typeface="Arial" charset="0"/>
              <a:buChar char="•"/>
            </a:pPr>
            <a:r>
              <a:rPr lang="en-US" sz="1400" kern="1200" dirty="0">
                <a:solidFill>
                  <a:schemeClr val="tx1"/>
                </a:solidFill>
                <a:effectLst/>
                <a:latin typeface="+mn-lt"/>
                <a:ea typeface="+mn-ea"/>
                <a:cs typeface="+mn-cs"/>
              </a:rPr>
              <a:t>Embed AI throughout the process to further guide and prompt users and shift from drilling down into detail to proactively surfacing alerts for users.</a:t>
            </a:r>
          </a:p>
          <a:p>
            <a:pPr marL="285750" lvl="0" indent="-285750">
              <a:buFont typeface="Arial" charset="0"/>
              <a:buChar char="•"/>
            </a:pPr>
            <a:r>
              <a:rPr lang="en-US" sz="1400" kern="1200" dirty="0">
                <a:solidFill>
                  <a:schemeClr val="tx1"/>
                </a:solidFill>
                <a:effectLst/>
                <a:latin typeface="+mn-lt"/>
                <a:ea typeface="+mn-ea"/>
                <a:cs typeface="+mn-cs"/>
              </a:rPr>
              <a:t>Use Natural Language Processing instead of cryptic, pre-defined terminology to navigate the solution and complete tasks. </a:t>
            </a:r>
          </a:p>
          <a:p>
            <a:pPr marL="285750" lvl="0" indent="-285750">
              <a:buFont typeface="Arial" charset="0"/>
              <a:buChar char="•"/>
            </a:pPr>
            <a:r>
              <a:rPr lang="en-US" sz="1400" kern="1200" dirty="0">
                <a:solidFill>
                  <a:schemeClr val="tx1"/>
                </a:solidFill>
                <a:effectLst/>
                <a:latin typeface="+mn-lt"/>
                <a:ea typeface="+mn-ea"/>
                <a:cs typeface="+mn-cs"/>
              </a:rPr>
              <a:t>Use AI-powered mapping and translation to integrate processes. </a:t>
            </a:r>
          </a:p>
          <a:p>
            <a:r>
              <a:rPr lang="en-US" sz="14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7D8C2C35-2B8A-446E-BEC0-FD36716C29AC}" type="slidenum">
              <a:rPr lang="de-DE" smtClean="0"/>
              <a:pPr/>
              <a:t>29</a:t>
            </a:fld>
            <a:endParaRPr lang="de-DE" dirty="0"/>
          </a:p>
        </p:txBody>
      </p:sp>
    </p:spTree>
    <p:extLst>
      <p:ext uri="{BB962C8B-B14F-4D97-AF65-F5344CB8AC3E}">
        <p14:creationId xmlns:p14="http://schemas.microsoft.com/office/powerpoint/2010/main" val="18083764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kern="1200" dirty="0">
                <a:solidFill>
                  <a:schemeClr val="tx1"/>
                </a:solidFill>
                <a:effectLst/>
                <a:latin typeface="+mn-lt"/>
                <a:ea typeface="+mn-ea"/>
                <a:cs typeface="+mn-cs"/>
              </a:rPr>
              <a:t> And as we look into the future, we can progress to </a:t>
            </a:r>
            <a:r>
              <a:rPr lang="en-US" sz="1400" b="1" i="1" kern="1200" dirty="0">
                <a:solidFill>
                  <a:schemeClr val="tx1"/>
                </a:solidFill>
                <a:effectLst/>
                <a:latin typeface="+mn-lt"/>
                <a:ea typeface="+mn-ea"/>
                <a:cs typeface="+mn-cs"/>
              </a:rPr>
              <a:t>fully</a:t>
            </a:r>
            <a:r>
              <a:rPr lang="en-US" sz="1400" kern="1200" dirty="0">
                <a:solidFill>
                  <a:schemeClr val="tx1"/>
                </a:solidFill>
                <a:effectLst/>
                <a:latin typeface="+mn-lt"/>
                <a:ea typeface="+mn-ea"/>
                <a:cs typeface="+mn-cs"/>
              </a:rPr>
              <a:t> automated procurement where:</a:t>
            </a:r>
            <a:endParaRPr lang="en-US" sz="1800" kern="1200" dirty="0">
              <a:solidFill>
                <a:schemeClr val="tx1"/>
              </a:solidFill>
              <a:effectLst/>
              <a:latin typeface="+mn-lt"/>
              <a:ea typeface="+mn-ea"/>
              <a:cs typeface="+mn-cs"/>
            </a:endParaRPr>
          </a:p>
          <a:p>
            <a:pPr marL="285750" lvl="0" indent="-285750">
              <a:buFont typeface="Arial" charset="0"/>
              <a:buChar char="•"/>
            </a:pPr>
            <a:r>
              <a:rPr lang="en-US" sz="1400" kern="1200" dirty="0">
                <a:solidFill>
                  <a:schemeClr val="tx1"/>
                </a:solidFill>
                <a:effectLst/>
                <a:latin typeface="+mn-lt"/>
                <a:ea typeface="+mn-ea"/>
                <a:cs typeface="+mn-cs"/>
              </a:rPr>
              <a:t>Automated steps are driven by machine learning.</a:t>
            </a:r>
          </a:p>
          <a:p>
            <a:pPr marL="285750" lvl="0" indent="-285750">
              <a:buFont typeface="Arial" charset="0"/>
              <a:buChar char="•"/>
            </a:pPr>
            <a:r>
              <a:rPr lang="en-US" sz="1400" kern="1200" dirty="0">
                <a:solidFill>
                  <a:schemeClr val="tx1"/>
                </a:solidFill>
                <a:effectLst/>
                <a:latin typeface="+mn-lt"/>
                <a:ea typeface="+mn-ea"/>
                <a:cs typeface="+mn-cs"/>
              </a:rPr>
              <a:t>Robotic Process Automation (RPA) takes care of recurring tasks.</a:t>
            </a:r>
          </a:p>
          <a:p>
            <a:pPr marL="285750" lvl="0" indent="-285750">
              <a:buFont typeface="Arial" charset="0"/>
              <a:buChar char="•"/>
            </a:pPr>
            <a:r>
              <a:rPr lang="en-US" sz="1400" kern="1200" dirty="0">
                <a:solidFill>
                  <a:schemeClr val="tx1"/>
                </a:solidFill>
                <a:effectLst/>
                <a:latin typeface="+mn-lt"/>
                <a:ea typeface="+mn-ea"/>
                <a:cs typeface="+mn-cs"/>
              </a:rPr>
              <a:t>Continuous auditing via Block chain is an everyday reality. </a:t>
            </a:r>
          </a:p>
          <a:p>
            <a:pPr marL="0" lvl="0" indent="0">
              <a:buFont typeface="Arial" charset="0"/>
              <a:buNone/>
            </a:pPr>
            <a:endParaRPr lang="en-US" sz="1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D8C2C35-2B8A-446E-BEC0-FD36716C29AC}" type="slidenum">
              <a:rPr lang="de-DE" smtClean="0"/>
              <a:pPr/>
              <a:t>30</a:t>
            </a:fld>
            <a:endParaRPr lang="de-DE" dirty="0"/>
          </a:p>
        </p:txBody>
      </p:sp>
    </p:spTree>
    <p:extLst>
      <p:ext uri="{BB962C8B-B14F-4D97-AF65-F5344CB8AC3E}">
        <p14:creationId xmlns:p14="http://schemas.microsoft.com/office/powerpoint/2010/main" val="1515054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sz="1400" b="1" kern="1200" dirty="0">
                <a:solidFill>
                  <a:schemeClr val="tx1"/>
                </a:solidFill>
                <a:effectLst/>
                <a:latin typeface="+mn-lt"/>
                <a:ea typeface="+mn-ea"/>
                <a:cs typeface="+mn-cs"/>
              </a:rPr>
              <a:t>So what’s</a:t>
            </a:r>
            <a:r>
              <a:rPr lang="en-US" sz="1400" b="1" kern="1200" baseline="0" dirty="0">
                <a:solidFill>
                  <a:schemeClr val="tx1"/>
                </a:solidFill>
                <a:effectLst/>
                <a:latin typeface="+mn-lt"/>
                <a:ea typeface="+mn-ea"/>
                <a:cs typeface="+mn-cs"/>
              </a:rPr>
              <a:t> </a:t>
            </a:r>
            <a:r>
              <a:rPr lang="en-US" sz="1400" b="1" kern="1200" dirty="0">
                <a:solidFill>
                  <a:schemeClr val="tx1"/>
                </a:solidFill>
                <a:effectLst/>
                <a:latin typeface="+mn-lt"/>
                <a:ea typeface="+mn-ea"/>
                <a:cs typeface="+mn-cs"/>
              </a:rPr>
              <a:t>next for indirect spending?  </a:t>
            </a:r>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When it comes to indirect goods and services spending, many procurement departments have become victims of their own success. </a:t>
            </a:r>
          </a:p>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They’ve put processes in place to bring consistency and discipline to sourcing, contracts, and buying. </a:t>
            </a:r>
          </a:p>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And they’ve consistently brought savings to the business across key categories. </a:t>
            </a:r>
          </a:p>
          <a:p>
            <a:r>
              <a:rPr lang="en-US" sz="1400" kern="1200" dirty="0">
                <a:solidFill>
                  <a:schemeClr val="tx1"/>
                </a:solidFill>
                <a:effectLst/>
                <a:latin typeface="+mn-lt"/>
                <a:ea typeface="+mn-ea"/>
                <a:cs typeface="+mn-cs"/>
              </a:rPr>
              <a:t>Yet…</a:t>
            </a:r>
          </a:p>
        </p:txBody>
      </p:sp>
      <p:sp>
        <p:nvSpPr>
          <p:cNvPr id="4" name="Slide Number Placeholder 3"/>
          <p:cNvSpPr>
            <a:spLocks noGrp="1"/>
          </p:cNvSpPr>
          <p:nvPr>
            <p:ph type="sldNum" sz="quarter" idx="5"/>
          </p:nvPr>
        </p:nvSpPr>
        <p:spPr/>
        <p:txBody>
          <a:bodyPr/>
          <a:lstStyle/>
          <a:p>
            <a:fld id="{7D8C2C35-2B8A-446E-BEC0-FD36716C29AC}" type="slidenum">
              <a:rPr lang="de-DE" smtClean="0"/>
              <a:pPr/>
              <a:t>3</a:t>
            </a:fld>
            <a:endParaRPr lang="de-DE" dirty="0"/>
          </a:p>
        </p:txBody>
      </p:sp>
    </p:spTree>
    <p:extLst>
      <p:ext uri="{BB962C8B-B14F-4D97-AF65-F5344CB8AC3E}">
        <p14:creationId xmlns:p14="http://schemas.microsoft.com/office/powerpoint/2010/main" val="3820181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kern="1200" dirty="0">
                <a:solidFill>
                  <a:schemeClr val="tx1"/>
                </a:solidFill>
                <a:effectLst/>
                <a:latin typeface="+mn-lt"/>
                <a:ea typeface="+mn-ea"/>
                <a:cs typeface="+mn-cs"/>
              </a:rPr>
              <a:t>Then move to </a:t>
            </a:r>
            <a:r>
              <a:rPr lang="en-US" sz="1400" b="1" kern="1200" dirty="0">
                <a:solidFill>
                  <a:schemeClr val="tx1"/>
                </a:solidFill>
                <a:effectLst/>
                <a:latin typeface="+mn-lt"/>
                <a:ea typeface="+mn-ea"/>
                <a:cs typeface="+mn-cs"/>
              </a:rPr>
              <a:t>autonomous</a:t>
            </a:r>
            <a:r>
              <a:rPr lang="en-US" sz="1400" kern="1200" dirty="0">
                <a:solidFill>
                  <a:schemeClr val="tx1"/>
                </a:solidFill>
                <a:effectLst/>
                <a:latin typeface="+mn-lt"/>
                <a:ea typeface="+mn-ea"/>
                <a:cs typeface="+mn-cs"/>
              </a:rPr>
              <a:t> procurement where:</a:t>
            </a:r>
            <a:endParaRPr lang="en-US" sz="1800" kern="1200" dirty="0">
              <a:solidFill>
                <a:schemeClr val="tx1"/>
              </a:solidFill>
              <a:effectLst/>
              <a:latin typeface="+mn-lt"/>
              <a:ea typeface="+mn-ea"/>
              <a:cs typeface="+mn-cs"/>
            </a:endParaRPr>
          </a:p>
          <a:p>
            <a:pPr marL="285750" lvl="0" indent="-285750">
              <a:buFont typeface="Arial" charset="0"/>
              <a:buChar char="•"/>
            </a:pPr>
            <a:r>
              <a:rPr lang="en-US" sz="1400" kern="1200" dirty="0">
                <a:solidFill>
                  <a:schemeClr val="tx1"/>
                </a:solidFill>
                <a:effectLst/>
                <a:latin typeface="+mn-lt"/>
                <a:ea typeface="+mn-ea"/>
                <a:cs typeface="+mn-cs"/>
              </a:rPr>
              <a:t>We see autonomous operational procurement processes and sourcing decisions driven by RPA and machine learning. </a:t>
            </a:r>
          </a:p>
          <a:p>
            <a:pPr marL="285750" lvl="0" indent="-285750">
              <a:buFont typeface="Arial" charset="0"/>
              <a:buChar char="•"/>
            </a:pPr>
            <a:r>
              <a:rPr lang="en-US" sz="1400" kern="1200" dirty="0">
                <a:solidFill>
                  <a:schemeClr val="tx1"/>
                </a:solidFill>
                <a:effectLst/>
                <a:latin typeface="+mn-lt"/>
                <a:ea typeface="+mn-ea"/>
                <a:cs typeface="+mn-cs"/>
              </a:rPr>
              <a:t>Advanced artificial intelligence (AI) bots, with robotic process automation (RPA)-like capabilities, work from large pools of data to remove people from the procurement processes like:</a:t>
            </a:r>
          </a:p>
          <a:p>
            <a:pPr lvl="3"/>
            <a:r>
              <a:rPr lang="en-US" sz="1200" kern="1200" dirty="0">
                <a:solidFill>
                  <a:schemeClr val="tx1"/>
                </a:solidFill>
                <a:effectLst/>
                <a:latin typeface="+mn-lt"/>
                <a:ea typeface="+mn-ea"/>
                <a:cs typeface="+mn-cs"/>
              </a:rPr>
              <a:t>Automatically creating purchase requisitions for indirect goods and services, then sending them to the user for confirmation. </a:t>
            </a:r>
            <a:endParaRPr lang="en-US" sz="1600" kern="1200" dirty="0">
              <a:solidFill>
                <a:schemeClr val="tx1"/>
              </a:solidFill>
              <a:effectLst/>
              <a:latin typeface="+mn-lt"/>
              <a:ea typeface="+mn-ea"/>
              <a:cs typeface="+mn-cs"/>
            </a:endParaRPr>
          </a:p>
          <a:p>
            <a:pPr lvl="3"/>
            <a:r>
              <a:rPr lang="en-US" sz="1200" kern="1200" dirty="0">
                <a:solidFill>
                  <a:schemeClr val="tx1"/>
                </a:solidFill>
                <a:effectLst/>
                <a:latin typeface="+mn-lt"/>
                <a:ea typeface="+mn-ea"/>
                <a:cs typeface="+mn-cs"/>
              </a:rPr>
              <a:t>Or autonomous source selection for purchase requests with no supplier.</a:t>
            </a:r>
            <a:endParaRPr lang="en-US" sz="1600" kern="1200" dirty="0">
              <a:solidFill>
                <a:schemeClr val="tx1"/>
              </a:solidFill>
              <a:effectLst/>
              <a:latin typeface="+mn-lt"/>
              <a:ea typeface="+mn-ea"/>
              <a:cs typeface="+mn-cs"/>
            </a:endParaRPr>
          </a:p>
          <a:p>
            <a:pPr lvl="3"/>
            <a:r>
              <a:rPr lang="en-US" sz="1200" kern="1200" dirty="0">
                <a:solidFill>
                  <a:schemeClr val="tx1"/>
                </a:solidFill>
                <a:effectLst/>
                <a:latin typeface="+mn-lt"/>
                <a:ea typeface="+mn-ea"/>
                <a:cs typeface="+mn-cs"/>
              </a:rPr>
              <a:t>Or autonomous sourcing events to fill demand when no supplier is available in the supply base.</a:t>
            </a:r>
          </a:p>
          <a:p>
            <a:pPr lvl="3"/>
            <a:r>
              <a:rPr lang="en-US" sz="1200" kern="1200" dirty="0">
                <a:solidFill>
                  <a:schemeClr val="tx1"/>
                </a:solidFill>
                <a:effectLst/>
                <a:latin typeface="+mn-lt"/>
                <a:ea typeface="+mn-ea"/>
                <a:cs typeface="+mn-cs"/>
              </a:rPr>
              <a:t>Strategic decisions are carried out by intelligent assistants, and proactive procurement decisions are made through conversational chatbots. </a:t>
            </a:r>
          </a:p>
          <a:p>
            <a:r>
              <a:rPr lang="en-US" sz="1400" kern="1200" dirty="0">
                <a:solidFill>
                  <a:schemeClr val="tx1"/>
                </a:solidFill>
                <a:effectLst/>
                <a:latin typeface="+mn-lt"/>
                <a:ea typeface="+mn-ea"/>
                <a:cs typeface="+mn-cs"/>
              </a:rPr>
              <a:t> </a:t>
            </a:r>
            <a:endParaRPr lang="en-US" sz="18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This is not some far-off, unattainable future – it’s a reality that’s within our reach. And by embracing digitalization and intelligence today, you can prepare yourself and your business for this future. </a:t>
            </a:r>
            <a:endParaRPr lang="en-US" sz="18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31</a:t>
            </a:fld>
            <a:endParaRPr lang="de-DE" dirty="0"/>
          </a:p>
        </p:txBody>
      </p:sp>
    </p:spTree>
    <p:extLst>
      <p:ext uri="{BB962C8B-B14F-4D97-AF65-F5344CB8AC3E}">
        <p14:creationId xmlns:p14="http://schemas.microsoft.com/office/powerpoint/2010/main" val="1428253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Finally,</a:t>
            </a:r>
            <a:r>
              <a:rPr lang="en-US" baseline="0" dirty="0"/>
              <a:t> w</a:t>
            </a:r>
            <a:r>
              <a:rPr lang="en-US" sz="1400" kern="1200" dirty="0">
                <a:solidFill>
                  <a:schemeClr val="tx1"/>
                </a:solidFill>
                <a:effectLst/>
                <a:latin typeface="+mn-lt"/>
                <a:ea typeface="+mn-ea"/>
                <a:cs typeface="+mn-cs"/>
              </a:rPr>
              <a:t>hen your total vendor spending comes together – direct, indirect, T&amp;E, services and</a:t>
            </a:r>
            <a:r>
              <a:rPr lang="en-US" sz="1400" kern="1200" baseline="0" dirty="0">
                <a:solidFill>
                  <a:schemeClr val="tx1"/>
                </a:solidFill>
                <a:effectLst/>
                <a:latin typeface="+mn-lt"/>
                <a:ea typeface="+mn-ea"/>
                <a:cs typeface="+mn-cs"/>
              </a:rPr>
              <a:t> </a:t>
            </a:r>
            <a:r>
              <a:rPr lang="en-US" sz="1400" kern="1200" dirty="0">
                <a:solidFill>
                  <a:schemeClr val="tx1"/>
                </a:solidFill>
                <a:effectLst/>
                <a:latin typeface="+mn-lt"/>
                <a:ea typeface="+mn-ea"/>
                <a:cs typeface="+mn-cs"/>
              </a:rPr>
              <a:t>external labor – you</a:t>
            </a:r>
            <a:r>
              <a:rPr lang="en-US" sz="1400" kern="1200" baseline="0" dirty="0">
                <a:solidFill>
                  <a:schemeClr val="tx1"/>
                </a:solidFill>
                <a:effectLst/>
                <a:latin typeface="+mn-lt"/>
                <a:ea typeface="+mn-ea"/>
                <a:cs typeface="+mn-cs"/>
              </a:rPr>
              <a:t> can bring f</a:t>
            </a:r>
            <a:r>
              <a:rPr lang="en-US" sz="1400" kern="1200" dirty="0">
                <a:solidFill>
                  <a:schemeClr val="tx1"/>
                </a:solidFill>
                <a:effectLst/>
                <a:latin typeface="+mn-lt"/>
                <a:ea typeface="+mn-ea"/>
                <a:cs typeface="+mn-cs"/>
              </a:rPr>
              <a:t>inance and procurement leaders together to get control of each spend category and give</a:t>
            </a:r>
            <a:r>
              <a:rPr lang="en-US" sz="1400" kern="1200" baseline="0" dirty="0">
                <a:solidFill>
                  <a:schemeClr val="tx1"/>
                </a:solidFill>
                <a:effectLst/>
                <a:latin typeface="+mn-lt"/>
                <a:ea typeface="+mn-ea"/>
                <a:cs typeface="+mn-cs"/>
              </a:rPr>
              <a:t> the business the </a:t>
            </a:r>
            <a:r>
              <a:rPr lang="en-US" sz="1400" kern="1200" dirty="0">
                <a:solidFill>
                  <a:schemeClr val="tx1"/>
                </a:solidFill>
                <a:effectLst/>
                <a:latin typeface="+mn-lt"/>
                <a:ea typeface="+mn-ea"/>
                <a:cs typeface="+mn-cs"/>
              </a:rPr>
              <a:t>power to orchestrate spending and processes across categories.</a:t>
            </a:r>
          </a:p>
          <a:p>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D8C2C35-2B8A-446E-BEC0-FD36716C29AC}" type="slidenum">
              <a:rPr lang="de-DE" smtClean="0"/>
              <a:pPr/>
              <a:t>32</a:t>
            </a:fld>
            <a:endParaRPr lang="de-DE" dirty="0"/>
          </a:p>
        </p:txBody>
      </p:sp>
    </p:spTree>
    <p:extLst>
      <p:ext uri="{BB962C8B-B14F-4D97-AF65-F5344CB8AC3E}">
        <p14:creationId xmlns:p14="http://schemas.microsoft.com/office/powerpoint/2010/main" val="16011684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kern="1200" dirty="0">
                <a:solidFill>
                  <a:schemeClr val="tx1"/>
                </a:solidFill>
                <a:effectLst/>
                <a:latin typeface="+mn-lt"/>
                <a:ea typeface="+mn-ea"/>
                <a:cs typeface="+mn-cs"/>
              </a:rPr>
              <a:t>With SAP, you can put the</a:t>
            </a:r>
            <a:r>
              <a:rPr lang="en-US" sz="1400" kern="1200" baseline="0" dirty="0">
                <a:solidFill>
                  <a:schemeClr val="tx1"/>
                </a:solidFill>
                <a:effectLst/>
                <a:latin typeface="+mn-lt"/>
                <a:ea typeface="+mn-ea"/>
                <a:cs typeface="+mn-cs"/>
              </a:rPr>
              <a:t> best-in-class solution for each spend category to work for your business.</a:t>
            </a:r>
            <a:endParaRPr lang="en-US" sz="1400" kern="1200" dirty="0">
              <a:solidFill>
                <a:schemeClr val="tx1"/>
              </a:solidFill>
              <a:effectLst/>
              <a:latin typeface="+mn-lt"/>
              <a:ea typeface="+mn-ea"/>
              <a:cs typeface="+mn-cs"/>
            </a:endParaRP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You can capitalize on decades of experience, learning and innovation within each category, while connecting to unmatched</a:t>
            </a:r>
            <a:r>
              <a:rPr lang="en-US" sz="1400" kern="1200" baseline="0" dirty="0">
                <a:solidFill>
                  <a:schemeClr val="tx1"/>
                </a:solidFill>
                <a:effectLst/>
                <a:latin typeface="+mn-lt"/>
                <a:ea typeface="+mn-ea"/>
                <a:cs typeface="+mn-cs"/>
              </a:rPr>
              <a:t> </a:t>
            </a:r>
            <a:r>
              <a:rPr lang="en-US" sz="1400" kern="1200" dirty="0">
                <a:solidFill>
                  <a:schemeClr val="tx1"/>
                </a:solidFill>
                <a:effectLst/>
                <a:latin typeface="+mn-lt"/>
                <a:ea typeface="+mn-ea"/>
                <a:cs typeface="+mn-cs"/>
              </a:rPr>
              <a:t>supplier networks and ecosystems of</a:t>
            </a:r>
            <a:r>
              <a:rPr lang="en-US" sz="1400" kern="1200" baseline="0" dirty="0">
                <a:solidFill>
                  <a:schemeClr val="tx1"/>
                </a:solidFill>
                <a:effectLst/>
                <a:latin typeface="+mn-lt"/>
                <a:ea typeface="+mn-ea"/>
                <a:cs typeface="+mn-cs"/>
              </a:rPr>
              <a:t> </a:t>
            </a:r>
            <a:r>
              <a:rPr lang="en-US" sz="1400" kern="1200" dirty="0">
                <a:solidFill>
                  <a:schemeClr val="tx1"/>
                </a:solidFill>
                <a:effectLst/>
                <a:latin typeface="+mn-lt"/>
                <a:ea typeface="+mn-ea"/>
                <a:cs typeface="+mn-cs"/>
              </a:rPr>
              <a:t>third-party solution provider.</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You can capture spending from inside and</a:t>
            </a:r>
            <a:r>
              <a:rPr lang="en-US" sz="1400" kern="1200" baseline="0" dirty="0">
                <a:solidFill>
                  <a:schemeClr val="tx1"/>
                </a:solidFill>
                <a:effectLst/>
                <a:latin typeface="+mn-lt"/>
                <a:ea typeface="+mn-ea"/>
                <a:cs typeface="+mn-cs"/>
              </a:rPr>
              <a:t> </a:t>
            </a:r>
            <a:r>
              <a:rPr lang="en-US" sz="1400" kern="1200" dirty="0">
                <a:solidFill>
                  <a:schemeClr val="tx1"/>
                </a:solidFill>
                <a:effectLst/>
                <a:latin typeface="+mn-lt"/>
                <a:ea typeface="+mn-ea"/>
                <a:cs typeface="+mn-cs"/>
              </a:rPr>
              <a:t>outside traditional channels, centralizing once-invisible spend, applying policies consistently and bringing more spend under management.</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And you can bring spending data together from across categories, delivering full transparency into</a:t>
            </a:r>
            <a:r>
              <a:rPr lang="en-US" sz="1400" kern="1200" baseline="0" dirty="0">
                <a:solidFill>
                  <a:schemeClr val="tx1"/>
                </a:solidFill>
                <a:effectLst/>
                <a:latin typeface="+mn-lt"/>
                <a:ea typeface="+mn-ea"/>
                <a:cs typeface="+mn-cs"/>
              </a:rPr>
              <a:t> </a:t>
            </a:r>
            <a:r>
              <a:rPr lang="en-US" sz="1400" kern="1200" dirty="0">
                <a:solidFill>
                  <a:schemeClr val="tx1"/>
                </a:solidFill>
                <a:effectLst/>
                <a:latin typeface="+mn-lt"/>
                <a:ea typeface="+mn-ea"/>
                <a:cs typeface="+mn-cs"/>
              </a:rPr>
              <a:t>costs for projects, products or business units,</a:t>
            </a:r>
            <a:r>
              <a:rPr lang="en-US" sz="1400" kern="1200" baseline="0" dirty="0">
                <a:solidFill>
                  <a:schemeClr val="tx1"/>
                </a:solidFill>
                <a:effectLst/>
                <a:latin typeface="+mn-lt"/>
                <a:ea typeface="+mn-ea"/>
                <a:cs typeface="+mn-cs"/>
              </a:rPr>
              <a:t> </a:t>
            </a:r>
            <a:r>
              <a:rPr lang="en-US" sz="1400" kern="1200" dirty="0">
                <a:solidFill>
                  <a:schemeClr val="tx1"/>
                </a:solidFill>
                <a:effectLst/>
                <a:latin typeface="+mn-lt"/>
                <a:ea typeface="+mn-ea"/>
                <a:cs typeface="+mn-cs"/>
              </a:rPr>
              <a:t>plus the insights and recommendations on</a:t>
            </a:r>
            <a:r>
              <a:rPr lang="en-US" sz="1400" kern="1200" baseline="0" dirty="0">
                <a:solidFill>
                  <a:schemeClr val="tx1"/>
                </a:solidFill>
                <a:effectLst/>
                <a:latin typeface="+mn-lt"/>
                <a:ea typeface="+mn-ea"/>
                <a:cs typeface="+mn-cs"/>
              </a:rPr>
              <a:t> </a:t>
            </a:r>
            <a:r>
              <a:rPr lang="en-US" sz="1400" kern="1200" dirty="0">
                <a:solidFill>
                  <a:schemeClr val="tx1"/>
                </a:solidFill>
                <a:effectLst/>
                <a:latin typeface="+mn-lt"/>
                <a:ea typeface="+mn-ea"/>
                <a:cs typeface="+mn-cs"/>
              </a:rPr>
              <a:t>the next best action to take.</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So while your</a:t>
            </a:r>
            <a:r>
              <a:rPr lang="en-US" sz="1400" kern="1200" baseline="0" dirty="0">
                <a:solidFill>
                  <a:schemeClr val="tx1"/>
                </a:solidFill>
                <a:effectLst/>
                <a:latin typeface="+mn-lt"/>
                <a:ea typeface="+mn-ea"/>
                <a:cs typeface="+mn-cs"/>
              </a:rPr>
              <a:t> focus today may be indirect, by partnering with SAP, you position yourself to tackle each and every category of spend in an integrated, efficient and intelligent way. </a:t>
            </a:r>
            <a:endParaRPr lang="en-US" sz="1400" kern="1200" dirty="0">
              <a:solidFill>
                <a:schemeClr val="tx1"/>
              </a:solidFill>
              <a:effectLst/>
              <a:latin typeface="+mn-lt"/>
              <a:ea typeface="+mn-ea"/>
              <a:cs typeface="+mn-cs"/>
            </a:endParaRPr>
          </a:p>
          <a:p>
            <a:endParaRPr lang="en-US" sz="1400" kern="1200" dirty="0">
              <a:solidFill>
                <a:schemeClr val="tx1"/>
              </a:solidFill>
              <a:effectLst/>
              <a:latin typeface="+mn-lt"/>
              <a:ea typeface="+mn-ea"/>
              <a:cs typeface="+mn-cs"/>
            </a:endParaRPr>
          </a:p>
          <a:p>
            <a:endParaRPr lang="en-US" sz="1400" kern="1200" dirty="0">
              <a:solidFill>
                <a:schemeClr val="tx1"/>
              </a:solidFill>
              <a:effectLst/>
              <a:latin typeface="+mn-lt"/>
              <a:ea typeface="+mn-ea"/>
              <a:cs typeface="+mn-cs"/>
            </a:endParaRPr>
          </a:p>
          <a:p>
            <a:endParaRPr lang="en-US" sz="14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33</a:t>
            </a:fld>
            <a:endParaRPr lang="de-DE" dirty="0"/>
          </a:p>
        </p:txBody>
      </p:sp>
    </p:spTree>
    <p:extLst>
      <p:ext uri="{BB962C8B-B14F-4D97-AF65-F5344CB8AC3E}">
        <p14:creationId xmlns:p14="http://schemas.microsoft.com/office/powerpoint/2010/main" val="8439152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400" kern="1200" dirty="0">
                <a:solidFill>
                  <a:schemeClr val="tx1"/>
                </a:solidFill>
                <a:effectLst/>
                <a:latin typeface="+mn-lt"/>
                <a:ea typeface="+mn-ea"/>
                <a:cs typeface="+mn-cs"/>
              </a:rPr>
              <a:t>But this is just the beginning. Together, we’re on a journey that’s transforming procurement today and continuing to invest in what’s next for this critical process. </a:t>
            </a:r>
            <a:r>
              <a:rPr lang="en-US" sz="1100" kern="1200" dirty="0">
                <a:solidFill>
                  <a:schemeClr val="tx1"/>
                </a:solidFill>
                <a:effectLst/>
                <a:latin typeface="+mn-lt"/>
                <a:ea typeface="+mn-ea"/>
                <a:cs typeface="+mn-cs"/>
              </a:rPr>
              <a:t> </a:t>
            </a:r>
            <a:endParaRPr lang="en-US" sz="18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 </a:t>
            </a:r>
            <a:endParaRPr lang="en-US" sz="18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As we’ve discussed, today: </a:t>
            </a:r>
            <a:endParaRPr lang="en-US" sz="1800" kern="1200" dirty="0">
              <a:solidFill>
                <a:schemeClr val="tx1"/>
              </a:solidFill>
              <a:effectLst/>
              <a:latin typeface="+mn-lt"/>
              <a:ea typeface="+mn-ea"/>
              <a:cs typeface="+mn-cs"/>
            </a:endParaRPr>
          </a:p>
          <a:p>
            <a:pPr marL="285750" lvl="0" indent="-285750">
              <a:buFont typeface="Arial" charset="0"/>
              <a:buChar char="•"/>
            </a:pPr>
            <a:r>
              <a:rPr lang="en-US" sz="1400" kern="1200" dirty="0">
                <a:solidFill>
                  <a:schemeClr val="tx1"/>
                </a:solidFill>
                <a:effectLst/>
                <a:latin typeface="+mn-lt"/>
                <a:ea typeface="+mn-ea"/>
                <a:cs typeface="+mn-cs"/>
              </a:rPr>
              <a:t>We offer a fully integrated source-to-settle process across indirect goods and services, packed with real-time analytics and collaboration within your organization and with suppliers.</a:t>
            </a:r>
          </a:p>
          <a:p>
            <a:pPr marL="285750" lvl="0" indent="-285750">
              <a:buFont typeface="Arial" charset="0"/>
              <a:buChar char="•"/>
            </a:pPr>
            <a:r>
              <a:rPr lang="en-US" sz="1400" kern="1200" dirty="0">
                <a:solidFill>
                  <a:schemeClr val="tx1"/>
                </a:solidFill>
                <a:effectLst/>
                <a:latin typeface="+mn-lt"/>
                <a:ea typeface="+mn-ea"/>
                <a:cs typeface="+mn-cs"/>
              </a:rPr>
              <a:t>We infuse intelligence wherever possible – offering proactive insights, machine-learning-driven recommendations, predictive analytics, digital assistants and more. </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And we’ll continue to invest in intelligence to: </a:t>
            </a:r>
            <a:endParaRPr lang="en-US" sz="1800" kern="1200" dirty="0">
              <a:solidFill>
                <a:schemeClr val="tx1"/>
              </a:solidFill>
              <a:effectLst/>
              <a:latin typeface="+mn-lt"/>
              <a:ea typeface="+mn-ea"/>
              <a:cs typeface="+mn-cs"/>
            </a:endParaRPr>
          </a:p>
          <a:p>
            <a:pPr marL="285750" lvl="0" indent="-285750">
              <a:buFont typeface="Arial" charset="0"/>
              <a:buChar char="•"/>
            </a:pPr>
            <a:r>
              <a:rPr lang="en-US" sz="1400" kern="1200" dirty="0">
                <a:solidFill>
                  <a:schemeClr val="tx1"/>
                </a:solidFill>
                <a:effectLst/>
                <a:latin typeface="+mn-lt"/>
                <a:ea typeface="+mn-ea"/>
                <a:cs typeface="+mn-cs"/>
              </a:rPr>
              <a:t>Embed AI throughout the process to further guide and prompt users and shift from drilling down into detail to proactively surfacing alerts for users.</a:t>
            </a:r>
          </a:p>
          <a:p>
            <a:pPr marL="285750" lvl="0" indent="-285750">
              <a:buFont typeface="Arial" charset="0"/>
              <a:buChar char="•"/>
            </a:pPr>
            <a:r>
              <a:rPr lang="en-US" sz="1400" kern="1200" dirty="0">
                <a:solidFill>
                  <a:schemeClr val="tx1"/>
                </a:solidFill>
                <a:effectLst/>
                <a:latin typeface="+mn-lt"/>
                <a:ea typeface="+mn-ea"/>
                <a:cs typeface="+mn-cs"/>
              </a:rPr>
              <a:t>Use Natural Language Processing instead of cryptic, pre-defined terminology to navigate the solution and complete tasks. </a:t>
            </a:r>
          </a:p>
          <a:p>
            <a:pPr marL="285750" lvl="0" indent="-285750">
              <a:buFont typeface="Arial" charset="0"/>
              <a:buChar char="•"/>
            </a:pPr>
            <a:r>
              <a:rPr lang="en-US" sz="1400" kern="1200" dirty="0">
                <a:solidFill>
                  <a:schemeClr val="tx1"/>
                </a:solidFill>
                <a:effectLst/>
                <a:latin typeface="+mn-lt"/>
                <a:ea typeface="+mn-ea"/>
                <a:cs typeface="+mn-cs"/>
              </a:rPr>
              <a:t>Use AI-powered mapping and translation to integrate processes. </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And as we look into the future, we can progress to </a:t>
            </a:r>
            <a:r>
              <a:rPr lang="en-US" sz="1400" b="1" i="1" kern="1200" dirty="0">
                <a:solidFill>
                  <a:schemeClr val="tx1"/>
                </a:solidFill>
                <a:effectLst/>
                <a:latin typeface="+mn-lt"/>
                <a:ea typeface="+mn-ea"/>
                <a:cs typeface="+mn-cs"/>
              </a:rPr>
              <a:t>fully</a:t>
            </a:r>
            <a:r>
              <a:rPr lang="en-US" sz="1400" kern="1200" dirty="0">
                <a:solidFill>
                  <a:schemeClr val="tx1"/>
                </a:solidFill>
                <a:effectLst/>
                <a:latin typeface="+mn-lt"/>
                <a:ea typeface="+mn-ea"/>
                <a:cs typeface="+mn-cs"/>
              </a:rPr>
              <a:t> automated procurement where:</a:t>
            </a:r>
            <a:endParaRPr lang="en-US" sz="1800" kern="1200" dirty="0">
              <a:solidFill>
                <a:schemeClr val="tx1"/>
              </a:solidFill>
              <a:effectLst/>
              <a:latin typeface="+mn-lt"/>
              <a:ea typeface="+mn-ea"/>
              <a:cs typeface="+mn-cs"/>
            </a:endParaRPr>
          </a:p>
          <a:p>
            <a:pPr marL="285750" lvl="0" indent="-285750">
              <a:buFont typeface="Arial" charset="0"/>
              <a:buChar char="•"/>
            </a:pPr>
            <a:r>
              <a:rPr lang="en-US" sz="1400" kern="1200" dirty="0">
                <a:solidFill>
                  <a:schemeClr val="tx1"/>
                </a:solidFill>
                <a:effectLst/>
                <a:latin typeface="+mn-lt"/>
                <a:ea typeface="+mn-ea"/>
                <a:cs typeface="+mn-cs"/>
              </a:rPr>
              <a:t>Automated steps are driven by machine learning.</a:t>
            </a:r>
          </a:p>
          <a:p>
            <a:pPr marL="285750" lvl="0" indent="-285750">
              <a:buFont typeface="Arial" charset="0"/>
              <a:buChar char="•"/>
            </a:pPr>
            <a:r>
              <a:rPr lang="en-US" sz="1400" kern="1200" dirty="0">
                <a:solidFill>
                  <a:schemeClr val="tx1"/>
                </a:solidFill>
                <a:effectLst/>
                <a:latin typeface="+mn-lt"/>
                <a:ea typeface="+mn-ea"/>
                <a:cs typeface="+mn-cs"/>
              </a:rPr>
              <a:t>Robotic Process Automation (RPA) takes care of recurring tasks.</a:t>
            </a:r>
          </a:p>
          <a:p>
            <a:pPr marL="285750" lvl="0" indent="-285750">
              <a:buFont typeface="Arial" charset="0"/>
              <a:buChar char="•"/>
            </a:pPr>
            <a:r>
              <a:rPr lang="en-US" sz="1400" kern="1200" dirty="0">
                <a:solidFill>
                  <a:schemeClr val="tx1"/>
                </a:solidFill>
                <a:effectLst/>
                <a:latin typeface="+mn-lt"/>
                <a:ea typeface="+mn-ea"/>
                <a:cs typeface="+mn-cs"/>
              </a:rPr>
              <a:t>Continuous auditing via Block chain is an everyday reality. </a:t>
            </a:r>
          </a:p>
          <a:p>
            <a:pPr marL="0" lvl="0" indent="0">
              <a:buFont typeface="Arial" charset="0"/>
              <a:buNone/>
            </a:pPr>
            <a:endParaRPr lang="en-US" sz="18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Then move to </a:t>
            </a:r>
            <a:r>
              <a:rPr lang="en-US" sz="1400" b="1" kern="1200" dirty="0">
                <a:solidFill>
                  <a:schemeClr val="tx1"/>
                </a:solidFill>
                <a:effectLst/>
                <a:latin typeface="+mn-lt"/>
                <a:ea typeface="+mn-ea"/>
                <a:cs typeface="+mn-cs"/>
              </a:rPr>
              <a:t>autonomous</a:t>
            </a:r>
            <a:r>
              <a:rPr lang="en-US" sz="1400" kern="1200" dirty="0">
                <a:solidFill>
                  <a:schemeClr val="tx1"/>
                </a:solidFill>
                <a:effectLst/>
                <a:latin typeface="+mn-lt"/>
                <a:ea typeface="+mn-ea"/>
                <a:cs typeface="+mn-cs"/>
              </a:rPr>
              <a:t> procurement where:</a:t>
            </a:r>
            <a:endParaRPr lang="en-US" sz="1800" kern="1200" dirty="0">
              <a:solidFill>
                <a:schemeClr val="tx1"/>
              </a:solidFill>
              <a:effectLst/>
              <a:latin typeface="+mn-lt"/>
              <a:ea typeface="+mn-ea"/>
              <a:cs typeface="+mn-cs"/>
            </a:endParaRPr>
          </a:p>
          <a:p>
            <a:pPr marL="285750" lvl="0" indent="-285750">
              <a:buFont typeface="Arial" charset="0"/>
              <a:buChar char="•"/>
            </a:pPr>
            <a:r>
              <a:rPr lang="en-US" sz="1400" kern="1200" dirty="0">
                <a:solidFill>
                  <a:schemeClr val="tx1"/>
                </a:solidFill>
                <a:effectLst/>
                <a:latin typeface="+mn-lt"/>
                <a:ea typeface="+mn-ea"/>
                <a:cs typeface="+mn-cs"/>
              </a:rPr>
              <a:t>We see autonomous operational procurement processes and sourcing decisions driven by RPA and machine learning. </a:t>
            </a:r>
          </a:p>
          <a:p>
            <a:pPr marL="285750" lvl="0" indent="-285750">
              <a:buFont typeface="Arial" charset="0"/>
              <a:buChar char="•"/>
            </a:pPr>
            <a:r>
              <a:rPr lang="en-US" sz="1400" kern="1200" dirty="0">
                <a:solidFill>
                  <a:schemeClr val="tx1"/>
                </a:solidFill>
                <a:effectLst/>
                <a:latin typeface="+mn-lt"/>
                <a:ea typeface="+mn-ea"/>
                <a:cs typeface="+mn-cs"/>
              </a:rPr>
              <a:t>Advanced artificial intelligence (AI) bots, with robotic process automation (RPA)-like capabilities, work from large pools of data to remove people from the procurement processes like:</a:t>
            </a:r>
          </a:p>
          <a:p>
            <a:pPr lvl="3"/>
            <a:r>
              <a:rPr lang="en-US" sz="1200" kern="1200" dirty="0">
                <a:solidFill>
                  <a:schemeClr val="tx1"/>
                </a:solidFill>
                <a:effectLst/>
                <a:latin typeface="+mn-lt"/>
                <a:ea typeface="+mn-ea"/>
                <a:cs typeface="+mn-cs"/>
              </a:rPr>
              <a:t>Automatically creating purchase requisitions for indirect goods and services, then sending them to the user for confirmation. </a:t>
            </a:r>
            <a:endParaRPr lang="en-US" sz="1600" kern="1200" dirty="0">
              <a:solidFill>
                <a:schemeClr val="tx1"/>
              </a:solidFill>
              <a:effectLst/>
              <a:latin typeface="+mn-lt"/>
              <a:ea typeface="+mn-ea"/>
              <a:cs typeface="+mn-cs"/>
            </a:endParaRPr>
          </a:p>
          <a:p>
            <a:pPr lvl="3"/>
            <a:r>
              <a:rPr lang="en-US" sz="1200" kern="1200" dirty="0">
                <a:solidFill>
                  <a:schemeClr val="tx1"/>
                </a:solidFill>
                <a:effectLst/>
                <a:latin typeface="+mn-lt"/>
                <a:ea typeface="+mn-ea"/>
                <a:cs typeface="+mn-cs"/>
              </a:rPr>
              <a:t>Or autonomous source selection for purchase requests with no supplier.</a:t>
            </a:r>
            <a:endParaRPr lang="en-US" sz="1600" kern="1200" dirty="0">
              <a:solidFill>
                <a:schemeClr val="tx1"/>
              </a:solidFill>
              <a:effectLst/>
              <a:latin typeface="+mn-lt"/>
              <a:ea typeface="+mn-ea"/>
              <a:cs typeface="+mn-cs"/>
            </a:endParaRPr>
          </a:p>
          <a:p>
            <a:pPr lvl="3"/>
            <a:r>
              <a:rPr lang="en-US" sz="1200" kern="1200" dirty="0">
                <a:solidFill>
                  <a:schemeClr val="tx1"/>
                </a:solidFill>
                <a:effectLst/>
                <a:latin typeface="+mn-lt"/>
                <a:ea typeface="+mn-ea"/>
                <a:cs typeface="+mn-cs"/>
              </a:rPr>
              <a:t>Or autonomous sourcing events to fill demand when no supplier is available in the supply base.</a:t>
            </a:r>
          </a:p>
          <a:p>
            <a:pPr lvl="3"/>
            <a:r>
              <a:rPr lang="en-US" sz="1200" kern="1200" dirty="0">
                <a:solidFill>
                  <a:schemeClr val="tx1"/>
                </a:solidFill>
                <a:effectLst/>
                <a:latin typeface="+mn-lt"/>
                <a:ea typeface="+mn-ea"/>
                <a:cs typeface="+mn-cs"/>
              </a:rPr>
              <a:t>Strategic decisions are carried out by intelligent assistants, and proactive procurement decisions are made through conversational chatbots. </a:t>
            </a:r>
          </a:p>
          <a:p>
            <a:r>
              <a:rPr lang="en-US" sz="1400" kern="1200" dirty="0">
                <a:solidFill>
                  <a:schemeClr val="tx1"/>
                </a:solidFill>
                <a:effectLst/>
                <a:latin typeface="+mn-lt"/>
                <a:ea typeface="+mn-ea"/>
                <a:cs typeface="+mn-cs"/>
              </a:rPr>
              <a:t> </a:t>
            </a:r>
            <a:endParaRPr lang="en-US" sz="18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This is not some far-off, unattainable future – it’s a reality that’s within our reach. And by embracing digitalization and intelligence today, you can prepare yourself and your business for this future. </a:t>
            </a:r>
            <a:endParaRPr lang="en-US" sz="18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35</a:t>
            </a:fld>
            <a:endParaRPr lang="de-DE" dirty="0"/>
          </a:p>
        </p:txBody>
      </p:sp>
    </p:spTree>
    <p:extLst>
      <p:ext uri="{BB962C8B-B14F-4D97-AF65-F5344CB8AC3E}">
        <p14:creationId xmlns:p14="http://schemas.microsoft.com/office/powerpoint/2010/main" val="1293838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kern="1200" dirty="0">
                <a:solidFill>
                  <a:schemeClr val="tx1"/>
                </a:solidFill>
                <a:effectLst/>
                <a:latin typeface="+mn-lt"/>
                <a:ea typeface="+mn-ea"/>
                <a:cs typeface="+mn-cs"/>
              </a:rPr>
              <a:t>Despite delivering results for the business, the demands on procurement continue to rise. Organizations need procurement teams to build on the success they’ve had and bring more to the business, because:</a:t>
            </a:r>
          </a:p>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Budgets and margins continue to get tighter, so businesses need more cost savings.</a:t>
            </a:r>
          </a:p>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Fueled by technology shifts, employee behavior and expectations continue to change.</a:t>
            </a:r>
          </a:p>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Corporate responsibility and the impact suppliers have on reputation is an increased focus.</a:t>
            </a:r>
          </a:p>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Regulatory requirements and risks are increasing. </a:t>
            </a:r>
          </a:p>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Competitive and leadership demands require new sources of innovation. </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The question for procurement is: Can the traditional approach to managing indirect spending deliver on the business’ changing needs?</a:t>
            </a:r>
          </a:p>
          <a:p>
            <a:endParaRPr lang="en-US" dirty="0"/>
          </a:p>
        </p:txBody>
      </p:sp>
      <p:sp>
        <p:nvSpPr>
          <p:cNvPr id="4" name="Slide Number Placeholder 3"/>
          <p:cNvSpPr>
            <a:spLocks noGrp="1"/>
          </p:cNvSpPr>
          <p:nvPr>
            <p:ph type="sldNum" sz="quarter" idx="5"/>
          </p:nvPr>
        </p:nvSpPr>
        <p:spPr/>
        <p:txBody>
          <a:bodyPr/>
          <a:lstStyle/>
          <a:p>
            <a:fld id="{7D8C2C35-2B8A-446E-BEC0-FD36716C29AC}" type="slidenum">
              <a:rPr lang="de-DE" smtClean="0"/>
              <a:pPr/>
              <a:t>4</a:t>
            </a:fld>
            <a:endParaRPr lang="de-DE" dirty="0"/>
          </a:p>
        </p:txBody>
      </p:sp>
    </p:spTree>
    <p:extLst>
      <p:ext uri="{BB962C8B-B14F-4D97-AF65-F5344CB8AC3E}">
        <p14:creationId xmlns:p14="http://schemas.microsoft.com/office/powerpoint/2010/main" val="2289263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mn-lt"/>
                <a:ea typeface="+mn-ea"/>
                <a:cs typeface="+mn-cs"/>
              </a:rPr>
              <a:t>Tech to the rescue.</a:t>
            </a:r>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For several years, many in our category have been talking about transforming procurement – touting concepts like digitalization and intelligence and proclaiming these technologies will forever change and improve this process, while equipping businesses to address the challenges we just discussed. </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But while procurement leaders believe in the value of transformation, unfortunately, that belief has yet to translate into real results. According to a recent Deloitte study:</a:t>
            </a:r>
          </a:p>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Only 4% of procurement leaders believe that procurement has a big influence on their organization’s overall digital strategy.</a:t>
            </a:r>
          </a:p>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Only 6% believe their current digital procurement strategy will help them to fully deliver on their objectives and improve value to the business.</a:t>
            </a:r>
          </a:p>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And only 18% of procurement leaders have a digital procurement strategy backed up by a complete business case. </a:t>
            </a:r>
          </a:p>
          <a:p>
            <a:endParaRPr lang="en-US" dirty="0"/>
          </a:p>
        </p:txBody>
      </p:sp>
      <p:sp>
        <p:nvSpPr>
          <p:cNvPr id="4" name="Slide Number Placeholder 3"/>
          <p:cNvSpPr>
            <a:spLocks noGrp="1"/>
          </p:cNvSpPr>
          <p:nvPr>
            <p:ph type="sldNum" sz="quarter" idx="5"/>
          </p:nvPr>
        </p:nvSpPr>
        <p:spPr/>
        <p:txBody>
          <a:bodyPr/>
          <a:lstStyle/>
          <a:p>
            <a:fld id="{7D8C2C35-2B8A-446E-BEC0-FD36716C29AC}" type="slidenum">
              <a:rPr lang="de-DE" smtClean="0"/>
              <a:pPr/>
              <a:t>5</a:t>
            </a:fld>
            <a:endParaRPr lang="de-DE" dirty="0"/>
          </a:p>
        </p:txBody>
      </p:sp>
    </p:spTree>
    <p:extLst>
      <p:ext uri="{BB962C8B-B14F-4D97-AF65-F5344CB8AC3E}">
        <p14:creationId xmlns:p14="http://schemas.microsoft.com/office/powerpoint/2010/main" val="1596438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mn-lt"/>
                <a:ea typeface="+mn-ea"/>
                <a:cs typeface="+mn-cs"/>
              </a:rPr>
              <a:t>Defining the future of procurement. </a:t>
            </a:r>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SAP can help you take procurement transformation from a board room buzzword to a tangible reality. We can help you make the entire procurement process digital and intelligent to help your organization: </a:t>
            </a:r>
          </a:p>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Create an experience that engages employees and drives  adoption and compliance.</a:t>
            </a:r>
          </a:p>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Drive costs down by negotiating better pricing, improving control and increasing savings – all without adding costly headcount and overhead.</a:t>
            </a:r>
          </a:p>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Stay ahead of regulatory requirements and risks hidden in your supply base. </a:t>
            </a:r>
          </a:p>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Inspire innovation throughout the procurement process and from your suppliers. </a:t>
            </a:r>
          </a:p>
          <a:p>
            <a:r>
              <a:rPr lang="en-US" sz="1400" kern="1200" dirty="0">
                <a:solidFill>
                  <a:schemeClr val="tx1"/>
                </a:solidFill>
                <a:effectLst/>
                <a:latin typeface="+mn-lt"/>
                <a:ea typeface="+mn-ea"/>
                <a:cs typeface="+mn-cs"/>
              </a:rPr>
              <a:t> </a:t>
            </a:r>
          </a:p>
          <a:p>
            <a:r>
              <a:rPr lang="en-US" sz="1400" kern="1200" dirty="0">
                <a:solidFill>
                  <a:schemeClr val="tx1"/>
                </a:solidFill>
                <a:effectLst/>
                <a:latin typeface="+mn-lt"/>
                <a:ea typeface="+mn-ea"/>
                <a:cs typeface="+mn-cs"/>
              </a:rPr>
              <a:t>And we can help you adapt to the future – to put your organization on a path to capitalize on the best of innovation in procurement. But more on that later. </a:t>
            </a:r>
          </a:p>
          <a:p>
            <a:r>
              <a:rPr lang="en-US" sz="14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7D8C2C35-2B8A-446E-BEC0-FD36716C29AC}" type="slidenum">
              <a:rPr lang="de-DE" smtClean="0"/>
              <a:pPr/>
              <a:t>6</a:t>
            </a:fld>
            <a:endParaRPr lang="de-DE" dirty="0"/>
          </a:p>
        </p:txBody>
      </p:sp>
    </p:spTree>
    <p:extLst>
      <p:ext uri="{BB962C8B-B14F-4D97-AF65-F5344CB8AC3E}">
        <p14:creationId xmlns:p14="http://schemas.microsoft.com/office/powerpoint/2010/main" val="3689150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First, let’s dive into today, and how, together, we can make transformation a reality. There are five key ways, organizations</a:t>
            </a:r>
            <a:r>
              <a:rPr lang="en-US" sz="1400" kern="1200" baseline="0" dirty="0">
                <a:solidFill>
                  <a:schemeClr val="tx1"/>
                </a:solidFill>
                <a:effectLst/>
                <a:latin typeface="+mn-lt"/>
                <a:ea typeface="+mn-ea"/>
                <a:cs typeface="+mn-cs"/>
              </a:rPr>
              <a:t> can bring their indirect procurement process into the future.</a:t>
            </a:r>
          </a:p>
          <a:p>
            <a:endParaRPr lang="en-US" sz="1400" kern="1200" baseline="0" dirty="0">
              <a:solidFill>
                <a:schemeClr val="tx1"/>
              </a:solidFill>
              <a:effectLst/>
              <a:latin typeface="+mn-lt"/>
              <a:ea typeface="+mn-ea"/>
              <a:cs typeface="+mn-cs"/>
            </a:endParaRPr>
          </a:p>
          <a:p>
            <a:r>
              <a:rPr lang="en-US" sz="1400" kern="1200" baseline="0" dirty="0">
                <a:solidFill>
                  <a:schemeClr val="tx1"/>
                </a:solidFill>
                <a:effectLst/>
                <a:latin typeface="+mn-lt"/>
                <a:ea typeface="+mn-ea"/>
                <a:cs typeface="+mn-cs"/>
              </a:rPr>
              <a:t>Let’s dive into the first one. </a:t>
            </a:r>
          </a:p>
        </p:txBody>
      </p:sp>
      <p:sp>
        <p:nvSpPr>
          <p:cNvPr id="4" name="Slide Number Placeholder 3"/>
          <p:cNvSpPr>
            <a:spLocks noGrp="1"/>
          </p:cNvSpPr>
          <p:nvPr>
            <p:ph type="sldNum" sz="quarter" idx="10"/>
          </p:nvPr>
        </p:nvSpPr>
        <p:spPr/>
        <p:txBody>
          <a:bodyPr/>
          <a:lstStyle/>
          <a:p>
            <a:fld id="{7D8C2C35-2B8A-446E-BEC0-FD36716C29AC}" type="slidenum">
              <a:rPr lang="de-DE" smtClean="0"/>
              <a:pPr/>
              <a:t>7</a:t>
            </a:fld>
            <a:endParaRPr lang="de-DE" dirty="0"/>
          </a:p>
        </p:txBody>
      </p:sp>
    </p:spTree>
    <p:extLst>
      <p:ext uri="{BB962C8B-B14F-4D97-AF65-F5344CB8AC3E}">
        <p14:creationId xmlns:p14="http://schemas.microsoft.com/office/powerpoint/2010/main" val="1718555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kern="1200" dirty="0">
                <a:solidFill>
                  <a:schemeClr val="tx1"/>
                </a:solidFill>
                <a:effectLst/>
                <a:latin typeface="+mn-lt"/>
                <a:ea typeface="+mn-ea"/>
                <a:cs typeface="+mn-cs"/>
              </a:rPr>
              <a:t>Integrate the entire source-to-settle process.</a:t>
            </a:r>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To bring your procurement process into the modern era, you need to integrate every step and capture any and every bit of data from beginning to end. That means bringing the entire procurement function – from source to settle – for indirect materials </a:t>
            </a:r>
            <a:r>
              <a:rPr lang="en-US" sz="1400" i="1" kern="1200" dirty="0">
                <a:solidFill>
                  <a:schemeClr val="tx1"/>
                </a:solidFill>
                <a:effectLst/>
                <a:latin typeface="+mn-lt"/>
                <a:ea typeface="+mn-ea"/>
                <a:cs typeface="+mn-cs"/>
              </a:rPr>
              <a:t>and</a:t>
            </a:r>
            <a:r>
              <a:rPr lang="en-US" sz="1400" kern="1200" dirty="0">
                <a:solidFill>
                  <a:schemeClr val="tx1"/>
                </a:solidFill>
                <a:effectLst/>
                <a:latin typeface="+mn-lt"/>
                <a:ea typeface="+mn-ea"/>
                <a:cs typeface="+mn-cs"/>
              </a:rPr>
              <a:t> services together on a single, integrated solution.  </a:t>
            </a:r>
          </a:p>
          <a:p>
            <a:endParaRPr lang="en-US" sz="1400" kern="1200" dirty="0">
              <a:solidFill>
                <a:schemeClr val="tx1"/>
              </a:solidFill>
              <a:effectLst/>
              <a:latin typeface="+mn-lt"/>
              <a:ea typeface="+mn-ea"/>
              <a:cs typeface="+mn-cs"/>
            </a:endParaRPr>
          </a:p>
          <a:p>
            <a:pPr marL="0" marR="0" lvl="0" indent="0" algn="l" defTabSz="1088776"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When supplier management, sourcing, procurement and payment processes are all automated and integrated together for all indirect expenses, you can break down the data and steps to keep it all moving more efficiently and automatically. With SAP, you can:</a:t>
            </a:r>
          </a:p>
          <a:p>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D8C2C35-2B8A-446E-BEC0-FD36716C29AC}" type="slidenum">
              <a:rPr lang="de-DE" smtClean="0"/>
              <a:pPr/>
              <a:t>8</a:t>
            </a:fld>
            <a:endParaRPr lang="de-DE" dirty="0"/>
          </a:p>
        </p:txBody>
      </p:sp>
    </p:spTree>
    <p:extLst>
      <p:ext uri="{BB962C8B-B14F-4D97-AF65-F5344CB8AC3E}">
        <p14:creationId xmlns:p14="http://schemas.microsoft.com/office/powerpoint/2010/main" val="285220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buFont typeface="Arial" panose="020B0604020202020204" pitchFamily="34" charset="0"/>
              <a:buNone/>
            </a:pPr>
            <a:r>
              <a:rPr lang="en-US" sz="1400" kern="1200" dirty="0">
                <a:solidFill>
                  <a:schemeClr val="tx1"/>
                </a:solidFill>
                <a:effectLst/>
                <a:latin typeface="+mn-lt"/>
                <a:ea typeface="+mn-ea"/>
                <a:cs typeface="+mn-cs"/>
              </a:rPr>
              <a:t>Manage suppliers more effectively:</a:t>
            </a:r>
          </a:p>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Deliver, comprehensive supplier and policy management for indirect goods and services, because SAP centralizes spending across sources and suppliers in one place.</a:t>
            </a:r>
          </a:p>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Get a single, centralized, 360-degree view of suppliers to improve the supplier qualification and management processes.</a:t>
            </a:r>
          </a:p>
        </p:txBody>
      </p:sp>
      <p:sp>
        <p:nvSpPr>
          <p:cNvPr id="4" name="Slide Number Placeholder 3"/>
          <p:cNvSpPr>
            <a:spLocks noGrp="1"/>
          </p:cNvSpPr>
          <p:nvPr>
            <p:ph type="sldNum" sz="quarter" idx="5"/>
          </p:nvPr>
        </p:nvSpPr>
        <p:spPr/>
        <p:txBody>
          <a:bodyPr/>
          <a:lstStyle/>
          <a:p>
            <a:fld id="{7D8C2C35-2B8A-446E-BEC0-FD36716C29AC}" type="slidenum">
              <a:rPr lang="de-DE" smtClean="0"/>
              <a:pPr/>
              <a:t>9</a:t>
            </a:fld>
            <a:endParaRPr lang="de-DE" dirty="0"/>
          </a:p>
        </p:txBody>
      </p:sp>
    </p:spTree>
    <p:extLst>
      <p:ext uri="{BB962C8B-B14F-4D97-AF65-F5344CB8AC3E}">
        <p14:creationId xmlns:p14="http://schemas.microsoft.com/office/powerpoint/2010/main" val="12920222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4.png"/><Relationship Id="rId3" Type="http://schemas.openxmlformats.org/officeDocument/2006/relationships/hyperlink" Target="https://www.sap.com/copyright" TargetMode="External"/><Relationship Id="rId7" Type="http://schemas.openxmlformats.org/officeDocument/2006/relationships/hyperlink" Target="https://www.youtube.com/user/SAP" TargetMode="External"/><Relationship Id="rId12"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7.png"/><Relationship Id="rId4" Type="http://schemas.openxmlformats.org/officeDocument/2006/relationships/hyperlink" Target="https://www.sap.com/registration/contact.html" TargetMode="External"/><Relationship Id="rId9" Type="http://schemas.openxmlformats.org/officeDocument/2006/relationships/hyperlink" Target="https://twitter.com/sap" TargetMode="Externa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4.png"/><Relationship Id="rId3" Type="http://schemas.openxmlformats.org/officeDocument/2006/relationships/image" Target="../media/image3.png"/><Relationship Id="rId7" Type="http://schemas.openxmlformats.org/officeDocument/2006/relationships/hyperlink" Target="https://www.youtube.com/user/SAP" TargetMode="External"/><Relationship Id="rId12" Type="http://schemas.openxmlformats.org/officeDocument/2006/relationships/image" Target="../media/image8.png"/><Relationship Id="rId2" Type="http://schemas.openxmlformats.org/officeDocument/2006/relationships/hyperlink" Target="https://www.sap.com/germany/registration/contact.html" TargetMode="External"/><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7.png"/><Relationship Id="rId4" Type="http://schemas.openxmlformats.org/officeDocument/2006/relationships/hyperlink" Target="https://www.sap.com/corporate/de/legal/copyright.html" TargetMode="External"/><Relationship Id="rId9" Type="http://schemas.openxmlformats.org/officeDocument/2006/relationships/hyperlink" Target="https://twitter.com/sap"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ith Full Image">
    <p:bg>
      <p:bgRef idx="1001">
        <a:schemeClr val="bg1"/>
      </p:bgRef>
    </p:bg>
    <p:spTree>
      <p:nvGrpSpPr>
        <p:cNvPr id="1" name=""/>
        <p:cNvGrpSpPr/>
        <p:nvPr/>
      </p:nvGrpSpPr>
      <p:grpSpPr>
        <a:xfrm>
          <a:off x="0" y="0"/>
          <a:ext cx="0" cy="0"/>
          <a:chOff x="0" y="0"/>
          <a:chExt cx="0" cy="0"/>
        </a:xfrm>
      </p:grpSpPr>
      <p:sp>
        <p:nvSpPr>
          <p:cNvPr id="5" name="Title Image Placeholder" descr="Placeholder title image" title="Title image"/>
          <p:cNvSpPr>
            <a:spLocks noGrp="1"/>
          </p:cNvSpPr>
          <p:nvPr>
            <p:ph type="pic" sz="quarter" idx="12" hasCustomPrompt="1"/>
          </p:nvPr>
        </p:nvSpPr>
        <p:spPr bwMode="gray">
          <a:xfrm>
            <a:off x="1" y="0"/>
            <a:ext cx="12193200" cy="6858000"/>
          </a:xfrm>
          <a:solidFill>
            <a:schemeClr val="tx2"/>
          </a:solidFill>
        </p:spPr>
        <p:txBody>
          <a:bodyPr tIns="504000"/>
          <a:lstStyle>
            <a:lvl1pPr algn="ctr">
              <a:defRPr sz="1600">
                <a:solidFill>
                  <a:schemeClr val="tx1"/>
                </a:solidFill>
              </a:defRPr>
            </a:lvl1pPr>
          </a:lstStyle>
          <a:p>
            <a:r>
              <a:rPr lang="en-US" dirty="0"/>
              <a:t>Click to insert title image or illustration</a:t>
            </a:r>
          </a:p>
        </p:txBody>
      </p:sp>
      <p:sp>
        <p:nvSpPr>
          <p:cNvPr id="19" name="Speaker"/>
          <p:cNvSpPr>
            <a:spLocks noGrp="1"/>
          </p:cNvSpPr>
          <p:nvPr userDrawn="1">
            <p:ph type="subTitle" idx="1" hasCustomPrompt="1"/>
          </p:nvPr>
        </p:nvSpPr>
        <p:spPr bwMode="black">
          <a:xfrm>
            <a:off x="288000" y="4783632"/>
            <a:ext cx="11626188"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bg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2018</a:t>
            </a:r>
          </a:p>
        </p:txBody>
      </p:sp>
      <p:sp>
        <p:nvSpPr>
          <p:cNvPr id="3" name="Title"/>
          <p:cNvSpPr>
            <a:spLocks noGrp="1"/>
          </p:cNvSpPr>
          <p:nvPr>
            <p:ph type="title" hasCustomPrompt="1"/>
          </p:nvPr>
        </p:nvSpPr>
        <p:spPr>
          <a:xfrm>
            <a:off x="288000" y="2916666"/>
            <a:ext cx="11626188" cy="997196"/>
          </a:xfrm>
        </p:spPr>
        <p:txBody>
          <a:bodyPr vert="horz" wrap="square" lIns="0" tIns="0" rIns="0" bIns="0" rtlCol="0">
            <a:noAutofit/>
          </a:bodyPr>
          <a:lstStyle>
            <a:lvl1pPr>
              <a:lnSpc>
                <a:spcPct val="90000"/>
              </a:lnSpc>
              <a:defRPr lang="de-DE" sz="3600" dirty="0">
                <a:solidFill>
                  <a:schemeClr val="bg1"/>
                </a:solidFill>
                <a:latin typeface="+mn-lt"/>
                <a:ea typeface="+mn-ea"/>
                <a:cs typeface="+mn-cs"/>
              </a:defRPr>
            </a:lvl1pPr>
          </a:lstStyle>
          <a:p>
            <a:pPr lvl="0"/>
            <a:r>
              <a:rPr lang="en-US" dirty="0"/>
              <a:t>Presentation Title </a:t>
            </a:r>
            <a:br>
              <a:rPr lang="en-US" dirty="0"/>
            </a:br>
            <a:r>
              <a:rPr lang="en-US" dirty="0"/>
              <a:t>Goes Here and Here.</a:t>
            </a:r>
          </a:p>
        </p:txBody>
      </p:sp>
      <p:pic>
        <p:nvPicPr>
          <p:cNvPr id="8" name="SAP Logo" descr="SAP Logo" title="SAP Logo">
            <a:extLst>
              <a:ext uri="{FF2B5EF4-FFF2-40B4-BE49-F238E27FC236}">
                <a16:creationId xmlns:a16="http://schemas.microsoft.com/office/drawing/2014/main" id="{28FD2E8E-170A-4A5F-B579-04590B733C71}"/>
              </a:ext>
            </a:extLst>
          </p:cNvPr>
          <p:cNvPicPr>
            <a:picLocks noChangeAspect="1"/>
          </p:cNvPicPr>
          <p:nvPr userDrawn="1"/>
        </p:nvPicPr>
        <p:blipFill>
          <a:blip r:embed="rId2"/>
          <a:stretch>
            <a:fillRect/>
          </a:stretch>
        </p:blipFill>
        <p:spPr>
          <a:xfrm>
            <a:off x="9950552" y="6217668"/>
            <a:ext cx="1963636" cy="360000"/>
          </a:xfrm>
          <a:prstGeom prst="rect">
            <a:avLst/>
          </a:prstGeom>
        </p:spPr>
      </p:pic>
      <p:pic>
        <p:nvPicPr>
          <p:cNvPr id="10" name="SAP Fieldglass Logo">
            <a:extLst>
              <a:ext uri="{FF2B5EF4-FFF2-40B4-BE49-F238E27FC236}">
                <a16:creationId xmlns:a16="http://schemas.microsoft.com/office/drawing/2014/main" id="{B6E6A55B-D4A2-4854-BAC7-80789A38FCF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88000" y="518453"/>
            <a:ext cx="1968514" cy="360000"/>
          </a:xfrm>
          <a:prstGeom prst="rect">
            <a:avLst/>
          </a:prstGeom>
        </p:spPr>
      </p:pic>
    </p:spTree>
    <p:extLst>
      <p:ext uri="{BB962C8B-B14F-4D97-AF65-F5344CB8AC3E}">
        <p14:creationId xmlns:p14="http://schemas.microsoft.com/office/powerpoint/2010/main" val="54802016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505">
          <p15:clr>
            <a:srgbClr val="FBAE40"/>
          </p15:clr>
        </p15:guide>
        <p15:guide id="2" orient="horz" pos="4144">
          <p15:clr>
            <a:srgbClr val="FBAE40"/>
          </p15:clr>
        </p15:guide>
        <p15:guide id="4" pos="18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Only Black">
    <p:bg>
      <p:bgPr>
        <a:solidFill>
          <a:schemeClr val="tx1"/>
        </a:solidFill>
        <a:effectLst/>
      </p:bgPr>
    </p:bg>
    <p:spTree>
      <p:nvGrpSpPr>
        <p:cNvPr id="1" name=""/>
        <p:cNvGrpSpPr/>
        <p:nvPr/>
      </p:nvGrpSpPr>
      <p:grpSpPr>
        <a:xfrm>
          <a:off x="0" y="0"/>
          <a:ext cx="0" cy="0"/>
          <a:chOff x="0" y="0"/>
          <a:chExt cx="0" cy="0"/>
        </a:xfrm>
      </p:grpSpPr>
      <p:sp>
        <p:nvSpPr>
          <p:cNvPr id="3" name="Title"/>
          <p:cNvSpPr>
            <a:spLocks noGrp="1"/>
          </p:cNvSpPr>
          <p:nvPr>
            <p:ph type="title" hasCustomPrompt="1"/>
          </p:nvPr>
        </p:nvSpPr>
        <p:spPr>
          <a:xfrm>
            <a:off x="504001" y="504000"/>
            <a:ext cx="11186476" cy="415498"/>
          </a:xfrm>
        </p:spPr>
        <p:txBody>
          <a:bodyPr/>
          <a:lstStyle>
            <a:lvl1pPr>
              <a:defRPr sz="2700">
                <a:solidFill>
                  <a:schemeClr val="accent1"/>
                </a:solidFill>
              </a:defRPr>
            </a:lvl1pPr>
          </a:lstStyle>
          <a:p>
            <a:r>
              <a:rPr lang="en-US" noProof="0" dirty="0"/>
              <a:t>Insert page title (sentence case)</a:t>
            </a:r>
            <a:endParaRPr lang="en-US" dirty="0"/>
          </a:p>
        </p:txBody>
      </p:sp>
      <p:sp>
        <p:nvSpPr>
          <p:cNvPr id="4" name="Slide number">
            <a:extLst>
              <a:ext uri="{FF2B5EF4-FFF2-40B4-BE49-F238E27FC236}">
                <a16:creationId xmlns:a16="http://schemas.microsoft.com/office/drawing/2014/main" id="{A400E0E8-48D2-6849-8E6A-7E818DE67C15}"/>
              </a:ext>
            </a:extLst>
          </p:cNvP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solidFill>
                  <a:schemeClr val="bg2"/>
                </a:solidFill>
              </a:rPr>
              <a:pPr marL="0" lvl="0" indent="0" algn="r">
                <a:buNone/>
              </a:pPr>
              <a:t>‹#›</a:t>
            </a:fld>
            <a:endParaRPr lang="en-US" sz="900" noProof="0" dirty="0">
              <a:solidFill>
                <a:schemeClr val="bg2"/>
              </a:solidFill>
            </a:endParaRPr>
          </a:p>
        </p:txBody>
      </p:sp>
      <p:sp>
        <p:nvSpPr>
          <p:cNvPr id="5" name="Copyright">
            <a:extLst>
              <a:ext uri="{FF2B5EF4-FFF2-40B4-BE49-F238E27FC236}">
                <a16:creationId xmlns:a16="http://schemas.microsoft.com/office/drawing/2014/main" id="{CD09BB37-DBE7-3543-9207-BE4CC694D19C}"/>
              </a:ext>
            </a:extLst>
          </p:cNvPr>
          <p:cNvSpPr txBox="1"/>
          <p:nvPr userDrawn="1"/>
        </p:nvSpPr>
        <p:spPr bwMode="black">
          <a:xfrm>
            <a:off x="504001" y="6559834"/>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bg2"/>
                </a:solidFill>
              </a:rPr>
              <a:t>2019 SAP SE or an SAP affiliate company. All rights reserved.</a:t>
            </a:r>
            <a:endParaRPr kumimoji="0" lang="en-US" sz="600" b="0" i="0" u="none" kern="0" baseline="0" dirty="0">
              <a:solidFill>
                <a:schemeClr val="bg2"/>
              </a:solidFill>
              <a:latin typeface="Arial"/>
              <a:ea typeface="Arial Unicode MS"/>
              <a:cs typeface="Arial Unicode MS" pitchFamily="34" charset="-128"/>
              <a:sym typeface="Arial"/>
            </a:endParaRPr>
          </a:p>
        </p:txBody>
      </p:sp>
    </p:spTree>
    <p:extLst>
      <p:ext uri="{BB962C8B-B14F-4D97-AF65-F5344CB8AC3E}">
        <p14:creationId xmlns:p14="http://schemas.microsoft.com/office/powerpoint/2010/main" val="347095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17">
          <p15:clr>
            <a:srgbClr val="FBAE40"/>
          </p15:clr>
        </p15:guide>
        <p15:guide id="2" orient="horz" pos="317">
          <p15:clr>
            <a:srgbClr val="FBAE40"/>
          </p15:clr>
        </p15:guide>
        <p15:guide id="3" pos="7364">
          <p15:clr>
            <a:srgbClr val="FBAE40"/>
          </p15:clr>
        </p15:guide>
        <p15:guide id="4" orient="horz" pos="551">
          <p15:clr>
            <a:srgbClr val="FBAE40"/>
          </p15:clr>
        </p15:guide>
        <p15:guide id="5" orient="horz" pos="399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and Subhead Black">
    <p:bg>
      <p:bgPr>
        <a:solidFill>
          <a:schemeClr val="tx1"/>
        </a:solidFill>
        <a:effectLst/>
      </p:bgPr>
    </p:bg>
    <p:spTree>
      <p:nvGrpSpPr>
        <p:cNvPr id="1" name=""/>
        <p:cNvGrpSpPr/>
        <p:nvPr/>
      </p:nvGrpSpPr>
      <p:grpSpPr>
        <a:xfrm>
          <a:off x="0" y="0"/>
          <a:ext cx="0" cy="0"/>
          <a:chOff x="0" y="0"/>
          <a:chExt cx="0" cy="0"/>
        </a:xfrm>
      </p:grpSpPr>
      <p:sp>
        <p:nvSpPr>
          <p:cNvPr id="3" name="Title"/>
          <p:cNvSpPr>
            <a:spLocks noGrp="1"/>
          </p:cNvSpPr>
          <p:nvPr>
            <p:ph type="title" hasCustomPrompt="1"/>
          </p:nvPr>
        </p:nvSpPr>
        <p:spPr>
          <a:xfrm>
            <a:off x="504001" y="504000"/>
            <a:ext cx="11186476" cy="415498"/>
          </a:xfrm>
        </p:spPr>
        <p:txBody>
          <a:bodyPr/>
          <a:lstStyle>
            <a:lvl1pPr>
              <a:defRPr sz="2700">
                <a:solidFill>
                  <a:schemeClr val="accent1"/>
                </a:solidFill>
              </a:defRPr>
            </a:lvl1pPr>
          </a:lstStyle>
          <a:p>
            <a:r>
              <a:rPr lang="en-US" noProof="0" dirty="0"/>
              <a:t>Insert page title (sentence case)</a:t>
            </a:r>
            <a:endParaRPr lang="en-US" dirty="0"/>
          </a:p>
        </p:txBody>
      </p:sp>
      <p:sp>
        <p:nvSpPr>
          <p:cNvPr id="4" name="Slide number">
            <a:extLst>
              <a:ext uri="{FF2B5EF4-FFF2-40B4-BE49-F238E27FC236}">
                <a16:creationId xmlns:a16="http://schemas.microsoft.com/office/drawing/2014/main" id="{A400E0E8-48D2-6849-8E6A-7E818DE67C15}"/>
              </a:ext>
            </a:extLst>
          </p:cNvP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solidFill>
                  <a:schemeClr val="bg2"/>
                </a:solidFill>
              </a:rPr>
              <a:pPr marL="0" lvl="0" indent="0" algn="r">
                <a:buNone/>
              </a:pPr>
              <a:t>‹#›</a:t>
            </a:fld>
            <a:endParaRPr lang="en-US" sz="900" noProof="0" dirty="0">
              <a:solidFill>
                <a:schemeClr val="bg2"/>
              </a:solidFill>
            </a:endParaRPr>
          </a:p>
        </p:txBody>
      </p:sp>
      <p:sp>
        <p:nvSpPr>
          <p:cNvPr id="5" name="Copyright">
            <a:extLst>
              <a:ext uri="{FF2B5EF4-FFF2-40B4-BE49-F238E27FC236}">
                <a16:creationId xmlns:a16="http://schemas.microsoft.com/office/drawing/2014/main" id="{CD09BB37-DBE7-3543-9207-BE4CC694D19C}"/>
              </a:ext>
            </a:extLst>
          </p:cNvPr>
          <p:cNvSpPr txBox="1"/>
          <p:nvPr userDrawn="1"/>
        </p:nvSpPr>
        <p:spPr bwMode="black">
          <a:xfrm>
            <a:off x="504001" y="6559834"/>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bg2"/>
                </a:solidFill>
              </a:rPr>
              <a:t>2019 SAP SE or an SAP affiliate company. All rights reserved.</a:t>
            </a:r>
            <a:endParaRPr kumimoji="0" lang="en-US" sz="600" b="0" i="0" u="none" kern="0" baseline="0" dirty="0">
              <a:solidFill>
                <a:schemeClr val="bg2"/>
              </a:solidFill>
              <a:latin typeface="Arial"/>
              <a:ea typeface="Arial Unicode MS"/>
              <a:cs typeface="Arial Unicode MS" pitchFamily="34" charset="-128"/>
              <a:sym typeface="Arial"/>
            </a:endParaRPr>
          </a:p>
        </p:txBody>
      </p:sp>
      <p:sp>
        <p:nvSpPr>
          <p:cNvPr id="8" name="Contact information">
            <a:extLst>
              <a:ext uri="{FF2B5EF4-FFF2-40B4-BE49-F238E27FC236}">
                <a16:creationId xmlns:a16="http://schemas.microsoft.com/office/drawing/2014/main" id="{7AB45295-E5B4-7A4F-BC42-0EABABB761F3}"/>
              </a:ext>
            </a:extLst>
          </p:cNvPr>
          <p:cNvSpPr>
            <a:spLocks noGrp="1"/>
          </p:cNvSpPr>
          <p:nvPr>
            <p:ph type="body" sz="quarter" idx="10" hasCustomPrompt="1"/>
          </p:nvPr>
        </p:nvSpPr>
        <p:spPr>
          <a:xfrm>
            <a:off x="503650" y="919498"/>
            <a:ext cx="11186475" cy="323165"/>
          </a:xfrm>
        </p:spPr>
        <p:txBody>
          <a:bodyPr anchor="t" anchorCtr="0">
            <a:spAutoFit/>
          </a:bodyPr>
          <a:lstStyle>
            <a:lvl1pPr>
              <a:spcBef>
                <a:spcPts val="0"/>
              </a:spcBef>
              <a:spcAft>
                <a:spcPts val="1200"/>
              </a:spcAft>
              <a:defRPr sz="2100" b="0">
                <a:solidFill>
                  <a:schemeClr val="bg1"/>
                </a:solidFill>
              </a:defRPr>
            </a:lvl1pPr>
            <a:lvl2pPr marL="0" indent="0">
              <a:spcBef>
                <a:spcPts val="0"/>
              </a:spcBef>
              <a:buNone/>
              <a:defRPr sz="1600" b="0"/>
            </a:lvl2pPr>
          </a:lstStyle>
          <a:p>
            <a:r>
              <a:rPr lang="en-US" dirty="0"/>
              <a:t>Subhead</a:t>
            </a:r>
          </a:p>
        </p:txBody>
      </p:sp>
    </p:spTree>
    <p:extLst>
      <p:ext uri="{BB962C8B-B14F-4D97-AF65-F5344CB8AC3E}">
        <p14:creationId xmlns:p14="http://schemas.microsoft.com/office/powerpoint/2010/main" val="2557094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17">
          <p15:clr>
            <a:srgbClr val="FBAE40"/>
          </p15:clr>
        </p15:guide>
        <p15:guide id="2" orient="horz" pos="317">
          <p15:clr>
            <a:srgbClr val="FBAE40"/>
          </p15:clr>
        </p15:guide>
        <p15:guide id="3" pos="7364">
          <p15:clr>
            <a:srgbClr val="FBAE40"/>
          </p15:clr>
        </p15:guide>
        <p15:guide id="4" orient="horz" pos="551">
          <p15:clr>
            <a:srgbClr val="FBAE40"/>
          </p15:clr>
        </p15:guide>
        <p15:guide id="5" orient="horz" pos="399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129332223"/>
      </p:ext>
    </p:extLst>
  </p:cSld>
  <p:clrMapOvr>
    <a:masterClrMapping/>
  </p:clrMapOvr>
  <p:extLst>
    <p:ext uri="{DCECCB84-F9BA-43D5-87BE-67443E8EF086}">
      <p15:sldGuideLst xmlns:p15="http://schemas.microsoft.com/office/powerpoint/2012/main">
        <p15:guide id="1" pos="316" userDrawn="1">
          <p15:clr>
            <a:srgbClr val="FBAE40"/>
          </p15:clr>
        </p15:guide>
        <p15:guide id="2" orient="horz" pos="3991" userDrawn="1">
          <p15:clr>
            <a:srgbClr val="FBAE40"/>
          </p15:clr>
        </p15:guide>
        <p15:guide id="3" pos="7364" userDrawn="1">
          <p15:clr>
            <a:srgbClr val="FBAE40"/>
          </p15:clr>
        </p15:guide>
        <p15:guide id="4" orient="horz" pos="318" userDrawn="1">
          <p15:clr>
            <a:srgbClr val="FBAE40"/>
          </p15:clr>
        </p15:guide>
        <p15:guide id="5" orient="horz" pos="552" userDrawn="1">
          <p15:clr>
            <a:srgbClr val="FBAE40"/>
          </p15:clr>
        </p15:guide>
        <p15:guide id="6" orient="horz" pos="101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dirty="0"/>
              <a:t>“Quote goes here </a:t>
            </a:r>
            <a:br>
              <a:rPr lang="en-US" noProof="0" dirty="0"/>
            </a:br>
            <a:r>
              <a:rPr lang="en-US" noProof="0" dirty="0"/>
              <a:t>and here.”</a:t>
            </a:r>
          </a:p>
          <a:p>
            <a:pPr lvl="1"/>
            <a:r>
              <a:rPr lang="en-US" noProof="0" dirty="0"/>
              <a:t>Source</a:t>
            </a:r>
          </a:p>
        </p:txBody>
      </p:sp>
    </p:spTree>
    <p:extLst>
      <p:ext uri="{BB962C8B-B14F-4D97-AF65-F5344CB8AC3E}">
        <p14:creationId xmlns:p14="http://schemas.microsoft.com/office/powerpoint/2010/main" val="932785900"/>
      </p:ext>
    </p:extLst>
  </p:cSld>
  <p:clrMapOvr>
    <a:masterClrMapping/>
  </p:clrMapOvr>
  <p:extLst>
    <p:ext uri="{DCECCB84-F9BA-43D5-87BE-67443E8EF086}">
      <p15:sldGuideLst xmlns:p15="http://schemas.microsoft.com/office/powerpoint/2012/main">
        <p15:guide id="1" pos="317" userDrawn="1">
          <p15:clr>
            <a:srgbClr val="FBAE40"/>
          </p15:clr>
        </p15:guide>
        <p15:guide id="4" orient="horz" pos="1133" userDrawn="1">
          <p15:clr>
            <a:srgbClr val="FBAE40"/>
          </p15:clr>
        </p15:guide>
        <p15:guide id="5" orient="horz" pos="3204" userDrawn="1">
          <p15:clr>
            <a:srgbClr val="FBAE40"/>
          </p15:clr>
        </p15:guide>
        <p15:guide id="6" pos="736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ext with Image 1/3 left">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0" y="0"/>
            <a:ext cx="4068000" cy="6858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p:cNvSpPr>
            <a:spLocks noGrp="1"/>
          </p:cNvSpPr>
          <p:nvPr>
            <p:ph type="body" sz="quarter" idx="11" hasCustomPrompt="1"/>
          </p:nvPr>
        </p:nvSpPr>
        <p:spPr bwMode="black">
          <a:xfrm>
            <a:off x="4598414" y="1620000"/>
            <a:ext cx="7092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3" name="Title"/>
          <p:cNvSpPr>
            <a:spLocks noGrp="1"/>
          </p:cNvSpPr>
          <p:nvPr>
            <p:ph type="title" hasCustomPrompt="1"/>
          </p:nvPr>
        </p:nvSpPr>
        <p:spPr>
          <a:xfrm>
            <a:off x="4598416" y="504000"/>
            <a:ext cx="709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732787537"/>
      </p:ext>
    </p:extLst>
  </p:cSld>
  <p:clrMapOvr>
    <a:masterClrMapping/>
  </p:clrMapOvr>
  <p:extLst>
    <p:ext uri="{DCECCB84-F9BA-43D5-87BE-67443E8EF086}">
      <p15:sldGuideLst xmlns:p15="http://schemas.microsoft.com/office/powerpoint/2012/main">
        <p15:guide id="1" pos="317">
          <p15:clr>
            <a:srgbClr val="FBAE40"/>
          </p15:clr>
        </p15:guide>
        <p15:guide id="2" orient="horz" pos="3991">
          <p15:clr>
            <a:srgbClr val="FBAE40"/>
          </p15:clr>
        </p15:guide>
        <p15:guide id="3" pos="2562" userDrawn="1">
          <p15:clr>
            <a:srgbClr val="FBAE40"/>
          </p15:clr>
        </p15:guide>
        <p15:guide id="4" pos="2897" userDrawn="1">
          <p15:clr>
            <a:srgbClr val="FBAE40"/>
          </p15:clr>
        </p15:guide>
        <p15:guide id="5" orient="horz" pos="317">
          <p15:clr>
            <a:srgbClr val="FBAE40"/>
          </p15:clr>
        </p15:guide>
        <p15:guide id="6" orient="horz" pos="551">
          <p15:clr>
            <a:srgbClr val="FBAE40"/>
          </p15:clr>
        </p15:guide>
        <p15:guide id="7" orient="horz" pos="102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full image"/>
          <p:cNvSpPr>
            <a:spLocks noGrp="1"/>
          </p:cNvSpPr>
          <p:nvPr>
            <p:ph type="pic" sz="quarter" idx="10" hasCustomPrompt="1"/>
          </p:nvPr>
        </p:nvSpPr>
        <p:spPr bwMode="gray">
          <a:xfrm>
            <a:off x="1" y="0"/>
            <a:ext cx="12195175" cy="6858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4139791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p:cNvSpPr>
            <a:spLocks noGrp="1"/>
          </p:cNvSpPr>
          <p:nvPr>
            <p:ph idx="1" hasCustomPrompt="1"/>
          </p:nvPr>
        </p:nvSpPr>
        <p:spPr bwMode="gray">
          <a:xfrm>
            <a:off x="504000" y="1620000"/>
            <a:ext cx="11185200" cy="4716000"/>
          </a:xfrm>
          <a:solidFill>
            <a:schemeClr val="tx2">
              <a:alpha val="70000"/>
            </a:schemeClr>
          </a:solidFill>
        </p:spPr>
        <p:txBody>
          <a:bodyPr tIns="1368000"/>
          <a:lstStyle>
            <a:lvl1pPr algn="ctr">
              <a:defRPr sz="1400" b="0"/>
            </a:lvl1pPr>
          </a:lstStyle>
          <a:p>
            <a:pPr lvl="0"/>
            <a:r>
              <a:rPr lang="en-US" dirty="0"/>
              <a:t>Click to add content</a:t>
            </a:r>
          </a:p>
        </p:txBody>
      </p:sp>
      <p:sp>
        <p:nvSpPr>
          <p:cNvPr id="2"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4186098743"/>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3991" userDrawn="1">
          <p15:clr>
            <a:srgbClr val="FBAE40"/>
          </p15:clr>
        </p15:guide>
        <p15:guide id="6" pos="736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2181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Blank Black">
    <p:bg>
      <p:bgPr>
        <a:solidFill>
          <a:schemeClr val="tx1"/>
        </a:solidFill>
        <a:effectLst/>
      </p:bgPr>
    </p:bg>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39D224DB-56E4-824B-87B2-0F2B2CA3BB62}"/>
              </a:ext>
            </a:extLst>
          </p:cNvP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solidFill>
                  <a:schemeClr val="bg2"/>
                </a:solidFill>
              </a:rPr>
              <a:pPr marL="0" lvl="0" indent="0" algn="r">
                <a:buNone/>
              </a:pPr>
              <a:t>‹#›</a:t>
            </a:fld>
            <a:endParaRPr lang="en-US" sz="900" noProof="0" dirty="0">
              <a:solidFill>
                <a:schemeClr val="bg2"/>
              </a:solidFill>
            </a:endParaRPr>
          </a:p>
        </p:txBody>
      </p:sp>
      <p:sp>
        <p:nvSpPr>
          <p:cNvPr id="3" name="Copyright">
            <a:extLst>
              <a:ext uri="{FF2B5EF4-FFF2-40B4-BE49-F238E27FC236}">
                <a16:creationId xmlns:a16="http://schemas.microsoft.com/office/drawing/2014/main" id="{ED4E5602-E3C2-EB4F-B411-641F3EE08403}"/>
              </a:ext>
            </a:extLst>
          </p:cNvPr>
          <p:cNvSpPr txBox="1"/>
          <p:nvPr userDrawn="1"/>
        </p:nvSpPr>
        <p:spPr bwMode="black">
          <a:xfrm>
            <a:off x="504001" y="6559834"/>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bg2"/>
                </a:solidFill>
              </a:rPr>
              <a:t>2019 SAP SE or an SAP affiliate company. All rights reserved.</a:t>
            </a:r>
            <a:endParaRPr kumimoji="0" lang="en-US" sz="600" b="0" i="0" u="none" kern="0" baseline="0" dirty="0">
              <a:solidFill>
                <a:schemeClr val="bg2"/>
              </a:solidFill>
              <a:latin typeface="Arial"/>
              <a:ea typeface="Arial Unicode MS"/>
              <a:cs typeface="Arial Unicode MS" pitchFamily="34" charset="-128"/>
              <a:sym typeface="Arial"/>
            </a:endParaRPr>
          </a:p>
        </p:txBody>
      </p:sp>
    </p:spTree>
    <p:extLst>
      <p:ext uri="{BB962C8B-B14F-4D97-AF65-F5344CB8AC3E}">
        <p14:creationId xmlns:p14="http://schemas.microsoft.com/office/powerpoint/2010/main" val="316943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hank You and Contact Information - black">
    <p:bg>
      <p:bgRef idx="1001">
        <a:schemeClr val="bg1"/>
      </p:bgRef>
    </p:bg>
    <p:spTree>
      <p:nvGrpSpPr>
        <p:cNvPr id="1" name=""/>
        <p:cNvGrpSpPr/>
        <p:nvPr/>
      </p:nvGrpSpPr>
      <p:grpSpPr>
        <a:xfrm>
          <a:off x="0" y="0"/>
          <a:ext cx="0" cy="0"/>
          <a:chOff x="0" y="0"/>
          <a:chExt cx="0" cy="0"/>
        </a:xfrm>
      </p:grpSpPr>
      <p:sp>
        <p:nvSpPr>
          <p:cNvPr id="93" name="Contact information"/>
          <p:cNvSpPr>
            <a:spLocks noGrp="1"/>
          </p:cNvSpPr>
          <p:nvPr>
            <p:ph type="body" sz="quarter" idx="10" hasCustomPrompt="1"/>
          </p:nvPr>
        </p:nvSpPr>
        <p:spPr>
          <a:xfrm>
            <a:off x="504000" y="2905487"/>
            <a:ext cx="5593588" cy="2501010"/>
          </a:xfrm>
        </p:spPr>
        <p:txBody>
          <a:bodyPr anchor="t" anchorCtr="0">
            <a:noAutofit/>
          </a:bodyPr>
          <a:lstStyle>
            <a:lvl1pPr>
              <a:spcBef>
                <a:spcPts val="0"/>
              </a:spcBef>
              <a:spcAft>
                <a:spcPts val="1200"/>
              </a:spcAft>
              <a:defRPr sz="1600" b="0"/>
            </a:lvl1pPr>
            <a:lvl2pPr marL="0" indent="0">
              <a:spcBef>
                <a:spcPts val="0"/>
              </a:spcBef>
              <a:buNone/>
              <a:defRPr sz="1600" b="0"/>
            </a:lvl2pPr>
          </a:lstStyle>
          <a:p>
            <a:r>
              <a:rPr lang="en-US" dirty="0"/>
              <a:t>Contact information:</a:t>
            </a:r>
          </a:p>
          <a:p>
            <a:pPr lvl="1"/>
            <a:r>
              <a:rPr lang="en-US" dirty="0"/>
              <a:t>F name L name</a:t>
            </a:r>
          </a:p>
          <a:p>
            <a:pPr lvl="1"/>
            <a:r>
              <a:rPr lang="en-US" dirty="0"/>
              <a:t>Title</a:t>
            </a:r>
          </a:p>
          <a:p>
            <a:pPr lvl="1"/>
            <a:r>
              <a:rPr lang="en-US" dirty="0"/>
              <a:t>Address</a:t>
            </a:r>
          </a:p>
          <a:p>
            <a:pPr lvl="1"/>
            <a:r>
              <a:rPr lang="en-US" dirty="0"/>
              <a:t>Phone number</a:t>
            </a:r>
          </a:p>
        </p:txBody>
      </p:sp>
      <p:sp>
        <p:nvSpPr>
          <p:cNvPr id="2" name="Thank you"/>
          <p:cNvSpPr>
            <a:spLocks noGrp="1"/>
          </p:cNvSpPr>
          <p:nvPr>
            <p:ph type="ctrTitle" hasCustomPrompt="1"/>
          </p:nvPr>
        </p:nvSpPr>
        <p:spPr bwMode="gray">
          <a:xfrm>
            <a:off x="504000" y="1467009"/>
            <a:ext cx="5593588" cy="923116"/>
          </a:xfrm>
        </p:spPr>
        <p:txBody>
          <a:bodyPr anchor="t" anchorCtr="0">
            <a:noAutofit/>
          </a:bodyPr>
          <a:lstStyle>
            <a:lvl1pPr>
              <a:defRPr sz="5500">
                <a:solidFill>
                  <a:schemeClr val="accent1"/>
                </a:solidFill>
                <a:latin typeface="+mj-lt"/>
              </a:defRPr>
            </a:lvl1pPr>
          </a:lstStyle>
          <a:p>
            <a:r>
              <a:rPr lang="en-US" dirty="0"/>
              <a:t>Thank you.</a:t>
            </a:r>
            <a:endParaRPr lang="de-DE" dirty="0"/>
          </a:p>
        </p:txBody>
      </p:sp>
      <p:pic>
        <p:nvPicPr>
          <p:cNvPr id="5" name="SAP Logo" descr="SAP Logo" title="SAP Logo"/>
          <p:cNvPicPr>
            <a:picLocks noChangeAspect="1"/>
          </p:cNvPicPr>
          <p:nvPr userDrawn="1"/>
        </p:nvPicPr>
        <p:blipFill>
          <a:blip r:embed="rId2"/>
          <a:stretch>
            <a:fillRect/>
          </a:stretch>
        </p:blipFill>
        <p:spPr>
          <a:xfrm>
            <a:off x="9727200" y="5994000"/>
            <a:ext cx="1963636" cy="360000"/>
          </a:xfrm>
          <a:prstGeom prst="rect">
            <a:avLst/>
          </a:prstGeom>
        </p:spPr>
      </p:pic>
    </p:spTree>
    <p:extLst>
      <p:ext uri="{BB962C8B-B14F-4D97-AF65-F5344CB8AC3E}">
        <p14:creationId xmlns:p14="http://schemas.microsoft.com/office/powerpoint/2010/main" val="7810903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extLst>
    <p:ext uri="{DCECCB84-F9BA-43D5-87BE-67443E8EF086}">
      <p15:sldGuideLst xmlns:p15="http://schemas.microsoft.com/office/powerpoint/2012/main">
        <p15:guide id="1" pos="7364" userDrawn="1">
          <p15:clr>
            <a:srgbClr val="FBAE40"/>
          </p15:clr>
        </p15:guide>
        <p15:guide id="2" orient="horz" pos="924" userDrawn="1">
          <p15:clr>
            <a:srgbClr val="FBAE40"/>
          </p15:clr>
        </p15:guide>
        <p15:guide id="4" orient="horz" pos="1830" userDrawn="1">
          <p15:clr>
            <a:srgbClr val="FBAE40"/>
          </p15:clr>
        </p15:guide>
        <p15:guide id="5" orient="horz" pos="4000" userDrawn="1">
          <p15:clr>
            <a:srgbClr val="FBAE40"/>
          </p15:clr>
        </p15:guide>
        <p15:guide id="6" pos="317" userDrawn="1">
          <p15:clr>
            <a:srgbClr val="FBAE40"/>
          </p15:clr>
        </p15:guide>
        <p15:guide id="8" pos="3841" userDrawn="1">
          <p15:clr>
            <a:srgbClr val="FBAE40"/>
          </p15:clr>
        </p15:guide>
        <p15:guide id="9" orient="horz" pos="31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with Image or Illustration - white">
    <p:bg>
      <p:bgRef idx="1001">
        <a:schemeClr val="bg1"/>
      </p:bgRef>
    </p:bg>
    <p:spTree>
      <p:nvGrpSpPr>
        <p:cNvPr id="1" name=""/>
        <p:cNvGrpSpPr/>
        <p:nvPr/>
      </p:nvGrpSpPr>
      <p:grpSpPr>
        <a:xfrm>
          <a:off x="0" y="0"/>
          <a:ext cx="0" cy="0"/>
          <a:chOff x="0" y="0"/>
          <a:chExt cx="0" cy="0"/>
        </a:xfrm>
      </p:grpSpPr>
      <p:sp>
        <p:nvSpPr>
          <p:cNvPr id="19" name="Speaker"/>
          <p:cNvSpPr>
            <a:spLocks noGrp="1"/>
          </p:cNvSpPr>
          <p:nvPr userDrawn="1">
            <p:ph type="subTitle" idx="1" hasCustomPrompt="1"/>
          </p:nvPr>
        </p:nvSpPr>
        <p:spPr bwMode="black">
          <a:xfrm>
            <a:off x="288000" y="5130489"/>
            <a:ext cx="11626188"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2018</a:t>
            </a:r>
          </a:p>
        </p:txBody>
      </p:sp>
      <p:sp>
        <p:nvSpPr>
          <p:cNvPr id="3" name="Title"/>
          <p:cNvSpPr>
            <a:spLocks noGrp="1"/>
          </p:cNvSpPr>
          <p:nvPr>
            <p:ph type="title" hasCustomPrompt="1"/>
          </p:nvPr>
        </p:nvSpPr>
        <p:spPr>
          <a:xfrm>
            <a:off x="288000" y="4024430"/>
            <a:ext cx="11626188" cy="997196"/>
          </a:xfrm>
        </p:spPr>
        <p:txBody>
          <a:bodyPr vert="horz" wrap="square" lIns="0" tIns="0" rIns="0" bIns="0" rtlCol="0">
            <a:noAutofit/>
          </a:bodyPr>
          <a:lstStyle>
            <a:lvl1pPr>
              <a:lnSpc>
                <a:spcPct val="90000"/>
              </a:lnSpc>
              <a:defRPr lang="de-DE" sz="3600" dirty="0">
                <a:latin typeface="+mn-lt"/>
                <a:ea typeface="+mn-ea"/>
                <a:cs typeface="+mn-cs"/>
              </a:defRPr>
            </a:lvl1pPr>
          </a:lstStyle>
          <a:p>
            <a:pPr lvl="0"/>
            <a:r>
              <a:rPr lang="en-US" dirty="0"/>
              <a:t>Presentation Title </a:t>
            </a:r>
            <a:br>
              <a:rPr lang="en-US" dirty="0"/>
            </a:br>
            <a:r>
              <a:rPr lang="en-US" dirty="0"/>
              <a:t>Goes Here and Here.</a:t>
            </a:r>
          </a:p>
        </p:txBody>
      </p:sp>
      <p:sp>
        <p:nvSpPr>
          <p:cNvPr id="5" name="Title Image Placeholder" descr="Placeholder title image" title="Title image"/>
          <p:cNvSpPr>
            <a:spLocks noGrp="1"/>
          </p:cNvSpPr>
          <p:nvPr>
            <p:ph type="pic" sz="quarter" idx="12" hasCustomPrompt="1"/>
          </p:nvPr>
        </p:nvSpPr>
        <p:spPr bwMode="gray">
          <a:xfrm>
            <a:off x="1" y="0"/>
            <a:ext cx="12193200" cy="3430006"/>
          </a:xfrm>
          <a:noFill/>
        </p:spPr>
        <p:txBody>
          <a:bodyPr tIns="504000"/>
          <a:lstStyle>
            <a:lvl1pPr algn="ctr">
              <a:defRPr sz="1600">
                <a:solidFill>
                  <a:schemeClr val="tx1"/>
                </a:solidFill>
              </a:defRPr>
            </a:lvl1pPr>
          </a:lstStyle>
          <a:p>
            <a:r>
              <a:rPr lang="en-US" dirty="0"/>
              <a:t>Click to insert title image or illustration</a:t>
            </a:r>
          </a:p>
        </p:txBody>
      </p:sp>
      <p:pic>
        <p:nvPicPr>
          <p:cNvPr id="7" name="SAP Logo" descr="SAP Logo" title="SAP Logo">
            <a:extLst>
              <a:ext uri="{FF2B5EF4-FFF2-40B4-BE49-F238E27FC236}">
                <a16:creationId xmlns:a16="http://schemas.microsoft.com/office/drawing/2014/main" id="{9E14AD05-E61C-467E-850B-B0A0E0833A56}"/>
              </a:ext>
            </a:extLst>
          </p:cNvPr>
          <p:cNvPicPr>
            <a:picLocks noChangeAspect="1"/>
          </p:cNvPicPr>
          <p:nvPr userDrawn="1"/>
        </p:nvPicPr>
        <p:blipFill>
          <a:blip r:embed="rId2"/>
          <a:stretch>
            <a:fillRect/>
          </a:stretch>
        </p:blipFill>
        <p:spPr>
          <a:xfrm>
            <a:off x="9950553" y="6217668"/>
            <a:ext cx="1963635" cy="360000"/>
          </a:xfrm>
          <a:prstGeom prst="rect">
            <a:avLst/>
          </a:prstGeom>
        </p:spPr>
      </p:pic>
      <p:pic>
        <p:nvPicPr>
          <p:cNvPr id="8" name="SAP Fieldglass Logo">
            <a:extLst>
              <a:ext uri="{FF2B5EF4-FFF2-40B4-BE49-F238E27FC236}">
                <a16:creationId xmlns:a16="http://schemas.microsoft.com/office/drawing/2014/main" id="{6EC3A3AD-A5F4-4A22-9167-F583B1354F0E}"/>
              </a:ext>
            </a:extLst>
          </p:cNvPr>
          <p:cNvPicPr>
            <a:picLocks noChangeAspect="1"/>
          </p:cNvPicPr>
          <p:nvPr userDrawn="1"/>
        </p:nvPicPr>
        <p:blipFill>
          <a:blip r:embed="rId3"/>
          <a:stretch>
            <a:fillRect/>
          </a:stretch>
        </p:blipFill>
        <p:spPr>
          <a:xfrm>
            <a:off x="288000" y="3547218"/>
            <a:ext cx="1881540" cy="360000"/>
          </a:xfrm>
          <a:prstGeom prst="rect">
            <a:avLst/>
          </a:prstGeom>
        </p:spPr>
      </p:pic>
    </p:spTree>
    <p:extLst>
      <p:ext uri="{BB962C8B-B14F-4D97-AF65-F5344CB8AC3E}">
        <p14:creationId xmlns:p14="http://schemas.microsoft.com/office/powerpoint/2010/main" val="245271761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505" userDrawn="1">
          <p15:clr>
            <a:srgbClr val="FBAE40"/>
          </p15:clr>
        </p15:guide>
        <p15:guide id="2" orient="horz" pos="4144" userDrawn="1">
          <p15:clr>
            <a:srgbClr val="FBAE40"/>
          </p15:clr>
        </p15:guide>
        <p15:guide id="3" orient="horz" pos="2162" userDrawn="1">
          <p15:clr>
            <a:srgbClr val="FBAE40"/>
          </p15:clr>
        </p15:guide>
        <p15:guide id="4" pos="181" userDrawn="1">
          <p15:clr>
            <a:srgbClr val="FBAE40"/>
          </p15:clr>
        </p15:guide>
        <p15:guide id="5" orient="horz" pos="2534" userDrawn="1">
          <p15:clr>
            <a:srgbClr val="FBAE40"/>
          </p15:clr>
        </p15:guide>
        <p15:guide id="6" orient="horz" pos="3181" userDrawn="1">
          <p15:clr>
            <a:srgbClr val="FBAE40"/>
          </p15:clr>
        </p15:guide>
        <p15:guide id="7" orient="horz" pos="3232" userDrawn="1">
          <p15:clr>
            <a:srgbClr val="FBAE40"/>
          </p15:clr>
        </p15:guide>
        <p15:guide id="8" orient="horz" pos="350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pyright">
    <p:spTree>
      <p:nvGrpSpPr>
        <p:cNvPr id="1" name=""/>
        <p:cNvGrpSpPr/>
        <p:nvPr/>
      </p:nvGrpSpPr>
      <p:grpSpPr>
        <a:xfrm>
          <a:off x="0" y="0"/>
          <a:ext cx="0" cy="0"/>
          <a:chOff x="0" y="0"/>
          <a:chExt cx="0" cy="0"/>
        </a:xfrm>
      </p:grpSpPr>
      <p:pic>
        <p:nvPicPr>
          <p:cNvPr id="16" name="SAP Logo" descr="SAP Logo" title="SAP Logo"/>
          <p:cNvPicPr>
            <a:picLocks noChangeAspect="1"/>
          </p:cNvPicPr>
          <p:nvPr userDrawn="1"/>
        </p:nvPicPr>
        <p:blipFill>
          <a:blip r:embed="rId2"/>
          <a:stretch>
            <a:fillRect/>
          </a:stretch>
        </p:blipFill>
        <p:spPr>
          <a:xfrm>
            <a:off x="9725565" y="5994000"/>
            <a:ext cx="1963635" cy="360000"/>
          </a:xfrm>
          <a:prstGeom prst="rect">
            <a:avLst/>
          </a:prstGeom>
        </p:spPr>
      </p:pic>
      <p:sp>
        <p:nvSpPr>
          <p:cNvPr id="25" name="Copyright information English"/>
          <p:cNvSpPr txBox="1"/>
          <p:nvPr userDrawn="1"/>
        </p:nvSpPr>
        <p:spPr bwMode="black">
          <a:xfrm>
            <a:off x="503998" y="2645292"/>
            <a:ext cx="5872310"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2018 SAP SE or an SAP affiliate company. All rights reserved.</a:t>
            </a:r>
            <a:endParaRPr lang="de-DE" sz="800" kern="0" dirty="0">
              <a:ea typeface="Arial Unicode MS" pitchFamily="34" charset="-128"/>
              <a:cs typeface="Arial Unicode MS" pitchFamily="34" charset="-128"/>
            </a:endParaRPr>
          </a:p>
          <a:p>
            <a:pPr>
              <a:spcBef>
                <a:spcPts val="600"/>
              </a:spcBef>
            </a:pPr>
            <a:r>
              <a:rPr lang="en-US" sz="8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600"/>
              </a:spcBef>
            </a:pPr>
            <a:r>
              <a:rPr lang="en-US" sz="800" kern="1200" dirty="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of other software vendors. National product specifications may vary.</a:t>
            </a:r>
          </a:p>
          <a:p>
            <a:pPr>
              <a:spcBef>
                <a:spcPts val="600"/>
              </a:spcBef>
            </a:pPr>
            <a:r>
              <a:rPr lang="en-US" sz="8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set forth in the express warranty statements accompanying such products and services, if any. Nothing herein should be construed as constituting an additional warranty. </a:t>
            </a:r>
          </a:p>
          <a:p>
            <a:pPr>
              <a:spcBef>
                <a:spcPts val="600"/>
              </a:spcBef>
            </a:pPr>
            <a:r>
              <a:rPr lang="en-US" sz="8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a:t>
            </a:r>
            <a:r>
              <a:rPr lang="en-US" sz="800" kern="1200" baseline="0" dirty="0">
                <a:solidFill>
                  <a:schemeClr val="tx1"/>
                </a:solidFill>
                <a:latin typeface="Arial"/>
                <a:ea typeface="Arial Unicode MS" panose="020B0604020202020204" pitchFamily="34" charset="-128"/>
                <a:cs typeface="+mn-cs"/>
              </a:rPr>
              <a:t> </a:t>
            </a:r>
            <a:r>
              <a:rPr lang="en-US" sz="800" kern="1200" dirty="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600"/>
              </a:spcBef>
            </a:pPr>
            <a:r>
              <a:rPr lang="en-US" sz="8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in Germany and other countries. All other product and service names mentioned are the trademarks of their respective companies. </a:t>
            </a:r>
          </a:p>
          <a:p>
            <a:pPr>
              <a:spcBef>
                <a:spcPts val="600"/>
              </a:spcBef>
            </a:pPr>
            <a:r>
              <a:rPr lang="en-US" sz="800" kern="1200" dirty="0">
                <a:solidFill>
                  <a:schemeClr val="tx1"/>
                </a:solidFill>
                <a:latin typeface="Arial"/>
                <a:ea typeface="Arial Unicode MS" panose="020B0604020202020204" pitchFamily="34" charset="-128"/>
                <a:cs typeface="+mn-cs"/>
              </a:rPr>
              <a:t>See </a:t>
            </a:r>
            <a:r>
              <a:rPr lang="en-US" sz="800" kern="1200" dirty="0">
                <a:solidFill>
                  <a:schemeClr val="tx1"/>
                </a:solidFill>
                <a:latin typeface="Arial"/>
                <a:ea typeface="Arial Unicode MS" panose="020B0604020202020204" pitchFamily="34" charset="-128"/>
                <a:cs typeface="+mn-cs"/>
                <a:hlinkClick r:id="rId3"/>
              </a:rPr>
              <a:t>www.sap.com/copyright</a:t>
            </a:r>
            <a:r>
              <a:rPr lang="en-US" sz="800" kern="1200" dirty="0">
                <a:solidFill>
                  <a:schemeClr val="tx1"/>
                </a:solidFill>
                <a:latin typeface="Arial"/>
                <a:ea typeface="Arial Unicode MS" panose="020B0604020202020204" pitchFamily="34" charset="-128"/>
                <a:cs typeface="+mn-cs"/>
              </a:rPr>
              <a:t> for additional trademark information and notices.</a:t>
            </a:r>
          </a:p>
        </p:txBody>
      </p:sp>
      <p:sp>
        <p:nvSpPr>
          <p:cNvPr id="26" name="www.sap.com - contact SAP link">
            <a:hlinkClick r:id="rId4" tooltip="www.sap.com/contactsap"/>
          </p:cNvPr>
          <p:cNvSpPr txBox="1"/>
          <p:nvPr userDrawn="1"/>
        </p:nvSpPr>
        <p:spPr bwMode="black">
          <a:xfrm>
            <a:off x="503238" y="2461398"/>
            <a:ext cx="221539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a:t>
            </a:r>
            <a:r>
              <a:rPr lang="en-US" sz="1100" b="1" kern="1200" dirty="0">
                <a:solidFill>
                  <a:schemeClr val="tx1"/>
                </a:solidFill>
                <a:latin typeface="Arial"/>
                <a:ea typeface="Arial Unicode MS" panose="020B0604020202020204" pitchFamily="34" charset="-128"/>
                <a:cs typeface="+mn-cs"/>
              </a:rPr>
              <a:t>/contactsap</a:t>
            </a:r>
          </a:p>
        </p:txBody>
      </p:sp>
      <p:pic>
        <p:nvPicPr>
          <p:cNvPr id="13" name="Linkedin icon with link">
            <a:hlinkClick r:id="rId5"/>
          </p:cNvPr>
          <p:cNvPicPr>
            <a:picLocks noChangeAspect="1"/>
          </p:cNvPicPr>
          <p:nvPr userDrawn="1"/>
        </p:nvPicPr>
        <p:blipFill>
          <a:blip r:embed="rId6"/>
          <a:stretch>
            <a:fillRect/>
          </a:stretch>
        </p:blipFill>
        <p:spPr>
          <a:xfrm>
            <a:off x="2257487" y="1749959"/>
            <a:ext cx="361809" cy="361809"/>
          </a:xfrm>
          <a:prstGeom prst="rect">
            <a:avLst/>
          </a:prstGeom>
        </p:spPr>
      </p:pic>
      <p:pic>
        <p:nvPicPr>
          <p:cNvPr id="14" name="YouTube icon with link">
            <a:hlinkClick r:id="rId7"/>
          </p:cNvPr>
          <p:cNvPicPr>
            <a:picLocks noChangeAspect="1"/>
          </p:cNvPicPr>
          <p:nvPr userDrawn="1"/>
        </p:nvPicPr>
        <p:blipFill>
          <a:blip r:embed="rId8"/>
          <a:stretch>
            <a:fillRect/>
          </a:stretch>
        </p:blipFill>
        <p:spPr>
          <a:xfrm>
            <a:off x="1666951" y="1749063"/>
            <a:ext cx="363600" cy="363600"/>
          </a:xfrm>
          <a:prstGeom prst="rect">
            <a:avLst/>
          </a:prstGeom>
        </p:spPr>
      </p:pic>
      <p:pic>
        <p:nvPicPr>
          <p:cNvPr id="15" name="Twitter icon with link">
            <a:hlinkClick r:id="rId9" tooltip="https://twitter.com/sap"/>
          </p:cNvPr>
          <p:cNvPicPr>
            <a:picLocks noChangeAspect="1"/>
          </p:cNvPicPr>
          <p:nvPr userDrawn="1"/>
        </p:nvPicPr>
        <p:blipFill>
          <a:blip r:embed="rId10"/>
          <a:stretch>
            <a:fillRect/>
          </a:stretch>
        </p:blipFill>
        <p:spPr>
          <a:xfrm>
            <a:off x="1078206" y="1749959"/>
            <a:ext cx="361809" cy="361809"/>
          </a:xfrm>
          <a:prstGeom prst="rect">
            <a:avLst/>
          </a:prstGeom>
        </p:spPr>
      </p:pic>
      <p:pic>
        <p:nvPicPr>
          <p:cNvPr id="17" name="Facebook icon with link">
            <a:hlinkClick r:id="rId11"/>
          </p:cNvPr>
          <p:cNvPicPr>
            <a:picLocks noChangeAspect="1"/>
          </p:cNvPicPr>
          <p:nvPr userDrawn="1"/>
        </p:nvPicPr>
        <p:blipFill>
          <a:blip r:embed="rId12"/>
          <a:stretch>
            <a:fillRect/>
          </a:stretch>
        </p:blipFill>
        <p:spPr>
          <a:xfrm>
            <a:off x="487670" y="1749063"/>
            <a:ext cx="363600" cy="363600"/>
          </a:xfrm>
          <a:prstGeom prst="rect">
            <a:avLst/>
          </a:prstGeom>
        </p:spPr>
      </p:pic>
      <p:sp>
        <p:nvSpPr>
          <p:cNvPr id="32" name="Follow all of SAP"/>
          <p:cNvSpPr txBox="1"/>
          <p:nvPr userDrawn="1"/>
        </p:nvSpPr>
        <p:spPr bwMode="black">
          <a:xfrm>
            <a:off x="503997"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0" kern="1200" dirty="0">
                <a:solidFill>
                  <a:schemeClr val="tx1"/>
                </a:solidFill>
                <a:latin typeface="Arial"/>
                <a:ea typeface="Arial Unicode MS" panose="020B0604020202020204" pitchFamily="34" charset="-128"/>
                <a:cs typeface="+mn-cs"/>
              </a:rPr>
              <a:t>Follow us</a:t>
            </a:r>
          </a:p>
        </p:txBody>
      </p:sp>
      <p:pic>
        <p:nvPicPr>
          <p:cNvPr id="12" name="SAP Fieldglass Logo">
            <a:extLst>
              <a:ext uri="{FF2B5EF4-FFF2-40B4-BE49-F238E27FC236}">
                <a16:creationId xmlns:a16="http://schemas.microsoft.com/office/drawing/2014/main" id="{D1F59146-39C4-4FA4-9FC6-A101E39FCCE8}"/>
              </a:ext>
            </a:extLst>
          </p:cNvPr>
          <p:cNvPicPr>
            <a:picLocks noChangeAspect="1"/>
          </p:cNvPicPr>
          <p:nvPr userDrawn="1"/>
        </p:nvPicPr>
        <p:blipFill>
          <a:blip r:embed="rId13"/>
          <a:stretch>
            <a:fillRect/>
          </a:stretch>
        </p:blipFill>
        <p:spPr>
          <a:xfrm>
            <a:off x="503238" y="507023"/>
            <a:ext cx="1881540" cy="360000"/>
          </a:xfrm>
          <a:prstGeom prst="rect">
            <a:avLst/>
          </a:prstGeom>
        </p:spPr>
      </p:pic>
    </p:spTree>
    <p:extLst>
      <p:ext uri="{BB962C8B-B14F-4D97-AF65-F5344CB8AC3E}">
        <p14:creationId xmlns:p14="http://schemas.microsoft.com/office/powerpoint/2010/main" val="4519251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pyright German">
    <p:spTree>
      <p:nvGrpSpPr>
        <p:cNvPr id="1" name=""/>
        <p:cNvGrpSpPr/>
        <p:nvPr/>
      </p:nvGrpSpPr>
      <p:grpSpPr>
        <a:xfrm>
          <a:off x="0" y="0"/>
          <a:ext cx="0" cy="0"/>
          <a:chOff x="0" y="0"/>
          <a:chExt cx="0" cy="0"/>
        </a:xfrm>
      </p:grpSpPr>
      <p:sp>
        <p:nvSpPr>
          <p:cNvPr id="16" name="Copyright information">
            <a:hlinkClick r:id="rId2" tooltip="www.sap.com/contactsap"/>
          </p:cNvPr>
          <p:cNvSpPr txBox="1"/>
          <p:nvPr userDrawn="1"/>
        </p:nvSpPr>
        <p:spPr bwMode="black">
          <a:xfrm>
            <a:off x="503238" y="2461398"/>
            <a:ext cx="258064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www.sap.com/germany</a:t>
            </a:r>
            <a:r>
              <a:rPr lang="en-US" sz="1100" b="1" kern="1200" dirty="0">
                <a:solidFill>
                  <a:schemeClr val="tx1"/>
                </a:solidFill>
                <a:latin typeface="Arial"/>
                <a:ea typeface="Arial Unicode MS" panose="020B0604020202020204" pitchFamily="34" charset="-128"/>
                <a:cs typeface="+mn-cs"/>
              </a:rPr>
              <a:t>/contactsap</a:t>
            </a:r>
          </a:p>
        </p:txBody>
      </p:sp>
      <p:pic>
        <p:nvPicPr>
          <p:cNvPr id="17" name="SAP Logo" descr="SAP Logo" title="SAP Logo"/>
          <p:cNvPicPr>
            <a:picLocks noChangeAspect="1"/>
          </p:cNvPicPr>
          <p:nvPr userDrawn="1"/>
        </p:nvPicPr>
        <p:blipFill>
          <a:blip r:embed="rId3"/>
          <a:stretch>
            <a:fillRect/>
          </a:stretch>
        </p:blipFill>
        <p:spPr>
          <a:xfrm>
            <a:off x="9725565" y="5994000"/>
            <a:ext cx="1963635" cy="360000"/>
          </a:xfrm>
          <a:prstGeom prst="rect">
            <a:avLst/>
          </a:prstGeom>
        </p:spPr>
      </p:pic>
      <p:sp>
        <p:nvSpPr>
          <p:cNvPr id="26" name="Copyright information-German"/>
          <p:cNvSpPr txBox="1"/>
          <p:nvPr userDrawn="1"/>
        </p:nvSpPr>
        <p:spPr bwMode="black">
          <a:xfrm>
            <a:off x="503998" y="2645292"/>
            <a:ext cx="6076808"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2018 SAP SE </a:t>
            </a:r>
            <a:r>
              <a:rPr lang="de-DE" sz="800" b="0" noProof="0" dirty="0"/>
              <a:t>oder ein SAP-Konzernunternehmen. Alle Rechte vorbehalten</a:t>
            </a:r>
            <a:r>
              <a:rPr lang="en-US" sz="800" b="0" noProof="0" dirty="0"/>
              <a:t>.</a:t>
            </a:r>
            <a:endParaRPr lang="de-DE" sz="800" kern="0" dirty="0">
              <a:ea typeface="Arial Unicode MS" pitchFamily="34" charset="-128"/>
              <a:cs typeface="Arial Unicode MS" pitchFamily="34" charset="-128"/>
            </a:endParaRPr>
          </a:p>
          <a:p>
            <a:pPr>
              <a:spcBef>
                <a:spcPts val="600"/>
              </a:spcBef>
            </a:pPr>
            <a:r>
              <a:rPr lang="de-DE" sz="800" kern="1200" noProof="0" dirty="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SAP SE oder ein SAP-Konzernunternehmen nicht gestattet.</a:t>
            </a:r>
          </a:p>
          <a:p>
            <a:pPr>
              <a:spcBef>
                <a:spcPts val="600"/>
              </a:spcBef>
            </a:pPr>
            <a:r>
              <a:rPr lang="de-DE" sz="800" kern="1200" noProof="0" dirty="0">
                <a:solidFill>
                  <a:schemeClr val="tx1"/>
                </a:solidFill>
                <a:effectLst/>
                <a:latin typeface="Arial"/>
                <a:ea typeface="+mn-ea"/>
                <a:cs typeface="+mn-cs"/>
              </a:rPr>
              <a:t>In dieser Publikation enthaltene Informationen können ohne vorherige Ankündigung geändert werden. Die von SAP SE oder deren Vertriebsfirmen angebotenen Softwareprodukte können Softwarekomponenten auch anderer Softwarehersteller enthalten. Produkte können länderspezifische Unterschiede aufweisen.</a:t>
            </a:r>
          </a:p>
          <a:p>
            <a:pPr>
              <a:spcBef>
                <a:spcPts val="600"/>
              </a:spcBef>
            </a:pPr>
            <a:r>
              <a:rPr lang="de-DE" sz="800" kern="1200" noProof="0" dirty="0">
                <a:solidFill>
                  <a:schemeClr val="tx1"/>
                </a:solidFill>
                <a:effectLst/>
                <a:latin typeface="Arial"/>
                <a:ea typeface="+mn-ea"/>
                <a:cs typeface="+mn-cs"/>
              </a:rPr>
              <a:t>Die vorliegenden Unterlagen werden von der SAP SE oder einem SAP-Konzernunternehmen bereitgestellt und dienen ausschließlich zu Informationszwecken. Die SAP SE oder ihre Konzernunternehmen übernehmen keinerlei Haftung oder Gewährleistung für Fehler oder Unvollständigkeiten in dieser Publikation. Die SAP SE 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600"/>
              </a:spcBef>
            </a:pPr>
            <a:r>
              <a:rPr lang="de-DE" sz="800" kern="1200" noProof="0" dirty="0">
                <a:solidFill>
                  <a:schemeClr val="tx1"/>
                </a:solidFill>
                <a:effectLst/>
                <a:latin typeface="Arial"/>
                <a:ea typeface="+mn-ea"/>
                <a:cs typeface="+mn-cs"/>
              </a:rPr>
              <a:t>Insbesondere sind die SAP SE 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die Strategie und etwaige künftige Entwicklungen, Produkte und/oder Plattformen der SAP SE oder ihrer Konzernunternehmen können von der SAP SE oder ihren Konzernunternehmen jederzeit und ohne Angabe von Gründen unangekündigt geändert werden. 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Dem Leser wird empfohlen, diesen vorausschauenden Aussagen kein übertriebenes Vertrauen zu schenken und sich bei Kaufentscheidungen nicht auf sie zu stützen.</a:t>
            </a:r>
          </a:p>
          <a:p>
            <a:pPr>
              <a:spcBef>
                <a:spcPts val="600"/>
              </a:spcBef>
            </a:pPr>
            <a:r>
              <a:rPr lang="de-DE" sz="800" kern="1200" noProof="0" dirty="0">
                <a:solidFill>
                  <a:schemeClr val="tx1"/>
                </a:solidFill>
                <a:effectLst/>
                <a:latin typeface="Arial"/>
                <a:ea typeface="+mn-ea"/>
                <a:cs typeface="+mn-cs"/>
              </a:rPr>
              <a:t>SAP und andere in diesem Dokument erwähnte Produkte und Dienstleistungen von SAP sowie die dazugehörigen Logos sind Marken oder eingetragene Marken der SAP SE (oder von einem SAP-Konzernunternehmen) in Deutschland und verschiedenen anderen Ländern weltweit.</a:t>
            </a:r>
            <a:r>
              <a:rPr lang="de-DE" sz="800" kern="1200" baseline="0" noProof="0" dirty="0">
                <a:solidFill>
                  <a:schemeClr val="tx1"/>
                </a:solidFill>
                <a:effectLst/>
                <a:latin typeface="Arial"/>
                <a:ea typeface="+mn-ea"/>
                <a:cs typeface="+mn-cs"/>
              </a:rPr>
              <a:t> </a:t>
            </a:r>
            <a:r>
              <a:rPr lang="de-DE" sz="800" kern="1200" noProof="0" dirty="0">
                <a:solidFill>
                  <a:schemeClr val="tx1"/>
                </a:solidFill>
                <a:effectLst/>
                <a:latin typeface="Arial"/>
                <a:ea typeface="+mn-ea"/>
                <a:cs typeface="+mn-cs"/>
              </a:rPr>
              <a:t>Alle anderen Namen von Produkten und Dienstleistungen sind Marken der jeweiligen Firmen. </a:t>
            </a:r>
          </a:p>
          <a:p>
            <a:pPr>
              <a:spcBef>
                <a:spcPts val="600"/>
              </a:spcBef>
            </a:pPr>
            <a:r>
              <a:rPr lang="de-DE" sz="800" kern="1200" noProof="0" dirty="0">
                <a:solidFill>
                  <a:schemeClr val="tx1"/>
                </a:solidFill>
                <a:effectLst/>
                <a:latin typeface="Arial"/>
                <a:ea typeface="+mn-ea"/>
                <a:cs typeface="+mn-cs"/>
              </a:rPr>
              <a:t>Zusätzliche Informationen zur Marke und Vermerke finden Sie auf der Seite </a:t>
            </a:r>
            <a:r>
              <a:rPr lang="de-DE" sz="800" kern="1200" noProof="0" dirty="0">
                <a:solidFill>
                  <a:schemeClr val="tx1"/>
                </a:solidFill>
                <a:effectLst/>
                <a:latin typeface="Arial"/>
                <a:ea typeface="+mn-ea"/>
                <a:cs typeface="+mn-cs"/>
                <a:hlinkClick r:id="rId4"/>
              </a:rPr>
              <a:t>www.sap.com/corporate/de/legal/copyright.html</a:t>
            </a:r>
            <a:r>
              <a:rPr lang="de-DE" sz="800" kern="1200" noProof="0" dirty="0">
                <a:solidFill>
                  <a:schemeClr val="tx1"/>
                </a:solidFill>
                <a:effectLst/>
                <a:latin typeface="Arial"/>
                <a:ea typeface="+mn-ea"/>
                <a:cs typeface="+mn-cs"/>
              </a:rPr>
              <a:t>.</a:t>
            </a:r>
          </a:p>
        </p:txBody>
      </p:sp>
      <p:pic>
        <p:nvPicPr>
          <p:cNvPr id="12" name="Linkedin icon with link">
            <a:hlinkClick r:id="rId5"/>
          </p:cNvPr>
          <p:cNvPicPr>
            <a:picLocks noChangeAspect="1"/>
          </p:cNvPicPr>
          <p:nvPr userDrawn="1"/>
        </p:nvPicPr>
        <p:blipFill>
          <a:blip r:embed="rId6"/>
          <a:stretch>
            <a:fillRect/>
          </a:stretch>
        </p:blipFill>
        <p:spPr>
          <a:xfrm>
            <a:off x="2257487" y="1749959"/>
            <a:ext cx="361809" cy="361809"/>
          </a:xfrm>
          <a:prstGeom prst="rect">
            <a:avLst/>
          </a:prstGeom>
        </p:spPr>
      </p:pic>
      <p:pic>
        <p:nvPicPr>
          <p:cNvPr id="13" name="YouTube icon with link">
            <a:hlinkClick r:id="rId7"/>
          </p:cNvPr>
          <p:cNvPicPr>
            <a:picLocks noChangeAspect="1"/>
          </p:cNvPicPr>
          <p:nvPr userDrawn="1"/>
        </p:nvPicPr>
        <p:blipFill>
          <a:blip r:embed="rId8"/>
          <a:stretch>
            <a:fillRect/>
          </a:stretch>
        </p:blipFill>
        <p:spPr>
          <a:xfrm>
            <a:off x="1666951" y="1749063"/>
            <a:ext cx="363600" cy="363600"/>
          </a:xfrm>
          <a:prstGeom prst="rect">
            <a:avLst/>
          </a:prstGeom>
        </p:spPr>
      </p:pic>
      <p:pic>
        <p:nvPicPr>
          <p:cNvPr id="14" name="Twitter icon with link">
            <a:hlinkClick r:id="rId9" tooltip="https://twitter.com/sap"/>
          </p:cNvPr>
          <p:cNvPicPr>
            <a:picLocks noChangeAspect="1"/>
          </p:cNvPicPr>
          <p:nvPr userDrawn="1"/>
        </p:nvPicPr>
        <p:blipFill>
          <a:blip r:embed="rId10"/>
          <a:stretch>
            <a:fillRect/>
          </a:stretch>
        </p:blipFill>
        <p:spPr>
          <a:xfrm>
            <a:off x="1078206" y="1749959"/>
            <a:ext cx="361809" cy="361809"/>
          </a:xfrm>
          <a:prstGeom prst="rect">
            <a:avLst/>
          </a:prstGeom>
        </p:spPr>
      </p:pic>
      <p:pic>
        <p:nvPicPr>
          <p:cNvPr id="15" name="Facebook icon with link">
            <a:hlinkClick r:id="rId11"/>
          </p:cNvPr>
          <p:cNvPicPr>
            <a:picLocks noChangeAspect="1"/>
          </p:cNvPicPr>
          <p:nvPr userDrawn="1"/>
        </p:nvPicPr>
        <p:blipFill>
          <a:blip r:embed="rId12"/>
          <a:stretch>
            <a:fillRect/>
          </a:stretch>
        </p:blipFill>
        <p:spPr>
          <a:xfrm>
            <a:off x="487670" y="1749063"/>
            <a:ext cx="363600" cy="363600"/>
          </a:xfrm>
          <a:prstGeom prst="rect">
            <a:avLst/>
          </a:prstGeom>
        </p:spPr>
      </p:pic>
      <p:sp>
        <p:nvSpPr>
          <p:cNvPr id="33" name="SAP folgen auf"/>
          <p:cNvSpPr txBox="1"/>
          <p:nvPr userDrawn="1"/>
        </p:nvSpPr>
        <p:spPr bwMode="black">
          <a:xfrm>
            <a:off x="503997"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de-DE" sz="1100" b="0" kern="1200" noProof="0" dirty="0">
                <a:solidFill>
                  <a:schemeClr val="tx1"/>
                </a:solidFill>
                <a:latin typeface="Arial"/>
                <a:ea typeface="Arial Unicode MS" panose="020B0604020202020204" pitchFamily="34" charset="-128"/>
                <a:cs typeface="+mn-cs"/>
              </a:rPr>
              <a:t>SAP folgen auf</a:t>
            </a:r>
          </a:p>
        </p:txBody>
      </p:sp>
      <p:pic>
        <p:nvPicPr>
          <p:cNvPr id="18" name="SAP Fieldglass Logo">
            <a:extLst>
              <a:ext uri="{FF2B5EF4-FFF2-40B4-BE49-F238E27FC236}">
                <a16:creationId xmlns:a16="http://schemas.microsoft.com/office/drawing/2014/main" id="{F734320C-4400-4BB2-9290-5254130F0978}"/>
              </a:ext>
            </a:extLst>
          </p:cNvPr>
          <p:cNvPicPr>
            <a:picLocks noChangeAspect="1"/>
          </p:cNvPicPr>
          <p:nvPr userDrawn="1"/>
        </p:nvPicPr>
        <p:blipFill>
          <a:blip r:embed="rId13"/>
          <a:stretch>
            <a:fillRect/>
          </a:stretch>
        </p:blipFill>
        <p:spPr>
          <a:xfrm>
            <a:off x="503238" y="507023"/>
            <a:ext cx="1881540" cy="360000"/>
          </a:xfrm>
          <a:prstGeom prst="rect">
            <a:avLst/>
          </a:prstGeom>
        </p:spPr>
      </p:pic>
    </p:spTree>
    <p:extLst>
      <p:ext uri="{BB962C8B-B14F-4D97-AF65-F5344CB8AC3E}">
        <p14:creationId xmlns:p14="http://schemas.microsoft.com/office/powerpoint/2010/main" val="1911862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with Image or Illustration - black">
    <p:bg>
      <p:bgRef idx="1001">
        <a:schemeClr val="bg1"/>
      </p:bgRef>
    </p:bg>
    <p:spTree>
      <p:nvGrpSpPr>
        <p:cNvPr id="1" name=""/>
        <p:cNvGrpSpPr/>
        <p:nvPr/>
      </p:nvGrpSpPr>
      <p:grpSpPr>
        <a:xfrm>
          <a:off x="0" y="0"/>
          <a:ext cx="0" cy="0"/>
          <a:chOff x="0" y="0"/>
          <a:chExt cx="0" cy="0"/>
        </a:xfrm>
      </p:grpSpPr>
      <p:pic>
        <p:nvPicPr>
          <p:cNvPr id="6" name="SAP Logo" descr="SAP Logo" title="SAP Logo"/>
          <p:cNvPicPr>
            <a:picLocks noChangeAspect="1"/>
          </p:cNvPicPr>
          <p:nvPr userDrawn="1"/>
        </p:nvPicPr>
        <p:blipFill>
          <a:blip r:embed="rId2"/>
          <a:stretch>
            <a:fillRect/>
          </a:stretch>
        </p:blipFill>
        <p:spPr>
          <a:xfrm>
            <a:off x="9950552" y="6217668"/>
            <a:ext cx="1963636" cy="360000"/>
          </a:xfrm>
          <a:prstGeom prst="rect">
            <a:avLst/>
          </a:prstGeom>
        </p:spPr>
      </p:pic>
      <p:sp>
        <p:nvSpPr>
          <p:cNvPr id="19" name="Speaker"/>
          <p:cNvSpPr>
            <a:spLocks noGrp="1"/>
          </p:cNvSpPr>
          <p:nvPr userDrawn="1">
            <p:ph type="subTitle" idx="1" hasCustomPrompt="1"/>
          </p:nvPr>
        </p:nvSpPr>
        <p:spPr bwMode="black">
          <a:xfrm>
            <a:off x="288000" y="5130489"/>
            <a:ext cx="11626188"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2018</a:t>
            </a:r>
          </a:p>
        </p:txBody>
      </p:sp>
      <p:sp>
        <p:nvSpPr>
          <p:cNvPr id="3" name="Title"/>
          <p:cNvSpPr>
            <a:spLocks noGrp="1"/>
          </p:cNvSpPr>
          <p:nvPr>
            <p:ph type="title" hasCustomPrompt="1"/>
          </p:nvPr>
        </p:nvSpPr>
        <p:spPr>
          <a:xfrm>
            <a:off x="288000" y="4024430"/>
            <a:ext cx="11626188" cy="997196"/>
          </a:xfrm>
        </p:spPr>
        <p:txBody>
          <a:bodyPr vert="horz" wrap="square" lIns="0" tIns="0" rIns="0" bIns="0" rtlCol="0">
            <a:noAutofit/>
          </a:bodyPr>
          <a:lstStyle>
            <a:lvl1pPr>
              <a:lnSpc>
                <a:spcPct val="90000"/>
              </a:lnSpc>
              <a:defRPr lang="de-DE" sz="3600" dirty="0">
                <a:latin typeface="+mn-lt"/>
                <a:ea typeface="+mn-ea"/>
                <a:cs typeface="+mn-cs"/>
              </a:defRPr>
            </a:lvl1pPr>
          </a:lstStyle>
          <a:p>
            <a:pPr lvl="0"/>
            <a:r>
              <a:rPr lang="en-US" dirty="0"/>
              <a:t>Presentation Title </a:t>
            </a:r>
            <a:br>
              <a:rPr lang="en-US" dirty="0"/>
            </a:br>
            <a:r>
              <a:rPr lang="en-US" dirty="0"/>
              <a:t>Goes Here and Here.</a:t>
            </a:r>
          </a:p>
        </p:txBody>
      </p:sp>
      <p:sp>
        <p:nvSpPr>
          <p:cNvPr id="5" name="Title Image Placeholder" descr="Placeholder title image" title="Title image"/>
          <p:cNvSpPr>
            <a:spLocks noGrp="1"/>
          </p:cNvSpPr>
          <p:nvPr>
            <p:ph type="pic" sz="quarter" idx="12" hasCustomPrompt="1"/>
          </p:nvPr>
        </p:nvSpPr>
        <p:spPr bwMode="gray">
          <a:xfrm>
            <a:off x="1" y="0"/>
            <a:ext cx="12193200" cy="3430006"/>
          </a:xfrm>
          <a:noFill/>
        </p:spPr>
        <p:txBody>
          <a:bodyPr tIns="504000"/>
          <a:lstStyle>
            <a:lvl1pPr algn="ctr">
              <a:defRPr sz="1600">
                <a:solidFill>
                  <a:schemeClr val="tx1"/>
                </a:solidFill>
              </a:defRPr>
            </a:lvl1pPr>
          </a:lstStyle>
          <a:p>
            <a:r>
              <a:rPr lang="en-US" dirty="0"/>
              <a:t>Click to insert title image or illustration</a:t>
            </a:r>
          </a:p>
        </p:txBody>
      </p:sp>
      <p:pic>
        <p:nvPicPr>
          <p:cNvPr id="7" name="SAP Fieldglass Logo">
            <a:extLst>
              <a:ext uri="{FF2B5EF4-FFF2-40B4-BE49-F238E27FC236}">
                <a16:creationId xmlns:a16="http://schemas.microsoft.com/office/drawing/2014/main" id="{50DF7EB4-04A9-41F7-A32C-8030A6361E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88000" y="3547218"/>
            <a:ext cx="1968514" cy="360000"/>
          </a:xfrm>
          <a:prstGeom prst="rect">
            <a:avLst/>
          </a:prstGeom>
        </p:spPr>
      </p:pic>
    </p:spTree>
    <p:extLst>
      <p:ext uri="{BB962C8B-B14F-4D97-AF65-F5344CB8AC3E}">
        <p14:creationId xmlns:p14="http://schemas.microsoft.com/office/powerpoint/2010/main" val="42206445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505">
          <p15:clr>
            <a:srgbClr val="FBAE40"/>
          </p15:clr>
        </p15:guide>
        <p15:guide id="2" orient="horz" pos="4144">
          <p15:clr>
            <a:srgbClr val="FBAE40"/>
          </p15:clr>
        </p15:guide>
        <p15:guide id="3" orient="horz" pos="2162">
          <p15:clr>
            <a:srgbClr val="FBAE40"/>
          </p15:clr>
        </p15:guide>
        <p15:guide id="4" pos="181">
          <p15:clr>
            <a:srgbClr val="FBAE40"/>
          </p15:clr>
        </p15:guide>
        <p15:guide id="5" orient="horz" pos="2534">
          <p15:clr>
            <a:srgbClr val="FBAE40"/>
          </p15:clr>
        </p15:guide>
        <p15:guide id="6" orient="horz" pos="3181">
          <p15:clr>
            <a:srgbClr val="FBAE40"/>
          </p15:clr>
        </p15:guide>
        <p15:guide id="7" orient="horz" pos="3232">
          <p15:clr>
            <a:srgbClr val="FBAE40"/>
          </p15:clr>
        </p15:guide>
        <p15:guide id="8" orient="horz" pos="350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with Image black 2">
    <p:bg>
      <p:bgRef idx="1001">
        <a:schemeClr val="bg1"/>
      </p:bgRef>
    </p:bg>
    <p:spTree>
      <p:nvGrpSpPr>
        <p:cNvPr id="1" name=""/>
        <p:cNvGrpSpPr/>
        <p:nvPr/>
      </p:nvGrpSpPr>
      <p:grpSpPr>
        <a:xfrm>
          <a:off x="0" y="0"/>
          <a:ext cx="0" cy="0"/>
          <a:chOff x="0" y="0"/>
          <a:chExt cx="0" cy="0"/>
        </a:xfrm>
      </p:grpSpPr>
      <p:pic>
        <p:nvPicPr>
          <p:cNvPr id="6" name="SAP Logo" descr="SAP Logo" title="SAP Logo"/>
          <p:cNvPicPr>
            <a:picLocks noChangeAspect="1"/>
          </p:cNvPicPr>
          <p:nvPr userDrawn="1"/>
        </p:nvPicPr>
        <p:blipFill>
          <a:blip r:embed="rId2"/>
          <a:stretch>
            <a:fillRect/>
          </a:stretch>
        </p:blipFill>
        <p:spPr>
          <a:xfrm>
            <a:off x="9950552" y="6217668"/>
            <a:ext cx="1963636" cy="360000"/>
          </a:xfrm>
          <a:prstGeom prst="rect">
            <a:avLst/>
          </a:prstGeom>
        </p:spPr>
      </p:pic>
      <p:sp>
        <p:nvSpPr>
          <p:cNvPr id="3" name="Title"/>
          <p:cNvSpPr>
            <a:spLocks noGrp="1"/>
          </p:cNvSpPr>
          <p:nvPr>
            <p:ph type="title" hasCustomPrompt="1"/>
          </p:nvPr>
        </p:nvSpPr>
        <p:spPr>
          <a:xfrm>
            <a:off x="288000" y="4268375"/>
            <a:ext cx="11626188" cy="498598"/>
          </a:xfrm>
        </p:spPr>
        <p:txBody>
          <a:bodyPr vert="horz" wrap="square" lIns="0" tIns="0" rIns="0" bIns="0" rtlCol="0">
            <a:spAutoFit/>
          </a:bodyPr>
          <a:lstStyle>
            <a:lvl1pPr>
              <a:lnSpc>
                <a:spcPct val="90000"/>
              </a:lnSpc>
              <a:defRPr lang="de-DE" sz="3600" dirty="0">
                <a:latin typeface="+mn-lt"/>
                <a:ea typeface="+mn-ea"/>
                <a:cs typeface="+mn-cs"/>
              </a:defRPr>
            </a:lvl1pPr>
          </a:lstStyle>
          <a:p>
            <a:pPr lvl="0"/>
            <a:r>
              <a:rPr lang="en-US" dirty="0"/>
              <a:t>Presentation Title</a:t>
            </a:r>
          </a:p>
        </p:txBody>
      </p:sp>
      <p:sp>
        <p:nvSpPr>
          <p:cNvPr id="5" name="Title Image Placeholder" descr="Placeholder title image" title="Title image"/>
          <p:cNvSpPr>
            <a:spLocks noGrp="1"/>
          </p:cNvSpPr>
          <p:nvPr>
            <p:ph type="pic" sz="quarter" idx="12" hasCustomPrompt="1"/>
          </p:nvPr>
        </p:nvSpPr>
        <p:spPr bwMode="gray">
          <a:xfrm>
            <a:off x="1" y="-1"/>
            <a:ext cx="12193200" cy="3944204"/>
          </a:xfrm>
          <a:noFill/>
        </p:spPr>
        <p:txBody>
          <a:bodyPr tIns="504000"/>
          <a:lstStyle>
            <a:lvl1pPr algn="ctr">
              <a:defRPr sz="1600">
                <a:solidFill>
                  <a:schemeClr val="tx1"/>
                </a:solidFill>
              </a:defRPr>
            </a:lvl1pPr>
          </a:lstStyle>
          <a:p>
            <a:r>
              <a:rPr lang="en-US" dirty="0"/>
              <a:t>Click to insert title image or illustration</a:t>
            </a:r>
          </a:p>
        </p:txBody>
      </p:sp>
      <p:sp>
        <p:nvSpPr>
          <p:cNvPr id="9" name="Contact information">
            <a:extLst>
              <a:ext uri="{FF2B5EF4-FFF2-40B4-BE49-F238E27FC236}">
                <a16:creationId xmlns:a16="http://schemas.microsoft.com/office/drawing/2014/main" id="{07DC18F3-9D0E-1140-842E-D821B06ABA32}"/>
              </a:ext>
            </a:extLst>
          </p:cNvPr>
          <p:cNvSpPr>
            <a:spLocks noGrp="1"/>
          </p:cNvSpPr>
          <p:nvPr>
            <p:ph type="body" sz="quarter" idx="10" hasCustomPrompt="1"/>
          </p:nvPr>
        </p:nvSpPr>
        <p:spPr>
          <a:xfrm>
            <a:off x="280986" y="4974700"/>
            <a:ext cx="11626187" cy="323165"/>
          </a:xfrm>
        </p:spPr>
        <p:txBody>
          <a:bodyPr anchor="t" anchorCtr="0">
            <a:spAutoFit/>
          </a:bodyPr>
          <a:lstStyle>
            <a:lvl1pPr>
              <a:spcBef>
                <a:spcPts val="0"/>
              </a:spcBef>
              <a:spcAft>
                <a:spcPts val="1200"/>
              </a:spcAft>
              <a:defRPr sz="2100" b="0">
                <a:solidFill>
                  <a:schemeClr val="accent1"/>
                </a:solidFill>
              </a:defRPr>
            </a:lvl1pPr>
            <a:lvl2pPr marL="0" indent="0">
              <a:spcBef>
                <a:spcPts val="0"/>
              </a:spcBef>
              <a:buNone/>
              <a:defRPr sz="1600" b="0"/>
            </a:lvl2pPr>
          </a:lstStyle>
          <a:p>
            <a:r>
              <a:rPr lang="en-US" dirty="0"/>
              <a:t>Subtitle</a:t>
            </a:r>
          </a:p>
        </p:txBody>
      </p:sp>
    </p:spTree>
    <p:extLst>
      <p:ext uri="{BB962C8B-B14F-4D97-AF65-F5344CB8AC3E}">
        <p14:creationId xmlns:p14="http://schemas.microsoft.com/office/powerpoint/2010/main" val="187570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505">
          <p15:clr>
            <a:srgbClr val="FBAE40"/>
          </p15:clr>
        </p15:guide>
        <p15:guide id="2" orient="horz" pos="4144">
          <p15:clr>
            <a:srgbClr val="FBAE40"/>
          </p15:clr>
        </p15:guide>
        <p15:guide id="3" orient="horz" pos="2162">
          <p15:clr>
            <a:srgbClr val="FBAE40"/>
          </p15:clr>
        </p15:guide>
        <p15:guide id="4" pos="181">
          <p15:clr>
            <a:srgbClr val="FBAE40"/>
          </p15:clr>
        </p15:guide>
        <p15:guide id="5" orient="horz" pos="2534">
          <p15:clr>
            <a:srgbClr val="FBAE40"/>
          </p15:clr>
        </p15:guide>
        <p15:guide id="6" orient="horz" pos="3181">
          <p15:clr>
            <a:srgbClr val="FBAE40"/>
          </p15:clr>
        </p15:guide>
        <p15:guide id="7" orient="horz" pos="3232">
          <p15:clr>
            <a:srgbClr val="FBAE40"/>
          </p15:clr>
        </p15:guide>
        <p15:guide id="8" orient="horz" pos="350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504000" y="1620000"/>
            <a:ext cx="11185200" cy="4716000"/>
          </a:xfrm>
        </p:spPr>
        <p:txBody>
          <a:bodyPr>
            <a:normAutofit/>
          </a:bodyPr>
          <a:lstStyle>
            <a:lvl1pPr marL="0" marR="0" indent="0" algn="l" defTabSz="1088558" rtl="0" eaLnBrk="1" fontAlgn="auto" latinLnBrk="0" hangingPunct="1">
              <a:lnSpc>
                <a:spcPct val="100000"/>
              </a:lnSpc>
              <a:spcBef>
                <a:spcPts val="3000"/>
              </a:spcBef>
              <a:spcAft>
                <a:spcPts val="0"/>
              </a:spcAft>
              <a:buClr>
                <a:schemeClr val="accent1"/>
              </a:buClr>
              <a:buSzPct val="80000"/>
              <a:buFontTx/>
              <a:buNone/>
              <a:tabLst/>
              <a:defRPr sz="2000" b="0"/>
            </a:lvl1pPr>
            <a:lvl2pPr marL="179964" marR="0" indent="-179964" algn="l" defTabSz="1088558"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800"/>
            </a:lvl2pPr>
            <a:lvl3pPr marL="359928" marR="0" indent="-179352" algn="l" defTabSz="1088558" rtl="0" eaLnBrk="1" fontAlgn="auto" latinLnBrk="0" hangingPunct="1">
              <a:lnSpc>
                <a:spcPct val="100000"/>
              </a:lnSpc>
              <a:spcBef>
                <a:spcPts val="400"/>
              </a:spcBef>
              <a:spcAft>
                <a:spcPts val="0"/>
              </a:spcAft>
              <a:buClr>
                <a:schemeClr val="tx1"/>
              </a:buClr>
              <a:buSzPct val="100000"/>
              <a:buFont typeface="Arial" pitchFamily="34" charset="0"/>
              <a:buChar char="–"/>
              <a:tabLst/>
              <a:defRPr sz="1800" baseline="0"/>
            </a:lvl3pPr>
            <a:lvl4pPr marL="539892" marR="0" indent="-179964" algn="l" defTabSz="1088558"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dirty="0"/>
              <a:t>Agenda Item/Divider Headline</a:t>
            </a:r>
          </a:p>
          <a:p>
            <a:pPr lvl="1"/>
            <a:r>
              <a:rPr lang="en-US" dirty="0"/>
              <a:t>Details</a:t>
            </a:r>
          </a:p>
        </p:txBody>
      </p:sp>
      <p:sp>
        <p:nvSpPr>
          <p:cNvPr id="3" name="Agenda title"/>
          <p:cNvSpPr>
            <a:spLocks noGrp="1"/>
          </p:cNvSpPr>
          <p:nvPr>
            <p:ph type="title" hasCustomPrompt="1"/>
          </p:nvPr>
        </p:nvSpPr>
        <p:spPr/>
        <p:txBody>
          <a:bodyPr/>
          <a:lstStyle>
            <a:lvl1pPr>
              <a:defRPr/>
            </a:lvl1pPr>
          </a:lstStyle>
          <a:p>
            <a:r>
              <a:rPr lang="en-US" dirty="0"/>
              <a:t>Agenda</a:t>
            </a:r>
          </a:p>
        </p:txBody>
      </p:sp>
    </p:spTree>
    <p:extLst>
      <p:ext uri="{BB962C8B-B14F-4D97-AF65-F5344CB8AC3E}">
        <p14:creationId xmlns:p14="http://schemas.microsoft.com/office/powerpoint/2010/main" val="1859360619"/>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1020" userDrawn="1">
          <p15:clr>
            <a:srgbClr val="FBAE40"/>
          </p15:clr>
        </p15:guide>
        <p15:guide id="3" pos="7364" userDrawn="1">
          <p15:clr>
            <a:srgbClr val="FBAE40"/>
          </p15:clr>
        </p15:guide>
        <p15:guide id="4" orient="horz" pos="316" userDrawn="1">
          <p15:clr>
            <a:srgbClr val="FBAE40"/>
          </p15:clr>
        </p15:guide>
        <p15:guide id="5" orient="horz" pos="551" userDrawn="1">
          <p15:clr>
            <a:srgbClr val="FBAE40"/>
          </p15:clr>
        </p15:guide>
        <p15:guide id="6" orient="horz" pos="399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p:bg>
      <p:bgRef idx="1001">
        <a:schemeClr val="bg1"/>
      </p:bgRef>
    </p:bg>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504000" y="3090446"/>
            <a:ext cx="11185200" cy="677108"/>
          </a:xfrm>
        </p:spPr>
        <p:txBody>
          <a:bodyPr anchor="ctr"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4109527874"/>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317" userDrawn="1">
          <p15:clr>
            <a:srgbClr val="FBAE40"/>
          </p15:clr>
        </p15:guide>
        <p15:guide id="2" orient="horz" pos="2160" userDrawn="1">
          <p15:clr>
            <a:srgbClr val="FBAE40"/>
          </p15:clr>
        </p15:guide>
        <p15:guide id="3" pos="736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bg>
      <p:bgRef idx="1001">
        <a:schemeClr val="bg1"/>
      </p:bgRef>
    </p:bg>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bwMode="gray">
          <a:xfrm>
            <a:off x="1" y="3427200"/>
            <a:ext cx="12195175" cy="3430800"/>
          </a:xfrm>
          <a:noFill/>
        </p:spPr>
        <p:txBody>
          <a:bodyPr tIns="324000"/>
          <a:lstStyle>
            <a:lvl1pPr marL="0" marR="0" indent="0" algn="ctr" defTabSz="1088558"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8558" rtl="0" eaLnBrk="1" fontAlgn="auto" latinLnBrk="0" hangingPunct="1">
              <a:lnSpc>
                <a:spcPct val="100000"/>
              </a:lnSpc>
              <a:spcBef>
                <a:spcPts val="1200"/>
              </a:spcBef>
              <a:spcAft>
                <a:spcPts val="0"/>
              </a:spcAft>
              <a:buClr>
                <a:schemeClr val="accent1"/>
              </a:buClr>
              <a:buSzPct val="80000"/>
              <a:buFontTx/>
              <a:buNone/>
              <a:tabLst/>
              <a:defRPr/>
            </a:pPr>
            <a:r>
              <a:rPr lang="en-US" dirty="0"/>
              <a:t>Placeholder for image and illustration</a:t>
            </a:r>
          </a:p>
        </p:txBody>
      </p:sp>
      <p:sp>
        <p:nvSpPr>
          <p:cNvPr id="2" name="Divider text"/>
          <p:cNvSpPr>
            <a:spLocks noGrp="1"/>
          </p:cNvSpPr>
          <p:nvPr>
            <p:ph type="ctrTitle" hasCustomPrompt="1"/>
          </p:nvPr>
        </p:nvSpPr>
        <p:spPr bwMode="black">
          <a:xfrm>
            <a:off x="504000" y="1375046"/>
            <a:ext cx="11185200" cy="677108"/>
          </a:xfrm>
        </p:spPr>
        <p:txBody>
          <a:bodyPr anchor="t"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1008985274"/>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userDrawn="1">
          <p15:clr>
            <a:srgbClr val="FBAE40"/>
          </p15:clr>
        </p15:guide>
        <p15:guide id="2" pos="7364" userDrawn="1">
          <p15:clr>
            <a:srgbClr val="FBAE40"/>
          </p15:clr>
        </p15:guide>
        <p15:guide id="3" pos="317" userDrawn="1">
          <p15:clr>
            <a:srgbClr val="FBAE40"/>
          </p15:clr>
        </p15:guide>
        <p15:guide id="4" orient="horz" pos="865" userDrawn="1">
          <p15:clr>
            <a:srgbClr val="FBAE40"/>
          </p15:clr>
        </p15:guide>
        <p15:guide id="5" orient="horz" pos="129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Page with Full Image">
    <p:bg>
      <p:bgRef idx="1001">
        <a:schemeClr val="bg1"/>
      </p:bgRef>
    </p:bg>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bwMode="gray">
          <a:xfrm>
            <a:off x="1" y="0"/>
            <a:ext cx="12195175" cy="6858000"/>
          </a:xfrm>
          <a:noFill/>
        </p:spPr>
        <p:txBody>
          <a:bodyPr tIns="324000"/>
          <a:lstStyle>
            <a:lvl1pPr marL="0" marR="0" indent="0" algn="ctr" defTabSz="1088558"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8558" rtl="0" eaLnBrk="1" fontAlgn="auto" latinLnBrk="0" hangingPunct="1">
              <a:lnSpc>
                <a:spcPct val="100000"/>
              </a:lnSpc>
              <a:spcBef>
                <a:spcPts val="1200"/>
              </a:spcBef>
              <a:spcAft>
                <a:spcPts val="0"/>
              </a:spcAft>
              <a:buClr>
                <a:schemeClr val="accent1"/>
              </a:buClr>
              <a:buSzPct val="80000"/>
              <a:buFontTx/>
              <a:buNone/>
              <a:tabLst/>
              <a:defRPr/>
            </a:pPr>
            <a:r>
              <a:rPr lang="en-US" dirty="0"/>
              <a:t>Placeholder for image and illustration</a:t>
            </a:r>
          </a:p>
        </p:txBody>
      </p:sp>
      <p:sp>
        <p:nvSpPr>
          <p:cNvPr id="2" name="Divider text"/>
          <p:cNvSpPr>
            <a:spLocks noGrp="1"/>
          </p:cNvSpPr>
          <p:nvPr>
            <p:ph type="ctrTitle" hasCustomPrompt="1"/>
          </p:nvPr>
        </p:nvSpPr>
        <p:spPr bwMode="black">
          <a:xfrm>
            <a:off x="504000" y="3090446"/>
            <a:ext cx="11185200" cy="677108"/>
          </a:xfrm>
        </p:spPr>
        <p:txBody>
          <a:bodyPr anchor="t"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849983128"/>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7364">
          <p15:clr>
            <a:srgbClr val="FBAE40"/>
          </p15:clr>
        </p15:guide>
        <p15:guide id="3" pos="31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466743634"/>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7364" userDrawn="1">
          <p15:clr>
            <a:srgbClr val="FBAE40"/>
          </p15:clr>
        </p15:guide>
        <p15:guide id="4" orient="horz" pos="551" userDrawn="1">
          <p15:clr>
            <a:srgbClr val="FBAE40"/>
          </p15:clr>
        </p15:guide>
        <p15:guide id="5" orient="horz" pos="399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 name="Slide numbe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10" name="Copyright"/>
          <p:cNvSpPr txBox="1"/>
          <p:nvPr userDrawn="1"/>
        </p:nvSpPr>
        <p:spPr bwMode="black">
          <a:xfrm>
            <a:off x="504001" y="6559834"/>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tx1"/>
                </a:solidFill>
              </a:rPr>
              <a:t>2019 SAP SE or an SAP affiliate company. All rights reserved.</a:t>
            </a:r>
            <a:endParaRPr kumimoji="0" lang="en-US" sz="600" b="0" i="0" u="none" kern="0" baseline="0" dirty="0">
              <a:solidFill>
                <a:schemeClr val="tx1"/>
              </a:solidFill>
              <a:latin typeface="Arial"/>
              <a:ea typeface="Arial Unicode MS"/>
              <a:cs typeface="Arial Unicode MS" pitchFamily="34" charset="-128"/>
              <a:sym typeface="Arial"/>
            </a:endParaRPr>
          </a:p>
        </p:txBody>
      </p:sp>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dirty="0"/>
              <a:t>Insert page title (sentence case)</a:t>
            </a:r>
          </a:p>
        </p:txBody>
      </p:sp>
    </p:spTree>
    <p:extLst>
      <p:ext uri="{BB962C8B-B14F-4D97-AF65-F5344CB8AC3E}">
        <p14:creationId xmlns:p14="http://schemas.microsoft.com/office/powerpoint/2010/main" val="3408294523"/>
      </p:ext>
    </p:extLst>
  </p:cSld>
  <p:clrMap bg1="lt1" tx1="dk1" bg2="lt2" tx2="dk2" accent1="accent1" accent2="accent2" accent3="accent3" accent4="accent4" accent5="accent5" accent6="accent6" hlink="hlink" folHlink="folHlink"/>
  <p:sldLayoutIdLst>
    <p:sldLayoutId id="2147483793" r:id="rId1"/>
    <p:sldLayoutId id="2147483772" r:id="rId2"/>
    <p:sldLayoutId id="2147483792" r:id="rId3"/>
    <p:sldLayoutId id="2147483797" r:id="rId4"/>
    <p:sldLayoutId id="2147483741" r:id="rId5"/>
    <p:sldLayoutId id="2147483765" r:id="rId6"/>
    <p:sldLayoutId id="2147483767" r:id="rId7"/>
    <p:sldLayoutId id="2147483791" r:id="rId8"/>
    <p:sldLayoutId id="2147483743" r:id="rId9"/>
    <p:sldLayoutId id="2147483795" r:id="rId10"/>
    <p:sldLayoutId id="2147483796" r:id="rId11"/>
    <p:sldLayoutId id="2147483774" r:id="rId12"/>
    <p:sldLayoutId id="2147483744" r:id="rId13"/>
    <p:sldLayoutId id="2147483790" r:id="rId14"/>
    <p:sldLayoutId id="2147483771" r:id="rId15"/>
    <p:sldLayoutId id="2147483751" r:id="rId16"/>
    <p:sldLayoutId id="2147483756" r:id="rId17"/>
    <p:sldLayoutId id="2147483794" r:id="rId18"/>
    <p:sldLayoutId id="2147483740" r:id="rId19"/>
    <p:sldLayoutId id="2147483754" r:id="rId20"/>
    <p:sldLayoutId id="2147483755" r:id="rId21"/>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hyperlink" Target="https://dam.sap.com/mac/spa/index.html?h=%7Casset%7Cpreview%7Cced9646edbb107f78adfacdbb5fd1ca0e64014c2#/asset/preview/ced9646edbb107f78adfacdbb5fd1ca0e64014c2?_k=ln04te" TargetMode="External"/><Relationship Id="rId2" Type="http://schemas.openxmlformats.org/officeDocument/2006/relationships/hyperlink" Target="https://dam.sap.com/mac/spa/index.html?h=%7Cpdf%7Casset%7Cpreview%7C57296%3F_k=95vord#/pdf/asset/preview/57296?_k=95vord" TargetMode="External"/><Relationship Id="rId1" Type="http://schemas.openxmlformats.org/officeDocument/2006/relationships/slideLayout" Target="../slideLayouts/slideLayout12.xml"/><Relationship Id="rId5" Type="http://schemas.openxmlformats.org/officeDocument/2006/relationships/hyperlink" Target="https://dam.sap.com/a/sv5BKQY/AribaFieldglassGTMFAQ%20FINAL.pdf" TargetMode="External"/><Relationship Id="rId4" Type="http://schemas.openxmlformats.org/officeDocument/2006/relationships/hyperlink" Target="https://dam.sap.com/mac/spa/index.html?h=%7Cpdf%7Casset%7Cpreview%7C49307#/pdf/asset/preview/49307?_k=q3qxzv"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45.tif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47.jpg"/></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9.png"/><Relationship Id="rId7"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ACD2A-A871-224F-9CD7-6AB8302ECBD6}"/>
              </a:ext>
            </a:extLst>
          </p:cNvPr>
          <p:cNvSpPr>
            <a:spLocks noGrp="1"/>
          </p:cNvSpPr>
          <p:nvPr>
            <p:ph type="title"/>
          </p:nvPr>
        </p:nvSpPr>
        <p:spPr>
          <a:xfrm>
            <a:off x="288000" y="4523352"/>
            <a:ext cx="11626188" cy="443198"/>
          </a:xfrm>
        </p:spPr>
        <p:txBody>
          <a:bodyPr/>
          <a:lstStyle/>
          <a:p>
            <a:r>
              <a:rPr lang="en-US" sz="3200" dirty="0"/>
              <a:t>Taking More Control of Indirect Spending</a:t>
            </a:r>
          </a:p>
        </p:txBody>
      </p:sp>
      <p:sp>
        <p:nvSpPr>
          <p:cNvPr id="4" name="Text Placeholder 3">
            <a:extLst>
              <a:ext uri="{FF2B5EF4-FFF2-40B4-BE49-F238E27FC236}">
                <a16:creationId xmlns:a16="http://schemas.microsoft.com/office/drawing/2014/main" id="{AE82472C-4C50-D24B-9D07-E25BA2CEC677}"/>
              </a:ext>
            </a:extLst>
          </p:cNvPr>
          <p:cNvSpPr>
            <a:spLocks noGrp="1"/>
          </p:cNvSpPr>
          <p:nvPr>
            <p:ph type="body" sz="quarter" idx="10"/>
          </p:nvPr>
        </p:nvSpPr>
        <p:spPr>
          <a:xfrm>
            <a:off x="280986" y="5129139"/>
            <a:ext cx="11626187" cy="323165"/>
          </a:xfrm>
        </p:spPr>
        <p:txBody>
          <a:bodyPr/>
          <a:lstStyle/>
          <a:p>
            <a:r>
              <a:rPr lang="en-US" dirty="0"/>
              <a:t>Examining today’s realities and tomorrow’s possibilities. </a:t>
            </a:r>
          </a:p>
        </p:txBody>
      </p:sp>
      <p:pic>
        <p:nvPicPr>
          <p:cNvPr id="8" name="Picture Placeholder 7">
            <a:extLst>
              <a:ext uri="{FF2B5EF4-FFF2-40B4-BE49-F238E27FC236}">
                <a16:creationId xmlns:a16="http://schemas.microsoft.com/office/drawing/2014/main" id="{ABC9BFC0-2A49-3645-ADA5-25AC113EBB4B}"/>
              </a:ext>
            </a:extLst>
          </p:cNvPr>
          <p:cNvPicPr>
            <a:picLocks noGrp="1" noChangeAspect="1"/>
          </p:cNvPicPr>
          <p:nvPr>
            <p:ph type="pic" sz="quarter" idx="12"/>
          </p:nvPr>
        </p:nvPicPr>
        <p:blipFill rotWithShape="1">
          <a:blip r:embed="rId3"/>
          <a:srcRect t="14610" r="11781" b="26391"/>
          <a:stretch/>
        </p:blipFill>
        <p:spPr>
          <a:xfrm>
            <a:off x="1" y="-1"/>
            <a:ext cx="12193200" cy="3944204"/>
          </a:xfrm>
        </p:spPr>
      </p:pic>
    </p:spTree>
    <p:extLst>
      <p:ext uri="{BB962C8B-B14F-4D97-AF65-F5344CB8AC3E}">
        <p14:creationId xmlns:p14="http://schemas.microsoft.com/office/powerpoint/2010/main" val="2964533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06B21558-7936-AC42-88E7-090E834B3DA8}"/>
              </a:ext>
            </a:extLst>
          </p:cNvPr>
          <p:cNvPicPr>
            <a:picLocks noChangeAspect="1"/>
          </p:cNvPicPr>
          <p:nvPr/>
        </p:nvPicPr>
        <p:blipFill>
          <a:blip r:embed="rId3"/>
          <a:stretch>
            <a:fillRect/>
          </a:stretch>
        </p:blipFill>
        <p:spPr>
          <a:xfrm>
            <a:off x="1553339" y="2147457"/>
            <a:ext cx="1709716" cy="1709716"/>
          </a:xfrm>
          <a:prstGeom prst="rect">
            <a:avLst/>
          </a:prstGeom>
        </p:spPr>
      </p:pic>
      <p:sp>
        <p:nvSpPr>
          <p:cNvPr id="2" name="Title 1">
            <a:extLst>
              <a:ext uri="{FF2B5EF4-FFF2-40B4-BE49-F238E27FC236}">
                <a16:creationId xmlns:a16="http://schemas.microsoft.com/office/drawing/2014/main" id="{D10F1B6F-76D2-E54D-A79E-5BF33E9C662E}"/>
              </a:ext>
            </a:extLst>
          </p:cNvPr>
          <p:cNvSpPr>
            <a:spLocks noGrp="1"/>
          </p:cNvSpPr>
          <p:nvPr>
            <p:ph type="title"/>
          </p:nvPr>
        </p:nvSpPr>
        <p:spPr>
          <a:xfrm>
            <a:off x="1505415" y="504000"/>
            <a:ext cx="10185062" cy="415498"/>
          </a:xfrm>
        </p:spPr>
        <p:txBody>
          <a:bodyPr/>
          <a:lstStyle/>
          <a:p>
            <a:r>
              <a:rPr lang="en-US" dirty="0"/>
              <a:t>Integrate the entire source-to-settle process.</a:t>
            </a:r>
          </a:p>
        </p:txBody>
      </p:sp>
      <p:sp>
        <p:nvSpPr>
          <p:cNvPr id="3" name="Oval 2">
            <a:extLst>
              <a:ext uri="{FF2B5EF4-FFF2-40B4-BE49-F238E27FC236}">
                <a16:creationId xmlns:a16="http://schemas.microsoft.com/office/drawing/2014/main" id="{79E81454-E82D-7049-BD2C-24C306C4151D}"/>
              </a:ext>
            </a:extLst>
          </p:cNvPr>
          <p:cNvSpPr/>
          <p:nvPr/>
        </p:nvSpPr>
        <p:spPr bwMode="gray">
          <a:xfrm>
            <a:off x="504698" y="315880"/>
            <a:ext cx="791737" cy="791737"/>
          </a:xfrm>
          <a:prstGeom prst="ellipse">
            <a:avLst/>
          </a:prstGeom>
          <a:solidFill>
            <a:schemeClr val="accent1"/>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3600" b="1" i="0" u="none" strike="noStrike" kern="0" cap="none" spc="0" normalizeH="0" baseline="0" noProof="0" dirty="0">
                <a:ln>
                  <a:noFill/>
                </a:ln>
                <a:solidFill>
                  <a:schemeClr val="bg1"/>
                </a:solidFill>
                <a:effectLst/>
                <a:uLnTx/>
                <a:uFillTx/>
                <a:ea typeface="Arial Unicode MS" pitchFamily="34" charset="-128"/>
                <a:cs typeface="Arial Unicode MS" pitchFamily="34" charset="-128"/>
              </a:rPr>
              <a:t>1</a:t>
            </a:r>
          </a:p>
        </p:txBody>
      </p:sp>
      <p:sp>
        <p:nvSpPr>
          <p:cNvPr id="4" name="TextBox 3">
            <a:extLst>
              <a:ext uri="{FF2B5EF4-FFF2-40B4-BE49-F238E27FC236}">
                <a16:creationId xmlns:a16="http://schemas.microsoft.com/office/drawing/2014/main" id="{05E754DD-4808-D843-9822-4F59F8346684}"/>
              </a:ext>
            </a:extLst>
          </p:cNvPr>
          <p:cNvSpPr txBox="1"/>
          <p:nvPr/>
        </p:nvSpPr>
        <p:spPr>
          <a:xfrm>
            <a:off x="1505415" y="1107617"/>
            <a:ext cx="9090195" cy="738664"/>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2400" dirty="0">
                <a:solidFill>
                  <a:schemeClr val="bg1"/>
                </a:solidFill>
              </a:rPr>
              <a:t>Effectively and efficiently manage cost accounting and payments plus do in-depth spend analysis.</a:t>
            </a:r>
          </a:p>
        </p:txBody>
      </p:sp>
      <p:sp>
        <p:nvSpPr>
          <p:cNvPr id="5" name="TextBox 4">
            <a:extLst>
              <a:ext uri="{FF2B5EF4-FFF2-40B4-BE49-F238E27FC236}">
                <a16:creationId xmlns:a16="http://schemas.microsoft.com/office/drawing/2014/main" id="{1006A2BA-D3D8-8740-95DA-68A0B6CD81BF}"/>
              </a:ext>
            </a:extLst>
          </p:cNvPr>
          <p:cNvSpPr txBox="1"/>
          <p:nvPr/>
        </p:nvSpPr>
        <p:spPr>
          <a:xfrm>
            <a:off x="8384004" y="2540650"/>
            <a:ext cx="2564767" cy="461665"/>
          </a:xfrm>
          <a:prstGeom prst="rect">
            <a:avLst/>
          </a:prstGeom>
          <a:noFill/>
        </p:spPr>
        <p:txBody>
          <a:bodyPr wrap="square" lIns="0" tIns="0" rIns="91440" bIns="0" rtlCol="0">
            <a:spAutoFit/>
          </a:bodyPr>
          <a:lstStyle/>
          <a:p>
            <a:pPr marL="0" lvl="1" algn="r">
              <a:buNone/>
            </a:pPr>
            <a:r>
              <a:rPr lang="en-US" sz="1500" dirty="0">
                <a:solidFill>
                  <a:schemeClr val="bg1"/>
                </a:solidFill>
              </a:rPr>
              <a:t>Integrate across SAP spend management solutions.</a:t>
            </a:r>
          </a:p>
        </p:txBody>
      </p:sp>
      <p:sp>
        <p:nvSpPr>
          <p:cNvPr id="6" name="TextBox 5">
            <a:extLst>
              <a:ext uri="{FF2B5EF4-FFF2-40B4-BE49-F238E27FC236}">
                <a16:creationId xmlns:a16="http://schemas.microsoft.com/office/drawing/2014/main" id="{8E2A3A02-4C9A-DE42-A39C-DB502C2BECCE}"/>
              </a:ext>
            </a:extLst>
          </p:cNvPr>
          <p:cNvSpPr txBox="1"/>
          <p:nvPr/>
        </p:nvSpPr>
        <p:spPr>
          <a:xfrm>
            <a:off x="4842901" y="3901851"/>
            <a:ext cx="2034037" cy="461665"/>
          </a:xfrm>
          <a:prstGeom prst="rect">
            <a:avLst/>
          </a:prstGeom>
          <a:noFill/>
        </p:spPr>
        <p:txBody>
          <a:bodyPr wrap="square" lIns="0" tIns="0" rIns="91440" bIns="0" rtlCol="0">
            <a:spAutoFit/>
          </a:bodyPr>
          <a:lstStyle/>
          <a:p>
            <a:pPr marL="0" lvl="1" algn="r">
              <a:buNone/>
            </a:pPr>
            <a:r>
              <a:rPr lang="en-US" sz="1500" dirty="0">
                <a:solidFill>
                  <a:schemeClr val="bg1"/>
                </a:solidFill>
              </a:rPr>
              <a:t>Support multiple back-end environments.</a:t>
            </a:r>
          </a:p>
        </p:txBody>
      </p:sp>
      <p:pic>
        <p:nvPicPr>
          <p:cNvPr id="8" name="Picture 7">
            <a:extLst>
              <a:ext uri="{FF2B5EF4-FFF2-40B4-BE49-F238E27FC236}">
                <a16:creationId xmlns:a16="http://schemas.microsoft.com/office/drawing/2014/main" id="{8E557A01-3A6D-BF48-8F2A-DEBE6141222D}"/>
              </a:ext>
            </a:extLst>
          </p:cNvPr>
          <p:cNvPicPr>
            <a:picLocks noChangeAspect="1"/>
          </p:cNvPicPr>
          <p:nvPr/>
        </p:nvPicPr>
        <p:blipFill>
          <a:blip r:embed="rId4"/>
          <a:stretch>
            <a:fillRect/>
          </a:stretch>
        </p:blipFill>
        <p:spPr>
          <a:xfrm>
            <a:off x="6747068" y="1905565"/>
            <a:ext cx="1584960" cy="1584960"/>
          </a:xfrm>
          <a:prstGeom prst="rect">
            <a:avLst/>
          </a:prstGeom>
        </p:spPr>
      </p:pic>
      <p:pic>
        <p:nvPicPr>
          <p:cNvPr id="10" name="Picture 9">
            <a:extLst>
              <a:ext uri="{FF2B5EF4-FFF2-40B4-BE49-F238E27FC236}">
                <a16:creationId xmlns:a16="http://schemas.microsoft.com/office/drawing/2014/main" id="{CA089D05-E176-8B44-95B9-B9D167195BAE}"/>
              </a:ext>
            </a:extLst>
          </p:cNvPr>
          <p:cNvPicPr>
            <a:picLocks noChangeAspect="1"/>
          </p:cNvPicPr>
          <p:nvPr/>
        </p:nvPicPr>
        <p:blipFill>
          <a:blip r:embed="rId5"/>
          <a:stretch>
            <a:fillRect/>
          </a:stretch>
        </p:blipFill>
        <p:spPr>
          <a:xfrm>
            <a:off x="8831834" y="4553972"/>
            <a:ext cx="1763776" cy="1763776"/>
          </a:xfrm>
          <a:prstGeom prst="rect">
            <a:avLst/>
          </a:prstGeom>
        </p:spPr>
      </p:pic>
      <p:sp>
        <p:nvSpPr>
          <p:cNvPr id="9" name="TextBox 8">
            <a:extLst>
              <a:ext uri="{FF2B5EF4-FFF2-40B4-BE49-F238E27FC236}">
                <a16:creationId xmlns:a16="http://schemas.microsoft.com/office/drawing/2014/main" id="{955074E9-E837-3C41-8547-EDA8363D69F8}"/>
              </a:ext>
            </a:extLst>
          </p:cNvPr>
          <p:cNvSpPr txBox="1"/>
          <p:nvPr/>
        </p:nvSpPr>
        <p:spPr>
          <a:xfrm>
            <a:off x="6163733" y="5152720"/>
            <a:ext cx="2721699" cy="692497"/>
          </a:xfrm>
          <a:prstGeom prst="rect">
            <a:avLst/>
          </a:prstGeom>
          <a:noFill/>
        </p:spPr>
        <p:txBody>
          <a:bodyPr wrap="square" lIns="91440" tIns="0" rIns="91440" bIns="0" rtlCol="0">
            <a:spAutoFit/>
          </a:bodyPr>
          <a:lstStyle/>
          <a:p>
            <a:pPr marL="0" lvl="1">
              <a:buNone/>
            </a:pPr>
            <a:r>
              <a:rPr lang="en-US" sz="1500" dirty="0">
                <a:solidFill>
                  <a:schemeClr val="bg1"/>
                </a:solidFill>
              </a:rPr>
              <a:t>Connect critical data and processes with out-of-the-box S/4 HANA integration.</a:t>
            </a:r>
          </a:p>
        </p:txBody>
      </p:sp>
      <p:cxnSp>
        <p:nvCxnSpPr>
          <p:cNvPr id="12" name="Elbow Connector 11">
            <a:extLst>
              <a:ext uri="{FF2B5EF4-FFF2-40B4-BE49-F238E27FC236}">
                <a16:creationId xmlns:a16="http://schemas.microsoft.com/office/drawing/2014/main" id="{BEDD3231-FA41-CA45-A514-9223178594C9}"/>
              </a:ext>
            </a:extLst>
          </p:cNvPr>
          <p:cNvCxnSpPr>
            <a:cxnSpLocks/>
            <a:stCxn id="5" idx="3"/>
            <a:endCxn id="6" idx="3"/>
          </p:cNvCxnSpPr>
          <p:nvPr/>
        </p:nvCxnSpPr>
        <p:spPr>
          <a:xfrm flipH="1">
            <a:off x="6876938" y="2771483"/>
            <a:ext cx="4071833" cy="1361201"/>
          </a:xfrm>
          <a:prstGeom prst="bentConnector3">
            <a:avLst>
              <a:gd name="adj1" fmla="val -5614"/>
            </a:avLst>
          </a:prstGeom>
          <a:ln w="15875">
            <a:solidFill>
              <a:schemeClr val="accent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80" name="Arrow horiz">
            <a:extLst>
              <a:ext uri="{FF2B5EF4-FFF2-40B4-BE49-F238E27FC236}">
                <a16:creationId xmlns:a16="http://schemas.microsoft.com/office/drawing/2014/main" id="{33F127BD-B912-9A43-B053-F33128CA231B}"/>
              </a:ext>
            </a:extLst>
          </p:cNvPr>
          <p:cNvCxnSpPr>
            <a:cxnSpLocks/>
            <a:endCxn id="9" idx="1"/>
          </p:cNvCxnSpPr>
          <p:nvPr/>
        </p:nvCxnSpPr>
        <p:spPr>
          <a:xfrm>
            <a:off x="3988043" y="5498969"/>
            <a:ext cx="2175690" cy="0"/>
          </a:xfrm>
          <a:prstGeom prst="straightConnector1">
            <a:avLst/>
          </a:prstGeom>
          <a:ln w="15875">
            <a:solidFill>
              <a:schemeClr val="accent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A9DE8B7D-6378-2D4A-B815-0BA9D3A2DCF2}"/>
              </a:ext>
            </a:extLst>
          </p:cNvPr>
          <p:cNvCxnSpPr>
            <a:cxnSpLocks/>
          </p:cNvCxnSpPr>
          <p:nvPr/>
        </p:nvCxnSpPr>
        <p:spPr>
          <a:xfrm>
            <a:off x="3988043" y="4115750"/>
            <a:ext cx="0" cy="1393217"/>
          </a:xfrm>
          <a:prstGeom prst="line">
            <a:avLst/>
          </a:prstGeom>
          <a:ln w="158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4B1AC4E0-B98B-5547-850B-3A3E98ECFEE0}"/>
              </a:ext>
            </a:extLst>
          </p:cNvPr>
          <p:cNvPicPr>
            <a:picLocks noChangeAspect="1"/>
          </p:cNvPicPr>
          <p:nvPr/>
        </p:nvPicPr>
        <p:blipFill>
          <a:blip r:embed="rId6"/>
          <a:stretch>
            <a:fillRect/>
          </a:stretch>
        </p:blipFill>
        <p:spPr>
          <a:xfrm>
            <a:off x="3133186" y="3275882"/>
            <a:ext cx="1709717" cy="1709717"/>
          </a:xfrm>
          <a:prstGeom prst="rect">
            <a:avLst/>
          </a:prstGeom>
        </p:spPr>
      </p:pic>
      <p:cxnSp>
        <p:nvCxnSpPr>
          <p:cNvPr id="15" name="Whizbang">
            <a:extLst>
              <a:ext uri="{FF2B5EF4-FFF2-40B4-BE49-F238E27FC236}">
                <a16:creationId xmlns:a16="http://schemas.microsoft.com/office/drawing/2014/main" id="{535E9BB6-589C-124B-A90D-23A0CC5E3436}"/>
              </a:ext>
            </a:extLst>
          </p:cNvPr>
          <p:cNvCxnSpPr>
            <a:cxnSpLocks/>
          </p:cNvCxnSpPr>
          <p:nvPr/>
        </p:nvCxnSpPr>
        <p:spPr>
          <a:xfrm>
            <a:off x="0" y="2336006"/>
            <a:ext cx="278606" cy="0"/>
          </a:xfrm>
          <a:prstGeom prst="line">
            <a:avLst/>
          </a:prstGeom>
          <a:ln w="15875">
            <a:solidFill>
              <a:schemeClr val="accent1">
                <a:alpha val="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EE715EA-6789-534A-93B2-7A38A62461CE}"/>
              </a:ext>
            </a:extLst>
          </p:cNvPr>
          <p:cNvSpPr txBox="1"/>
          <p:nvPr/>
        </p:nvSpPr>
        <p:spPr>
          <a:xfrm>
            <a:off x="705488" y="2467448"/>
            <a:ext cx="1170341" cy="692497"/>
          </a:xfrm>
          <a:prstGeom prst="rect">
            <a:avLst/>
          </a:prstGeom>
          <a:noFill/>
        </p:spPr>
        <p:txBody>
          <a:bodyPr wrap="square" lIns="0" tIns="0" rIns="0" bIns="0" rtlCol="0">
            <a:spAutoFit/>
          </a:bodyPr>
          <a:lstStyle/>
          <a:p>
            <a:pPr algn="r" fontAlgn="base">
              <a:spcBef>
                <a:spcPct val="50000"/>
              </a:spcBef>
              <a:spcAft>
                <a:spcPct val="0"/>
              </a:spcAft>
              <a:buClr>
                <a:srgbClr val="F0AB00"/>
              </a:buClr>
              <a:buSzPct val="80000"/>
            </a:pPr>
            <a:r>
              <a:rPr lang="en-US" sz="1500" dirty="0">
                <a:solidFill>
                  <a:schemeClr val="bg1"/>
                </a:solidFill>
              </a:rPr>
              <a:t>Efficiently connect to suppliers.</a:t>
            </a:r>
          </a:p>
        </p:txBody>
      </p:sp>
      <p:cxnSp>
        <p:nvCxnSpPr>
          <p:cNvPr id="22" name="Straight Arrow Connector 21">
            <a:extLst>
              <a:ext uri="{FF2B5EF4-FFF2-40B4-BE49-F238E27FC236}">
                <a16:creationId xmlns:a16="http://schemas.microsoft.com/office/drawing/2014/main" id="{54A05C3F-1A02-424F-A561-34F8DCF882F5}"/>
              </a:ext>
            </a:extLst>
          </p:cNvPr>
          <p:cNvCxnSpPr>
            <a:cxnSpLocks/>
          </p:cNvCxnSpPr>
          <p:nvPr/>
        </p:nvCxnSpPr>
        <p:spPr>
          <a:xfrm>
            <a:off x="2353733" y="2791277"/>
            <a:ext cx="4393335" cy="0"/>
          </a:xfrm>
          <a:prstGeom prst="straightConnector1">
            <a:avLst/>
          </a:prstGeom>
          <a:ln w="15875">
            <a:solidFill>
              <a:schemeClr val="accent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9736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60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60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par>
                          <p:cTn id="13" fill="hold">
                            <p:stCondLst>
                              <p:cond delay="1100"/>
                            </p:stCondLst>
                            <p:childTnLst>
                              <p:par>
                                <p:cTn id="14" presetID="22" presetClass="entr" presetSubtype="8" fill="hold" nodeType="afterEffect">
                                  <p:stCondLst>
                                    <p:cond delay="50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par>
                          <p:cTn id="17" fill="hold">
                            <p:stCondLst>
                              <p:cond delay="2100"/>
                            </p:stCondLst>
                            <p:childTnLst>
                              <p:par>
                                <p:cTn id="18" presetID="53" presetClass="entr" presetSubtype="16"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par>
                          <p:cTn id="26" fill="hold">
                            <p:stCondLst>
                              <p:cond delay="2600"/>
                            </p:stCondLst>
                            <p:childTnLst>
                              <p:par>
                                <p:cTn id="27" presetID="22" presetClass="entr" presetSubtype="2" fill="hold" nodeType="afterEffect">
                                  <p:stCondLst>
                                    <p:cond delay="600"/>
                                  </p:stCondLst>
                                  <p:childTnLst>
                                    <p:set>
                                      <p:cBhvr>
                                        <p:cTn id="28" dur="1" fill="hold">
                                          <p:stCondLst>
                                            <p:cond delay="0"/>
                                          </p:stCondLst>
                                        </p:cTn>
                                        <p:tgtEl>
                                          <p:spTgt spid="12"/>
                                        </p:tgtEl>
                                        <p:attrNameLst>
                                          <p:attrName>style.visibility</p:attrName>
                                        </p:attrNameLst>
                                      </p:cBhvr>
                                      <p:to>
                                        <p:strVal val="visible"/>
                                      </p:to>
                                    </p:set>
                                    <p:animEffect transition="in" filter="wipe(right)">
                                      <p:cBhvr>
                                        <p:cTn id="29" dur="600"/>
                                        <p:tgtEl>
                                          <p:spTgt spid="12"/>
                                        </p:tgtEl>
                                      </p:cBhvr>
                                    </p:animEffect>
                                  </p:childTnLst>
                                </p:cTn>
                              </p:par>
                            </p:childTnLst>
                          </p:cTn>
                        </p:par>
                        <p:par>
                          <p:cTn id="30" fill="hold">
                            <p:stCondLst>
                              <p:cond delay="3800"/>
                            </p:stCondLst>
                            <p:childTnLst>
                              <p:par>
                                <p:cTn id="31" presetID="10"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par>
                                <p:cTn id="34" presetID="5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4300"/>
                            </p:stCondLst>
                            <p:childTnLst>
                              <p:par>
                                <p:cTn id="40" presetID="22" presetClass="entr" presetSubtype="1" fill="hold" nodeType="afterEffect">
                                  <p:stCondLst>
                                    <p:cond delay="600"/>
                                  </p:stCondLst>
                                  <p:childTnLst>
                                    <p:set>
                                      <p:cBhvr>
                                        <p:cTn id="41" dur="1" fill="hold">
                                          <p:stCondLst>
                                            <p:cond delay="0"/>
                                          </p:stCondLst>
                                        </p:cTn>
                                        <p:tgtEl>
                                          <p:spTgt spid="82"/>
                                        </p:tgtEl>
                                        <p:attrNameLst>
                                          <p:attrName>style.visibility</p:attrName>
                                        </p:attrNameLst>
                                      </p:cBhvr>
                                      <p:to>
                                        <p:strVal val="visible"/>
                                      </p:to>
                                    </p:set>
                                    <p:animEffect transition="in" filter="wipe(up)">
                                      <p:cBhvr>
                                        <p:cTn id="42" dur="300"/>
                                        <p:tgtEl>
                                          <p:spTgt spid="82"/>
                                        </p:tgtEl>
                                      </p:cBhvr>
                                    </p:animEffect>
                                  </p:childTnLst>
                                </p:cTn>
                              </p:par>
                            </p:childTnLst>
                          </p:cTn>
                        </p:par>
                        <p:par>
                          <p:cTn id="43" fill="hold">
                            <p:stCondLst>
                              <p:cond delay="5200"/>
                            </p:stCondLst>
                            <p:childTnLst>
                              <p:par>
                                <p:cTn id="44" presetID="22" presetClass="entr" presetSubtype="8" fill="hold" nodeType="afterEffect">
                                  <p:stCondLst>
                                    <p:cond delay="0"/>
                                  </p:stCondLst>
                                  <p:childTnLst>
                                    <p:set>
                                      <p:cBhvr>
                                        <p:cTn id="45" dur="1" fill="hold">
                                          <p:stCondLst>
                                            <p:cond delay="0"/>
                                          </p:stCondLst>
                                        </p:cTn>
                                        <p:tgtEl>
                                          <p:spTgt spid="80"/>
                                        </p:tgtEl>
                                        <p:attrNameLst>
                                          <p:attrName>style.visibility</p:attrName>
                                        </p:attrNameLst>
                                      </p:cBhvr>
                                      <p:to>
                                        <p:strVal val="visible"/>
                                      </p:to>
                                    </p:set>
                                    <p:animEffect transition="in" filter="wipe(left)">
                                      <p:cBhvr>
                                        <p:cTn id="46" dur="300"/>
                                        <p:tgtEl>
                                          <p:spTgt spid="80"/>
                                        </p:tgtEl>
                                      </p:cBhvr>
                                    </p:animEffect>
                                  </p:childTnLst>
                                </p:cTn>
                              </p:par>
                            </p:childTnLst>
                          </p:cTn>
                        </p:par>
                        <p:par>
                          <p:cTn id="47" fill="hold">
                            <p:stCondLst>
                              <p:cond delay="5500"/>
                            </p:stCondLst>
                            <p:childTnLst>
                              <p:par>
                                <p:cTn id="48" presetID="10" presetClass="entr" presetSubtype="0"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par>
                                <p:cTn id="51" presetID="53" presetClass="entr" presetSubtype="16"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animEffect transition="in" filter="fade">
                                      <p:cBhvr>
                                        <p:cTn id="5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F1B6F-76D2-E54D-A79E-5BF33E9C662E}"/>
              </a:ext>
            </a:extLst>
          </p:cNvPr>
          <p:cNvSpPr>
            <a:spLocks noGrp="1"/>
          </p:cNvSpPr>
          <p:nvPr>
            <p:ph type="title"/>
          </p:nvPr>
        </p:nvSpPr>
        <p:spPr>
          <a:xfrm>
            <a:off x="1505415" y="504000"/>
            <a:ext cx="10185062" cy="415498"/>
          </a:xfrm>
        </p:spPr>
        <p:txBody>
          <a:bodyPr/>
          <a:lstStyle/>
          <a:p>
            <a:r>
              <a:rPr lang="en-US" dirty="0"/>
              <a:t>Integrate the entire source-to-settle process.</a:t>
            </a:r>
          </a:p>
        </p:txBody>
      </p:sp>
      <p:sp>
        <p:nvSpPr>
          <p:cNvPr id="3" name="Oval 2">
            <a:extLst>
              <a:ext uri="{FF2B5EF4-FFF2-40B4-BE49-F238E27FC236}">
                <a16:creationId xmlns:a16="http://schemas.microsoft.com/office/drawing/2014/main" id="{79E81454-E82D-7049-BD2C-24C306C4151D}"/>
              </a:ext>
            </a:extLst>
          </p:cNvPr>
          <p:cNvSpPr/>
          <p:nvPr/>
        </p:nvSpPr>
        <p:spPr bwMode="gray">
          <a:xfrm>
            <a:off x="504698" y="315880"/>
            <a:ext cx="791737" cy="791737"/>
          </a:xfrm>
          <a:prstGeom prst="ellipse">
            <a:avLst/>
          </a:prstGeom>
          <a:solidFill>
            <a:schemeClr val="accent1"/>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3600" b="1" i="0" u="none" strike="noStrike" kern="0" cap="none" spc="0" normalizeH="0" baseline="0" noProof="0" dirty="0">
                <a:ln>
                  <a:noFill/>
                </a:ln>
                <a:solidFill>
                  <a:schemeClr val="bg1"/>
                </a:solidFill>
                <a:effectLst/>
                <a:uLnTx/>
                <a:uFillTx/>
                <a:ea typeface="Arial Unicode MS" pitchFamily="34" charset="-128"/>
                <a:cs typeface="Arial Unicode MS" pitchFamily="34" charset="-128"/>
              </a:rPr>
              <a:t>1</a:t>
            </a:r>
          </a:p>
        </p:txBody>
      </p:sp>
      <p:sp>
        <p:nvSpPr>
          <p:cNvPr id="4" name="TextBox 3">
            <a:extLst>
              <a:ext uri="{FF2B5EF4-FFF2-40B4-BE49-F238E27FC236}">
                <a16:creationId xmlns:a16="http://schemas.microsoft.com/office/drawing/2014/main" id="{350C96AF-76EB-F841-82FA-5270FE41A6D5}"/>
              </a:ext>
            </a:extLst>
          </p:cNvPr>
          <p:cNvSpPr txBox="1"/>
          <p:nvPr/>
        </p:nvSpPr>
        <p:spPr>
          <a:xfrm>
            <a:off x="1505415" y="1107617"/>
            <a:ext cx="5921493" cy="369332"/>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2400" dirty="0">
                <a:solidFill>
                  <a:schemeClr val="bg1"/>
                </a:solidFill>
              </a:rPr>
              <a:t>Make compliance easy for everyday users. </a:t>
            </a:r>
          </a:p>
        </p:txBody>
      </p:sp>
      <p:grpSp>
        <p:nvGrpSpPr>
          <p:cNvPr id="31" name="Group 30">
            <a:extLst>
              <a:ext uri="{FF2B5EF4-FFF2-40B4-BE49-F238E27FC236}">
                <a16:creationId xmlns:a16="http://schemas.microsoft.com/office/drawing/2014/main" id="{4658FBE0-B50A-7C40-85AB-B719E19C3340}"/>
              </a:ext>
            </a:extLst>
          </p:cNvPr>
          <p:cNvGrpSpPr/>
          <p:nvPr/>
        </p:nvGrpSpPr>
        <p:grpSpPr>
          <a:xfrm>
            <a:off x="3849729" y="3253339"/>
            <a:ext cx="5101640" cy="1192594"/>
            <a:chOff x="3550965" y="3253339"/>
            <a:chExt cx="5101640" cy="1192594"/>
          </a:xfrm>
        </p:grpSpPr>
        <p:sp>
          <p:nvSpPr>
            <p:cNvPr id="7" name="Rectangle 6">
              <a:extLst>
                <a:ext uri="{FF2B5EF4-FFF2-40B4-BE49-F238E27FC236}">
                  <a16:creationId xmlns:a16="http://schemas.microsoft.com/office/drawing/2014/main" id="{B1B1A8F0-2201-094A-BCBF-6DF400381F55}"/>
                </a:ext>
              </a:extLst>
            </p:cNvPr>
            <p:cNvSpPr/>
            <p:nvPr/>
          </p:nvSpPr>
          <p:spPr>
            <a:xfrm>
              <a:off x="4616812" y="3726526"/>
              <a:ext cx="4035793" cy="230832"/>
            </a:xfrm>
            <a:prstGeom prst="rect">
              <a:avLst/>
            </a:prstGeom>
          </p:spPr>
          <p:txBody>
            <a:bodyPr wrap="square" lIns="91440" tIns="0" rIns="0" bIns="0">
              <a:spAutoFit/>
            </a:bodyPr>
            <a:lstStyle/>
            <a:p>
              <a:r>
                <a:rPr lang="en-US" sz="1500" dirty="0">
                  <a:solidFill>
                    <a:schemeClr val="bg1"/>
                  </a:solidFill>
                </a:rPr>
                <a:t>While increasing adherence to policy.</a:t>
              </a:r>
            </a:p>
          </p:txBody>
        </p:sp>
        <p:pic>
          <p:nvPicPr>
            <p:cNvPr id="9" name="Picture 8">
              <a:extLst>
                <a:ext uri="{FF2B5EF4-FFF2-40B4-BE49-F238E27FC236}">
                  <a16:creationId xmlns:a16="http://schemas.microsoft.com/office/drawing/2014/main" id="{6DBF82DD-0590-3B4D-8353-9F0D23FF01AE}"/>
                </a:ext>
              </a:extLst>
            </p:cNvPr>
            <p:cNvPicPr>
              <a:picLocks noChangeAspect="1"/>
            </p:cNvPicPr>
            <p:nvPr/>
          </p:nvPicPr>
          <p:blipFill>
            <a:blip r:embed="rId3"/>
            <a:stretch>
              <a:fillRect/>
            </a:stretch>
          </p:blipFill>
          <p:spPr>
            <a:xfrm>
              <a:off x="3550965" y="3253339"/>
              <a:ext cx="1192594" cy="1192594"/>
            </a:xfrm>
            <a:prstGeom prst="rect">
              <a:avLst/>
            </a:prstGeom>
          </p:spPr>
        </p:pic>
      </p:grpSp>
      <p:grpSp>
        <p:nvGrpSpPr>
          <p:cNvPr id="30" name="Group 29">
            <a:extLst>
              <a:ext uri="{FF2B5EF4-FFF2-40B4-BE49-F238E27FC236}">
                <a16:creationId xmlns:a16="http://schemas.microsoft.com/office/drawing/2014/main" id="{D799DBE6-4A85-A446-8A5E-0E08B1EDC8A9}"/>
              </a:ext>
            </a:extLst>
          </p:cNvPr>
          <p:cNvGrpSpPr/>
          <p:nvPr/>
        </p:nvGrpSpPr>
        <p:grpSpPr>
          <a:xfrm>
            <a:off x="2165327" y="2058927"/>
            <a:ext cx="6166516" cy="1154123"/>
            <a:chOff x="1866563" y="2058927"/>
            <a:chExt cx="6166516" cy="1154123"/>
          </a:xfrm>
        </p:grpSpPr>
        <p:sp>
          <p:nvSpPr>
            <p:cNvPr id="5" name="Rectangle 4">
              <a:extLst>
                <a:ext uri="{FF2B5EF4-FFF2-40B4-BE49-F238E27FC236}">
                  <a16:creationId xmlns:a16="http://schemas.microsoft.com/office/drawing/2014/main" id="{4EE293DF-3363-2B48-BCD0-F47BF724C5D4}"/>
                </a:ext>
              </a:extLst>
            </p:cNvPr>
            <p:cNvSpPr/>
            <p:nvPr/>
          </p:nvSpPr>
          <p:spPr>
            <a:xfrm>
              <a:off x="2951406" y="2512879"/>
              <a:ext cx="5081673" cy="230832"/>
            </a:xfrm>
            <a:prstGeom prst="rect">
              <a:avLst/>
            </a:prstGeom>
          </p:spPr>
          <p:txBody>
            <a:bodyPr wrap="square" lIns="0" tIns="0" rIns="0" bIns="0">
              <a:spAutoFit/>
            </a:bodyPr>
            <a:lstStyle/>
            <a:p>
              <a:r>
                <a:rPr lang="en-US" sz="1500" dirty="0">
                  <a:solidFill>
                    <a:schemeClr val="bg1"/>
                  </a:solidFill>
                </a:rPr>
                <a:t>Integrate the buying process with contract compliance.</a:t>
              </a:r>
            </a:p>
          </p:txBody>
        </p:sp>
        <p:pic>
          <p:nvPicPr>
            <p:cNvPr id="13" name="Picture 12">
              <a:extLst>
                <a:ext uri="{FF2B5EF4-FFF2-40B4-BE49-F238E27FC236}">
                  <a16:creationId xmlns:a16="http://schemas.microsoft.com/office/drawing/2014/main" id="{997D4B87-6D75-F641-8785-BA96828B6052}"/>
                </a:ext>
              </a:extLst>
            </p:cNvPr>
            <p:cNvPicPr>
              <a:picLocks noChangeAspect="1"/>
            </p:cNvPicPr>
            <p:nvPr/>
          </p:nvPicPr>
          <p:blipFill>
            <a:blip r:embed="rId4"/>
            <a:stretch>
              <a:fillRect/>
            </a:stretch>
          </p:blipFill>
          <p:spPr>
            <a:xfrm>
              <a:off x="1866563" y="2058927"/>
              <a:ext cx="1154123" cy="1154123"/>
            </a:xfrm>
            <a:prstGeom prst="rect">
              <a:avLst/>
            </a:prstGeom>
          </p:spPr>
        </p:pic>
      </p:grpSp>
      <p:grpSp>
        <p:nvGrpSpPr>
          <p:cNvPr id="32" name="Group 31">
            <a:extLst>
              <a:ext uri="{FF2B5EF4-FFF2-40B4-BE49-F238E27FC236}">
                <a16:creationId xmlns:a16="http://schemas.microsoft.com/office/drawing/2014/main" id="{3AF7C7E4-3AD9-4F4A-A9F9-24CD549ADD0E}"/>
              </a:ext>
            </a:extLst>
          </p:cNvPr>
          <p:cNvGrpSpPr/>
          <p:nvPr/>
        </p:nvGrpSpPr>
        <p:grpSpPr>
          <a:xfrm>
            <a:off x="5467441" y="4445933"/>
            <a:ext cx="5338938" cy="1154123"/>
            <a:chOff x="5168677" y="4445933"/>
            <a:chExt cx="5338938" cy="1154123"/>
          </a:xfrm>
        </p:grpSpPr>
        <p:sp>
          <p:nvSpPr>
            <p:cNvPr id="8" name="Rectangle 7">
              <a:extLst>
                <a:ext uri="{FF2B5EF4-FFF2-40B4-BE49-F238E27FC236}">
                  <a16:creationId xmlns:a16="http://schemas.microsoft.com/office/drawing/2014/main" id="{F40E58E7-A2D8-1345-A72B-4BAE02D0263C}"/>
                </a:ext>
              </a:extLst>
            </p:cNvPr>
            <p:cNvSpPr/>
            <p:nvPr/>
          </p:nvSpPr>
          <p:spPr>
            <a:xfrm>
              <a:off x="6364194" y="4940173"/>
              <a:ext cx="4143421" cy="230832"/>
            </a:xfrm>
            <a:prstGeom prst="rect">
              <a:avLst/>
            </a:prstGeom>
          </p:spPr>
          <p:txBody>
            <a:bodyPr wrap="square" lIns="91440" tIns="0" rIns="0" bIns="0">
              <a:spAutoFit/>
            </a:bodyPr>
            <a:lstStyle/>
            <a:p>
              <a:r>
                <a:rPr lang="en-US" sz="1500" dirty="0">
                  <a:solidFill>
                    <a:schemeClr val="bg1"/>
                  </a:solidFill>
                </a:rPr>
                <a:t>Without increasing demands on your team.</a:t>
              </a:r>
            </a:p>
          </p:txBody>
        </p:sp>
        <p:pic>
          <p:nvPicPr>
            <p:cNvPr id="15" name="Picture 14">
              <a:extLst>
                <a:ext uri="{FF2B5EF4-FFF2-40B4-BE49-F238E27FC236}">
                  <a16:creationId xmlns:a16="http://schemas.microsoft.com/office/drawing/2014/main" id="{281CFB11-7607-DB42-B65F-A9DFB819A335}"/>
                </a:ext>
              </a:extLst>
            </p:cNvPr>
            <p:cNvPicPr>
              <a:picLocks noChangeAspect="1"/>
            </p:cNvPicPr>
            <p:nvPr/>
          </p:nvPicPr>
          <p:blipFill>
            <a:blip r:embed="rId5"/>
            <a:stretch>
              <a:fillRect/>
            </a:stretch>
          </p:blipFill>
          <p:spPr>
            <a:xfrm>
              <a:off x="5168677" y="4445933"/>
              <a:ext cx="1154123" cy="1154123"/>
            </a:xfrm>
            <a:prstGeom prst="rect">
              <a:avLst/>
            </a:prstGeom>
          </p:spPr>
        </p:pic>
      </p:grpSp>
      <p:grpSp>
        <p:nvGrpSpPr>
          <p:cNvPr id="34" name="Group 33">
            <a:extLst>
              <a:ext uri="{FF2B5EF4-FFF2-40B4-BE49-F238E27FC236}">
                <a16:creationId xmlns:a16="http://schemas.microsoft.com/office/drawing/2014/main" id="{1BF9BF77-90AC-C142-9BC2-74A51EF0ABE9}"/>
              </a:ext>
            </a:extLst>
          </p:cNvPr>
          <p:cNvGrpSpPr/>
          <p:nvPr/>
        </p:nvGrpSpPr>
        <p:grpSpPr>
          <a:xfrm>
            <a:off x="3874135" y="3986151"/>
            <a:ext cx="1593305" cy="1036844"/>
            <a:chOff x="3575371" y="3986151"/>
            <a:chExt cx="1593305" cy="1036844"/>
          </a:xfrm>
        </p:grpSpPr>
        <p:cxnSp>
          <p:nvCxnSpPr>
            <p:cNvPr id="20" name="Elbow Connector 19">
              <a:extLst>
                <a:ext uri="{FF2B5EF4-FFF2-40B4-BE49-F238E27FC236}">
                  <a16:creationId xmlns:a16="http://schemas.microsoft.com/office/drawing/2014/main" id="{16D14366-8AE4-1349-A593-195883288E42}"/>
                </a:ext>
              </a:extLst>
            </p:cNvPr>
            <p:cNvCxnSpPr>
              <a:cxnSpLocks/>
              <a:stCxn id="24" idx="2"/>
              <a:endCxn id="15" idx="1"/>
            </p:cNvCxnSpPr>
            <p:nvPr/>
          </p:nvCxnSpPr>
          <p:spPr>
            <a:xfrm rot="10800000" flipH="1" flipV="1">
              <a:off x="3575371" y="4050527"/>
              <a:ext cx="1593305" cy="972468"/>
            </a:xfrm>
            <a:prstGeom prst="bentConnector3">
              <a:avLst>
                <a:gd name="adj1" fmla="val -14348"/>
              </a:avLst>
            </a:prstGeom>
            <a:ln w="15875">
              <a:solidFill>
                <a:schemeClr val="accent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55040D89-9FE8-DD44-A34D-EF145FA5284E}"/>
                </a:ext>
              </a:extLst>
            </p:cNvPr>
            <p:cNvSpPr/>
            <p:nvPr/>
          </p:nvSpPr>
          <p:spPr bwMode="gray">
            <a:xfrm>
              <a:off x="3575372" y="3986151"/>
              <a:ext cx="128751" cy="128751"/>
            </a:xfrm>
            <a:prstGeom prst="ellipse">
              <a:avLst/>
            </a:prstGeom>
            <a:solidFill>
              <a:schemeClr val="accent1"/>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35" name="Group 34">
            <a:extLst>
              <a:ext uri="{FF2B5EF4-FFF2-40B4-BE49-F238E27FC236}">
                <a16:creationId xmlns:a16="http://schemas.microsoft.com/office/drawing/2014/main" id="{8A2A5C8B-C50C-2340-9FE3-0CDA2369BFE9}"/>
              </a:ext>
            </a:extLst>
          </p:cNvPr>
          <p:cNvGrpSpPr/>
          <p:nvPr/>
        </p:nvGrpSpPr>
        <p:grpSpPr>
          <a:xfrm>
            <a:off x="2225583" y="2571612"/>
            <a:ext cx="1777303" cy="1278024"/>
            <a:chOff x="1926819" y="2571612"/>
            <a:chExt cx="1777303" cy="1278024"/>
          </a:xfrm>
        </p:grpSpPr>
        <p:cxnSp>
          <p:nvCxnSpPr>
            <p:cNvPr id="19" name="Elbow Connector 18">
              <a:extLst>
                <a:ext uri="{FF2B5EF4-FFF2-40B4-BE49-F238E27FC236}">
                  <a16:creationId xmlns:a16="http://schemas.microsoft.com/office/drawing/2014/main" id="{234F2994-DFDD-F94D-9ECD-69040D88E6B6}"/>
                </a:ext>
              </a:extLst>
            </p:cNvPr>
            <p:cNvCxnSpPr>
              <a:cxnSpLocks/>
              <a:stCxn id="26" idx="2"/>
            </p:cNvCxnSpPr>
            <p:nvPr/>
          </p:nvCxnSpPr>
          <p:spPr>
            <a:xfrm rot="10800000" flipH="1" flipV="1">
              <a:off x="1926819" y="2635988"/>
              <a:ext cx="1777303" cy="1213648"/>
            </a:xfrm>
            <a:prstGeom prst="bentConnector3">
              <a:avLst>
                <a:gd name="adj1" fmla="val -12862"/>
              </a:avLst>
            </a:prstGeom>
            <a:ln w="15875">
              <a:solidFill>
                <a:schemeClr val="accent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7EA99A4A-51AB-3B48-8329-467FE1209F01}"/>
                </a:ext>
              </a:extLst>
            </p:cNvPr>
            <p:cNvSpPr/>
            <p:nvPr/>
          </p:nvSpPr>
          <p:spPr bwMode="gray">
            <a:xfrm>
              <a:off x="1926820" y="2571612"/>
              <a:ext cx="128751" cy="128751"/>
            </a:xfrm>
            <a:prstGeom prst="ellipse">
              <a:avLst/>
            </a:prstGeom>
            <a:solidFill>
              <a:schemeClr val="accent1"/>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cxnSp>
        <p:nvCxnSpPr>
          <p:cNvPr id="12" name="Whizbang">
            <a:extLst>
              <a:ext uri="{FF2B5EF4-FFF2-40B4-BE49-F238E27FC236}">
                <a16:creationId xmlns:a16="http://schemas.microsoft.com/office/drawing/2014/main" id="{DE5EF055-1093-1742-B90E-27E498C3C23A}"/>
              </a:ext>
            </a:extLst>
          </p:cNvPr>
          <p:cNvCxnSpPr/>
          <p:nvPr/>
        </p:nvCxnSpPr>
        <p:spPr>
          <a:xfrm>
            <a:off x="0" y="2336006"/>
            <a:ext cx="2354335" cy="0"/>
          </a:xfrm>
          <a:prstGeom prst="line">
            <a:avLst/>
          </a:prstGeom>
          <a:ln w="15875">
            <a:solidFill>
              <a:schemeClr val="accent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8872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30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par>
                          <p:cTn id="12" fill="hold">
                            <p:stCondLst>
                              <p:cond delay="1300"/>
                            </p:stCondLst>
                            <p:childTnLst>
                              <p:par>
                                <p:cTn id="13" presetID="22" presetClass="entr" presetSubtype="8" fill="hold" nodeType="afterEffect">
                                  <p:stCondLst>
                                    <p:cond delay="60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500"/>
                                        <p:tgtEl>
                                          <p:spTgt spid="35"/>
                                        </p:tgtEl>
                                      </p:cBhvr>
                                    </p:animEffect>
                                  </p:childTnLst>
                                </p:cTn>
                              </p:par>
                            </p:childTnLst>
                          </p:cTn>
                        </p:par>
                        <p:par>
                          <p:cTn id="16" fill="hold">
                            <p:stCondLst>
                              <p:cond delay="2400"/>
                            </p:stCondLst>
                            <p:childTnLst>
                              <p:par>
                                <p:cTn id="17" presetID="10" presetClass="entr" presetSubtype="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par>
                          <p:cTn id="20" fill="hold">
                            <p:stCondLst>
                              <p:cond delay="2900"/>
                            </p:stCondLst>
                            <p:childTnLst>
                              <p:par>
                                <p:cTn id="21" presetID="22" presetClass="entr" presetSubtype="8" fill="hold" nodeType="afterEffect">
                                  <p:stCondLst>
                                    <p:cond delay="600"/>
                                  </p:stCondLst>
                                  <p:childTnLst>
                                    <p:set>
                                      <p:cBhvr>
                                        <p:cTn id="22" dur="1" fill="hold">
                                          <p:stCondLst>
                                            <p:cond delay="0"/>
                                          </p:stCondLst>
                                        </p:cTn>
                                        <p:tgtEl>
                                          <p:spTgt spid="34"/>
                                        </p:tgtEl>
                                        <p:attrNameLst>
                                          <p:attrName>style.visibility</p:attrName>
                                        </p:attrNameLst>
                                      </p:cBhvr>
                                      <p:to>
                                        <p:strVal val="visible"/>
                                      </p:to>
                                    </p:set>
                                    <p:animEffect transition="in" filter="wipe(left)">
                                      <p:cBhvr>
                                        <p:cTn id="23" dur="500"/>
                                        <p:tgtEl>
                                          <p:spTgt spid="34"/>
                                        </p:tgtEl>
                                      </p:cBhvr>
                                    </p:animEffect>
                                  </p:childTnLst>
                                </p:cTn>
                              </p:par>
                            </p:childTnLst>
                          </p:cTn>
                        </p:par>
                        <p:par>
                          <p:cTn id="24" fill="hold">
                            <p:stCondLst>
                              <p:cond delay="4000"/>
                            </p:stCondLst>
                            <p:childTnLst>
                              <p:par>
                                <p:cTn id="25" presetID="10" presetClass="entr" presetSubtype="0"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61876FA-D948-AB46-8A61-C14FC89AFE3F}"/>
              </a:ext>
            </a:extLst>
          </p:cNvPr>
          <p:cNvSpPr>
            <a:spLocks noGrp="1"/>
          </p:cNvSpPr>
          <p:nvPr>
            <p:ph type="body" sz="quarter" idx="10"/>
          </p:nvPr>
        </p:nvSpPr>
        <p:spPr/>
        <p:txBody>
          <a:bodyPr/>
          <a:lstStyle/>
          <a:p>
            <a:r>
              <a:rPr lang="en-US" dirty="0"/>
              <a:t>Many organizations consider services as a part of their indirect spend. As a result, the following slide introduces our services story. </a:t>
            </a:r>
          </a:p>
          <a:p>
            <a:r>
              <a:rPr lang="en-US" dirty="0"/>
              <a:t>Please use this slide if you feel it's appropriate for your audience and your conversation. </a:t>
            </a:r>
          </a:p>
          <a:p>
            <a:r>
              <a:rPr lang="en-US" dirty="0"/>
              <a:t>For more specific information about services, you can use the services content:</a:t>
            </a:r>
          </a:p>
          <a:p>
            <a:r>
              <a:rPr lang="en-US" dirty="0">
                <a:hlinkClick r:id="rId2"/>
              </a:rPr>
              <a:t>L0 Deck : How SAP Fieldglass complements SAP Ariba (Black)</a:t>
            </a:r>
            <a:r>
              <a:rPr lang="en-US" dirty="0"/>
              <a:t> </a:t>
            </a:r>
          </a:p>
          <a:p>
            <a:r>
              <a:rPr lang="en-US" dirty="0">
                <a:hlinkClick r:id="rId3"/>
              </a:rPr>
              <a:t>L0 Deck : How SAP Fieldglass complements SAP Ariba(White) </a:t>
            </a:r>
            <a:endParaRPr lang="en-US" dirty="0"/>
          </a:p>
          <a:p>
            <a:r>
              <a:rPr lang="en-US" dirty="0">
                <a:hlinkClick r:id="rId4"/>
              </a:rPr>
              <a:t>Infographic : A quick look at the external workforce</a:t>
            </a:r>
            <a:endParaRPr lang="en-US" dirty="0"/>
          </a:p>
          <a:p>
            <a:r>
              <a:rPr lang="en-US" dirty="0">
                <a:hlinkClick r:id="rId5"/>
              </a:rPr>
              <a:t>GTM FAQ</a:t>
            </a:r>
            <a:endParaRPr lang="en-US" dirty="0"/>
          </a:p>
        </p:txBody>
      </p:sp>
      <p:sp>
        <p:nvSpPr>
          <p:cNvPr id="3" name="Title 2">
            <a:extLst>
              <a:ext uri="{FF2B5EF4-FFF2-40B4-BE49-F238E27FC236}">
                <a16:creationId xmlns:a16="http://schemas.microsoft.com/office/drawing/2014/main" id="{94C023A9-F33C-3841-8916-0CB31D64C589}"/>
              </a:ext>
            </a:extLst>
          </p:cNvPr>
          <p:cNvSpPr>
            <a:spLocks noGrp="1"/>
          </p:cNvSpPr>
          <p:nvPr>
            <p:ph type="title"/>
          </p:nvPr>
        </p:nvSpPr>
        <p:spPr>
          <a:xfrm>
            <a:off x="504001" y="504000"/>
            <a:ext cx="11186476" cy="369332"/>
          </a:xfrm>
        </p:spPr>
        <p:txBody>
          <a:bodyPr/>
          <a:lstStyle/>
          <a:p>
            <a:r>
              <a:rPr lang="en-US" dirty="0"/>
              <a:t>INTERNAL ONLY</a:t>
            </a:r>
          </a:p>
        </p:txBody>
      </p:sp>
    </p:spTree>
    <p:extLst>
      <p:ext uri="{BB962C8B-B14F-4D97-AF65-F5344CB8AC3E}">
        <p14:creationId xmlns:p14="http://schemas.microsoft.com/office/powerpoint/2010/main" val="1715811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D1B7994-C28E-DA40-861A-A93078438545}"/>
              </a:ext>
            </a:extLst>
          </p:cNvPr>
          <p:cNvGrpSpPr/>
          <p:nvPr/>
        </p:nvGrpSpPr>
        <p:grpSpPr>
          <a:xfrm>
            <a:off x="995882" y="1817649"/>
            <a:ext cx="4363770" cy="4363770"/>
            <a:chOff x="995882" y="1817649"/>
            <a:chExt cx="4363770" cy="4363770"/>
          </a:xfrm>
        </p:grpSpPr>
        <p:sp>
          <p:nvSpPr>
            <p:cNvPr id="5" name="Oval 4">
              <a:extLst>
                <a:ext uri="{FF2B5EF4-FFF2-40B4-BE49-F238E27FC236}">
                  <a16:creationId xmlns:a16="http://schemas.microsoft.com/office/drawing/2014/main" id="{1F1C49AE-D01A-F24D-88B9-FFCAD5059470}"/>
                </a:ext>
              </a:extLst>
            </p:cNvPr>
            <p:cNvSpPr/>
            <p:nvPr/>
          </p:nvSpPr>
          <p:spPr bwMode="gray">
            <a:xfrm>
              <a:off x="995882" y="1817649"/>
              <a:ext cx="4363770" cy="4363770"/>
            </a:xfrm>
            <a:prstGeom prst="ellipse">
              <a:avLst/>
            </a:prstGeom>
            <a:noFill/>
            <a:ln w="15875" algn="ctr">
              <a:solidFill>
                <a:schemeClr val="accent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13" name="Picture 12">
              <a:extLst>
                <a:ext uri="{FF2B5EF4-FFF2-40B4-BE49-F238E27FC236}">
                  <a16:creationId xmlns:a16="http://schemas.microsoft.com/office/drawing/2014/main" id="{BD766DA1-8165-BD41-A3C5-36F07FF91B7A}"/>
                </a:ext>
              </a:extLst>
            </p:cNvPr>
            <p:cNvPicPr>
              <a:picLocks noChangeAspect="1"/>
            </p:cNvPicPr>
            <p:nvPr/>
          </p:nvPicPr>
          <p:blipFill>
            <a:blip r:embed="rId3"/>
            <a:stretch>
              <a:fillRect/>
            </a:stretch>
          </p:blipFill>
          <p:spPr>
            <a:xfrm flipH="1" flipV="1">
              <a:off x="1612020" y="2442840"/>
              <a:ext cx="3149600" cy="3149600"/>
            </a:xfrm>
            <a:prstGeom prst="rect">
              <a:avLst/>
            </a:prstGeom>
          </p:spPr>
        </p:pic>
      </p:grpSp>
      <p:sp>
        <p:nvSpPr>
          <p:cNvPr id="2" name="Title 1">
            <a:extLst>
              <a:ext uri="{FF2B5EF4-FFF2-40B4-BE49-F238E27FC236}">
                <a16:creationId xmlns:a16="http://schemas.microsoft.com/office/drawing/2014/main" id="{D10F1B6F-76D2-E54D-A79E-5BF33E9C662E}"/>
              </a:ext>
            </a:extLst>
          </p:cNvPr>
          <p:cNvSpPr>
            <a:spLocks noGrp="1"/>
          </p:cNvSpPr>
          <p:nvPr>
            <p:ph type="title"/>
          </p:nvPr>
        </p:nvSpPr>
        <p:spPr>
          <a:xfrm>
            <a:off x="1505415" y="504000"/>
            <a:ext cx="10185062" cy="415498"/>
          </a:xfrm>
        </p:spPr>
        <p:txBody>
          <a:bodyPr/>
          <a:lstStyle/>
          <a:p>
            <a:r>
              <a:rPr lang="en-US" dirty="0"/>
              <a:t>Integrate the entire source-to-settle process.</a:t>
            </a:r>
          </a:p>
        </p:txBody>
      </p:sp>
      <p:sp>
        <p:nvSpPr>
          <p:cNvPr id="3" name="Oval 2">
            <a:extLst>
              <a:ext uri="{FF2B5EF4-FFF2-40B4-BE49-F238E27FC236}">
                <a16:creationId xmlns:a16="http://schemas.microsoft.com/office/drawing/2014/main" id="{79E81454-E82D-7049-BD2C-24C306C4151D}"/>
              </a:ext>
            </a:extLst>
          </p:cNvPr>
          <p:cNvSpPr/>
          <p:nvPr/>
        </p:nvSpPr>
        <p:spPr bwMode="gray">
          <a:xfrm>
            <a:off x="504698" y="315880"/>
            <a:ext cx="791737" cy="791737"/>
          </a:xfrm>
          <a:prstGeom prst="ellipse">
            <a:avLst/>
          </a:prstGeom>
          <a:solidFill>
            <a:schemeClr val="accent1"/>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3600" b="1" i="0" u="none" strike="noStrike" kern="0" cap="none" spc="0" normalizeH="0" baseline="0" noProof="0" dirty="0">
                <a:ln>
                  <a:noFill/>
                </a:ln>
                <a:solidFill>
                  <a:schemeClr val="bg1"/>
                </a:solidFill>
                <a:effectLst/>
                <a:uLnTx/>
                <a:uFillTx/>
                <a:ea typeface="Arial Unicode MS" pitchFamily="34" charset="-128"/>
                <a:cs typeface="Arial Unicode MS" pitchFamily="34" charset="-128"/>
              </a:rPr>
              <a:t>1</a:t>
            </a:r>
          </a:p>
        </p:txBody>
      </p:sp>
      <p:sp>
        <p:nvSpPr>
          <p:cNvPr id="4" name="TextBox 3">
            <a:extLst>
              <a:ext uri="{FF2B5EF4-FFF2-40B4-BE49-F238E27FC236}">
                <a16:creationId xmlns:a16="http://schemas.microsoft.com/office/drawing/2014/main" id="{7AA710DE-D834-C34C-943D-9C612987CDA5}"/>
              </a:ext>
            </a:extLst>
          </p:cNvPr>
          <p:cNvSpPr txBox="1"/>
          <p:nvPr/>
        </p:nvSpPr>
        <p:spPr>
          <a:xfrm>
            <a:off x="1505415" y="1107617"/>
            <a:ext cx="6007607" cy="369332"/>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2400" dirty="0">
                <a:solidFill>
                  <a:schemeClr val="bg1"/>
                </a:solidFill>
              </a:rPr>
              <a:t>Tackle the unique requirements of services.</a:t>
            </a:r>
          </a:p>
        </p:txBody>
      </p:sp>
      <p:sp>
        <p:nvSpPr>
          <p:cNvPr id="6" name="TextBox 5">
            <a:extLst>
              <a:ext uri="{FF2B5EF4-FFF2-40B4-BE49-F238E27FC236}">
                <a16:creationId xmlns:a16="http://schemas.microsoft.com/office/drawing/2014/main" id="{DFACB258-54B9-C042-84D6-61933023459C}"/>
              </a:ext>
            </a:extLst>
          </p:cNvPr>
          <p:cNvSpPr txBox="1"/>
          <p:nvPr/>
        </p:nvSpPr>
        <p:spPr>
          <a:xfrm>
            <a:off x="5732013" y="2269897"/>
            <a:ext cx="4765701" cy="230832"/>
          </a:xfrm>
          <a:prstGeom prst="rect">
            <a:avLst/>
          </a:prstGeom>
          <a:noFill/>
        </p:spPr>
        <p:txBody>
          <a:bodyPr wrap="square" lIns="0" tIns="0" rIns="0" bIns="0" rtlCol="0">
            <a:spAutoFit/>
          </a:bodyPr>
          <a:lstStyle/>
          <a:p>
            <a:pPr marL="201168" lvl="1" indent="-182880"/>
            <a:r>
              <a:rPr lang="en-US" sz="1500" dirty="0">
                <a:solidFill>
                  <a:schemeClr val="bg1"/>
                </a:solidFill>
              </a:rPr>
              <a:t>Source and select who is performing the services.</a:t>
            </a:r>
          </a:p>
        </p:txBody>
      </p:sp>
      <p:sp>
        <p:nvSpPr>
          <p:cNvPr id="7" name="TextBox 6">
            <a:extLst>
              <a:ext uri="{FF2B5EF4-FFF2-40B4-BE49-F238E27FC236}">
                <a16:creationId xmlns:a16="http://schemas.microsoft.com/office/drawing/2014/main" id="{32C7C625-800E-6C4B-9284-FD4194B717A1}"/>
              </a:ext>
            </a:extLst>
          </p:cNvPr>
          <p:cNvSpPr txBox="1"/>
          <p:nvPr/>
        </p:nvSpPr>
        <p:spPr>
          <a:xfrm>
            <a:off x="5732013" y="2997829"/>
            <a:ext cx="3795545" cy="461665"/>
          </a:xfrm>
          <a:prstGeom prst="rect">
            <a:avLst/>
          </a:prstGeom>
          <a:noFill/>
        </p:spPr>
        <p:txBody>
          <a:bodyPr wrap="square" lIns="0" tIns="0" rIns="0" bIns="0" rtlCol="0">
            <a:spAutoFit/>
          </a:bodyPr>
          <a:lstStyle/>
          <a:p>
            <a:pPr marL="201168" lvl="1" indent="-182880"/>
            <a:r>
              <a:rPr lang="en-US" sz="1500" dirty="0">
                <a:solidFill>
                  <a:schemeClr val="bg1"/>
                </a:solidFill>
              </a:rPr>
              <a:t>Dynamic scoping based on how, where and when work will be delivered.</a:t>
            </a:r>
          </a:p>
        </p:txBody>
      </p:sp>
      <p:sp>
        <p:nvSpPr>
          <p:cNvPr id="8" name="TextBox 7">
            <a:extLst>
              <a:ext uri="{FF2B5EF4-FFF2-40B4-BE49-F238E27FC236}">
                <a16:creationId xmlns:a16="http://schemas.microsoft.com/office/drawing/2014/main" id="{2A90B0F6-AE3E-0B48-ABB6-DD90B837A6A5}"/>
              </a:ext>
            </a:extLst>
          </p:cNvPr>
          <p:cNvSpPr txBox="1"/>
          <p:nvPr/>
        </p:nvSpPr>
        <p:spPr>
          <a:xfrm>
            <a:off x="5732013" y="3956594"/>
            <a:ext cx="5024758" cy="461665"/>
          </a:xfrm>
          <a:prstGeom prst="rect">
            <a:avLst/>
          </a:prstGeom>
          <a:noFill/>
        </p:spPr>
        <p:txBody>
          <a:bodyPr wrap="square" lIns="0" tIns="0" rIns="0" bIns="0" rtlCol="0">
            <a:spAutoFit/>
          </a:bodyPr>
          <a:lstStyle/>
          <a:p>
            <a:pPr marL="201168" lvl="1" indent="-182880"/>
            <a:r>
              <a:rPr lang="en-US" sz="1500" dirty="0">
                <a:solidFill>
                  <a:schemeClr val="bg1"/>
                </a:solidFill>
              </a:rPr>
              <a:t>On- and off-boarding of resources, chain of custody tracking, tenure, project SLA, and performance. </a:t>
            </a:r>
          </a:p>
        </p:txBody>
      </p:sp>
      <p:sp>
        <p:nvSpPr>
          <p:cNvPr id="9" name="TextBox 8">
            <a:extLst>
              <a:ext uri="{FF2B5EF4-FFF2-40B4-BE49-F238E27FC236}">
                <a16:creationId xmlns:a16="http://schemas.microsoft.com/office/drawing/2014/main" id="{CE7D639C-02E3-FD49-B348-9741C32C5285}"/>
              </a:ext>
            </a:extLst>
          </p:cNvPr>
          <p:cNvSpPr txBox="1"/>
          <p:nvPr/>
        </p:nvSpPr>
        <p:spPr>
          <a:xfrm>
            <a:off x="5732013" y="4915360"/>
            <a:ext cx="3182228" cy="461665"/>
          </a:xfrm>
          <a:prstGeom prst="rect">
            <a:avLst/>
          </a:prstGeom>
          <a:noFill/>
        </p:spPr>
        <p:txBody>
          <a:bodyPr wrap="square" lIns="0" tIns="0" rIns="0" bIns="0" rtlCol="0">
            <a:spAutoFit/>
          </a:bodyPr>
          <a:lstStyle/>
          <a:p>
            <a:pPr marL="201168" lvl="1" indent="-182880"/>
            <a:r>
              <a:rPr lang="en-US" sz="1500" dirty="0">
                <a:solidFill>
                  <a:schemeClr val="bg1"/>
                </a:solidFill>
              </a:rPr>
              <a:t>Task- and activity-level cost accounting and effort tracking.</a:t>
            </a:r>
          </a:p>
        </p:txBody>
      </p:sp>
      <p:pic>
        <p:nvPicPr>
          <p:cNvPr id="11" name="Picture 10">
            <a:extLst>
              <a:ext uri="{FF2B5EF4-FFF2-40B4-BE49-F238E27FC236}">
                <a16:creationId xmlns:a16="http://schemas.microsoft.com/office/drawing/2014/main" id="{7C4D7117-08F4-3F42-8B2A-F4D9AA67222C}"/>
              </a:ext>
            </a:extLst>
          </p:cNvPr>
          <p:cNvPicPr>
            <a:picLocks noChangeAspect="1"/>
          </p:cNvPicPr>
          <p:nvPr/>
        </p:nvPicPr>
        <p:blipFill>
          <a:blip r:embed="rId4"/>
          <a:stretch>
            <a:fillRect/>
          </a:stretch>
        </p:blipFill>
        <p:spPr>
          <a:xfrm flipH="1">
            <a:off x="2096730" y="1980919"/>
            <a:ext cx="840263" cy="840263"/>
          </a:xfrm>
          <a:prstGeom prst="rect">
            <a:avLst/>
          </a:prstGeom>
        </p:spPr>
      </p:pic>
      <p:pic>
        <p:nvPicPr>
          <p:cNvPr id="15" name="Picture 14">
            <a:extLst>
              <a:ext uri="{FF2B5EF4-FFF2-40B4-BE49-F238E27FC236}">
                <a16:creationId xmlns:a16="http://schemas.microsoft.com/office/drawing/2014/main" id="{F995B679-0D0D-5F4F-97C4-524273FECEC8}"/>
              </a:ext>
            </a:extLst>
          </p:cNvPr>
          <p:cNvPicPr>
            <a:picLocks noChangeAspect="1"/>
          </p:cNvPicPr>
          <p:nvPr/>
        </p:nvPicPr>
        <p:blipFill>
          <a:blip r:embed="rId5"/>
          <a:stretch>
            <a:fillRect/>
          </a:stretch>
        </p:blipFill>
        <p:spPr>
          <a:xfrm>
            <a:off x="1438404" y="4358958"/>
            <a:ext cx="969154" cy="969154"/>
          </a:xfrm>
          <a:prstGeom prst="rect">
            <a:avLst/>
          </a:prstGeom>
        </p:spPr>
      </p:pic>
      <p:pic>
        <p:nvPicPr>
          <p:cNvPr id="19" name="Picture 18">
            <a:extLst>
              <a:ext uri="{FF2B5EF4-FFF2-40B4-BE49-F238E27FC236}">
                <a16:creationId xmlns:a16="http://schemas.microsoft.com/office/drawing/2014/main" id="{830158D0-1246-4540-9764-5F04054E3FBA}"/>
              </a:ext>
            </a:extLst>
          </p:cNvPr>
          <p:cNvPicPr>
            <a:picLocks noChangeAspect="1"/>
          </p:cNvPicPr>
          <p:nvPr/>
        </p:nvPicPr>
        <p:blipFill>
          <a:blip r:embed="rId6"/>
          <a:stretch>
            <a:fillRect/>
          </a:stretch>
        </p:blipFill>
        <p:spPr>
          <a:xfrm>
            <a:off x="3914673" y="2724429"/>
            <a:ext cx="1026515" cy="1026515"/>
          </a:xfrm>
          <a:prstGeom prst="rect">
            <a:avLst/>
          </a:prstGeom>
        </p:spPr>
      </p:pic>
      <p:pic>
        <p:nvPicPr>
          <p:cNvPr id="38" name="Picture 37">
            <a:extLst>
              <a:ext uri="{FF2B5EF4-FFF2-40B4-BE49-F238E27FC236}">
                <a16:creationId xmlns:a16="http://schemas.microsoft.com/office/drawing/2014/main" id="{E5A0812A-6E78-3C4D-91A5-417B46779919}"/>
              </a:ext>
            </a:extLst>
          </p:cNvPr>
          <p:cNvPicPr>
            <a:picLocks noChangeAspect="1"/>
          </p:cNvPicPr>
          <p:nvPr/>
        </p:nvPicPr>
        <p:blipFill>
          <a:blip r:embed="rId7"/>
          <a:stretch>
            <a:fillRect/>
          </a:stretch>
        </p:blipFill>
        <p:spPr>
          <a:xfrm>
            <a:off x="3970730" y="4810480"/>
            <a:ext cx="914400" cy="914400"/>
          </a:xfrm>
          <a:prstGeom prst="rect">
            <a:avLst/>
          </a:prstGeom>
        </p:spPr>
      </p:pic>
    </p:spTree>
    <p:extLst>
      <p:ext uri="{BB962C8B-B14F-4D97-AF65-F5344CB8AC3E}">
        <p14:creationId xmlns:p14="http://schemas.microsoft.com/office/powerpoint/2010/main" val="2752715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00"/>
                                  </p:stCondLst>
                                  <p:childTnLst>
                                    <p:set>
                                      <p:cBhvr>
                                        <p:cTn id="6" dur="1" fill="hold">
                                          <p:stCondLst>
                                            <p:cond delay="0"/>
                                          </p:stCondLst>
                                        </p:cTn>
                                        <p:tgtEl>
                                          <p:spTgt spid="35"/>
                                        </p:tgtEl>
                                        <p:attrNameLst>
                                          <p:attrName>style.visibility</p:attrName>
                                        </p:attrNameLst>
                                      </p:cBhvr>
                                      <p:to>
                                        <p:strVal val="visible"/>
                                      </p:to>
                                    </p:set>
                                    <p:anim calcmode="lin" valueType="num">
                                      <p:cBhvr>
                                        <p:cTn id="7" dur="1000" fill="hold"/>
                                        <p:tgtEl>
                                          <p:spTgt spid="35"/>
                                        </p:tgtEl>
                                        <p:attrNameLst>
                                          <p:attrName>ppt_w</p:attrName>
                                        </p:attrNameLst>
                                      </p:cBhvr>
                                      <p:tavLst>
                                        <p:tav tm="0">
                                          <p:val>
                                            <p:fltVal val="0"/>
                                          </p:val>
                                        </p:tav>
                                        <p:tav tm="100000">
                                          <p:val>
                                            <p:strVal val="#ppt_w"/>
                                          </p:val>
                                        </p:tav>
                                      </p:tavLst>
                                    </p:anim>
                                    <p:anim calcmode="lin" valueType="num">
                                      <p:cBhvr>
                                        <p:cTn id="8" dur="1000" fill="hold"/>
                                        <p:tgtEl>
                                          <p:spTgt spid="35"/>
                                        </p:tgtEl>
                                        <p:attrNameLst>
                                          <p:attrName>ppt_h</p:attrName>
                                        </p:attrNameLst>
                                      </p:cBhvr>
                                      <p:tavLst>
                                        <p:tav tm="0">
                                          <p:val>
                                            <p:fltVal val="0"/>
                                          </p:val>
                                        </p:tav>
                                        <p:tav tm="100000">
                                          <p:val>
                                            <p:strVal val="#ppt_h"/>
                                          </p:val>
                                        </p:tav>
                                      </p:tavLst>
                                    </p:anim>
                                    <p:animEffect transition="in" filter="fade">
                                      <p:cBhvr>
                                        <p:cTn id="9" dur="1000"/>
                                        <p:tgtEl>
                                          <p:spTgt spid="35"/>
                                        </p:tgtEl>
                                      </p:cBhvr>
                                    </p:animEffect>
                                  </p:childTnLst>
                                </p:cTn>
                              </p:par>
                            </p:childTnLst>
                          </p:cTn>
                        </p:par>
                        <p:par>
                          <p:cTn id="10" fill="hold">
                            <p:stCondLst>
                              <p:cond delay="1200"/>
                            </p:stCondLst>
                            <p:childTnLst>
                              <p:par>
                                <p:cTn id="11" presetID="10" presetClass="entr" presetSubtype="0" fill="hold" grpId="0" nodeType="afterEffect">
                                  <p:stCondLst>
                                    <p:cond delay="2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20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par>
                          <p:cTn id="17" fill="hold">
                            <p:stCondLst>
                              <p:cond delay="1900"/>
                            </p:stCondLst>
                            <p:childTnLst>
                              <p:par>
                                <p:cTn id="18" presetID="10" presetClass="entr" presetSubtype="0" fill="hold" grpId="0" nodeType="afterEffect">
                                  <p:stCondLst>
                                    <p:cond delay="70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nodeType="withEffect">
                                  <p:stCondLst>
                                    <p:cond delay="70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p:stCondLst>
                              <p:cond delay="3100"/>
                            </p:stCondLst>
                            <p:childTnLst>
                              <p:par>
                                <p:cTn id="25" presetID="10" presetClass="entr" presetSubtype="0" fill="hold" grpId="0" nodeType="afterEffect">
                                  <p:stCondLst>
                                    <p:cond delay="70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nodeType="withEffect">
                                  <p:stCondLst>
                                    <p:cond delay="70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par>
                          <p:cTn id="31" fill="hold">
                            <p:stCondLst>
                              <p:cond delay="4300"/>
                            </p:stCondLst>
                            <p:childTnLst>
                              <p:par>
                                <p:cTn id="32" presetID="10" presetClass="entr" presetSubtype="0" fill="hold" grpId="0" nodeType="afterEffect">
                                  <p:stCondLst>
                                    <p:cond delay="70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nodeType="withEffect">
                                  <p:stCondLst>
                                    <p:cond delay="70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F1B6F-76D2-E54D-A79E-5BF33E9C662E}"/>
              </a:ext>
            </a:extLst>
          </p:cNvPr>
          <p:cNvSpPr>
            <a:spLocks noGrp="1"/>
          </p:cNvSpPr>
          <p:nvPr>
            <p:ph type="title"/>
          </p:nvPr>
        </p:nvSpPr>
        <p:spPr>
          <a:xfrm>
            <a:off x="2709747" y="2721114"/>
            <a:ext cx="7248292" cy="1415772"/>
          </a:xfrm>
        </p:spPr>
        <p:txBody>
          <a:bodyPr/>
          <a:lstStyle/>
          <a:p>
            <a:r>
              <a:rPr lang="en-US" sz="4600" dirty="0"/>
              <a:t>Embed intelligence from beginning to end.</a:t>
            </a:r>
          </a:p>
        </p:txBody>
      </p:sp>
      <p:sp>
        <p:nvSpPr>
          <p:cNvPr id="3" name="Oval 2">
            <a:extLst>
              <a:ext uri="{FF2B5EF4-FFF2-40B4-BE49-F238E27FC236}">
                <a16:creationId xmlns:a16="http://schemas.microsoft.com/office/drawing/2014/main" id="{79E81454-E82D-7049-BD2C-24C306C4151D}"/>
              </a:ext>
            </a:extLst>
          </p:cNvPr>
          <p:cNvSpPr/>
          <p:nvPr/>
        </p:nvSpPr>
        <p:spPr bwMode="gray">
          <a:xfrm>
            <a:off x="504698" y="2549876"/>
            <a:ext cx="1758247" cy="1758247"/>
          </a:xfrm>
          <a:prstGeom prst="ellipse">
            <a:avLst/>
          </a:prstGeom>
          <a:solidFill>
            <a:schemeClr val="accent1"/>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sz="7800" b="1" kern="0" dirty="0">
                <a:solidFill>
                  <a:schemeClr val="bg1"/>
                </a:solidFill>
                <a:ea typeface="Arial Unicode MS" pitchFamily="34" charset="-128"/>
                <a:cs typeface="Arial Unicode MS" pitchFamily="34" charset="-128"/>
              </a:rPr>
              <a:t>2</a:t>
            </a:r>
            <a:endParaRPr kumimoji="0" lang="en-US" sz="7800" b="1" i="0" u="none" strike="noStrike" kern="0" cap="none" spc="0" normalizeH="0" baseline="0" noProof="0" dirty="0">
              <a:ln>
                <a:noFill/>
              </a:ln>
              <a:solidFill>
                <a:schemeClr val="bg1"/>
              </a:solidFill>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1534897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276044C-D3CC-7746-88C9-E8838A63D25D}"/>
              </a:ext>
            </a:extLst>
          </p:cNvPr>
          <p:cNvGrpSpPr/>
          <p:nvPr/>
        </p:nvGrpSpPr>
        <p:grpSpPr>
          <a:xfrm>
            <a:off x="1178516" y="2037003"/>
            <a:ext cx="3762077" cy="3762077"/>
            <a:chOff x="986113" y="2037003"/>
            <a:chExt cx="3762077" cy="3762077"/>
          </a:xfrm>
        </p:grpSpPr>
        <p:sp>
          <p:nvSpPr>
            <p:cNvPr id="14" name="Oval 13">
              <a:extLst>
                <a:ext uri="{FF2B5EF4-FFF2-40B4-BE49-F238E27FC236}">
                  <a16:creationId xmlns:a16="http://schemas.microsoft.com/office/drawing/2014/main" id="{3D50C40F-FE8F-0640-8213-60D27E4150B5}"/>
                </a:ext>
              </a:extLst>
            </p:cNvPr>
            <p:cNvSpPr/>
            <p:nvPr/>
          </p:nvSpPr>
          <p:spPr bwMode="gray">
            <a:xfrm>
              <a:off x="986113" y="2037003"/>
              <a:ext cx="3762077" cy="3762077"/>
            </a:xfrm>
            <a:prstGeom prst="ellipse">
              <a:avLst/>
            </a:prstGeom>
            <a:noFill/>
            <a:ln w="15875" algn="ctr">
              <a:solidFill>
                <a:schemeClr val="accent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12" name="Picture 11">
              <a:extLst>
                <a:ext uri="{FF2B5EF4-FFF2-40B4-BE49-F238E27FC236}">
                  <a16:creationId xmlns:a16="http://schemas.microsoft.com/office/drawing/2014/main" id="{4DD25193-CB48-F044-9B0C-324509B3411B}"/>
                </a:ext>
              </a:extLst>
            </p:cNvPr>
            <p:cNvPicPr>
              <a:picLocks noChangeAspect="1"/>
            </p:cNvPicPr>
            <p:nvPr/>
          </p:nvPicPr>
          <p:blipFill>
            <a:blip r:embed="rId3"/>
            <a:stretch>
              <a:fillRect/>
            </a:stretch>
          </p:blipFill>
          <p:spPr>
            <a:xfrm>
              <a:off x="2079753" y="2375763"/>
              <a:ext cx="1574800" cy="1574800"/>
            </a:xfrm>
            <a:prstGeom prst="rect">
              <a:avLst/>
            </a:prstGeom>
          </p:spPr>
        </p:pic>
      </p:grpSp>
      <p:sp>
        <p:nvSpPr>
          <p:cNvPr id="2" name="Title 1">
            <a:extLst>
              <a:ext uri="{FF2B5EF4-FFF2-40B4-BE49-F238E27FC236}">
                <a16:creationId xmlns:a16="http://schemas.microsoft.com/office/drawing/2014/main" id="{D10F1B6F-76D2-E54D-A79E-5BF33E9C662E}"/>
              </a:ext>
            </a:extLst>
          </p:cNvPr>
          <p:cNvSpPr>
            <a:spLocks noGrp="1"/>
          </p:cNvSpPr>
          <p:nvPr>
            <p:ph type="title"/>
          </p:nvPr>
        </p:nvSpPr>
        <p:spPr>
          <a:xfrm>
            <a:off x="1505415" y="504000"/>
            <a:ext cx="10185062" cy="415498"/>
          </a:xfrm>
        </p:spPr>
        <p:txBody>
          <a:bodyPr/>
          <a:lstStyle/>
          <a:p>
            <a:r>
              <a:rPr lang="en-US" dirty="0"/>
              <a:t>Embed intelligence from beginning to end.</a:t>
            </a:r>
          </a:p>
        </p:txBody>
      </p:sp>
      <p:sp>
        <p:nvSpPr>
          <p:cNvPr id="3" name="Oval 2">
            <a:extLst>
              <a:ext uri="{FF2B5EF4-FFF2-40B4-BE49-F238E27FC236}">
                <a16:creationId xmlns:a16="http://schemas.microsoft.com/office/drawing/2014/main" id="{79E81454-E82D-7049-BD2C-24C306C4151D}"/>
              </a:ext>
            </a:extLst>
          </p:cNvPr>
          <p:cNvSpPr/>
          <p:nvPr/>
        </p:nvSpPr>
        <p:spPr bwMode="gray">
          <a:xfrm>
            <a:off x="504698" y="315880"/>
            <a:ext cx="791737" cy="791737"/>
          </a:xfrm>
          <a:prstGeom prst="ellipse">
            <a:avLst/>
          </a:prstGeom>
          <a:solidFill>
            <a:schemeClr val="accent1"/>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3600" b="1" i="0" u="none" strike="noStrike" kern="0" cap="none" spc="0" normalizeH="0" baseline="0" noProof="0" dirty="0">
                <a:ln>
                  <a:noFill/>
                </a:ln>
                <a:solidFill>
                  <a:schemeClr val="bg1"/>
                </a:solidFill>
                <a:effectLst/>
                <a:uLnTx/>
                <a:uFillTx/>
                <a:ea typeface="Arial Unicode MS" pitchFamily="34" charset="-128"/>
                <a:cs typeface="Arial Unicode MS" pitchFamily="34" charset="-128"/>
              </a:rPr>
              <a:t>2</a:t>
            </a:r>
          </a:p>
        </p:txBody>
      </p:sp>
      <p:sp>
        <p:nvSpPr>
          <p:cNvPr id="4" name="TextBox 3">
            <a:extLst>
              <a:ext uri="{FF2B5EF4-FFF2-40B4-BE49-F238E27FC236}">
                <a16:creationId xmlns:a16="http://schemas.microsoft.com/office/drawing/2014/main" id="{9483A9BE-B085-9849-AD6F-582951320F2F}"/>
              </a:ext>
            </a:extLst>
          </p:cNvPr>
          <p:cNvSpPr txBox="1"/>
          <p:nvPr/>
        </p:nvSpPr>
        <p:spPr>
          <a:xfrm>
            <a:off x="1505415" y="1107617"/>
            <a:ext cx="9757317" cy="369332"/>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2400" dirty="0">
                <a:solidFill>
                  <a:schemeClr val="bg1"/>
                </a:solidFill>
              </a:rPr>
              <a:t>Spend Analysis: Deliver insights into your buying behavior. </a:t>
            </a:r>
          </a:p>
        </p:txBody>
      </p:sp>
      <p:sp>
        <p:nvSpPr>
          <p:cNvPr id="5" name="TextBox 4">
            <a:extLst>
              <a:ext uri="{FF2B5EF4-FFF2-40B4-BE49-F238E27FC236}">
                <a16:creationId xmlns:a16="http://schemas.microsoft.com/office/drawing/2014/main" id="{DECDCE28-3DA6-B441-A8F0-B13CBB065A75}"/>
              </a:ext>
            </a:extLst>
          </p:cNvPr>
          <p:cNvSpPr txBox="1"/>
          <p:nvPr/>
        </p:nvSpPr>
        <p:spPr>
          <a:xfrm>
            <a:off x="1792551" y="4047744"/>
            <a:ext cx="2534010" cy="1354217"/>
          </a:xfrm>
          <a:prstGeom prst="rect">
            <a:avLst/>
          </a:prstGeom>
          <a:noFill/>
        </p:spPr>
        <p:txBody>
          <a:bodyPr wrap="square" lIns="0" tIns="0" rIns="0" bIns="0" rtlCol="0">
            <a:spAutoFit/>
          </a:bodyPr>
          <a:lstStyle/>
          <a:p>
            <a:pPr marL="0" lvl="1" algn="ctr">
              <a:buNone/>
            </a:pPr>
            <a:r>
              <a:rPr lang="en-US" sz="1800" b="1" dirty="0">
                <a:solidFill>
                  <a:schemeClr val="accent5"/>
                </a:solidFill>
              </a:rPr>
              <a:t>Less than 20% </a:t>
            </a:r>
          </a:p>
          <a:p>
            <a:pPr marL="0" lvl="1" algn="ctr">
              <a:buNone/>
            </a:pPr>
            <a:r>
              <a:rPr lang="en-US" sz="1400" dirty="0">
                <a:solidFill>
                  <a:schemeClr val="bg1"/>
                </a:solidFill>
              </a:rPr>
              <a:t>of procurement leaders are leveraging Machine Learning, Artificial Intelligence </a:t>
            </a:r>
            <a:br>
              <a:rPr lang="en-US" sz="1400" dirty="0">
                <a:solidFill>
                  <a:schemeClr val="bg1"/>
                </a:solidFill>
              </a:rPr>
            </a:br>
            <a:r>
              <a:rPr lang="en-US" sz="1400" dirty="0">
                <a:solidFill>
                  <a:schemeClr val="bg1"/>
                </a:solidFill>
              </a:rPr>
              <a:t>or predictive analytics solutions.</a:t>
            </a:r>
            <a:r>
              <a:rPr lang="en-US" sz="1400" baseline="30000" dirty="0">
                <a:solidFill>
                  <a:schemeClr val="bg1"/>
                </a:solidFill>
              </a:rPr>
              <a:t>*</a:t>
            </a:r>
            <a:r>
              <a:rPr lang="en-US" sz="1400" dirty="0">
                <a:solidFill>
                  <a:schemeClr val="bg1"/>
                </a:solidFill>
              </a:rPr>
              <a:t> </a:t>
            </a:r>
          </a:p>
        </p:txBody>
      </p:sp>
      <p:sp>
        <p:nvSpPr>
          <p:cNvPr id="9" name="Freeform 3">
            <a:extLst>
              <a:ext uri="{FF2B5EF4-FFF2-40B4-BE49-F238E27FC236}">
                <a16:creationId xmlns:a16="http://schemas.microsoft.com/office/drawing/2014/main" id="{9F3483C8-6693-7F4A-8ECA-B2EF5EC98434}"/>
              </a:ext>
            </a:extLst>
          </p:cNvPr>
          <p:cNvSpPr/>
          <p:nvPr/>
        </p:nvSpPr>
        <p:spPr>
          <a:xfrm>
            <a:off x="3059564" y="2019396"/>
            <a:ext cx="1788492" cy="1299408"/>
          </a:xfrm>
          <a:custGeom>
            <a:avLst/>
            <a:gdLst>
              <a:gd name="connsiteX0" fmla="*/ 0 w 1066394"/>
              <a:gd name="connsiteY0" fmla="*/ 0 h 774776"/>
              <a:gd name="connsiteX1" fmla="*/ 1066394 w 1066394"/>
              <a:gd name="connsiteY1" fmla="*/ 774776 h 774776"/>
            </a:gdLst>
            <a:ahLst/>
            <a:cxnLst>
              <a:cxn ang="0">
                <a:pos x="connsiteX0" y="connsiteY0"/>
              </a:cxn>
              <a:cxn ang="1">
                <a:pos x="connsiteX1" y="connsiteY1"/>
              </a:cxn>
            </a:cxnLst>
            <a:rect l="l" t="t" r="r" b="b"/>
            <a:pathLst>
              <a:path w="1066394" h="774776">
                <a:moveTo>
                  <a:pt x="0" y="0"/>
                </a:moveTo>
                <a:cubicBezTo>
                  <a:pt x="495402" y="0"/>
                  <a:pt x="913308" y="303619"/>
                  <a:pt x="1066394" y="774776"/>
                </a:cubicBezTo>
              </a:path>
            </a:pathLst>
          </a:custGeom>
          <a:noFill/>
          <a:ln w="88900" cap="flat">
            <a:solidFill>
              <a:schemeClr val="accent5"/>
            </a:soli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a:extLst>
              <a:ext uri="{FF2B5EF4-FFF2-40B4-BE49-F238E27FC236}">
                <a16:creationId xmlns:a16="http://schemas.microsoft.com/office/drawing/2014/main" id="{2F5B8433-589A-5649-86F9-51AF27206653}"/>
              </a:ext>
            </a:extLst>
          </p:cNvPr>
          <p:cNvSpPr txBox="1"/>
          <p:nvPr/>
        </p:nvSpPr>
        <p:spPr>
          <a:xfrm>
            <a:off x="616985" y="6274538"/>
            <a:ext cx="3504164" cy="12311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800" dirty="0">
                <a:solidFill>
                  <a:schemeClr val="bg2"/>
                </a:solidFill>
              </a:rPr>
              <a:t>*2019 CPO Survey: University of Mannheim Business School and SAP Ariba</a:t>
            </a:r>
          </a:p>
        </p:txBody>
      </p:sp>
      <p:grpSp>
        <p:nvGrpSpPr>
          <p:cNvPr id="13" name="Group 12">
            <a:extLst>
              <a:ext uri="{FF2B5EF4-FFF2-40B4-BE49-F238E27FC236}">
                <a16:creationId xmlns:a16="http://schemas.microsoft.com/office/drawing/2014/main" id="{750C3484-BB70-4147-B1D7-FAB03043DD79}"/>
              </a:ext>
            </a:extLst>
          </p:cNvPr>
          <p:cNvGrpSpPr/>
          <p:nvPr/>
        </p:nvGrpSpPr>
        <p:grpSpPr>
          <a:xfrm>
            <a:off x="6028861" y="2402578"/>
            <a:ext cx="3295947" cy="430887"/>
            <a:chOff x="6028861" y="2190104"/>
            <a:chExt cx="3295947" cy="430887"/>
          </a:xfrm>
        </p:grpSpPr>
        <p:grpSp>
          <p:nvGrpSpPr>
            <p:cNvPr id="19" name="Group 18">
              <a:extLst>
                <a:ext uri="{FF2B5EF4-FFF2-40B4-BE49-F238E27FC236}">
                  <a16:creationId xmlns:a16="http://schemas.microsoft.com/office/drawing/2014/main" id="{6800A020-9DF4-DB43-80BC-DC6B420575B2}"/>
                </a:ext>
              </a:extLst>
            </p:cNvPr>
            <p:cNvGrpSpPr/>
            <p:nvPr/>
          </p:nvGrpSpPr>
          <p:grpSpPr>
            <a:xfrm>
              <a:off x="6028861" y="2203800"/>
              <a:ext cx="475578" cy="403494"/>
              <a:chOff x="10085561" y="1665068"/>
              <a:chExt cx="1043151" cy="885039"/>
            </a:xfrm>
          </p:grpSpPr>
          <p:sp>
            <p:nvSpPr>
              <p:cNvPr id="18" name="Oval 17">
                <a:extLst>
                  <a:ext uri="{FF2B5EF4-FFF2-40B4-BE49-F238E27FC236}">
                    <a16:creationId xmlns:a16="http://schemas.microsoft.com/office/drawing/2014/main" id="{8EB82CF4-B7F8-E246-A80E-9174196FD77C}"/>
                  </a:ext>
                </a:extLst>
              </p:cNvPr>
              <p:cNvSpPr/>
              <p:nvPr/>
            </p:nvSpPr>
            <p:spPr bwMode="gray">
              <a:xfrm>
                <a:off x="10085561" y="1726242"/>
                <a:ext cx="823865" cy="823865"/>
              </a:xfrm>
              <a:prstGeom prst="ellipse">
                <a:avLst/>
              </a:prstGeom>
              <a:noFill/>
              <a:ln w="15875"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17" name="Picture 16">
                <a:extLst>
                  <a:ext uri="{FF2B5EF4-FFF2-40B4-BE49-F238E27FC236}">
                    <a16:creationId xmlns:a16="http://schemas.microsoft.com/office/drawing/2014/main" id="{53488C9B-B618-B647-8B01-A066A5306F4F}"/>
                  </a:ext>
                </a:extLst>
              </p:cNvPr>
              <p:cNvPicPr>
                <a:picLocks noChangeAspect="1"/>
              </p:cNvPicPr>
              <p:nvPr/>
            </p:nvPicPr>
            <p:blipFill rotWithShape="1">
              <a:blip r:embed="rId4"/>
              <a:srcRect l="40844" t="20444" r="16871" b="46298"/>
              <a:stretch/>
            </p:blipFill>
            <p:spPr>
              <a:xfrm>
                <a:off x="10178098" y="1665068"/>
                <a:ext cx="950614" cy="747667"/>
              </a:xfrm>
              <a:prstGeom prst="rect">
                <a:avLst/>
              </a:prstGeom>
            </p:spPr>
          </p:pic>
        </p:grpSp>
        <p:sp>
          <p:nvSpPr>
            <p:cNvPr id="35" name="TextBox 34">
              <a:extLst>
                <a:ext uri="{FF2B5EF4-FFF2-40B4-BE49-F238E27FC236}">
                  <a16:creationId xmlns:a16="http://schemas.microsoft.com/office/drawing/2014/main" id="{277B87B0-9E94-8844-98C0-9B8341C8B1DB}"/>
                </a:ext>
              </a:extLst>
            </p:cNvPr>
            <p:cNvSpPr txBox="1"/>
            <p:nvPr/>
          </p:nvSpPr>
          <p:spPr>
            <a:xfrm>
              <a:off x="6649113" y="2190104"/>
              <a:ext cx="2675695" cy="430887"/>
            </a:xfrm>
            <a:prstGeom prst="rect">
              <a:avLst/>
            </a:prstGeom>
            <a:noFill/>
          </p:spPr>
          <p:txBody>
            <a:bodyPr wrap="square" lIns="91440" tIns="0" rIns="0" bIns="0" rtlCol="0">
              <a:spAutoFit/>
            </a:bodyPr>
            <a:lstStyle/>
            <a:p>
              <a:pPr marL="0" lvl="1">
                <a:buNone/>
              </a:pPr>
              <a:r>
                <a:rPr lang="en-US" sz="1400" dirty="0">
                  <a:solidFill>
                    <a:schemeClr val="bg1"/>
                  </a:solidFill>
                </a:rPr>
                <a:t>See how much you’re spending among families of suppliers.</a:t>
              </a:r>
            </a:p>
          </p:txBody>
        </p:sp>
      </p:grpSp>
      <p:grpSp>
        <p:nvGrpSpPr>
          <p:cNvPr id="8" name="Group 7">
            <a:extLst>
              <a:ext uri="{FF2B5EF4-FFF2-40B4-BE49-F238E27FC236}">
                <a16:creationId xmlns:a16="http://schemas.microsoft.com/office/drawing/2014/main" id="{D241C981-52E4-8D49-A03F-1552EBA13BCE}"/>
              </a:ext>
            </a:extLst>
          </p:cNvPr>
          <p:cNvGrpSpPr/>
          <p:nvPr/>
        </p:nvGrpSpPr>
        <p:grpSpPr>
          <a:xfrm>
            <a:off x="6028861" y="4069986"/>
            <a:ext cx="3897922" cy="430887"/>
            <a:chOff x="6028861" y="4128132"/>
            <a:chExt cx="3897922" cy="430887"/>
          </a:xfrm>
        </p:grpSpPr>
        <p:grpSp>
          <p:nvGrpSpPr>
            <p:cNvPr id="26" name="Group 25">
              <a:extLst>
                <a:ext uri="{FF2B5EF4-FFF2-40B4-BE49-F238E27FC236}">
                  <a16:creationId xmlns:a16="http://schemas.microsoft.com/office/drawing/2014/main" id="{D82E9358-2910-1549-8109-8DED439C1D9B}"/>
                </a:ext>
              </a:extLst>
            </p:cNvPr>
            <p:cNvGrpSpPr/>
            <p:nvPr/>
          </p:nvGrpSpPr>
          <p:grpSpPr>
            <a:xfrm>
              <a:off x="6028861" y="4141828"/>
              <a:ext cx="475578" cy="403494"/>
              <a:chOff x="10085561" y="1665068"/>
              <a:chExt cx="1043151" cy="885039"/>
            </a:xfrm>
          </p:grpSpPr>
          <p:sp>
            <p:nvSpPr>
              <p:cNvPr id="27" name="Oval 26">
                <a:extLst>
                  <a:ext uri="{FF2B5EF4-FFF2-40B4-BE49-F238E27FC236}">
                    <a16:creationId xmlns:a16="http://schemas.microsoft.com/office/drawing/2014/main" id="{EE9D2C78-0532-9848-8EAB-206EB0B7F549}"/>
                  </a:ext>
                </a:extLst>
              </p:cNvPr>
              <p:cNvSpPr/>
              <p:nvPr/>
            </p:nvSpPr>
            <p:spPr bwMode="gray">
              <a:xfrm>
                <a:off x="10085561" y="1726242"/>
                <a:ext cx="823865" cy="823865"/>
              </a:xfrm>
              <a:prstGeom prst="ellipse">
                <a:avLst/>
              </a:prstGeom>
              <a:noFill/>
              <a:ln w="15875"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28" name="Picture 27">
                <a:extLst>
                  <a:ext uri="{FF2B5EF4-FFF2-40B4-BE49-F238E27FC236}">
                    <a16:creationId xmlns:a16="http://schemas.microsoft.com/office/drawing/2014/main" id="{73A7EB7E-603F-C745-B317-E9BC31FB663E}"/>
                  </a:ext>
                </a:extLst>
              </p:cNvPr>
              <p:cNvPicPr>
                <a:picLocks noChangeAspect="1"/>
              </p:cNvPicPr>
              <p:nvPr/>
            </p:nvPicPr>
            <p:blipFill rotWithShape="1">
              <a:blip r:embed="rId4"/>
              <a:srcRect l="40844" t="20444" r="16871" b="46298"/>
              <a:stretch/>
            </p:blipFill>
            <p:spPr>
              <a:xfrm>
                <a:off x="10178098" y="1665068"/>
                <a:ext cx="950614" cy="747667"/>
              </a:xfrm>
              <a:prstGeom prst="rect">
                <a:avLst/>
              </a:prstGeom>
            </p:spPr>
          </p:pic>
        </p:grpSp>
        <p:sp>
          <p:nvSpPr>
            <p:cNvPr id="36" name="TextBox 35">
              <a:extLst>
                <a:ext uri="{FF2B5EF4-FFF2-40B4-BE49-F238E27FC236}">
                  <a16:creationId xmlns:a16="http://schemas.microsoft.com/office/drawing/2014/main" id="{975921CA-75D1-E94F-86C3-E8BF832E2A13}"/>
                </a:ext>
              </a:extLst>
            </p:cNvPr>
            <p:cNvSpPr txBox="1"/>
            <p:nvPr/>
          </p:nvSpPr>
          <p:spPr>
            <a:xfrm>
              <a:off x="6649113" y="4128132"/>
              <a:ext cx="3277670" cy="430887"/>
            </a:xfrm>
            <a:prstGeom prst="rect">
              <a:avLst/>
            </a:prstGeom>
            <a:noFill/>
          </p:spPr>
          <p:txBody>
            <a:bodyPr wrap="square" lIns="91440" tIns="0" rIns="0" bIns="0" rtlCol="0">
              <a:spAutoFit/>
            </a:bodyPr>
            <a:lstStyle/>
            <a:p>
              <a:pPr marL="0" lvl="1">
                <a:buNone/>
              </a:pPr>
              <a:r>
                <a:rPr lang="en-US" sz="1400" dirty="0">
                  <a:solidFill>
                    <a:schemeClr val="bg1"/>
                  </a:solidFill>
                </a:rPr>
                <a:t>Determine which suppliers can help you achieve diversity and sustainability.</a:t>
              </a:r>
            </a:p>
          </p:txBody>
        </p:sp>
      </p:grpSp>
      <p:grpSp>
        <p:nvGrpSpPr>
          <p:cNvPr id="10" name="Group 9">
            <a:extLst>
              <a:ext uri="{FF2B5EF4-FFF2-40B4-BE49-F238E27FC236}">
                <a16:creationId xmlns:a16="http://schemas.microsoft.com/office/drawing/2014/main" id="{2172900C-126E-934E-B10A-C357DDC50C3B}"/>
              </a:ext>
            </a:extLst>
          </p:cNvPr>
          <p:cNvGrpSpPr/>
          <p:nvPr/>
        </p:nvGrpSpPr>
        <p:grpSpPr>
          <a:xfrm>
            <a:off x="6028861" y="3236282"/>
            <a:ext cx="3794498" cy="430887"/>
            <a:chOff x="6028861" y="3161777"/>
            <a:chExt cx="3794498" cy="430887"/>
          </a:xfrm>
        </p:grpSpPr>
        <p:grpSp>
          <p:nvGrpSpPr>
            <p:cNvPr id="23" name="Group 22">
              <a:extLst>
                <a:ext uri="{FF2B5EF4-FFF2-40B4-BE49-F238E27FC236}">
                  <a16:creationId xmlns:a16="http://schemas.microsoft.com/office/drawing/2014/main" id="{55438238-235F-A640-B9B4-9BA269580EAA}"/>
                </a:ext>
              </a:extLst>
            </p:cNvPr>
            <p:cNvGrpSpPr/>
            <p:nvPr/>
          </p:nvGrpSpPr>
          <p:grpSpPr>
            <a:xfrm>
              <a:off x="6028861" y="3175473"/>
              <a:ext cx="475578" cy="403494"/>
              <a:chOff x="10085561" y="1665068"/>
              <a:chExt cx="1043151" cy="885039"/>
            </a:xfrm>
          </p:grpSpPr>
          <p:sp>
            <p:nvSpPr>
              <p:cNvPr id="24" name="Oval 23">
                <a:extLst>
                  <a:ext uri="{FF2B5EF4-FFF2-40B4-BE49-F238E27FC236}">
                    <a16:creationId xmlns:a16="http://schemas.microsoft.com/office/drawing/2014/main" id="{470C1E7A-85F0-0446-B56E-C9D58C5C7102}"/>
                  </a:ext>
                </a:extLst>
              </p:cNvPr>
              <p:cNvSpPr/>
              <p:nvPr/>
            </p:nvSpPr>
            <p:spPr bwMode="gray">
              <a:xfrm>
                <a:off x="10085561" y="1726242"/>
                <a:ext cx="823865" cy="823865"/>
              </a:xfrm>
              <a:prstGeom prst="ellipse">
                <a:avLst/>
              </a:prstGeom>
              <a:noFill/>
              <a:ln w="15875"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25" name="Picture 24">
                <a:extLst>
                  <a:ext uri="{FF2B5EF4-FFF2-40B4-BE49-F238E27FC236}">
                    <a16:creationId xmlns:a16="http://schemas.microsoft.com/office/drawing/2014/main" id="{065A43A6-5B7B-354B-9225-0708FE01BB59}"/>
                  </a:ext>
                </a:extLst>
              </p:cNvPr>
              <p:cNvPicPr>
                <a:picLocks noChangeAspect="1"/>
              </p:cNvPicPr>
              <p:nvPr/>
            </p:nvPicPr>
            <p:blipFill rotWithShape="1">
              <a:blip r:embed="rId4"/>
              <a:srcRect l="40844" t="20444" r="16871" b="46298"/>
              <a:stretch/>
            </p:blipFill>
            <p:spPr>
              <a:xfrm>
                <a:off x="10178098" y="1665068"/>
                <a:ext cx="950614" cy="747667"/>
              </a:xfrm>
              <a:prstGeom prst="rect">
                <a:avLst/>
              </a:prstGeom>
            </p:spPr>
          </p:pic>
        </p:grpSp>
        <p:sp>
          <p:nvSpPr>
            <p:cNvPr id="37" name="TextBox 36">
              <a:extLst>
                <a:ext uri="{FF2B5EF4-FFF2-40B4-BE49-F238E27FC236}">
                  <a16:creationId xmlns:a16="http://schemas.microsoft.com/office/drawing/2014/main" id="{022E3DC9-120B-5F43-B97C-CEF9FBDE3069}"/>
                </a:ext>
              </a:extLst>
            </p:cNvPr>
            <p:cNvSpPr txBox="1"/>
            <p:nvPr/>
          </p:nvSpPr>
          <p:spPr>
            <a:xfrm>
              <a:off x="6649113" y="3161777"/>
              <a:ext cx="3174246" cy="430887"/>
            </a:xfrm>
            <a:prstGeom prst="rect">
              <a:avLst/>
            </a:prstGeom>
            <a:noFill/>
          </p:spPr>
          <p:txBody>
            <a:bodyPr wrap="square" lIns="91440" tIns="0" rIns="0" bIns="0" rtlCol="0">
              <a:spAutoFit/>
            </a:bodyPr>
            <a:lstStyle/>
            <a:p>
              <a:pPr marL="0" lvl="1">
                <a:buNone/>
              </a:pPr>
              <a:r>
                <a:rPr lang="en-US" sz="1400" dirty="0">
                  <a:solidFill>
                    <a:schemeClr val="bg1"/>
                  </a:solidFill>
                </a:rPr>
                <a:t>Identify savings leaks, price variations, and purchasing overlaps.</a:t>
              </a:r>
            </a:p>
          </p:txBody>
        </p:sp>
      </p:grpSp>
      <p:grpSp>
        <p:nvGrpSpPr>
          <p:cNvPr id="6" name="Group 5">
            <a:extLst>
              <a:ext uri="{FF2B5EF4-FFF2-40B4-BE49-F238E27FC236}">
                <a16:creationId xmlns:a16="http://schemas.microsoft.com/office/drawing/2014/main" id="{AE6FE762-20E1-5546-878F-97BA5828DD3F}"/>
              </a:ext>
            </a:extLst>
          </p:cNvPr>
          <p:cNvGrpSpPr/>
          <p:nvPr/>
        </p:nvGrpSpPr>
        <p:grpSpPr>
          <a:xfrm>
            <a:off x="6028861" y="4903691"/>
            <a:ext cx="4126763" cy="403494"/>
            <a:chOff x="6028861" y="5015415"/>
            <a:chExt cx="4126763" cy="403494"/>
          </a:xfrm>
        </p:grpSpPr>
        <p:grpSp>
          <p:nvGrpSpPr>
            <p:cNvPr id="29" name="Group 28">
              <a:extLst>
                <a:ext uri="{FF2B5EF4-FFF2-40B4-BE49-F238E27FC236}">
                  <a16:creationId xmlns:a16="http://schemas.microsoft.com/office/drawing/2014/main" id="{C2F4F5F4-801E-8A46-AADD-834B26B6CF4F}"/>
                </a:ext>
              </a:extLst>
            </p:cNvPr>
            <p:cNvGrpSpPr/>
            <p:nvPr/>
          </p:nvGrpSpPr>
          <p:grpSpPr>
            <a:xfrm>
              <a:off x="6028861" y="5015415"/>
              <a:ext cx="475578" cy="403494"/>
              <a:chOff x="10085561" y="1665068"/>
              <a:chExt cx="1043151" cy="885039"/>
            </a:xfrm>
          </p:grpSpPr>
          <p:sp>
            <p:nvSpPr>
              <p:cNvPr id="30" name="Oval 29">
                <a:extLst>
                  <a:ext uri="{FF2B5EF4-FFF2-40B4-BE49-F238E27FC236}">
                    <a16:creationId xmlns:a16="http://schemas.microsoft.com/office/drawing/2014/main" id="{E6683A9F-7161-454C-BF37-C24AEC9939EC}"/>
                  </a:ext>
                </a:extLst>
              </p:cNvPr>
              <p:cNvSpPr/>
              <p:nvPr/>
            </p:nvSpPr>
            <p:spPr bwMode="gray">
              <a:xfrm>
                <a:off x="10085561" y="1726242"/>
                <a:ext cx="823865" cy="823865"/>
              </a:xfrm>
              <a:prstGeom prst="ellipse">
                <a:avLst/>
              </a:prstGeom>
              <a:noFill/>
              <a:ln w="15875"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31" name="Picture 30">
                <a:extLst>
                  <a:ext uri="{FF2B5EF4-FFF2-40B4-BE49-F238E27FC236}">
                    <a16:creationId xmlns:a16="http://schemas.microsoft.com/office/drawing/2014/main" id="{FDAD1766-E659-834A-A5B6-24F26B6A3807}"/>
                  </a:ext>
                </a:extLst>
              </p:cNvPr>
              <p:cNvPicPr>
                <a:picLocks noChangeAspect="1"/>
              </p:cNvPicPr>
              <p:nvPr/>
            </p:nvPicPr>
            <p:blipFill rotWithShape="1">
              <a:blip r:embed="rId4"/>
              <a:srcRect l="40844" t="20444" r="16871" b="46298"/>
              <a:stretch/>
            </p:blipFill>
            <p:spPr>
              <a:xfrm>
                <a:off x="10178098" y="1665068"/>
                <a:ext cx="950614" cy="747667"/>
              </a:xfrm>
              <a:prstGeom prst="rect">
                <a:avLst/>
              </a:prstGeom>
            </p:spPr>
          </p:pic>
        </p:grpSp>
        <p:sp>
          <p:nvSpPr>
            <p:cNvPr id="38" name="TextBox 37">
              <a:extLst>
                <a:ext uri="{FF2B5EF4-FFF2-40B4-BE49-F238E27FC236}">
                  <a16:creationId xmlns:a16="http://schemas.microsoft.com/office/drawing/2014/main" id="{8C73C988-592D-4C49-9FAC-3F82FC701D6F}"/>
                </a:ext>
              </a:extLst>
            </p:cNvPr>
            <p:cNvSpPr txBox="1"/>
            <p:nvPr/>
          </p:nvSpPr>
          <p:spPr>
            <a:xfrm>
              <a:off x="6649113" y="5109440"/>
              <a:ext cx="3506511" cy="215444"/>
            </a:xfrm>
            <a:prstGeom prst="rect">
              <a:avLst/>
            </a:prstGeom>
            <a:noFill/>
          </p:spPr>
          <p:txBody>
            <a:bodyPr wrap="square" lIns="91440" tIns="0" rIns="0" bIns="0" rtlCol="0">
              <a:spAutoFit/>
            </a:bodyPr>
            <a:lstStyle/>
            <a:p>
              <a:pPr marL="0" lvl="1">
                <a:buNone/>
              </a:pPr>
              <a:r>
                <a:rPr lang="en-US" sz="1400" dirty="0">
                  <a:solidFill>
                    <a:schemeClr val="bg1"/>
                  </a:solidFill>
                </a:rPr>
                <a:t>Compare spend with industry peers.</a:t>
              </a:r>
            </a:p>
          </p:txBody>
        </p:sp>
      </p:grpSp>
    </p:spTree>
    <p:extLst>
      <p:ext uri="{BB962C8B-B14F-4D97-AF65-F5344CB8AC3E}">
        <p14:creationId xmlns:p14="http://schemas.microsoft.com/office/powerpoint/2010/main" val="11717501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50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1000"/>
                                        <p:tgtEl>
                                          <p:spTgt spid="9"/>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par>
                          <p:cTn id="21" fill="hold">
                            <p:stCondLst>
                              <p:cond delay="2500"/>
                            </p:stCondLst>
                            <p:childTnLst>
                              <p:par>
                                <p:cTn id="22" presetID="10" presetClass="entr" presetSubtype="0" fill="hold" nodeType="afterEffect">
                                  <p:stCondLst>
                                    <p:cond delay="130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par>
                          <p:cTn id="25" fill="hold">
                            <p:stCondLst>
                              <p:cond delay="4300"/>
                            </p:stCondLst>
                            <p:childTnLst>
                              <p:par>
                                <p:cTn id="26" presetID="10" presetClass="entr" presetSubtype="0" fill="hold" nodeType="afterEffect">
                                  <p:stCondLst>
                                    <p:cond delay="85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par>
                          <p:cTn id="29" fill="hold">
                            <p:stCondLst>
                              <p:cond delay="5650"/>
                            </p:stCondLst>
                            <p:childTnLst>
                              <p:par>
                                <p:cTn id="30" presetID="10" presetClass="entr" presetSubtype="0" fill="hold" nodeType="afterEffect">
                                  <p:stCondLst>
                                    <p:cond delay="85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par>
                          <p:cTn id="33" fill="hold">
                            <p:stCondLst>
                              <p:cond delay="7000"/>
                            </p:stCondLst>
                            <p:childTnLst>
                              <p:par>
                                <p:cTn id="34" presetID="10" presetClass="entr" presetSubtype="0" fill="hold" nodeType="afterEffect">
                                  <p:stCondLst>
                                    <p:cond delay="85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F1B6F-76D2-E54D-A79E-5BF33E9C662E}"/>
              </a:ext>
            </a:extLst>
          </p:cNvPr>
          <p:cNvSpPr>
            <a:spLocks noGrp="1"/>
          </p:cNvSpPr>
          <p:nvPr>
            <p:ph type="title"/>
          </p:nvPr>
        </p:nvSpPr>
        <p:spPr>
          <a:xfrm>
            <a:off x="1505415" y="504000"/>
            <a:ext cx="10185062" cy="415498"/>
          </a:xfrm>
        </p:spPr>
        <p:txBody>
          <a:bodyPr/>
          <a:lstStyle/>
          <a:p>
            <a:r>
              <a:rPr lang="en-US" dirty="0"/>
              <a:t>Embed intelligence from beginning to end.</a:t>
            </a:r>
          </a:p>
        </p:txBody>
      </p:sp>
      <p:sp>
        <p:nvSpPr>
          <p:cNvPr id="3" name="Oval 2">
            <a:extLst>
              <a:ext uri="{FF2B5EF4-FFF2-40B4-BE49-F238E27FC236}">
                <a16:creationId xmlns:a16="http://schemas.microsoft.com/office/drawing/2014/main" id="{79E81454-E82D-7049-BD2C-24C306C4151D}"/>
              </a:ext>
            </a:extLst>
          </p:cNvPr>
          <p:cNvSpPr/>
          <p:nvPr/>
        </p:nvSpPr>
        <p:spPr bwMode="gray">
          <a:xfrm>
            <a:off x="504698" y="315880"/>
            <a:ext cx="791737" cy="791737"/>
          </a:xfrm>
          <a:prstGeom prst="ellipse">
            <a:avLst/>
          </a:prstGeom>
          <a:solidFill>
            <a:schemeClr val="accent1"/>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3600" b="1" i="0" u="none" strike="noStrike" kern="0" cap="none" spc="0" normalizeH="0" baseline="0" noProof="0" dirty="0">
                <a:ln>
                  <a:noFill/>
                </a:ln>
                <a:solidFill>
                  <a:schemeClr val="bg1"/>
                </a:solidFill>
                <a:effectLst/>
                <a:uLnTx/>
                <a:uFillTx/>
                <a:ea typeface="Arial Unicode MS" pitchFamily="34" charset="-128"/>
                <a:cs typeface="Arial Unicode MS" pitchFamily="34" charset="-128"/>
              </a:rPr>
              <a:t>2</a:t>
            </a:r>
          </a:p>
        </p:txBody>
      </p:sp>
      <p:sp>
        <p:nvSpPr>
          <p:cNvPr id="4" name="TextBox 3">
            <a:extLst>
              <a:ext uri="{FF2B5EF4-FFF2-40B4-BE49-F238E27FC236}">
                <a16:creationId xmlns:a16="http://schemas.microsoft.com/office/drawing/2014/main" id="{9483A9BE-B085-9849-AD6F-582951320F2F}"/>
              </a:ext>
            </a:extLst>
          </p:cNvPr>
          <p:cNvSpPr txBox="1"/>
          <p:nvPr/>
        </p:nvSpPr>
        <p:spPr>
          <a:xfrm>
            <a:off x="1505415" y="1107617"/>
            <a:ext cx="9757317" cy="369332"/>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2400" dirty="0">
                <a:solidFill>
                  <a:schemeClr val="bg1"/>
                </a:solidFill>
              </a:rPr>
              <a:t>SAP Analytics Cloud: Use AI, ML and NLP to improve decision making.</a:t>
            </a:r>
          </a:p>
        </p:txBody>
      </p:sp>
      <p:grpSp>
        <p:nvGrpSpPr>
          <p:cNvPr id="33" name="Group 32">
            <a:extLst>
              <a:ext uri="{FF2B5EF4-FFF2-40B4-BE49-F238E27FC236}">
                <a16:creationId xmlns:a16="http://schemas.microsoft.com/office/drawing/2014/main" id="{09C09EC1-9601-1544-A3F7-9588F22942D0}"/>
              </a:ext>
            </a:extLst>
          </p:cNvPr>
          <p:cNvGrpSpPr/>
          <p:nvPr/>
        </p:nvGrpSpPr>
        <p:grpSpPr>
          <a:xfrm>
            <a:off x="6465867" y="2272851"/>
            <a:ext cx="4426013" cy="1098328"/>
            <a:chOff x="6465867" y="2272851"/>
            <a:chExt cx="4426013" cy="1098328"/>
          </a:xfrm>
        </p:grpSpPr>
        <p:cxnSp>
          <p:nvCxnSpPr>
            <p:cNvPr id="10" name="Elbow Connector 9">
              <a:extLst>
                <a:ext uri="{FF2B5EF4-FFF2-40B4-BE49-F238E27FC236}">
                  <a16:creationId xmlns:a16="http://schemas.microsoft.com/office/drawing/2014/main" id="{56D2E762-01A6-A849-A5D2-059D1E8D120B}"/>
                </a:ext>
              </a:extLst>
            </p:cNvPr>
            <p:cNvCxnSpPr>
              <a:cxnSpLocks/>
              <a:endCxn id="5" idx="1"/>
            </p:cNvCxnSpPr>
            <p:nvPr/>
          </p:nvCxnSpPr>
          <p:spPr>
            <a:xfrm flipV="1">
              <a:off x="6465867" y="2503684"/>
              <a:ext cx="1319246" cy="867495"/>
            </a:xfrm>
            <a:prstGeom prst="bentConnector3">
              <a:avLst>
                <a:gd name="adj1" fmla="val 50000"/>
              </a:avLst>
            </a:prstGeom>
            <a:ln w="1587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0D7AA98-D4E4-C74B-81A7-F6B1ED3EC939}"/>
                </a:ext>
              </a:extLst>
            </p:cNvPr>
            <p:cNvSpPr txBox="1"/>
            <p:nvPr/>
          </p:nvSpPr>
          <p:spPr>
            <a:xfrm>
              <a:off x="7785113" y="2272851"/>
              <a:ext cx="3106767" cy="461665"/>
            </a:xfrm>
            <a:prstGeom prst="rect">
              <a:avLst/>
            </a:prstGeom>
            <a:noFill/>
          </p:spPr>
          <p:txBody>
            <a:bodyPr wrap="square" lIns="91440" tIns="0" rIns="0" bIns="0" rtlCol="0">
              <a:spAutoFit/>
            </a:bodyPr>
            <a:lstStyle>
              <a:defPPr>
                <a:defRPr lang="de-DE"/>
              </a:defPPr>
              <a:lvl2pPr marL="0" lvl="1">
                <a:buNone/>
                <a:defRPr sz="1500">
                  <a:solidFill>
                    <a:schemeClr val="bg1"/>
                  </a:solidFill>
                </a:defRPr>
              </a:lvl2pPr>
            </a:lstStyle>
            <a:p>
              <a:r>
                <a:rPr lang="en-US" sz="1500" dirty="0">
                  <a:solidFill>
                    <a:schemeClr val="bg1"/>
                  </a:solidFill>
                </a:rPr>
                <a:t>Uncover trends, plan for success, and execute on strategies. </a:t>
              </a:r>
            </a:p>
          </p:txBody>
        </p:sp>
      </p:grpSp>
      <p:grpSp>
        <p:nvGrpSpPr>
          <p:cNvPr id="40" name="Group 39">
            <a:extLst>
              <a:ext uri="{FF2B5EF4-FFF2-40B4-BE49-F238E27FC236}">
                <a16:creationId xmlns:a16="http://schemas.microsoft.com/office/drawing/2014/main" id="{FD42D9EE-2D3E-C140-89CF-255823AB12E4}"/>
              </a:ext>
            </a:extLst>
          </p:cNvPr>
          <p:cNvGrpSpPr/>
          <p:nvPr/>
        </p:nvGrpSpPr>
        <p:grpSpPr>
          <a:xfrm>
            <a:off x="6465867" y="4463604"/>
            <a:ext cx="4506933" cy="1098328"/>
            <a:chOff x="6465867" y="4463604"/>
            <a:chExt cx="4506933" cy="1098328"/>
          </a:xfrm>
        </p:grpSpPr>
        <p:cxnSp>
          <p:nvCxnSpPr>
            <p:cNvPr id="11" name="Elbow Connector 10">
              <a:extLst>
                <a:ext uri="{FF2B5EF4-FFF2-40B4-BE49-F238E27FC236}">
                  <a16:creationId xmlns:a16="http://schemas.microsoft.com/office/drawing/2014/main" id="{007E6133-D3B2-6144-8022-2D3992941EE7}"/>
                </a:ext>
              </a:extLst>
            </p:cNvPr>
            <p:cNvCxnSpPr>
              <a:cxnSpLocks/>
              <a:endCxn id="8" idx="1"/>
            </p:cNvCxnSpPr>
            <p:nvPr/>
          </p:nvCxnSpPr>
          <p:spPr>
            <a:xfrm>
              <a:off x="6465867" y="4463604"/>
              <a:ext cx="1319246" cy="867496"/>
            </a:xfrm>
            <a:prstGeom prst="bentConnector3">
              <a:avLst>
                <a:gd name="adj1" fmla="val 50000"/>
              </a:avLst>
            </a:prstGeom>
            <a:ln w="1587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D164797-58DD-3745-B49B-C9791D460E76}"/>
                </a:ext>
              </a:extLst>
            </p:cNvPr>
            <p:cNvSpPr txBox="1"/>
            <p:nvPr/>
          </p:nvSpPr>
          <p:spPr>
            <a:xfrm>
              <a:off x="7785113" y="5100267"/>
              <a:ext cx="3187687" cy="461665"/>
            </a:xfrm>
            <a:prstGeom prst="rect">
              <a:avLst/>
            </a:prstGeom>
            <a:noFill/>
          </p:spPr>
          <p:txBody>
            <a:bodyPr wrap="square" lIns="91440" tIns="0" rIns="0" bIns="0" rtlCol="0">
              <a:spAutoFit/>
            </a:bodyPr>
            <a:lstStyle/>
            <a:p>
              <a:pPr marL="0" lvl="1">
                <a:buNone/>
              </a:pPr>
              <a:r>
                <a:rPr lang="en-US" sz="1500" dirty="0">
                  <a:solidFill>
                    <a:schemeClr val="bg1"/>
                  </a:solidFill>
                </a:rPr>
                <a:t>Run what-if scenarios and simulations to improve planning.</a:t>
              </a:r>
            </a:p>
          </p:txBody>
        </p:sp>
      </p:grpSp>
      <p:grpSp>
        <p:nvGrpSpPr>
          <p:cNvPr id="38" name="Group 37">
            <a:extLst>
              <a:ext uri="{FF2B5EF4-FFF2-40B4-BE49-F238E27FC236}">
                <a16:creationId xmlns:a16="http://schemas.microsoft.com/office/drawing/2014/main" id="{5CC25942-61C2-9B40-B515-D5D6C4B740B8}"/>
              </a:ext>
            </a:extLst>
          </p:cNvPr>
          <p:cNvGrpSpPr/>
          <p:nvPr/>
        </p:nvGrpSpPr>
        <p:grpSpPr>
          <a:xfrm>
            <a:off x="6465867" y="3215323"/>
            <a:ext cx="4506933" cy="519998"/>
            <a:chOff x="6465867" y="3215323"/>
            <a:chExt cx="4506933" cy="519998"/>
          </a:xfrm>
        </p:grpSpPr>
        <p:cxnSp>
          <p:nvCxnSpPr>
            <p:cNvPr id="18" name="Elbow Connector 17">
              <a:extLst>
                <a:ext uri="{FF2B5EF4-FFF2-40B4-BE49-F238E27FC236}">
                  <a16:creationId xmlns:a16="http://schemas.microsoft.com/office/drawing/2014/main" id="{99664FA3-6F66-6C4F-9B88-EB97E909F693}"/>
                </a:ext>
              </a:extLst>
            </p:cNvPr>
            <p:cNvCxnSpPr>
              <a:cxnSpLocks/>
              <a:endCxn id="6" idx="1"/>
            </p:cNvCxnSpPr>
            <p:nvPr/>
          </p:nvCxnSpPr>
          <p:spPr>
            <a:xfrm flipV="1">
              <a:off x="6465867" y="3446156"/>
              <a:ext cx="1319246" cy="289165"/>
            </a:xfrm>
            <a:prstGeom prst="bentConnector3">
              <a:avLst>
                <a:gd name="adj1" fmla="val 65948"/>
              </a:avLst>
            </a:prstGeom>
            <a:ln w="1587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4F916F7-5452-6F47-9234-A348684BCAC4}"/>
                </a:ext>
              </a:extLst>
            </p:cNvPr>
            <p:cNvSpPr txBox="1"/>
            <p:nvPr/>
          </p:nvSpPr>
          <p:spPr>
            <a:xfrm>
              <a:off x="7785113" y="3215323"/>
              <a:ext cx="3187687" cy="461665"/>
            </a:xfrm>
            <a:prstGeom prst="rect">
              <a:avLst/>
            </a:prstGeom>
            <a:noFill/>
          </p:spPr>
          <p:txBody>
            <a:bodyPr wrap="square" lIns="91440" tIns="0" rIns="0" bIns="0" rtlCol="0">
              <a:spAutoFit/>
            </a:bodyPr>
            <a:lstStyle/>
            <a:p>
              <a:pPr marL="0" lvl="1">
                <a:buNone/>
              </a:pPr>
              <a:r>
                <a:rPr lang="en-US" sz="1500" dirty="0">
                  <a:solidFill>
                    <a:schemeClr val="bg1"/>
                  </a:solidFill>
                </a:rPr>
                <a:t>Reveal new insights and simplify access to information.</a:t>
              </a:r>
            </a:p>
          </p:txBody>
        </p:sp>
      </p:grpSp>
      <p:grpSp>
        <p:nvGrpSpPr>
          <p:cNvPr id="39" name="Group 38">
            <a:extLst>
              <a:ext uri="{FF2B5EF4-FFF2-40B4-BE49-F238E27FC236}">
                <a16:creationId xmlns:a16="http://schemas.microsoft.com/office/drawing/2014/main" id="{5A98FEBF-DD1D-B44C-9B73-9A3B9F44427E}"/>
              </a:ext>
            </a:extLst>
          </p:cNvPr>
          <p:cNvGrpSpPr/>
          <p:nvPr/>
        </p:nvGrpSpPr>
        <p:grpSpPr>
          <a:xfrm>
            <a:off x="6465867" y="4099463"/>
            <a:ext cx="4691759" cy="519997"/>
            <a:chOff x="6465867" y="4099463"/>
            <a:chExt cx="4691759" cy="519997"/>
          </a:xfrm>
        </p:grpSpPr>
        <p:sp>
          <p:nvSpPr>
            <p:cNvPr id="7" name="TextBox 6">
              <a:extLst>
                <a:ext uri="{FF2B5EF4-FFF2-40B4-BE49-F238E27FC236}">
                  <a16:creationId xmlns:a16="http://schemas.microsoft.com/office/drawing/2014/main" id="{0C2BA85B-8EDB-5A49-80DB-2A71630E9CEA}"/>
                </a:ext>
              </a:extLst>
            </p:cNvPr>
            <p:cNvSpPr txBox="1"/>
            <p:nvPr/>
          </p:nvSpPr>
          <p:spPr>
            <a:xfrm>
              <a:off x="7785113" y="4157795"/>
              <a:ext cx="3372513" cy="461665"/>
            </a:xfrm>
            <a:prstGeom prst="rect">
              <a:avLst/>
            </a:prstGeom>
            <a:noFill/>
          </p:spPr>
          <p:txBody>
            <a:bodyPr wrap="square" lIns="91440" tIns="0" rIns="0" bIns="0" rtlCol="0">
              <a:spAutoFit/>
            </a:bodyPr>
            <a:lstStyle/>
            <a:p>
              <a:pPr marL="0" lvl="1">
                <a:buNone/>
              </a:pPr>
              <a:r>
                <a:rPr lang="en-US" sz="1500" dirty="0">
                  <a:solidFill>
                    <a:schemeClr val="bg1"/>
                  </a:solidFill>
                </a:rPr>
                <a:t>Discover opportunities to get more return from suppliers.</a:t>
              </a:r>
            </a:p>
          </p:txBody>
        </p:sp>
        <p:cxnSp>
          <p:nvCxnSpPr>
            <p:cNvPr id="19" name="Elbow Connector 18">
              <a:extLst>
                <a:ext uri="{FF2B5EF4-FFF2-40B4-BE49-F238E27FC236}">
                  <a16:creationId xmlns:a16="http://schemas.microsoft.com/office/drawing/2014/main" id="{C3EB2020-6CAD-AB4A-B35C-FA1896999C61}"/>
                </a:ext>
              </a:extLst>
            </p:cNvPr>
            <p:cNvCxnSpPr>
              <a:cxnSpLocks/>
              <a:endCxn id="7" idx="1"/>
            </p:cNvCxnSpPr>
            <p:nvPr/>
          </p:nvCxnSpPr>
          <p:spPr>
            <a:xfrm>
              <a:off x="6465867" y="4099463"/>
              <a:ext cx="1319246" cy="289165"/>
            </a:xfrm>
            <a:prstGeom prst="bentConnector3">
              <a:avLst>
                <a:gd name="adj1" fmla="val 67175"/>
              </a:avLst>
            </a:prstGeom>
            <a:ln w="1587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3432932E-DD20-473E-A0D5-E6D7283CE640}"/>
              </a:ext>
            </a:extLst>
          </p:cNvPr>
          <p:cNvGrpSpPr/>
          <p:nvPr/>
        </p:nvGrpSpPr>
        <p:grpSpPr>
          <a:xfrm>
            <a:off x="617672" y="2158858"/>
            <a:ext cx="5841494" cy="3517066"/>
            <a:chOff x="617672" y="2158858"/>
            <a:chExt cx="5841494" cy="3517066"/>
          </a:xfrm>
        </p:grpSpPr>
        <p:pic>
          <p:nvPicPr>
            <p:cNvPr id="12" name="Picture 11">
              <a:extLst>
                <a:ext uri="{FF2B5EF4-FFF2-40B4-BE49-F238E27FC236}">
                  <a16:creationId xmlns:a16="http://schemas.microsoft.com/office/drawing/2014/main" id="{F960F374-CC3E-B641-A43C-C912BE6B4FD8}"/>
                </a:ext>
              </a:extLst>
            </p:cNvPr>
            <p:cNvPicPr>
              <a:picLocks noChangeAspect="1"/>
            </p:cNvPicPr>
            <p:nvPr/>
          </p:nvPicPr>
          <p:blipFill rotWithShape="1">
            <a:blip r:embed="rId3"/>
            <a:srcRect/>
            <a:stretch/>
          </p:blipFill>
          <p:spPr>
            <a:xfrm>
              <a:off x="617672" y="2158858"/>
              <a:ext cx="5841494" cy="3517066"/>
            </a:xfrm>
            <a:prstGeom prst="rect">
              <a:avLst/>
            </a:prstGeom>
          </p:spPr>
        </p:pic>
        <p:pic>
          <p:nvPicPr>
            <p:cNvPr id="24" name="Picture 23">
              <a:extLst>
                <a:ext uri="{FF2B5EF4-FFF2-40B4-BE49-F238E27FC236}">
                  <a16:creationId xmlns:a16="http://schemas.microsoft.com/office/drawing/2014/main" id="{A300E242-7EEF-4A6F-BF42-9DA3DFF49474}"/>
                </a:ext>
              </a:extLst>
            </p:cNvPr>
            <p:cNvPicPr>
              <a:picLocks noChangeAspect="1"/>
            </p:cNvPicPr>
            <p:nvPr/>
          </p:nvPicPr>
          <p:blipFill>
            <a:blip r:embed="rId4"/>
            <a:stretch>
              <a:fillRect/>
            </a:stretch>
          </p:blipFill>
          <p:spPr>
            <a:xfrm>
              <a:off x="777591" y="2315991"/>
              <a:ext cx="5521656" cy="3116434"/>
            </a:xfrm>
            <a:prstGeom prst="rect">
              <a:avLst/>
            </a:prstGeom>
            <a:ln w="9525">
              <a:solidFill>
                <a:schemeClr val="bg2"/>
              </a:solidFill>
            </a:ln>
          </p:spPr>
        </p:pic>
      </p:grpSp>
    </p:spTree>
    <p:extLst>
      <p:ext uri="{BB962C8B-B14F-4D97-AF65-F5344CB8AC3E}">
        <p14:creationId xmlns:p14="http://schemas.microsoft.com/office/powerpoint/2010/main" val="1121822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p:stCondLst>
                              <p:cond delay="1000"/>
                            </p:stCondLst>
                            <p:childTnLst>
                              <p:par>
                                <p:cTn id="9" presetID="22" presetClass="entr" presetSubtype="8" fill="hold" nodeType="afterEffect">
                                  <p:stCondLst>
                                    <p:cond delay="60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500"/>
                                        <p:tgtEl>
                                          <p:spTgt spid="33"/>
                                        </p:tgtEl>
                                      </p:cBhvr>
                                    </p:animEffect>
                                  </p:childTnLst>
                                </p:cTn>
                              </p:par>
                            </p:childTnLst>
                          </p:cTn>
                        </p:par>
                        <p:par>
                          <p:cTn id="12" fill="hold">
                            <p:stCondLst>
                              <p:cond delay="2100"/>
                            </p:stCondLst>
                            <p:childTnLst>
                              <p:par>
                                <p:cTn id="13" presetID="22" presetClass="entr" presetSubtype="8" fill="hold" nodeType="afterEffect">
                                  <p:stCondLst>
                                    <p:cond delay="60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childTnLst>
                          </p:cTn>
                        </p:par>
                        <p:par>
                          <p:cTn id="16" fill="hold">
                            <p:stCondLst>
                              <p:cond delay="3200"/>
                            </p:stCondLst>
                            <p:childTnLst>
                              <p:par>
                                <p:cTn id="17" presetID="22" presetClass="entr" presetSubtype="8" fill="hold" nodeType="afterEffect">
                                  <p:stCondLst>
                                    <p:cond delay="600"/>
                                  </p:stCondLst>
                                  <p:childTnLst>
                                    <p:set>
                                      <p:cBhvr>
                                        <p:cTn id="18" dur="1" fill="hold">
                                          <p:stCondLst>
                                            <p:cond delay="0"/>
                                          </p:stCondLst>
                                        </p:cTn>
                                        <p:tgtEl>
                                          <p:spTgt spid="39"/>
                                        </p:tgtEl>
                                        <p:attrNameLst>
                                          <p:attrName>style.visibility</p:attrName>
                                        </p:attrNameLst>
                                      </p:cBhvr>
                                      <p:to>
                                        <p:strVal val="visible"/>
                                      </p:to>
                                    </p:set>
                                    <p:animEffect transition="in" filter="wipe(left)">
                                      <p:cBhvr>
                                        <p:cTn id="19" dur="500"/>
                                        <p:tgtEl>
                                          <p:spTgt spid="39"/>
                                        </p:tgtEl>
                                      </p:cBhvr>
                                    </p:animEffect>
                                  </p:childTnLst>
                                </p:cTn>
                              </p:par>
                            </p:childTnLst>
                          </p:cTn>
                        </p:par>
                        <p:par>
                          <p:cTn id="20" fill="hold">
                            <p:stCondLst>
                              <p:cond delay="4300"/>
                            </p:stCondLst>
                            <p:childTnLst>
                              <p:par>
                                <p:cTn id="21" presetID="22" presetClass="entr" presetSubtype="8" fill="hold" nodeType="afterEffect">
                                  <p:stCondLst>
                                    <p:cond delay="60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D11DDC8-23CA-F642-BB3F-594DF7145984}"/>
              </a:ext>
            </a:extLst>
          </p:cNvPr>
          <p:cNvPicPr>
            <a:picLocks noChangeAspect="1"/>
          </p:cNvPicPr>
          <p:nvPr/>
        </p:nvPicPr>
        <p:blipFill>
          <a:blip r:embed="rId3"/>
          <a:stretch>
            <a:fillRect/>
          </a:stretch>
        </p:blipFill>
        <p:spPr>
          <a:xfrm flipH="1">
            <a:off x="3440429" y="1017996"/>
            <a:ext cx="8754745" cy="5840004"/>
          </a:xfrm>
          <a:prstGeom prst="rect">
            <a:avLst/>
          </a:prstGeom>
        </p:spPr>
      </p:pic>
      <p:sp>
        <p:nvSpPr>
          <p:cNvPr id="16" name="Oval 15">
            <a:extLst>
              <a:ext uri="{FF2B5EF4-FFF2-40B4-BE49-F238E27FC236}">
                <a16:creationId xmlns:a16="http://schemas.microsoft.com/office/drawing/2014/main" id="{3000E699-2C1F-4046-9583-75FA537932DE}"/>
              </a:ext>
            </a:extLst>
          </p:cNvPr>
          <p:cNvSpPr/>
          <p:nvPr/>
        </p:nvSpPr>
        <p:spPr bwMode="gray">
          <a:xfrm>
            <a:off x="5448611" y="3294463"/>
            <a:ext cx="1754206" cy="1754206"/>
          </a:xfrm>
          <a:prstGeom prst="ellipse">
            <a:avLst/>
          </a:prstGeom>
          <a:noFill/>
          <a:ln w="15875"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5" name="Oval 14">
            <a:extLst>
              <a:ext uri="{FF2B5EF4-FFF2-40B4-BE49-F238E27FC236}">
                <a16:creationId xmlns:a16="http://schemas.microsoft.com/office/drawing/2014/main" id="{38F8B79E-F1AB-3748-AFB1-296C41D00F5D}"/>
              </a:ext>
            </a:extLst>
          </p:cNvPr>
          <p:cNvSpPr/>
          <p:nvPr/>
        </p:nvSpPr>
        <p:spPr bwMode="gray">
          <a:xfrm>
            <a:off x="5812082" y="3657934"/>
            <a:ext cx="1027265" cy="1027265"/>
          </a:xfrm>
          <a:prstGeom prst="ellipse">
            <a:avLst/>
          </a:prstGeom>
          <a:noFill/>
          <a:ln w="15875"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 name="Title 1">
            <a:extLst>
              <a:ext uri="{FF2B5EF4-FFF2-40B4-BE49-F238E27FC236}">
                <a16:creationId xmlns:a16="http://schemas.microsoft.com/office/drawing/2014/main" id="{D10F1B6F-76D2-E54D-A79E-5BF33E9C662E}"/>
              </a:ext>
            </a:extLst>
          </p:cNvPr>
          <p:cNvSpPr>
            <a:spLocks noGrp="1"/>
          </p:cNvSpPr>
          <p:nvPr>
            <p:ph type="title"/>
          </p:nvPr>
        </p:nvSpPr>
        <p:spPr>
          <a:xfrm>
            <a:off x="1505415" y="504000"/>
            <a:ext cx="10185062" cy="415498"/>
          </a:xfrm>
        </p:spPr>
        <p:txBody>
          <a:bodyPr/>
          <a:lstStyle/>
          <a:p>
            <a:r>
              <a:rPr lang="en-US" dirty="0"/>
              <a:t>Embed intelligence from beginning to end.</a:t>
            </a:r>
          </a:p>
        </p:txBody>
      </p:sp>
      <p:sp>
        <p:nvSpPr>
          <p:cNvPr id="3" name="Oval 2">
            <a:extLst>
              <a:ext uri="{FF2B5EF4-FFF2-40B4-BE49-F238E27FC236}">
                <a16:creationId xmlns:a16="http://schemas.microsoft.com/office/drawing/2014/main" id="{79E81454-E82D-7049-BD2C-24C306C4151D}"/>
              </a:ext>
            </a:extLst>
          </p:cNvPr>
          <p:cNvSpPr/>
          <p:nvPr/>
        </p:nvSpPr>
        <p:spPr bwMode="gray">
          <a:xfrm>
            <a:off x="504698" y="315880"/>
            <a:ext cx="791737" cy="791737"/>
          </a:xfrm>
          <a:prstGeom prst="ellipse">
            <a:avLst/>
          </a:prstGeom>
          <a:solidFill>
            <a:schemeClr val="accent1"/>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3600" b="1" i="0" u="none" strike="noStrike" kern="0" cap="none" spc="0" normalizeH="0" baseline="0" noProof="0" dirty="0">
                <a:ln>
                  <a:noFill/>
                </a:ln>
                <a:solidFill>
                  <a:schemeClr val="bg1"/>
                </a:solidFill>
                <a:effectLst/>
                <a:uLnTx/>
                <a:uFillTx/>
                <a:ea typeface="Arial Unicode MS" pitchFamily="34" charset="-128"/>
                <a:cs typeface="Arial Unicode MS" pitchFamily="34" charset="-128"/>
              </a:rPr>
              <a:t>2</a:t>
            </a:r>
          </a:p>
        </p:txBody>
      </p:sp>
      <p:sp>
        <p:nvSpPr>
          <p:cNvPr id="4" name="TextBox 3">
            <a:extLst>
              <a:ext uri="{FF2B5EF4-FFF2-40B4-BE49-F238E27FC236}">
                <a16:creationId xmlns:a16="http://schemas.microsoft.com/office/drawing/2014/main" id="{9483A9BE-B085-9849-AD6F-582951320F2F}"/>
              </a:ext>
            </a:extLst>
          </p:cNvPr>
          <p:cNvSpPr txBox="1"/>
          <p:nvPr/>
        </p:nvSpPr>
        <p:spPr>
          <a:xfrm>
            <a:off x="1505415" y="1107617"/>
            <a:ext cx="8873025" cy="738664"/>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2400" dirty="0">
                <a:solidFill>
                  <a:schemeClr val="bg1"/>
                </a:solidFill>
              </a:rPr>
              <a:t>What’s Next: Use AI and Machine Learning in contract creation, negotiation, structuring and execution.</a:t>
            </a:r>
          </a:p>
        </p:txBody>
      </p:sp>
      <p:sp>
        <p:nvSpPr>
          <p:cNvPr id="6" name="TextBox 5">
            <a:extLst>
              <a:ext uri="{FF2B5EF4-FFF2-40B4-BE49-F238E27FC236}">
                <a16:creationId xmlns:a16="http://schemas.microsoft.com/office/drawing/2014/main" id="{C2C57816-2DAB-F044-B670-9D3354ABC3C9}"/>
              </a:ext>
            </a:extLst>
          </p:cNvPr>
          <p:cNvSpPr txBox="1"/>
          <p:nvPr/>
        </p:nvSpPr>
        <p:spPr>
          <a:xfrm>
            <a:off x="1505415" y="2638084"/>
            <a:ext cx="2441990" cy="461665"/>
          </a:xfrm>
          <a:prstGeom prst="rect">
            <a:avLst/>
          </a:prstGeom>
          <a:noFill/>
        </p:spPr>
        <p:txBody>
          <a:bodyPr wrap="square" lIns="0" tIns="0" rIns="91440" bIns="0" rtlCol="0">
            <a:spAutoFit/>
          </a:bodyPr>
          <a:lstStyle/>
          <a:p>
            <a:pPr marL="0" lvl="1" algn="r">
              <a:spcBef>
                <a:spcPts val="800"/>
              </a:spcBef>
              <a:buNone/>
            </a:pPr>
            <a:r>
              <a:rPr lang="en-US" sz="1500" dirty="0">
                <a:solidFill>
                  <a:schemeClr val="bg1"/>
                </a:solidFill>
              </a:rPr>
              <a:t>Give users smart guidance as they create contracts.</a:t>
            </a:r>
          </a:p>
        </p:txBody>
      </p:sp>
      <p:sp>
        <p:nvSpPr>
          <p:cNvPr id="7" name="TextBox 6">
            <a:extLst>
              <a:ext uri="{FF2B5EF4-FFF2-40B4-BE49-F238E27FC236}">
                <a16:creationId xmlns:a16="http://schemas.microsoft.com/office/drawing/2014/main" id="{863EF28F-5627-444C-A87E-972B567ECB5C}"/>
              </a:ext>
            </a:extLst>
          </p:cNvPr>
          <p:cNvSpPr txBox="1"/>
          <p:nvPr/>
        </p:nvSpPr>
        <p:spPr>
          <a:xfrm>
            <a:off x="979477" y="3646304"/>
            <a:ext cx="2967928" cy="230832"/>
          </a:xfrm>
          <a:prstGeom prst="rect">
            <a:avLst/>
          </a:prstGeom>
          <a:noFill/>
        </p:spPr>
        <p:txBody>
          <a:bodyPr wrap="square" lIns="0" tIns="0" rIns="91440" bIns="0" rtlCol="0">
            <a:spAutoFit/>
          </a:bodyPr>
          <a:lstStyle/>
          <a:p>
            <a:pPr marL="18288" lvl="1" algn="r">
              <a:spcBef>
                <a:spcPts val="800"/>
              </a:spcBef>
              <a:buNone/>
            </a:pPr>
            <a:r>
              <a:rPr lang="en-US" sz="1500" dirty="0">
                <a:solidFill>
                  <a:schemeClr val="bg1"/>
                </a:solidFill>
              </a:rPr>
              <a:t>Identify critical missing elements.</a:t>
            </a:r>
          </a:p>
        </p:txBody>
      </p:sp>
      <p:sp>
        <p:nvSpPr>
          <p:cNvPr id="8" name="TextBox 7">
            <a:extLst>
              <a:ext uri="{FF2B5EF4-FFF2-40B4-BE49-F238E27FC236}">
                <a16:creationId xmlns:a16="http://schemas.microsoft.com/office/drawing/2014/main" id="{EC9E5857-3048-E548-9935-4AB23D8900A1}"/>
              </a:ext>
            </a:extLst>
          </p:cNvPr>
          <p:cNvSpPr txBox="1"/>
          <p:nvPr/>
        </p:nvSpPr>
        <p:spPr>
          <a:xfrm>
            <a:off x="722620" y="4423691"/>
            <a:ext cx="3224785" cy="719175"/>
          </a:xfrm>
          <a:prstGeom prst="rect">
            <a:avLst/>
          </a:prstGeom>
          <a:noFill/>
        </p:spPr>
        <p:txBody>
          <a:bodyPr wrap="square" lIns="0" tIns="0" rIns="91440" bIns="0" rtlCol="0">
            <a:spAutoFit/>
          </a:bodyPr>
          <a:lstStyle/>
          <a:p>
            <a:pPr marL="18288" lvl="1" algn="r">
              <a:spcBef>
                <a:spcPts val="800"/>
              </a:spcBef>
              <a:buNone/>
            </a:pPr>
            <a:r>
              <a:rPr lang="en-US" sz="1500" dirty="0">
                <a:solidFill>
                  <a:schemeClr val="bg1"/>
                </a:solidFill>
              </a:rPr>
              <a:t>Recommend clauses and terms based on best practices, contract attributes and other parameters. </a:t>
            </a:r>
          </a:p>
        </p:txBody>
      </p:sp>
      <p:sp>
        <p:nvSpPr>
          <p:cNvPr id="10" name="Oval 9">
            <a:extLst>
              <a:ext uri="{FF2B5EF4-FFF2-40B4-BE49-F238E27FC236}">
                <a16:creationId xmlns:a16="http://schemas.microsoft.com/office/drawing/2014/main" id="{F641DBB8-3F7A-244C-A707-6FF4AD44F5DB}"/>
              </a:ext>
            </a:extLst>
          </p:cNvPr>
          <p:cNvSpPr/>
          <p:nvPr/>
        </p:nvSpPr>
        <p:spPr bwMode="gray">
          <a:xfrm>
            <a:off x="6091399" y="3937251"/>
            <a:ext cx="468630" cy="468630"/>
          </a:xfrm>
          <a:prstGeom prst="ellipse">
            <a:avLst/>
          </a:prstGeom>
          <a:noFill/>
          <a:ln w="15875"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cxnSp>
        <p:nvCxnSpPr>
          <p:cNvPr id="12" name="Elbow Connector 11">
            <a:extLst>
              <a:ext uri="{FF2B5EF4-FFF2-40B4-BE49-F238E27FC236}">
                <a16:creationId xmlns:a16="http://schemas.microsoft.com/office/drawing/2014/main" id="{F1F2376B-C551-6248-8D9B-D9CA5045A286}"/>
              </a:ext>
            </a:extLst>
          </p:cNvPr>
          <p:cNvCxnSpPr>
            <a:cxnSpLocks/>
            <a:stCxn id="6" idx="3"/>
            <a:endCxn id="10" idx="0"/>
          </p:cNvCxnSpPr>
          <p:nvPr/>
        </p:nvCxnSpPr>
        <p:spPr>
          <a:xfrm>
            <a:off x="3947405" y="2868917"/>
            <a:ext cx="2378309" cy="1068334"/>
          </a:xfrm>
          <a:prstGeom prst="bentConnector2">
            <a:avLst/>
          </a:prstGeom>
          <a:ln w="1587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2D9A2356-3F74-0541-B7C8-43AC6604402D}"/>
              </a:ext>
            </a:extLst>
          </p:cNvPr>
          <p:cNvCxnSpPr>
            <a:cxnSpLocks/>
            <a:stCxn id="7" idx="3"/>
            <a:endCxn id="15" idx="2"/>
          </p:cNvCxnSpPr>
          <p:nvPr/>
        </p:nvCxnSpPr>
        <p:spPr>
          <a:xfrm>
            <a:off x="3947405" y="3761720"/>
            <a:ext cx="1864677" cy="409847"/>
          </a:xfrm>
          <a:prstGeom prst="bentConnector3">
            <a:avLst>
              <a:gd name="adj1" fmla="val 50000"/>
            </a:avLst>
          </a:prstGeom>
          <a:ln w="1587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Elbow Connector 13">
            <a:extLst>
              <a:ext uri="{FF2B5EF4-FFF2-40B4-BE49-F238E27FC236}">
                <a16:creationId xmlns:a16="http://schemas.microsoft.com/office/drawing/2014/main" id="{CA914ACE-AA6C-2B4D-9F93-AAD5FEA6FD14}"/>
              </a:ext>
            </a:extLst>
          </p:cNvPr>
          <p:cNvCxnSpPr>
            <a:cxnSpLocks/>
            <a:stCxn id="8" idx="3"/>
            <a:endCxn id="16" idx="4"/>
          </p:cNvCxnSpPr>
          <p:nvPr/>
        </p:nvCxnSpPr>
        <p:spPr>
          <a:xfrm>
            <a:off x="3947405" y="4783279"/>
            <a:ext cx="2378309" cy="265390"/>
          </a:xfrm>
          <a:prstGeom prst="bentConnector4">
            <a:avLst>
              <a:gd name="adj1" fmla="val 31560"/>
              <a:gd name="adj2" fmla="val 186137"/>
            </a:avLst>
          </a:prstGeom>
          <a:ln w="1587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7510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2000"/>
                            </p:stCondLst>
                            <p:childTnLst>
                              <p:par>
                                <p:cTn id="17" presetID="10" presetClass="entr" presetSubtype="0" fill="hold" grpId="0" nodeType="afterEffect">
                                  <p:stCondLst>
                                    <p:cond delay="5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3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35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4000"/>
                            </p:stCondLst>
                            <p:childTnLst>
                              <p:par>
                                <p:cTn id="29" presetID="10" presetClass="entr" presetSubtype="0" fill="hold" grpId="0" nodeType="afterEffect">
                                  <p:stCondLst>
                                    <p:cond delay="50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par>
                          <p:cTn id="32" fill="hold">
                            <p:stCondLst>
                              <p:cond delay="5000"/>
                            </p:stCondLst>
                            <p:childTnLst>
                              <p:par>
                                <p:cTn id="33" presetID="22" presetClass="entr" presetSubtype="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500"/>
                            </p:stCondLst>
                            <p:childTnLst>
                              <p:par>
                                <p:cTn id="37" presetID="10" presetClass="entr" presetSubtype="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6" grpId="0"/>
      <p:bldP spid="7" grpId="0"/>
      <p:bldP spid="8" grpId="0"/>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F1B6F-76D2-E54D-A79E-5BF33E9C662E}"/>
              </a:ext>
            </a:extLst>
          </p:cNvPr>
          <p:cNvSpPr>
            <a:spLocks noGrp="1"/>
          </p:cNvSpPr>
          <p:nvPr>
            <p:ph type="title"/>
          </p:nvPr>
        </p:nvSpPr>
        <p:spPr>
          <a:xfrm>
            <a:off x="2709747" y="2367170"/>
            <a:ext cx="7248292" cy="2123658"/>
          </a:xfrm>
        </p:spPr>
        <p:txBody>
          <a:bodyPr/>
          <a:lstStyle/>
          <a:p>
            <a:r>
              <a:rPr lang="en-US" sz="4600" dirty="0"/>
              <a:t>Redefine supplier oversight, collaboration and competition. </a:t>
            </a:r>
          </a:p>
        </p:txBody>
      </p:sp>
      <p:sp>
        <p:nvSpPr>
          <p:cNvPr id="3" name="Oval 2">
            <a:extLst>
              <a:ext uri="{FF2B5EF4-FFF2-40B4-BE49-F238E27FC236}">
                <a16:creationId xmlns:a16="http://schemas.microsoft.com/office/drawing/2014/main" id="{79E81454-E82D-7049-BD2C-24C306C4151D}"/>
              </a:ext>
            </a:extLst>
          </p:cNvPr>
          <p:cNvSpPr/>
          <p:nvPr/>
        </p:nvSpPr>
        <p:spPr bwMode="gray">
          <a:xfrm>
            <a:off x="504698" y="2549876"/>
            <a:ext cx="1758247" cy="1758247"/>
          </a:xfrm>
          <a:prstGeom prst="ellipse">
            <a:avLst/>
          </a:prstGeom>
          <a:solidFill>
            <a:schemeClr val="accent1"/>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7800" b="1" i="0" u="none" strike="noStrike" kern="0" cap="none" spc="0" normalizeH="0" baseline="0" noProof="0" dirty="0">
                <a:ln>
                  <a:noFill/>
                </a:ln>
                <a:solidFill>
                  <a:schemeClr val="bg1"/>
                </a:solidFill>
                <a:effectLst/>
                <a:uLnTx/>
                <a:uFillTx/>
                <a:ea typeface="Arial Unicode MS" pitchFamily="34" charset="-128"/>
                <a:cs typeface="Arial Unicode MS" pitchFamily="34" charset="-128"/>
              </a:rPr>
              <a:t>3</a:t>
            </a:r>
          </a:p>
        </p:txBody>
      </p:sp>
    </p:spTree>
    <p:extLst>
      <p:ext uri="{BB962C8B-B14F-4D97-AF65-F5344CB8AC3E}">
        <p14:creationId xmlns:p14="http://schemas.microsoft.com/office/powerpoint/2010/main" val="3756152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lobal Network">
            <a:extLst>
              <a:ext uri="{FF2B5EF4-FFF2-40B4-BE49-F238E27FC236}">
                <a16:creationId xmlns:a16="http://schemas.microsoft.com/office/drawing/2014/main" id="{0AA1BF0F-A3E9-0240-B97B-F9109B11E7C5}"/>
              </a:ext>
            </a:extLst>
          </p:cNvPr>
          <p:cNvPicPr>
            <a:picLocks noChangeAspect="1"/>
          </p:cNvPicPr>
          <p:nvPr/>
        </p:nvPicPr>
        <p:blipFill rotWithShape="1">
          <a:blip r:embed="rId3">
            <a:alphaModFix amt="45000"/>
          </a:blip>
          <a:srcRect l="8690" t="17651" r="10318" b="23481"/>
          <a:stretch/>
        </p:blipFill>
        <p:spPr>
          <a:xfrm>
            <a:off x="-1" y="1"/>
            <a:ext cx="12177655" cy="6857999"/>
          </a:xfrm>
          <a:prstGeom prst="rect">
            <a:avLst/>
          </a:prstGeom>
        </p:spPr>
      </p:pic>
      <p:sp>
        <p:nvSpPr>
          <p:cNvPr id="2" name="Title 1">
            <a:extLst>
              <a:ext uri="{FF2B5EF4-FFF2-40B4-BE49-F238E27FC236}">
                <a16:creationId xmlns:a16="http://schemas.microsoft.com/office/drawing/2014/main" id="{D10F1B6F-76D2-E54D-A79E-5BF33E9C662E}"/>
              </a:ext>
            </a:extLst>
          </p:cNvPr>
          <p:cNvSpPr>
            <a:spLocks noGrp="1"/>
          </p:cNvSpPr>
          <p:nvPr>
            <p:ph type="title"/>
          </p:nvPr>
        </p:nvSpPr>
        <p:spPr>
          <a:xfrm>
            <a:off x="1505415" y="504000"/>
            <a:ext cx="10185062" cy="415498"/>
          </a:xfrm>
        </p:spPr>
        <p:txBody>
          <a:bodyPr/>
          <a:lstStyle/>
          <a:p>
            <a:r>
              <a:rPr lang="en-US" dirty="0"/>
              <a:t>Redefine supplier oversight, collaboration and competition. </a:t>
            </a:r>
          </a:p>
        </p:txBody>
      </p:sp>
      <p:sp>
        <p:nvSpPr>
          <p:cNvPr id="3" name="Oval 2">
            <a:extLst>
              <a:ext uri="{FF2B5EF4-FFF2-40B4-BE49-F238E27FC236}">
                <a16:creationId xmlns:a16="http://schemas.microsoft.com/office/drawing/2014/main" id="{79E81454-E82D-7049-BD2C-24C306C4151D}"/>
              </a:ext>
            </a:extLst>
          </p:cNvPr>
          <p:cNvSpPr/>
          <p:nvPr/>
        </p:nvSpPr>
        <p:spPr bwMode="gray">
          <a:xfrm>
            <a:off x="504698" y="315880"/>
            <a:ext cx="791737" cy="791737"/>
          </a:xfrm>
          <a:prstGeom prst="ellipse">
            <a:avLst/>
          </a:prstGeom>
          <a:solidFill>
            <a:schemeClr val="accent1"/>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3600" b="1" i="0" u="none" strike="noStrike" kern="0" cap="none" spc="0" normalizeH="0" baseline="0" noProof="0" dirty="0">
                <a:ln>
                  <a:noFill/>
                </a:ln>
                <a:solidFill>
                  <a:schemeClr val="bg1"/>
                </a:solidFill>
                <a:effectLst/>
                <a:uLnTx/>
                <a:uFillTx/>
                <a:ea typeface="Arial Unicode MS" pitchFamily="34" charset="-128"/>
                <a:cs typeface="Arial Unicode MS" pitchFamily="34" charset="-128"/>
              </a:rPr>
              <a:t>3</a:t>
            </a:r>
          </a:p>
        </p:txBody>
      </p:sp>
      <p:sp>
        <p:nvSpPr>
          <p:cNvPr id="4" name="TextBox 3">
            <a:extLst>
              <a:ext uri="{FF2B5EF4-FFF2-40B4-BE49-F238E27FC236}">
                <a16:creationId xmlns:a16="http://schemas.microsoft.com/office/drawing/2014/main" id="{9483A9BE-B085-9849-AD6F-582951320F2F}"/>
              </a:ext>
            </a:extLst>
          </p:cNvPr>
          <p:cNvSpPr txBox="1"/>
          <p:nvPr/>
        </p:nvSpPr>
        <p:spPr>
          <a:xfrm>
            <a:off x="1505415" y="1107617"/>
            <a:ext cx="9757317" cy="738664"/>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2400" dirty="0">
                <a:solidFill>
                  <a:schemeClr val="bg1"/>
                </a:solidFill>
              </a:rPr>
              <a:t>Ariba Network: Drive savings and efficiency through closer connections with millions of suppliers. </a:t>
            </a:r>
          </a:p>
        </p:txBody>
      </p:sp>
      <p:sp>
        <p:nvSpPr>
          <p:cNvPr id="6" name="TextBox 5">
            <a:extLst>
              <a:ext uri="{FF2B5EF4-FFF2-40B4-BE49-F238E27FC236}">
                <a16:creationId xmlns:a16="http://schemas.microsoft.com/office/drawing/2014/main" id="{035FC5D8-62D0-A34B-A725-006D7DCD6F17}"/>
              </a:ext>
            </a:extLst>
          </p:cNvPr>
          <p:cNvSpPr txBox="1"/>
          <p:nvPr/>
        </p:nvSpPr>
        <p:spPr>
          <a:xfrm>
            <a:off x="1143336" y="4716185"/>
            <a:ext cx="2872702" cy="461665"/>
          </a:xfrm>
          <a:prstGeom prst="rect">
            <a:avLst/>
          </a:prstGeom>
          <a:noFill/>
        </p:spPr>
        <p:txBody>
          <a:bodyPr wrap="square" lIns="0" tIns="0" rIns="0" bIns="0" rtlCol="0">
            <a:spAutoFit/>
          </a:bodyPr>
          <a:lstStyle/>
          <a:p>
            <a:pPr marL="0" lvl="1" algn="ctr">
              <a:buNone/>
            </a:pPr>
            <a:r>
              <a:rPr lang="en-US" sz="1500" dirty="0">
                <a:solidFill>
                  <a:schemeClr val="bg1"/>
                </a:solidFill>
              </a:rPr>
              <a:t>Automatically apply compliance polices to every transaction.</a:t>
            </a:r>
          </a:p>
        </p:txBody>
      </p:sp>
      <p:sp>
        <p:nvSpPr>
          <p:cNvPr id="8" name="TextBox 7">
            <a:extLst>
              <a:ext uri="{FF2B5EF4-FFF2-40B4-BE49-F238E27FC236}">
                <a16:creationId xmlns:a16="http://schemas.microsoft.com/office/drawing/2014/main" id="{E754DB5D-D132-EF4E-AD74-576F82F5AF62}"/>
              </a:ext>
            </a:extLst>
          </p:cNvPr>
          <p:cNvSpPr txBox="1"/>
          <p:nvPr/>
        </p:nvSpPr>
        <p:spPr>
          <a:xfrm>
            <a:off x="4652475" y="4716185"/>
            <a:ext cx="2872702" cy="461665"/>
          </a:xfrm>
          <a:prstGeom prst="rect">
            <a:avLst/>
          </a:prstGeom>
          <a:noFill/>
        </p:spPr>
        <p:txBody>
          <a:bodyPr wrap="square" lIns="0" tIns="0" rIns="0" bIns="0" rtlCol="0">
            <a:spAutoFit/>
          </a:bodyPr>
          <a:lstStyle/>
          <a:p>
            <a:pPr marL="0" lvl="1" algn="ctr">
              <a:buNone/>
            </a:pPr>
            <a:r>
              <a:rPr lang="en-US" sz="1500" dirty="0">
                <a:solidFill>
                  <a:schemeClr val="bg1"/>
                </a:solidFill>
              </a:rPr>
              <a:t>Use benchmarks and insights to measure your performance.</a:t>
            </a:r>
          </a:p>
        </p:txBody>
      </p:sp>
      <p:sp>
        <p:nvSpPr>
          <p:cNvPr id="9" name="TextBox 8">
            <a:extLst>
              <a:ext uri="{FF2B5EF4-FFF2-40B4-BE49-F238E27FC236}">
                <a16:creationId xmlns:a16="http://schemas.microsoft.com/office/drawing/2014/main" id="{179BF7FE-F559-CA46-8C85-D1C89636ADC5}"/>
              </a:ext>
            </a:extLst>
          </p:cNvPr>
          <p:cNvSpPr txBox="1"/>
          <p:nvPr/>
        </p:nvSpPr>
        <p:spPr>
          <a:xfrm>
            <a:off x="8297079" y="4716185"/>
            <a:ext cx="2872702" cy="461665"/>
          </a:xfrm>
          <a:prstGeom prst="rect">
            <a:avLst/>
          </a:prstGeom>
          <a:noFill/>
        </p:spPr>
        <p:txBody>
          <a:bodyPr wrap="square" lIns="0" tIns="0" rIns="0" bIns="0" rtlCol="0">
            <a:spAutoFit/>
          </a:bodyPr>
          <a:lstStyle/>
          <a:p>
            <a:pPr marL="0" lvl="1" algn="ctr">
              <a:buNone/>
            </a:pPr>
            <a:r>
              <a:rPr lang="en-US" sz="1500" dirty="0">
                <a:solidFill>
                  <a:schemeClr val="bg1"/>
                </a:solidFill>
              </a:rPr>
              <a:t>Generate competition in key categories to drive down costs.</a:t>
            </a:r>
          </a:p>
        </p:txBody>
      </p:sp>
      <p:grpSp>
        <p:nvGrpSpPr>
          <p:cNvPr id="16" name="Group 15">
            <a:extLst>
              <a:ext uri="{FF2B5EF4-FFF2-40B4-BE49-F238E27FC236}">
                <a16:creationId xmlns:a16="http://schemas.microsoft.com/office/drawing/2014/main" id="{14CB8E39-6380-0A4C-8E82-7A8C98D9D14E}"/>
              </a:ext>
            </a:extLst>
          </p:cNvPr>
          <p:cNvGrpSpPr/>
          <p:nvPr/>
        </p:nvGrpSpPr>
        <p:grpSpPr>
          <a:xfrm>
            <a:off x="5163108" y="2393990"/>
            <a:ext cx="1851439" cy="1851439"/>
            <a:chOff x="5163108" y="2393990"/>
            <a:chExt cx="1851439" cy="1851439"/>
          </a:xfrm>
        </p:grpSpPr>
        <p:sp>
          <p:nvSpPr>
            <p:cNvPr id="11" name="Oval 10">
              <a:extLst>
                <a:ext uri="{FF2B5EF4-FFF2-40B4-BE49-F238E27FC236}">
                  <a16:creationId xmlns:a16="http://schemas.microsoft.com/office/drawing/2014/main" id="{17227EDC-B7D9-8C4B-ABCA-1ED9388481EE}"/>
                </a:ext>
              </a:extLst>
            </p:cNvPr>
            <p:cNvSpPr/>
            <p:nvPr/>
          </p:nvSpPr>
          <p:spPr bwMode="gray">
            <a:xfrm>
              <a:off x="5163108" y="2393990"/>
              <a:ext cx="1851439" cy="1851439"/>
            </a:xfrm>
            <a:prstGeom prst="ellipse">
              <a:avLst/>
            </a:prstGeom>
            <a:solidFill>
              <a:schemeClr val="tx1">
                <a:alpha val="30000"/>
              </a:schemeClr>
            </a:solidFill>
            <a:ln w="15875" algn="ctr">
              <a:solidFill>
                <a:schemeClr val="accent3"/>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13" name="Picture 12">
              <a:extLst>
                <a:ext uri="{FF2B5EF4-FFF2-40B4-BE49-F238E27FC236}">
                  <a16:creationId xmlns:a16="http://schemas.microsoft.com/office/drawing/2014/main" id="{CE22D59E-AD70-8844-9936-B7AF6C7FFFC9}"/>
                </a:ext>
              </a:extLst>
            </p:cNvPr>
            <p:cNvPicPr>
              <a:picLocks noChangeAspect="1"/>
            </p:cNvPicPr>
            <p:nvPr/>
          </p:nvPicPr>
          <p:blipFill>
            <a:blip r:embed="rId4"/>
            <a:stretch>
              <a:fillRect/>
            </a:stretch>
          </p:blipFill>
          <p:spPr>
            <a:xfrm>
              <a:off x="5483462" y="2714344"/>
              <a:ext cx="1210730" cy="1210730"/>
            </a:xfrm>
            <a:prstGeom prst="rect">
              <a:avLst/>
            </a:prstGeom>
          </p:spPr>
        </p:pic>
      </p:grpSp>
      <p:grpSp>
        <p:nvGrpSpPr>
          <p:cNvPr id="17" name="Group 16">
            <a:extLst>
              <a:ext uri="{FF2B5EF4-FFF2-40B4-BE49-F238E27FC236}">
                <a16:creationId xmlns:a16="http://schemas.microsoft.com/office/drawing/2014/main" id="{7F82A1FB-F268-854A-AAE0-E37A13770F8F}"/>
              </a:ext>
            </a:extLst>
          </p:cNvPr>
          <p:cNvGrpSpPr/>
          <p:nvPr/>
        </p:nvGrpSpPr>
        <p:grpSpPr>
          <a:xfrm>
            <a:off x="8807711" y="2393990"/>
            <a:ext cx="1851439" cy="1851439"/>
            <a:chOff x="8807711" y="2393990"/>
            <a:chExt cx="1851439" cy="1851439"/>
          </a:xfrm>
        </p:grpSpPr>
        <p:sp>
          <p:nvSpPr>
            <p:cNvPr id="12" name="Oval 11">
              <a:extLst>
                <a:ext uri="{FF2B5EF4-FFF2-40B4-BE49-F238E27FC236}">
                  <a16:creationId xmlns:a16="http://schemas.microsoft.com/office/drawing/2014/main" id="{1EDB15AC-0A4F-0B43-872C-39FD4C21B326}"/>
                </a:ext>
              </a:extLst>
            </p:cNvPr>
            <p:cNvSpPr/>
            <p:nvPr/>
          </p:nvSpPr>
          <p:spPr bwMode="gray">
            <a:xfrm>
              <a:off x="8807711" y="2393990"/>
              <a:ext cx="1851439" cy="1851439"/>
            </a:xfrm>
            <a:prstGeom prst="ellipse">
              <a:avLst/>
            </a:prstGeom>
            <a:solidFill>
              <a:schemeClr val="tx1">
                <a:alpha val="30000"/>
              </a:schemeClr>
            </a:solidFill>
            <a:ln w="15875" algn="ctr">
              <a:solidFill>
                <a:schemeClr val="accent3"/>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14" name="Picture 13">
              <a:extLst>
                <a:ext uri="{FF2B5EF4-FFF2-40B4-BE49-F238E27FC236}">
                  <a16:creationId xmlns:a16="http://schemas.microsoft.com/office/drawing/2014/main" id="{695D6135-D261-6043-BED9-3B3CF6DFF8DE}"/>
                </a:ext>
              </a:extLst>
            </p:cNvPr>
            <p:cNvPicPr>
              <a:picLocks noChangeAspect="1"/>
            </p:cNvPicPr>
            <p:nvPr/>
          </p:nvPicPr>
          <p:blipFill>
            <a:blip r:embed="rId5"/>
            <a:stretch>
              <a:fillRect/>
            </a:stretch>
          </p:blipFill>
          <p:spPr>
            <a:xfrm>
              <a:off x="9128065" y="2714344"/>
              <a:ext cx="1210730" cy="1210730"/>
            </a:xfrm>
            <a:prstGeom prst="rect">
              <a:avLst/>
            </a:prstGeom>
          </p:spPr>
        </p:pic>
      </p:grpSp>
      <p:grpSp>
        <p:nvGrpSpPr>
          <p:cNvPr id="5" name="Group 4">
            <a:extLst>
              <a:ext uri="{FF2B5EF4-FFF2-40B4-BE49-F238E27FC236}">
                <a16:creationId xmlns:a16="http://schemas.microsoft.com/office/drawing/2014/main" id="{9E564888-0423-CF45-8846-D30320C2F0D1}"/>
              </a:ext>
            </a:extLst>
          </p:cNvPr>
          <p:cNvGrpSpPr/>
          <p:nvPr/>
        </p:nvGrpSpPr>
        <p:grpSpPr>
          <a:xfrm>
            <a:off x="1653968" y="2393990"/>
            <a:ext cx="1851439" cy="1851439"/>
            <a:chOff x="1653968" y="2393990"/>
            <a:chExt cx="1851439" cy="1851439"/>
          </a:xfrm>
        </p:grpSpPr>
        <p:sp>
          <p:nvSpPr>
            <p:cNvPr id="10" name="Oval 9">
              <a:extLst>
                <a:ext uri="{FF2B5EF4-FFF2-40B4-BE49-F238E27FC236}">
                  <a16:creationId xmlns:a16="http://schemas.microsoft.com/office/drawing/2014/main" id="{A9078357-1B5E-AC46-B180-576888121D78}"/>
                </a:ext>
              </a:extLst>
            </p:cNvPr>
            <p:cNvSpPr/>
            <p:nvPr/>
          </p:nvSpPr>
          <p:spPr bwMode="gray">
            <a:xfrm>
              <a:off x="1653968" y="2393990"/>
              <a:ext cx="1851439" cy="1851439"/>
            </a:xfrm>
            <a:prstGeom prst="ellipse">
              <a:avLst/>
            </a:prstGeom>
            <a:solidFill>
              <a:schemeClr val="tx1">
                <a:alpha val="30000"/>
              </a:schemeClr>
            </a:solidFill>
            <a:ln w="15875" algn="ctr">
              <a:solidFill>
                <a:schemeClr val="accent3"/>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15" name="Picture 14">
              <a:extLst>
                <a:ext uri="{FF2B5EF4-FFF2-40B4-BE49-F238E27FC236}">
                  <a16:creationId xmlns:a16="http://schemas.microsoft.com/office/drawing/2014/main" id="{46E32E58-7649-934F-AAAE-6428F211E5FD}"/>
                </a:ext>
              </a:extLst>
            </p:cNvPr>
            <p:cNvPicPr>
              <a:picLocks noChangeAspect="1"/>
            </p:cNvPicPr>
            <p:nvPr/>
          </p:nvPicPr>
          <p:blipFill>
            <a:blip r:embed="rId6"/>
            <a:stretch>
              <a:fillRect/>
            </a:stretch>
          </p:blipFill>
          <p:spPr>
            <a:xfrm>
              <a:off x="1974322" y="2714344"/>
              <a:ext cx="1210730" cy="1210730"/>
            </a:xfrm>
            <a:prstGeom prst="rect">
              <a:avLst/>
            </a:prstGeom>
          </p:spPr>
        </p:pic>
      </p:grpSp>
    </p:spTree>
    <p:extLst>
      <p:ext uri="{BB962C8B-B14F-4D97-AF65-F5344CB8AC3E}">
        <p14:creationId xmlns:p14="http://schemas.microsoft.com/office/powerpoint/2010/main" val="20138080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60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10" presetClass="entr" presetSubtype="0" fill="hold" grpId="0" nodeType="withEffect">
                                  <p:stCondLst>
                                    <p:cond delay="6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1100"/>
                            </p:stCondLst>
                            <p:childTnLst>
                              <p:par>
                                <p:cTn id="14" presetID="53" presetClass="entr" presetSubtype="16" fill="hold" nodeType="afterEffect">
                                  <p:stCondLst>
                                    <p:cond delay="60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10" presetClass="entr" presetSubtype="0" fill="hold" grpId="0" nodeType="withEffect">
                                  <p:stCondLst>
                                    <p:cond delay="60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2200"/>
                            </p:stCondLst>
                            <p:childTnLst>
                              <p:par>
                                <p:cTn id="23" presetID="53" presetClass="entr" presetSubtype="16" fill="hold" nodeType="afterEffect">
                                  <p:stCondLst>
                                    <p:cond delay="60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par>
                                <p:cTn id="28" presetID="10" presetClass="entr" presetSubtype="0" fill="hold" grpId="0" nodeType="withEffect">
                                  <p:stCondLst>
                                    <p:cond delay="60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6EDE8EF-C392-9F4F-A3AE-547F03D892DB}"/>
              </a:ext>
            </a:extLst>
          </p:cNvPr>
          <p:cNvSpPr>
            <a:spLocks noGrp="1"/>
          </p:cNvSpPr>
          <p:nvPr>
            <p:ph type="title"/>
          </p:nvPr>
        </p:nvSpPr>
        <p:spPr>
          <a:xfrm>
            <a:off x="504001" y="1289222"/>
            <a:ext cx="11186476" cy="415498"/>
          </a:xfrm>
        </p:spPr>
        <p:txBody>
          <a:bodyPr/>
          <a:lstStyle/>
          <a:p>
            <a:pPr algn="ctr"/>
            <a:r>
              <a:rPr lang="en-US" dirty="0"/>
              <a:t>Spending spans categories.</a:t>
            </a:r>
          </a:p>
        </p:txBody>
      </p:sp>
      <p:grpSp>
        <p:nvGrpSpPr>
          <p:cNvPr id="51" name="Group 50">
            <a:extLst>
              <a:ext uri="{FF2B5EF4-FFF2-40B4-BE49-F238E27FC236}">
                <a16:creationId xmlns:a16="http://schemas.microsoft.com/office/drawing/2014/main" id="{C730EE5C-FB11-2F4F-8001-92BDF8635682}"/>
              </a:ext>
            </a:extLst>
          </p:cNvPr>
          <p:cNvGrpSpPr/>
          <p:nvPr/>
        </p:nvGrpSpPr>
        <p:grpSpPr>
          <a:xfrm>
            <a:off x="9212701" y="3257152"/>
            <a:ext cx="2104964" cy="1858382"/>
            <a:chOff x="9212701" y="3257152"/>
            <a:chExt cx="2104964" cy="1858382"/>
          </a:xfrm>
        </p:grpSpPr>
        <p:sp>
          <p:nvSpPr>
            <p:cNvPr id="10" name="TextBox 9">
              <a:extLst>
                <a:ext uri="{FF2B5EF4-FFF2-40B4-BE49-F238E27FC236}">
                  <a16:creationId xmlns:a16="http://schemas.microsoft.com/office/drawing/2014/main" id="{AA581D49-0465-7140-82F9-281799511EEA}"/>
                </a:ext>
              </a:extLst>
            </p:cNvPr>
            <p:cNvSpPr txBox="1"/>
            <p:nvPr/>
          </p:nvSpPr>
          <p:spPr>
            <a:xfrm>
              <a:off x="9212701" y="4838535"/>
              <a:ext cx="2104964" cy="276999"/>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1800" dirty="0">
                  <a:solidFill>
                    <a:schemeClr val="bg1"/>
                  </a:solidFill>
                </a:rPr>
                <a:t>Travel &amp; Expense</a:t>
              </a:r>
            </a:p>
          </p:txBody>
        </p:sp>
        <p:pic>
          <p:nvPicPr>
            <p:cNvPr id="17" name="Picture 16">
              <a:extLst>
                <a:ext uri="{FF2B5EF4-FFF2-40B4-BE49-F238E27FC236}">
                  <a16:creationId xmlns:a16="http://schemas.microsoft.com/office/drawing/2014/main" id="{7AA5F5F6-F7EC-C84E-8D3F-15FF2AA8D3F8}"/>
                </a:ext>
              </a:extLst>
            </p:cNvPr>
            <p:cNvPicPr>
              <a:picLocks noChangeAspect="1"/>
            </p:cNvPicPr>
            <p:nvPr/>
          </p:nvPicPr>
          <p:blipFill>
            <a:blip r:embed="rId3"/>
            <a:stretch>
              <a:fillRect/>
            </a:stretch>
          </p:blipFill>
          <p:spPr>
            <a:xfrm>
              <a:off x="9548661" y="3257152"/>
              <a:ext cx="1433045" cy="1433045"/>
            </a:xfrm>
            <a:prstGeom prst="rect">
              <a:avLst/>
            </a:prstGeom>
          </p:spPr>
        </p:pic>
      </p:grpSp>
      <p:grpSp>
        <p:nvGrpSpPr>
          <p:cNvPr id="48" name="Group 47">
            <a:extLst>
              <a:ext uri="{FF2B5EF4-FFF2-40B4-BE49-F238E27FC236}">
                <a16:creationId xmlns:a16="http://schemas.microsoft.com/office/drawing/2014/main" id="{9B26F5C6-0803-BD46-9AE9-2CB6D1C2C6C3}"/>
              </a:ext>
            </a:extLst>
          </p:cNvPr>
          <p:cNvGrpSpPr/>
          <p:nvPr/>
        </p:nvGrpSpPr>
        <p:grpSpPr>
          <a:xfrm>
            <a:off x="877510" y="3257152"/>
            <a:ext cx="2104964" cy="1858382"/>
            <a:chOff x="877510" y="3257152"/>
            <a:chExt cx="2104964" cy="1858382"/>
          </a:xfrm>
        </p:grpSpPr>
        <p:sp>
          <p:nvSpPr>
            <p:cNvPr id="7" name="TextBox 6">
              <a:extLst>
                <a:ext uri="{FF2B5EF4-FFF2-40B4-BE49-F238E27FC236}">
                  <a16:creationId xmlns:a16="http://schemas.microsoft.com/office/drawing/2014/main" id="{4731DB96-2428-5740-96F6-CEEF914F7EF2}"/>
                </a:ext>
              </a:extLst>
            </p:cNvPr>
            <p:cNvSpPr txBox="1"/>
            <p:nvPr/>
          </p:nvSpPr>
          <p:spPr>
            <a:xfrm>
              <a:off x="877510" y="4838535"/>
              <a:ext cx="2104964" cy="276999"/>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1800" dirty="0">
                  <a:solidFill>
                    <a:schemeClr val="bg1"/>
                  </a:solidFill>
                </a:rPr>
                <a:t>Direct</a:t>
              </a:r>
            </a:p>
          </p:txBody>
        </p:sp>
        <p:pic>
          <p:nvPicPr>
            <p:cNvPr id="15" name="Picture 14">
              <a:extLst>
                <a:ext uri="{FF2B5EF4-FFF2-40B4-BE49-F238E27FC236}">
                  <a16:creationId xmlns:a16="http://schemas.microsoft.com/office/drawing/2014/main" id="{0D4B9D1E-B78A-0447-9798-D7FA10FE1423}"/>
                </a:ext>
              </a:extLst>
            </p:cNvPr>
            <p:cNvPicPr>
              <a:picLocks noChangeAspect="1"/>
            </p:cNvPicPr>
            <p:nvPr/>
          </p:nvPicPr>
          <p:blipFill>
            <a:blip r:embed="rId4"/>
            <a:stretch>
              <a:fillRect/>
            </a:stretch>
          </p:blipFill>
          <p:spPr>
            <a:xfrm>
              <a:off x="1213470" y="3257152"/>
              <a:ext cx="1433045" cy="1433045"/>
            </a:xfrm>
            <a:prstGeom prst="rect">
              <a:avLst/>
            </a:prstGeom>
          </p:spPr>
        </p:pic>
      </p:grpSp>
      <p:grpSp>
        <p:nvGrpSpPr>
          <p:cNvPr id="52" name="Group 51">
            <a:extLst>
              <a:ext uri="{FF2B5EF4-FFF2-40B4-BE49-F238E27FC236}">
                <a16:creationId xmlns:a16="http://schemas.microsoft.com/office/drawing/2014/main" id="{DA186841-DF4E-1549-B012-B43AE2E02660}"/>
              </a:ext>
            </a:extLst>
          </p:cNvPr>
          <p:cNvGrpSpPr/>
          <p:nvPr/>
        </p:nvGrpSpPr>
        <p:grpSpPr>
          <a:xfrm>
            <a:off x="3655907" y="3257152"/>
            <a:ext cx="2104964" cy="1858382"/>
            <a:chOff x="3655907" y="3257152"/>
            <a:chExt cx="2104964" cy="1858382"/>
          </a:xfrm>
        </p:grpSpPr>
        <p:sp>
          <p:nvSpPr>
            <p:cNvPr id="8" name="TextBox 7">
              <a:extLst>
                <a:ext uri="{FF2B5EF4-FFF2-40B4-BE49-F238E27FC236}">
                  <a16:creationId xmlns:a16="http://schemas.microsoft.com/office/drawing/2014/main" id="{C009BD8D-315E-0C42-A6A4-62068639B2AB}"/>
                </a:ext>
              </a:extLst>
            </p:cNvPr>
            <p:cNvSpPr txBox="1"/>
            <p:nvPr/>
          </p:nvSpPr>
          <p:spPr>
            <a:xfrm>
              <a:off x="3655907" y="4838535"/>
              <a:ext cx="2104964" cy="276999"/>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1800" dirty="0">
                  <a:solidFill>
                    <a:schemeClr val="bg1"/>
                  </a:solidFill>
                </a:rPr>
                <a:t>Indirect</a:t>
              </a:r>
            </a:p>
          </p:txBody>
        </p:sp>
        <p:pic>
          <p:nvPicPr>
            <p:cNvPr id="19" name="Picture 18">
              <a:extLst>
                <a:ext uri="{FF2B5EF4-FFF2-40B4-BE49-F238E27FC236}">
                  <a16:creationId xmlns:a16="http://schemas.microsoft.com/office/drawing/2014/main" id="{85F8E8F0-0ED3-2B45-820B-7A08F9CE0947}"/>
                </a:ext>
              </a:extLst>
            </p:cNvPr>
            <p:cNvPicPr>
              <a:picLocks noChangeAspect="1"/>
            </p:cNvPicPr>
            <p:nvPr/>
          </p:nvPicPr>
          <p:blipFill>
            <a:blip r:embed="rId5"/>
            <a:stretch>
              <a:fillRect/>
            </a:stretch>
          </p:blipFill>
          <p:spPr>
            <a:xfrm>
              <a:off x="3991867" y="3257152"/>
              <a:ext cx="1433045" cy="1433045"/>
            </a:xfrm>
            <a:prstGeom prst="rect">
              <a:avLst/>
            </a:prstGeom>
          </p:spPr>
        </p:pic>
      </p:grpSp>
      <p:grpSp>
        <p:nvGrpSpPr>
          <p:cNvPr id="50" name="Group 49">
            <a:extLst>
              <a:ext uri="{FF2B5EF4-FFF2-40B4-BE49-F238E27FC236}">
                <a16:creationId xmlns:a16="http://schemas.microsoft.com/office/drawing/2014/main" id="{A0ECF0E3-4CB9-CC4E-A13C-F6E43BB30F72}"/>
              </a:ext>
            </a:extLst>
          </p:cNvPr>
          <p:cNvGrpSpPr/>
          <p:nvPr/>
        </p:nvGrpSpPr>
        <p:grpSpPr>
          <a:xfrm>
            <a:off x="6434304" y="3233268"/>
            <a:ext cx="2104964" cy="1882266"/>
            <a:chOff x="6434304" y="3233268"/>
            <a:chExt cx="2104964" cy="1882266"/>
          </a:xfrm>
        </p:grpSpPr>
        <p:sp>
          <p:nvSpPr>
            <p:cNvPr id="9" name="TextBox 8">
              <a:extLst>
                <a:ext uri="{FF2B5EF4-FFF2-40B4-BE49-F238E27FC236}">
                  <a16:creationId xmlns:a16="http://schemas.microsoft.com/office/drawing/2014/main" id="{E4B31D19-8990-6243-B61C-3CC060F5314D}"/>
                </a:ext>
              </a:extLst>
            </p:cNvPr>
            <p:cNvSpPr txBox="1"/>
            <p:nvPr/>
          </p:nvSpPr>
          <p:spPr>
            <a:xfrm>
              <a:off x="6434304" y="4838535"/>
              <a:ext cx="2104964" cy="276999"/>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1800" dirty="0">
                  <a:solidFill>
                    <a:schemeClr val="bg1"/>
                  </a:solidFill>
                </a:rPr>
                <a:t>Services</a:t>
              </a:r>
            </a:p>
          </p:txBody>
        </p:sp>
        <p:pic>
          <p:nvPicPr>
            <p:cNvPr id="21" name="Picture 20">
              <a:extLst>
                <a:ext uri="{FF2B5EF4-FFF2-40B4-BE49-F238E27FC236}">
                  <a16:creationId xmlns:a16="http://schemas.microsoft.com/office/drawing/2014/main" id="{0910561C-071A-4A4D-9D3A-D3069E899575}"/>
                </a:ext>
              </a:extLst>
            </p:cNvPr>
            <p:cNvPicPr>
              <a:picLocks noChangeAspect="1"/>
            </p:cNvPicPr>
            <p:nvPr/>
          </p:nvPicPr>
          <p:blipFill>
            <a:blip r:embed="rId6"/>
            <a:stretch>
              <a:fillRect/>
            </a:stretch>
          </p:blipFill>
          <p:spPr>
            <a:xfrm>
              <a:off x="6746380" y="3233268"/>
              <a:ext cx="1480813" cy="1480813"/>
            </a:xfrm>
            <a:prstGeom prst="rect">
              <a:avLst/>
            </a:prstGeom>
          </p:spPr>
        </p:pic>
      </p:grpSp>
      <p:sp>
        <p:nvSpPr>
          <p:cNvPr id="28" name="Oval 27">
            <a:extLst>
              <a:ext uri="{FF2B5EF4-FFF2-40B4-BE49-F238E27FC236}">
                <a16:creationId xmlns:a16="http://schemas.microsoft.com/office/drawing/2014/main" id="{BEA45DAC-EDA6-9F4A-93FE-8CD843E8B1FD}"/>
              </a:ext>
            </a:extLst>
          </p:cNvPr>
          <p:cNvSpPr/>
          <p:nvPr/>
        </p:nvSpPr>
        <p:spPr bwMode="gray">
          <a:xfrm>
            <a:off x="5866507" y="1852967"/>
            <a:ext cx="461466" cy="461462"/>
          </a:xfrm>
          <a:prstGeom prst="ellipse">
            <a:avLst/>
          </a:prstGeom>
          <a:noFill/>
          <a:ln w="127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cxnSp>
        <p:nvCxnSpPr>
          <p:cNvPr id="30" name="Elbow Connector 29">
            <a:extLst>
              <a:ext uri="{FF2B5EF4-FFF2-40B4-BE49-F238E27FC236}">
                <a16:creationId xmlns:a16="http://schemas.microsoft.com/office/drawing/2014/main" id="{FF4589C7-A9CD-AA4F-9A4B-5AB00A631301}"/>
              </a:ext>
            </a:extLst>
          </p:cNvPr>
          <p:cNvCxnSpPr>
            <a:cxnSpLocks/>
            <a:endCxn id="28" idx="4"/>
          </p:cNvCxnSpPr>
          <p:nvPr/>
        </p:nvCxnSpPr>
        <p:spPr>
          <a:xfrm rot="5400000" flipH="1" flipV="1">
            <a:off x="3657620" y="586802"/>
            <a:ext cx="711992" cy="4167247"/>
          </a:xfrm>
          <a:prstGeom prst="bentConnector3">
            <a:avLst>
              <a:gd name="adj1" fmla="val 50000"/>
            </a:avLst>
          </a:prstGeom>
          <a:ln w="127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Elbow Connector 32">
            <a:extLst>
              <a:ext uri="{FF2B5EF4-FFF2-40B4-BE49-F238E27FC236}">
                <a16:creationId xmlns:a16="http://schemas.microsoft.com/office/drawing/2014/main" id="{3B7A4378-03CC-B44B-B39B-B8CC9DA40420}"/>
              </a:ext>
            </a:extLst>
          </p:cNvPr>
          <p:cNvCxnSpPr>
            <a:cxnSpLocks/>
            <a:endCxn id="28" idx="2"/>
          </p:cNvCxnSpPr>
          <p:nvPr/>
        </p:nvCxnSpPr>
        <p:spPr>
          <a:xfrm rot="5400000" flipH="1" flipV="1">
            <a:off x="4816087" y="1976002"/>
            <a:ext cx="942723" cy="1158117"/>
          </a:xfrm>
          <a:prstGeom prst="bentConnector2">
            <a:avLst/>
          </a:prstGeom>
          <a:ln w="127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Elbow Connector 35">
            <a:extLst>
              <a:ext uri="{FF2B5EF4-FFF2-40B4-BE49-F238E27FC236}">
                <a16:creationId xmlns:a16="http://schemas.microsoft.com/office/drawing/2014/main" id="{1FBDFA9F-431D-C346-A2C0-CFD86A3945F2}"/>
              </a:ext>
            </a:extLst>
          </p:cNvPr>
          <p:cNvCxnSpPr>
            <a:cxnSpLocks/>
            <a:endCxn id="28" idx="6"/>
          </p:cNvCxnSpPr>
          <p:nvPr/>
        </p:nvCxnSpPr>
        <p:spPr>
          <a:xfrm rot="16200000" flipV="1">
            <a:off x="6436019" y="1975653"/>
            <a:ext cx="942723" cy="1158814"/>
          </a:xfrm>
          <a:prstGeom prst="bentConnector2">
            <a:avLst/>
          </a:prstGeom>
          <a:ln w="127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Elbow Connector 38">
            <a:extLst>
              <a:ext uri="{FF2B5EF4-FFF2-40B4-BE49-F238E27FC236}">
                <a16:creationId xmlns:a16="http://schemas.microsoft.com/office/drawing/2014/main" id="{1A8A508C-8C7D-3448-BB07-EB45CA7CFAE9}"/>
              </a:ext>
            </a:extLst>
          </p:cNvPr>
          <p:cNvCxnSpPr>
            <a:cxnSpLocks/>
            <a:endCxn id="28" idx="4"/>
          </p:cNvCxnSpPr>
          <p:nvPr/>
        </p:nvCxnSpPr>
        <p:spPr>
          <a:xfrm rot="16200000" flipV="1">
            <a:off x="7825216" y="586453"/>
            <a:ext cx="711992" cy="4167944"/>
          </a:xfrm>
          <a:prstGeom prst="bentConnector3">
            <a:avLst>
              <a:gd name="adj1" fmla="val 50000"/>
            </a:avLst>
          </a:prstGeom>
          <a:ln w="127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3F885E42-51D8-8242-843D-66B8ADB0A82E}"/>
              </a:ext>
            </a:extLst>
          </p:cNvPr>
          <p:cNvSpPr/>
          <p:nvPr/>
        </p:nvSpPr>
        <p:spPr bwMode="gray">
          <a:xfrm>
            <a:off x="5992664" y="1979123"/>
            <a:ext cx="209153" cy="209151"/>
          </a:xfrm>
          <a:prstGeom prst="ellipse">
            <a:avLst/>
          </a:prstGeom>
          <a:solidFill>
            <a:schemeClr val="accent1"/>
          </a:solidFill>
          <a:ln w="127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1842995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80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1300"/>
                            </p:stCondLst>
                            <p:childTnLst>
                              <p:par>
                                <p:cTn id="11" presetID="22" presetClass="entr" presetSubtype="2" fill="hold" nodeType="afterEffect">
                                  <p:stCondLst>
                                    <p:cond delay="300"/>
                                  </p:stCondLst>
                                  <p:childTnLst>
                                    <p:set>
                                      <p:cBhvr>
                                        <p:cTn id="12" dur="1" fill="hold">
                                          <p:stCondLst>
                                            <p:cond delay="0"/>
                                          </p:stCondLst>
                                        </p:cTn>
                                        <p:tgtEl>
                                          <p:spTgt spid="33"/>
                                        </p:tgtEl>
                                        <p:attrNameLst>
                                          <p:attrName>style.visibility</p:attrName>
                                        </p:attrNameLst>
                                      </p:cBhvr>
                                      <p:to>
                                        <p:strVal val="visible"/>
                                      </p:to>
                                    </p:set>
                                    <p:animEffect transition="in" filter="wipe(right)">
                                      <p:cBhvr>
                                        <p:cTn id="13" dur="500"/>
                                        <p:tgtEl>
                                          <p:spTgt spid="33"/>
                                        </p:tgtEl>
                                      </p:cBhvr>
                                    </p:animEffect>
                                  </p:childTnLst>
                                </p:cTn>
                              </p:par>
                              <p:par>
                                <p:cTn id="14" presetID="22" presetClass="entr" presetSubtype="8" fill="hold" nodeType="withEffect">
                                  <p:stCondLst>
                                    <p:cond delay="30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par>
                                <p:cTn id="17" presetID="22" presetClass="entr" presetSubtype="2" fill="hold" nodeType="withEffect">
                                  <p:stCondLst>
                                    <p:cond delay="300"/>
                                  </p:stCondLst>
                                  <p:childTnLst>
                                    <p:set>
                                      <p:cBhvr>
                                        <p:cTn id="18" dur="1" fill="hold">
                                          <p:stCondLst>
                                            <p:cond delay="0"/>
                                          </p:stCondLst>
                                        </p:cTn>
                                        <p:tgtEl>
                                          <p:spTgt spid="30"/>
                                        </p:tgtEl>
                                        <p:attrNameLst>
                                          <p:attrName>style.visibility</p:attrName>
                                        </p:attrNameLst>
                                      </p:cBhvr>
                                      <p:to>
                                        <p:strVal val="visible"/>
                                      </p:to>
                                    </p:set>
                                    <p:animEffect transition="in" filter="wipe(right)">
                                      <p:cBhvr>
                                        <p:cTn id="19" dur="1000"/>
                                        <p:tgtEl>
                                          <p:spTgt spid="30"/>
                                        </p:tgtEl>
                                      </p:cBhvr>
                                    </p:animEffect>
                                  </p:childTnLst>
                                </p:cTn>
                              </p:par>
                              <p:par>
                                <p:cTn id="20" presetID="22" presetClass="entr" presetSubtype="8" fill="hold" nodeType="withEffect">
                                  <p:stCondLst>
                                    <p:cond delay="30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1000"/>
                                        <p:tgtEl>
                                          <p:spTgt spid="39"/>
                                        </p:tgtEl>
                                      </p:cBhvr>
                                    </p:animEffect>
                                  </p:childTnLst>
                                </p:cTn>
                              </p:par>
                            </p:childTnLst>
                          </p:cTn>
                        </p:par>
                        <p:par>
                          <p:cTn id="23" fill="hold">
                            <p:stCondLst>
                              <p:cond delay="2600"/>
                            </p:stCondLst>
                            <p:childTnLst>
                              <p:par>
                                <p:cTn id="24" presetID="10" presetClass="entr" presetSubtype="0"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500"/>
                                        <p:tgtEl>
                                          <p:spTgt spid="48"/>
                                        </p:tgtEl>
                                      </p:cBhvr>
                                    </p:animEffect>
                                  </p:childTnLst>
                                </p:cTn>
                              </p:par>
                            </p:childTnLst>
                          </p:cTn>
                        </p:par>
                        <p:par>
                          <p:cTn id="27" fill="hold">
                            <p:stCondLst>
                              <p:cond delay="3100"/>
                            </p:stCondLst>
                            <p:childTnLst>
                              <p:par>
                                <p:cTn id="28" presetID="10" presetClass="entr" presetSubtype="0" fill="hold" nodeType="after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fade">
                                      <p:cBhvr>
                                        <p:cTn id="30" dur="500"/>
                                        <p:tgtEl>
                                          <p:spTgt spid="52"/>
                                        </p:tgtEl>
                                      </p:cBhvr>
                                    </p:animEffect>
                                  </p:childTnLst>
                                </p:cTn>
                              </p:par>
                            </p:childTnLst>
                          </p:cTn>
                        </p:par>
                        <p:par>
                          <p:cTn id="31" fill="hold">
                            <p:stCondLst>
                              <p:cond delay="3600"/>
                            </p:stCondLst>
                            <p:childTnLst>
                              <p:par>
                                <p:cTn id="32" presetID="10" presetClass="entr" presetSubtype="0" fill="hold" nodeType="after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fade">
                                      <p:cBhvr>
                                        <p:cTn id="34" dur="500"/>
                                        <p:tgtEl>
                                          <p:spTgt spid="50"/>
                                        </p:tgtEl>
                                      </p:cBhvr>
                                    </p:animEffect>
                                  </p:childTnLst>
                                </p:cTn>
                              </p:par>
                            </p:childTnLst>
                          </p:cTn>
                        </p:par>
                        <p:par>
                          <p:cTn id="35" fill="hold">
                            <p:stCondLst>
                              <p:cond delay="4100"/>
                            </p:stCondLst>
                            <p:childTnLst>
                              <p:par>
                                <p:cTn id="36" presetID="10" presetClass="entr" presetSubtype="0" fill="hold" nodeType="after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fade">
                                      <p:cBhvr>
                                        <p:cTn id="3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lobal Network">
            <a:extLst>
              <a:ext uri="{FF2B5EF4-FFF2-40B4-BE49-F238E27FC236}">
                <a16:creationId xmlns:a16="http://schemas.microsoft.com/office/drawing/2014/main" id="{01863E53-4E59-914D-96EC-274496BCE9B8}"/>
              </a:ext>
            </a:extLst>
          </p:cNvPr>
          <p:cNvPicPr>
            <a:picLocks noChangeAspect="1"/>
          </p:cNvPicPr>
          <p:nvPr/>
        </p:nvPicPr>
        <p:blipFill rotWithShape="1">
          <a:blip r:embed="rId3">
            <a:alphaModFix amt="45000"/>
          </a:blip>
          <a:srcRect l="19962" t="25905" r="21590" b="31735"/>
          <a:stretch/>
        </p:blipFill>
        <p:spPr>
          <a:xfrm>
            <a:off x="-17521" y="0"/>
            <a:ext cx="12212696" cy="6858002"/>
          </a:xfrm>
          <a:prstGeom prst="rect">
            <a:avLst/>
          </a:prstGeom>
        </p:spPr>
      </p:pic>
      <p:sp>
        <p:nvSpPr>
          <p:cNvPr id="2" name="Title 1">
            <a:extLst>
              <a:ext uri="{FF2B5EF4-FFF2-40B4-BE49-F238E27FC236}">
                <a16:creationId xmlns:a16="http://schemas.microsoft.com/office/drawing/2014/main" id="{D10F1B6F-76D2-E54D-A79E-5BF33E9C662E}"/>
              </a:ext>
            </a:extLst>
          </p:cNvPr>
          <p:cNvSpPr>
            <a:spLocks noGrp="1"/>
          </p:cNvSpPr>
          <p:nvPr>
            <p:ph type="title"/>
          </p:nvPr>
        </p:nvSpPr>
        <p:spPr>
          <a:xfrm>
            <a:off x="1505415" y="504000"/>
            <a:ext cx="10185062" cy="415498"/>
          </a:xfrm>
        </p:spPr>
        <p:txBody>
          <a:bodyPr/>
          <a:lstStyle/>
          <a:p>
            <a:r>
              <a:rPr lang="en-US" dirty="0"/>
              <a:t>Redefine supplier oversight, collaboration and competition. </a:t>
            </a:r>
          </a:p>
        </p:txBody>
      </p:sp>
      <p:sp>
        <p:nvSpPr>
          <p:cNvPr id="3" name="Oval 2">
            <a:extLst>
              <a:ext uri="{FF2B5EF4-FFF2-40B4-BE49-F238E27FC236}">
                <a16:creationId xmlns:a16="http://schemas.microsoft.com/office/drawing/2014/main" id="{79E81454-E82D-7049-BD2C-24C306C4151D}"/>
              </a:ext>
            </a:extLst>
          </p:cNvPr>
          <p:cNvSpPr/>
          <p:nvPr/>
        </p:nvSpPr>
        <p:spPr bwMode="gray">
          <a:xfrm>
            <a:off x="504698" y="315880"/>
            <a:ext cx="791737" cy="791737"/>
          </a:xfrm>
          <a:prstGeom prst="ellipse">
            <a:avLst/>
          </a:prstGeom>
          <a:solidFill>
            <a:schemeClr val="accent1"/>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3600" b="1" i="0" u="none" strike="noStrike" kern="0" cap="none" spc="0" normalizeH="0" baseline="0" noProof="0" dirty="0">
                <a:ln>
                  <a:noFill/>
                </a:ln>
                <a:solidFill>
                  <a:schemeClr val="bg1"/>
                </a:solidFill>
                <a:effectLst/>
                <a:uLnTx/>
                <a:uFillTx/>
                <a:ea typeface="Arial Unicode MS" pitchFamily="34" charset="-128"/>
                <a:cs typeface="Arial Unicode MS" pitchFamily="34" charset="-128"/>
              </a:rPr>
              <a:t>3</a:t>
            </a:r>
          </a:p>
        </p:txBody>
      </p:sp>
      <p:sp>
        <p:nvSpPr>
          <p:cNvPr id="4" name="TextBox 3">
            <a:extLst>
              <a:ext uri="{FF2B5EF4-FFF2-40B4-BE49-F238E27FC236}">
                <a16:creationId xmlns:a16="http://schemas.microsoft.com/office/drawing/2014/main" id="{9483A9BE-B085-9849-AD6F-582951320F2F}"/>
              </a:ext>
            </a:extLst>
          </p:cNvPr>
          <p:cNvSpPr txBox="1"/>
          <p:nvPr/>
        </p:nvSpPr>
        <p:spPr>
          <a:xfrm>
            <a:off x="1505415" y="1107617"/>
            <a:ext cx="9757317" cy="369332"/>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2400" dirty="0">
                <a:solidFill>
                  <a:schemeClr val="bg1"/>
                </a:solidFill>
              </a:rPr>
              <a:t>Supplier Risk: Proactively manage risk throughout your supply chain.</a:t>
            </a:r>
          </a:p>
        </p:txBody>
      </p:sp>
      <p:sp>
        <p:nvSpPr>
          <p:cNvPr id="6" name="TextBox 5">
            <a:extLst>
              <a:ext uri="{FF2B5EF4-FFF2-40B4-BE49-F238E27FC236}">
                <a16:creationId xmlns:a16="http://schemas.microsoft.com/office/drawing/2014/main" id="{035FC5D8-62D0-A34B-A725-006D7DCD6F17}"/>
              </a:ext>
            </a:extLst>
          </p:cNvPr>
          <p:cNvSpPr txBox="1"/>
          <p:nvPr/>
        </p:nvSpPr>
        <p:spPr>
          <a:xfrm>
            <a:off x="1154217" y="4464010"/>
            <a:ext cx="2850942" cy="692497"/>
          </a:xfrm>
          <a:prstGeom prst="rect">
            <a:avLst/>
          </a:prstGeom>
          <a:noFill/>
        </p:spPr>
        <p:txBody>
          <a:bodyPr wrap="square" lIns="91440" tIns="0" rIns="0" bIns="0" rtlCol="0">
            <a:spAutoFit/>
          </a:bodyPr>
          <a:lstStyle/>
          <a:p>
            <a:pPr marL="0" lvl="1" algn="ctr">
              <a:buNone/>
            </a:pPr>
            <a:r>
              <a:rPr lang="en-US" sz="1500" dirty="0">
                <a:solidFill>
                  <a:schemeClr val="bg1"/>
                </a:solidFill>
              </a:rPr>
              <a:t>Automatically scan and screen data from more than 600,000 media and other sources.</a:t>
            </a:r>
          </a:p>
        </p:txBody>
      </p:sp>
      <p:sp>
        <p:nvSpPr>
          <p:cNvPr id="7" name="TextBox 6">
            <a:extLst>
              <a:ext uri="{FF2B5EF4-FFF2-40B4-BE49-F238E27FC236}">
                <a16:creationId xmlns:a16="http://schemas.microsoft.com/office/drawing/2014/main" id="{A8B843B3-74CC-474D-BE5D-8F5AACBD6E4D}"/>
              </a:ext>
            </a:extLst>
          </p:cNvPr>
          <p:cNvSpPr txBox="1"/>
          <p:nvPr/>
        </p:nvSpPr>
        <p:spPr>
          <a:xfrm>
            <a:off x="4339432" y="4464010"/>
            <a:ext cx="3498791" cy="692497"/>
          </a:xfrm>
          <a:prstGeom prst="rect">
            <a:avLst/>
          </a:prstGeom>
          <a:noFill/>
        </p:spPr>
        <p:txBody>
          <a:bodyPr wrap="square" lIns="91440" tIns="0" rIns="0" bIns="0" rtlCol="0">
            <a:spAutoFit/>
          </a:bodyPr>
          <a:lstStyle/>
          <a:p>
            <a:pPr marL="0" lvl="1" algn="ctr">
              <a:buNone/>
            </a:pPr>
            <a:r>
              <a:rPr lang="en-US" sz="1500" dirty="0">
                <a:solidFill>
                  <a:schemeClr val="bg1"/>
                </a:solidFill>
              </a:rPr>
              <a:t>Use AI to create automatic alerts for operational, financial, environmental and social, regulatory and legal risks. </a:t>
            </a:r>
          </a:p>
        </p:txBody>
      </p:sp>
      <p:sp>
        <p:nvSpPr>
          <p:cNvPr id="8" name="TextBox 7">
            <a:extLst>
              <a:ext uri="{FF2B5EF4-FFF2-40B4-BE49-F238E27FC236}">
                <a16:creationId xmlns:a16="http://schemas.microsoft.com/office/drawing/2014/main" id="{0FF3930E-E9ED-F942-BA51-7866A8D833BC}"/>
              </a:ext>
            </a:extLst>
          </p:cNvPr>
          <p:cNvSpPr txBox="1"/>
          <p:nvPr/>
        </p:nvSpPr>
        <p:spPr>
          <a:xfrm>
            <a:off x="8172496" y="4464009"/>
            <a:ext cx="3121871" cy="692497"/>
          </a:xfrm>
          <a:prstGeom prst="rect">
            <a:avLst/>
          </a:prstGeom>
          <a:noFill/>
        </p:spPr>
        <p:txBody>
          <a:bodyPr wrap="square" lIns="91440" tIns="0" rIns="0" bIns="0" rtlCol="0">
            <a:spAutoFit/>
          </a:bodyPr>
          <a:lstStyle/>
          <a:p>
            <a:pPr marL="0" lvl="1" algn="ctr">
              <a:buNone/>
            </a:pPr>
            <a:r>
              <a:rPr lang="en-US" sz="1500" dirty="0">
                <a:solidFill>
                  <a:schemeClr val="bg1"/>
                </a:solidFill>
              </a:rPr>
              <a:t>Actively work with suppliers to mitigate risks and protect your supply chain and your brand.</a:t>
            </a:r>
          </a:p>
        </p:txBody>
      </p:sp>
      <p:grpSp>
        <p:nvGrpSpPr>
          <p:cNvPr id="24" name="Group 23">
            <a:extLst>
              <a:ext uri="{FF2B5EF4-FFF2-40B4-BE49-F238E27FC236}">
                <a16:creationId xmlns:a16="http://schemas.microsoft.com/office/drawing/2014/main" id="{137D4337-D0D9-0240-AC46-3B89E28E8A01}"/>
              </a:ext>
            </a:extLst>
          </p:cNvPr>
          <p:cNvGrpSpPr/>
          <p:nvPr/>
        </p:nvGrpSpPr>
        <p:grpSpPr>
          <a:xfrm>
            <a:off x="5163108" y="2393990"/>
            <a:ext cx="1851439" cy="1851439"/>
            <a:chOff x="5163108" y="2393990"/>
            <a:chExt cx="1851439" cy="1851439"/>
          </a:xfrm>
        </p:grpSpPr>
        <p:sp>
          <p:nvSpPr>
            <p:cNvPr id="10" name="Oval 9">
              <a:extLst>
                <a:ext uri="{FF2B5EF4-FFF2-40B4-BE49-F238E27FC236}">
                  <a16:creationId xmlns:a16="http://schemas.microsoft.com/office/drawing/2014/main" id="{EC71F05C-F2DF-1644-AF53-89047EAB10DB}"/>
                </a:ext>
              </a:extLst>
            </p:cNvPr>
            <p:cNvSpPr/>
            <p:nvPr/>
          </p:nvSpPr>
          <p:spPr bwMode="gray">
            <a:xfrm>
              <a:off x="5163108" y="2393990"/>
              <a:ext cx="1851439" cy="1851439"/>
            </a:xfrm>
            <a:prstGeom prst="ellipse">
              <a:avLst/>
            </a:prstGeom>
            <a:solidFill>
              <a:schemeClr val="tx1">
                <a:alpha val="30000"/>
              </a:schemeClr>
            </a:solidFill>
            <a:ln w="15875" algn="ctr">
              <a:solidFill>
                <a:schemeClr val="accent3"/>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13" name="Picture 12">
              <a:extLst>
                <a:ext uri="{FF2B5EF4-FFF2-40B4-BE49-F238E27FC236}">
                  <a16:creationId xmlns:a16="http://schemas.microsoft.com/office/drawing/2014/main" id="{64F47149-BF54-C341-808F-5BD4AE1DDF0D}"/>
                </a:ext>
              </a:extLst>
            </p:cNvPr>
            <p:cNvPicPr>
              <a:picLocks noChangeAspect="1"/>
            </p:cNvPicPr>
            <p:nvPr/>
          </p:nvPicPr>
          <p:blipFill>
            <a:blip r:embed="rId4"/>
            <a:stretch>
              <a:fillRect/>
            </a:stretch>
          </p:blipFill>
          <p:spPr>
            <a:xfrm>
              <a:off x="5502990" y="2668560"/>
              <a:ext cx="1171674" cy="1171674"/>
            </a:xfrm>
            <a:prstGeom prst="rect">
              <a:avLst/>
            </a:prstGeom>
          </p:spPr>
        </p:pic>
      </p:grpSp>
      <p:grpSp>
        <p:nvGrpSpPr>
          <p:cNvPr id="26" name="Group 25">
            <a:extLst>
              <a:ext uri="{FF2B5EF4-FFF2-40B4-BE49-F238E27FC236}">
                <a16:creationId xmlns:a16="http://schemas.microsoft.com/office/drawing/2014/main" id="{6C391323-F68B-FC4A-BB5F-5A990AF049E4}"/>
              </a:ext>
            </a:extLst>
          </p:cNvPr>
          <p:cNvGrpSpPr/>
          <p:nvPr/>
        </p:nvGrpSpPr>
        <p:grpSpPr>
          <a:xfrm>
            <a:off x="1653968" y="2393990"/>
            <a:ext cx="1851439" cy="1851439"/>
            <a:chOff x="1653968" y="2393990"/>
            <a:chExt cx="1851439" cy="1851439"/>
          </a:xfrm>
        </p:grpSpPr>
        <p:sp>
          <p:nvSpPr>
            <p:cNvPr id="5" name="Oval 4">
              <a:extLst>
                <a:ext uri="{FF2B5EF4-FFF2-40B4-BE49-F238E27FC236}">
                  <a16:creationId xmlns:a16="http://schemas.microsoft.com/office/drawing/2014/main" id="{54CEA45E-0F4D-CC4F-9DDE-5E26EB1257B6}"/>
                </a:ext>
              </a:extLst>
            </p:cNvPr>
            <p:cNvSpPr/>
            <p:nvPr/>
          </p:nvSpPr>
          <p:spPr bwMode="gray">
            <a:xfrm>
              <a:off x="1653968" y="2393990"/>
              <a:ext cx="1851439" cy="1851439"/>
            </a:xfrm>
            <a:prstGeom prst="ellipse">
              <a:avLst/>
            </a:prstGeom>
            <a:solidFill>
              <a:schemeClr val="tx1">
                <a:alpha val="30000"/>
              </a:schemeClr>
            </a:solidFill>
            <a:ln w="15875" algn="ctr">
              <a:solidFill>
                <a:schemeClr val="accent3"/>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15" name="Picture 14">
              <a:extLst>
                <a:ext uri="{FF2B5EF4-FFF2-40B4-BE49-F238E27FC236}">
                  <a16:creationId xmlns:a16="http://schemas.microsoft.com/office/drawing/2014/main" id="{DD214305-5017-FC4D-8BB5-3FB0B9B4CB55}"/>
                </a:ext>
              </a:extLst>
            </p:cNvPr>
            <p:cNvPicPr>
              <a:picLocks noChangeAspect="1"/>
            </p:cNvPicPr>
            <p:nvPr/>
          </p:nvPicPr>
          <p:blipFill>
            <a:blip r:embed="rId5"/>
            <a:stretch>
              <a:fillRect/>
            </a:stretch>
          </p:blipFill>
          <p:spPr>
            <a:xfrm>
              <a:off x="1993850" y="2733872"/>
              <a:ext cx="1171674" cy="1171674"/>
            </a:xfrm>
            <a:prstGeom prst="rect">
              <a:avLst/>
            </a:prstGeom>
          </p:spPr>
        </p:pic>
      </p:grpSp>
      <p:grpSp>
        <p:nvGrpSpPr>
          <p:cNvPr id="25" name="Group 24">
            <a:extLst>
              <a:ext uri="{FF2B5EF4-FFF2-40B4-BE49-F238E27FC236}">
                <a16:creationId xmlns:a16="http://schemas.microsoft.com/office/drawing/2014/main" id="{B3834A1D-70CF-554F-A179-8E4EC21AAD3D}"/>
              </a:ext>
            </a:extLst>
          </p:cNvPr>
          <p:cNvGrpSpPr/>
          <p:nvPr/>
        </p:nvGrpSpPr>
        <p:grpSpPr>
          <a:xfrm>
            <a:off x="8807711" y="2393990"/>
            <a:ext cx="1851439" cy="1851439"/>
            <a:chOff x="8807711" y="2393990"/>
            <a:chExt cx="1851439" cy="1851439"/>
          </a:xfrm>
        </p:grpSpPr>
        <p:sp>
          <p:nvSpPr>
            <p:cNvPr id="11" name="Oval 10">
              <a:extLst>
                <a:ext uri="{FF2B5EF4-FFF2-40B4-BE49-F238E27FC236}">
                  <a16:creationId xmlns:a16="http://schemas.microsoft.com/office/drawing/2014/main" id="{E246E3B8-4D5A-CA4F-B917-322D07325BCA}"/>
                </a:ext>
              </a:extLst>
            </p:cNvPr>
            <p:cNvSpPr/>
            <p:nvPr/>
          </p:nvSpPr>
          <p:spPr bwMode="gray">
            <a:xfrm>
              <a:off x="8807711" y="2393990"/>
              <a:ext cx="1851439" cy="1851439"/>
            </a:xfrm>
            <a:prstGeom prst="ellipse">
              <a:avLst/>
            </a:prstGeom>
            <a:solidFill>
              <a:schemeClr val="tx1">
                <a:alpha val="30000"/>
              </a:schemeClr>
            </a:solidFill>
            <a:ln w="15875" algn="ctr">
              <a:solidFill>
                <a:schemeClr val="accent3"/>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19" name="Picture 18">
              <a:extLst>
                <a:ext uri="{FF2B5EF4-FFF2-40B4-BE49-F238E27FC236}">
                  <a16:creationId xmlns:a16="http://schemas.microsoft.com/office/drawing/2014/main" id="{C644D2DC-F789-7947-9C06-39CCA852C2E8}"/>
                </a:ext>
              </a:extLst>
            </p:cNvPr>
            <p:cNvPicPr>
              <a:picLocks noChangeAspect="1"/>
            </p:cNvPicPr>
            <p:nvPr/>
          </p:nvPicPr>
          <p:blipFill>
            <a:blip r:embed="rId6"/>
            <a:stretch>
              <a:fillRect/>
            </a:stretch>
          </p:blipFill>
          <p:spPr>
            <a:xfrm>
              <a:off x="9128065" y="2714344"/>
              <a:ext cx="1210730" cy="1210730"/>
            </a:xfrm>
            <a:prstGeom prst="rect">
              <a:avLst/>
            </a:prstGeom>
          </p:spPr>
        </p:pic>
      </p:grpSp>
    </p:spTree>
    <p:extLst>
      <p:ext uri="{BB962C8B-B14F-4D97-AF65-F5344CB8AC3E}">
        <p14:creationId xmlns:p14="http://schemas.microsoft.com/office/powerpoint/2010/main" val="14969469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60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10" presetClass="entr" presetSubtype="0" fill="hold" grpId="0" nodeType="withEffect">
                                  <p:stCondLst>
                                    <p:cond delay="6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1100"/>
                            </p:stCondLst>
                            <p:childTnLst>
                              <p:par>
                                <p:cTn id="14" presetID="53" presetClass="entr" presetSubtype="16" fill="hold" nodeType="afterEffect">
                                  <p:stCondLst>
                                    <p:cond delay="60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par>
                                <p:cTn id="19" presetID="10" presetClass="entr" presetSubtype="0" fill="hold" grpId="0" nodeType="withEffect">
                                  <p:stCondLst>
                                    <p:cond delay="60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2200"/>
                            </p:stCondLst>
                            <p:childTnLst>
                              <p:par>
                                <p:cTn id="23" presetID="53" presetClass="entr" presetSubtype="16" fill="hold" nodeType="afterEffect">
                                  <p:stCondLst>
                                    <p:cond delay="60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par>
                                <p:cTn id="28" presetID="10" presetClass="entr" presetSubtype="0" fill="hold" grpId="0" nodeType="withEffect">
                                  <p:stCondLst>
                                    <p:cond delay="60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F1B6F-76D2-E54D-A79E-5BF33E9C662E}"/>
              </a:ext>
            </a:extLst>
          </p:cNvPr>
          <p:cNvSpPr>
            <a:spLocks noGrp="1"/>
          </p:cNvSpPr>
          <p:nvPr>
            <p:ph type="title"/>
          </p:nvPr>
        </p:nvSpPr>
        <p:spPr>
          <a:xfrm>
            <a:off x="2709747" y="2721114"/>
            <a:ext cx="7727794" cy="1415772"/>
          </a:xfrm>
        </p:spPr>
        <p:txBody>
          <a:bodyPr/>
          <a:lstStyle/>
          <a:p>
            <a:r>
              <a:rPr lang="en-US" sz="4600" dirty="0"/>
              <a:t>Engage and guide buyers with dynamic experiences.</a:t>
            </a:r>
          </a:p>
        </p:txBody>
      </p:sp>
      <p:sp>
        <p:nvSpPr>
          <p:cNvPr id="3" name="Oval 2">
            <a:extLst>
              <a:ext uri="{FF2B5EF4-FFF2-40B4-BE49-F238E27FC236}">
                <a16:creationId xmlns:a16="http://schemas.microsoft.com/office/drawing/2014/main" id="{79E81454-E82D-7049-BD2C-24C306C4151D}"/>
              </a:ext>
            </a:extLst>
          </p:cNvPr>
          <p:cNvSpPr/>
          <p:nvPr/>
        </p:nvSpPr>
        <p:spPr bwMode="gray">
          <a:xfrm>
            <a:off x="504698" y="2549876"/>
            <a:ext cx="1758247" cy="1758247"/>
          </a:xfrm>
          <a:prstGeom prst="ellipse">
            <a:avLst/>
          </a:prstGeom>
          <a:solidFill>
            <a:schemeClr val="accent1"/>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7800" b="1" i="0" u="none" strike="noStrike" kern="0" cap="none" spc="0" normalizeH="0" baseline="0" noProof="0" dirty="0">
                <a:ln>
                  <a:noFill/>
                </a:ln>
                <a:solidFill>
                  <a:schemeClr val="bg1"/>
                </a:solidFill>
                <a:effectLst/>
                <a:uLnTx/>
                <a:uFillTx/>
                <a:ea typeface="Arial Unicode MS" pitchFamily="34" charset="-128"/>
                <a:cs typeface="Arial Unicode MS" pitchFamily="34" charset="-128"/>
              </a:rPr>
              <a:t>4</a:t>
            </a:r>
          </a:p>
        </p:txBody>
      </p:sp>
    </p:spTree>
    <p:extLst>
      <p:ext uri="{BB962C8B-B14F-4D97-AF65-F5344CB8AC3E}">
        <p14:creationId xmlns:p14="http://schemas.microsoft.com/office/powerpoint/2010/main" val="3263698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EED18037-76A5-E946-88BD-FAB4C7F97F62}"/>
              </a:ext>
            </a:extLst>
          </p:cNvPr>
          <p:cNvGrpSpPr/>
          <p:nvPr/>
        </p:nvGrpSpPr>
        <p:grpSpPr>
          <a:xfrm>
            <a:off x="5951672" y="2395078"/>
            <a:ext cx="4895398" cy="1003371"/>
            <a:chOff x="5951672" y="2395078"/>
            <a:chExt cx="4895398" cy="1003371"/>
          </a:xfrm>
        </p:grpSpPr>
        <p:sp>
          <p:nvSpPr>
            <p:cNvPr id="13" name="TextBox 12">
              <a:extLst>
                <a:ext uri="{FF2B5EF4-FFF2-40B4-BE49-F238E27FC236}">
                  <a16:creationId xmlns:a16="http://schemas.microsoft.com/office/drawing/2014/main" id="{0DBAC1EC-A9D0-C142-8E4D-C2B987F594EF}"/>
                </a:ext>
              </a:extLst>
            </p:cNvPr>
            <p:cNvSpPr txBox="1"/>
            <p:nvPr/>
          </p:nvSpPr>
          <p:spPr>
            <a:xfrm>
              <a:off x="7785113" y="2395078"/>
              <a:ext cx="3061957" cy="461665"/>
            </a:xfrm>
            <a:prstGeom prst="rect">
              <a:avLst/>
            </a:prstGeom>
            <a:noFill/>
          </p:spPr>
          <p:txBody>
            <a:bodyPr wrap="square" lIns="91440" tIns="0" rIns="0" bIns="0" rtlCol="0">
              <a:spAutoFit/>
            </a:bodyPr>
            <a:lstStyle/>
            <a:p>
              <a:pPr marL="0" lvl="1">
                <a:buNone/>
              </a:pPr>
              <a:r>
                <a:rPr lang="en-US" sz="1500" dirty="0">
                  <a:solidFill>
                    <a:schemeClr val="bg1"/>
                  </a:solidFill>
                </a:rPr>
                <a:t>Step-by-step purchasing process, so it’s incredibly simple. </a:t>
              </a:r>
            </a:p>
          </p:txBody>
        </p:sp>
        <p:cxnSp>
          <p:nvCxnSpPr>
            <p:cNvPr id="14" name="Elbow Connector 13">
              <a:extLst>
                <a:ext uri="{FF2B5EF4-FFF2-40B4-BE49-F238E27FC236}">
                  <a16:creationId xmlns:a16="http://schemas.microsoft.com/office/drawing/2014/main" id="{217B5BB5-FB38-0840-BF68-E863457044E9}"/>
                </a:ext>
              </a:extLst>
            </p:cNvPr>
            <p:cNvCxnSpPr>
              <a:cxnSpLocks/>
              <a:endCxn id="13" idx="1"/>
            </p:cNvCxnSpPr>
            <p:nvPr/>
          </p:nvCxnSpPr>
          <p:spPr>
            <a:xfrm flipV="1">
              <a:off x="5951672" y="2625911"/>
              <a:ext cx="1833441" cy="772538"/>
            </a:xfrm>
            <a:prstGeom prst="bentConnector3">
              <a:avLst/>
            </a:prstGeom>
            <a:ln w="1587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01739194-131B-4B4F-B042-620B57A31442}"/>
              </a:ext>
            </a:extLst>
          </p:cNvPr>
          <p:cNvGrpSpPr/>
          <p:nvPr/>
        </p:nvGrpSpPr>
        <p:grpSpPr>
          <a:xfrm>
            <a:off x="5951672" y="4449035"/>
            <a:ext cx="5311060" cy="813451"/>
            <a:chOff x="5951672" y="4449035"/>
            <a:chExt cx="5311060" cy="813451"/>
          </a:xfrm>
        </p:grpSpPr>
        <p:sp>
          <p:nvSpPr>
            <p:cNvPr id="16" name="TextBox 15">
              <a:extLst>
                <a:ext uri="{FF2B5EF4-FFF2-40B4-BE49-F238E27FC236}">
                  <a16:creationId xmlns:a16="http://schemas.microsoft.com/office/drawing/2014/main" id="{85863B90-4F82-C14B-BD58-FBA6BDF5CDD1}"/>
                </a:ext>
              </a:extLst>
            </p:cNvPr>
            <p:cNvSpPr txBox="1"/>
            <p:nvPr/>
          </p:nvSpPr>
          <p:spPr>
            <a:xfrm>
              <a:off x="7785113" y="4800821"/>
              <a:ext cx="3477619" cy="461665"/>
            </a:xfrm>
            <a:prstGeom prst="rect">
              <a:avLst/>
            </a:prstGeom>
            <a:noFill/>
          </p:spPr>
          <p:txBody>
            <a:bodyPr wrap="square" lIns="91440" tIns="0" rIns="0" bIns="0" rtlCol="0">
              <a:spAutoFit/>
            </a:bodyPr>
            <a:lstStyle/>
            <a:p>
              <a:pPr marL="0" lvl="1">
                <a:buNone/>
              </a:pPr>
              <a:r>
                <a:rPr lang="en-US" sz="1500" dirty="0">
                  <a:solidFill>
                    <a:schemeClr val="bg1"/>
                  </a:solidFill>
                </a:rPr>
                <a:t>Diverse catalogs—setup and managed by suppliers, not your team.</a:t>
              </a:r>
            </a:p>
          </p:txBody>
        </p:sp>
        <p:cxnSp>
          <p:nvCxnSpPr>
            <p:cNvPr id="17" name="Elbow Connector 16">
              <a:extLst>
                <a:ext uri="{FF2B5EF4-FFF2-40B4-BE49-F238E27FC236}">
                  <a16:creationId xmlns:a16="http://schemas.microsoft.com/office/drawing/2014/main" id="{E1D13185-D4D7-2041-914E-608BDED098FE}"/>
                </a:ext>
              </a:extLst>
            </p:cNvPr>
            <p:cNvCxnSpPr>
              <a:cxnSpLocks/>
              <a:endCxn id="16" idx="1"/>
            </p:cNvCxnSpPr>
            <p:nvPr/>
          </p:nvCxnSpPr>
          <p:spPr>
            <a:xfrm>
              <a:off x="5951672" y="4449035"/>
              <a:ext cx="1833441" cy="582619"/>
            </a:xfrm>
            <a:prstGeom prst="bentConnector3">
              <a:avLst>
                <a:gd name="adj1" fmla="val 50000"/>
              </a:avLst>
            </a:prstGeom>
            <a:ln w="1587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566A1DCE-3136-924F-BB37-05B939C795A8}"/>
              </a:ext>
            </a:extLst>
          </p:cNvPr>
          <p:cNvGrpSpPr/>
          <p:nvPr/>
        </p:nvGrpSpPr>
        <p:grpSpPr>
          <a:xfrm>
            <a:off x="6351722" y="3239318"/>
            <a:ext cx="4805904" cy="513461"/>
            <a:chOff x="6351722" y="2889894"/>
            <a:chExt cx="4805904" cy="513461"/>
          </a:xfrm>
        </p:grpSpPr>
        <p:sp>
          <p:nvSpPr>
            <p:cNvPr id="19" name="TextBox 18">
              <a:extLst>
                <a:ext uri="{FF2B5EF4-FFF2-40B4-BE49-F238E27FC236}">
                  <a16:creationId xmlns:a16="http://schemas.microsoft.com/office/drawing/2014/main" id="{94E37304-8049-0A4A-9E49-05C06BA75216}"/>
                </a:ext>
              </a:extLst>
            </p:cNvPr>
            <p:cNvSpPr txBox="1"/>
            <p:nvPr/>
          </p:nvSpPr>
          <p:spPr>
            <a:xfrm>
              <a:off x="7785114" y="2889894"/>
              <a:ext cx="3372512" cy="461665"/>
            </a:xfrm>
            <a:prstGeom prst="rect">
              <a:avLst/>
            </a:prstGeom>
            <a:noFill/>
          </p:spPr>
          <p:txBody>
            <a:bodyPr wrap="square" lIns="91440" tIns="0" rIns="0" bIns="0" rtlCol="0">
              <a:spAutoFit/>
            </a:bodyPr>
            <a:lstStyle/>
            <a:p>
              <a:pPr marL="0" lvl="1">
                <a:buNone/>
              </a:pPr>
              <a:r>
                <a:rPr lang="en-US" sz="1500" dirty="0">
                  <a:solidFill>
                    <a:schemeClr val="bg1"/>
                  </a:solidFill>
                </a:rPr>
                <a:t>Customized suppliers, commodities, and processes for each user. </a:t>
              </a:r>
            </a:p>
          </p:txBody>
        </p:sp>
        <p:cxnSp>
          <p:nvCxnSpPr>
            <p:cNvPr id="20" name="Elbow Connector 19">
              <a:extLst>
                <a:ext uri="{FF2B5EF4-FFF2-40B4-BE49-F238E27FC236}">
                  <a16:creationId xmlns:a16="http://schemas.microsoft.com/office/drawing/2014/main" id="{6E356282-DDD9-7443-9B4F-101CB0035F8D}"/>
                </a:ext>
              </a:extLst>
            </p:cNvPr>
            <p:cNvCxnSpPr>
              <a:cxnSpLocks/>
              <a:endCxn id="19" idx="1"/>
            </p:cNvCxnSpPr>
            <p:nvPr/>
          </p:nvCxnSpPr>
          <p:spPr>
            <a:xfrm flipV="1">
              <a:off x="6351722" y="3120727"/>
              <a:ext cx="1433392" cy="282628"/>
            </a:xfrm>
            <a:prstGeom prst="bentConnector3">
              <a:avLst/>
            </a:prstGeom>
            <a:ln w="1587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8DF0EDF9-DC34-0D45-875C-7320D87CCDDA}"/>
              </a:ext>
            </a:extLst>
          </p:cNvPr>
          <p:cNvGrpSpPr/>
          <p:nvPr/>
        </p:nvGrpSpPr>
        <p:grpSpPr>
          <a:xfrm>
            <a:off x="6351722" y="4059071"/>
            <a:ext cx="4805904" cy="461665"/>
            <a:chOff x="6351722" y="4233710"/>
            <a:chExt cx="4805904" cy="461665"/>
          </a:xfrm>
        </p:grpSpPr>
        <p:sp>
          <p:nvSpPr>
            <p:cNvPr id="22" name="TextBox 21">
              <a:extLst>
                <a:ext uri="{FF2B5EF4-FFF2-40B4-BE49-F238E27FC236}">
                  <a16:creationId xmlns:a16="http://schemas.microsoft.com/office/drawing/2014/main" id="{727077E3-8FDD-5741-AD32-3AFD1D675E15}"/>
                </a:ext>
              </a:extLst>
            </p:cNvPr>
            <p:cNvSpPr txBox="1"/>
            <p:nvPr/>
          </p:nvSpPr>
          <p:spPr>
            <a:xfrm>
              <a:off x="7785113" y="4233710"/>
              <a:ext cx="3372513" cy="461665"/>
            </a:xfrm>
            <a:prstGeom prst="rect">
              <a:avLst/>
            </a:prstGeom>
            <a:noFill/>
          </p:spPr>
          <p:txBody>
            <a:bodyPr wrap="square" lIns="91440" tIns="0" rIns="0" bIns="0" rtlCol="0">
              <a:spAutoFit/>
            </a:bodyPr>
            <a:lstStyle/>
            <a:p>
              <a:pPr marL="0" lvl="1">
                <a:buNone/>
              </a:pPr>
              <a:r>
                <a:rPr lang="en-US" sz="1500" dirty="0">
                  <a:solidFill>
                    <a:schemeClr val="bg1"/>
                  </a:solidFill>
                </a:rPr>
                <a:t>Move transactions automatically through approval processes.</a:t>
              </a:r>
            </a:p>
          </p:txBody>
        </p:sp>
        <p:cxnSp>
          <p:nvCxnSpPr>
            <p:cNvPr id="23" name="Elbow Connector 22">
              <a:extLst>
                <a:ext uri="{FF2B5EF4-FFF2-40B4-BE49-F238E27FC236}">
                  <a16:creationId xmlns:a16="http://schemas.microsoft.com/office/drawing/2014/main" id="{3159C2A3-52EC-1044-96E2-92BC07DED8D2}"/>
                </a:ext>
              </a:extLst>
            </p:cNvPr>
            <p:cNvCxnSpPr>
              <a:cxnSpLocks/>
              <a:endCxn id="22" idx="1"/>
            </p:cNvCxnSpPr>
            <p:nvPr/>
          </p:nvCxnSpPr>
          <p:spPr>
            <a:xfrm>
              <a:off x="6351722" y="4281748"/>
              <a:ext cx="1433391" cy="182795"/>
            </a:xfrm>
            <a:prstGeom prst="bentConnector3">
              <a:avLst/>
            </a:prstGeom>
            <a:ln w="1587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D10F1B6F-76D2-E54D-A79E-5BF33E9C662E}"/>
              </a:ext>
            </a:extLst>
          </p:cNvPr>
          <p:cNvSpPr>
            <a:spLocks noGrp="1"/>
          </p:cNvSpPr>
          <p:nvPr>
            <p:ph type="title"/>
          </p:nvPr>
        </p:nvSpPr>
        <p:spPr>
          <a:xfrm>
            <a:off x="1505415" y="504000"/>
            <a:ext cx="10185062" cy="415498"/>
          </a:xfrm>
        </p:spPr>
        <p:txBody>
          <a:bodyPr/>
          <a:lstStyle/>
          <a:p>
            <a:r>
              <a:rPr lang="en-US" dirty="0"/>
              <a:t>Engage and guide buyers with dynamic experiences.</a:t>
            </a:r>
          </a:p>
        </p:txBody>
      </p:sp>
      <p:sp>
        <p:nvSpPr>
          <p:cNvPr id="3" name="Oval 2">
            <a:extLst>
              <a:ext uri="{FF2B5EF4-FFF2-40B4-BE49-F238E27FC236}">
                <a16:creationId xmlns:a16="http://schemas.microsoft.com/office/drawing/2014/main" id="{79E81454-E82D-7049-BD2C-24C306C4151D}"/>
              </a:ext>
            </a:extLst>
          </p:cNvPr>
          <p:cNvSpPr/>
          <p:nvPr/>
        </p:nvSpPr>
        <p:spPr bwMode="gray">
          <a:xfrm>
            <a:off x="504698" y="315880"/>
            <a:ext cx="791737" cy="791737"/>
          </a:xfrm>
          <a:prstGeom prst="ellipse">
            <a:avLst/>
          </a:prstGeom>
          <a:solidFill>
            <a:schemeClr val="accent1"/>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3600" b="1" i="0" u="none" strike="noStrike" kern="0" cap="none" spc="0" normalizeH="0" baseline="0" noProof="0" dirty="0">
                <a:ln>
                  <a:noFill/>
                </a:ln>
                <a:solidFill>
                  <a:schemeClr val="bg1"/>
                </a:solidFill>
                <a:effectLst/>
                <a:uLnTx/>
                <a:uFillTx/>
                <a:ea typeface="Arial Unicode MS" pitchFamily="34" charset="-128"/>
                <a:cs typeface="Arial Unicode MS" pitchFamily="34" charset="-128"/>
              </a:rPr>
              <a:t>4</a:t>
            </a:r>
          </a:p>
        </p:txBody>
      </p:sp>
      <p:sp>
        <p:nvSpPr>
          <p:cNvPr id="4" name="TextBox 3">
            <a:extLst>
              <a:ext uri="{FF2B5EF4-FFF2-40B4-BE49-F238E27FC236}">
                <a16:creationId xmlns:a16="http://schemas.microsoft.com/office/drawing/2014/main" id="{9483A9BE-B085-9849-AD6F-582951320F2F}"/>
              </a:ext>
            </a:extLst>
          </p:cNvPr>
          <p:cNvSpPr txBox="1"/>
          <p:nvPr/>
        </p:nvSpPr>
        <p:spPr>
          <a:xfrm>
            <a:off x="1505415" y="1107617"/>
            <a:ext cx="9757317" cy="369332"/>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2400" dirty="0">
                <a:solidFill>
                  <a:schemeClr val="bg1"/>
                </a:solidFill>
              </a:rPr>
              <a:t>A digital experience that users actually </a:t>
            </a:r>
            <a:r>
              <a:rPr lang="en-US" sz="2400" i="1" dirty="0">
                <a:solidFill>
                  <a:schemeClr val="bg1"/>
                </a:solidFill>
              </a:rPr>
              <a:t>want</a:t>
            </a:r>
            <a:r>
              <a:rPr lang="en-US" sz="2400" dirty="0">
                <a:solidFill>
                  <a:schemeClr val="bg1"/>
                </a:solidFill>
              </a:rPr>
              <a:t> to use.</a:t>
            </a:r>
          </a:p>
        </p:txBody>
      </p:sp>
      <p:grpSp>
        <p:nvGrpSpPr>
          <p:cNvPr id="7" name="Group 6">
            <a:extLst>
              <a:ext uri="{FF2B5EF4-FFF2-40B4-BE49-F238E27FC236}">
                <a16:creationId xmlns:a16="http://schemas.microsoft.com/office/drawing/2014/main" id="{0A4BE9BE-D1FE-C547-8C51-60602C1949C7}"/>
              </a:ext>
            </a:extLst>
          </p:cNvPr>
          <p:cNvGrpSpPr/>
          <p:nvPr/>
        </p:nvGrpSpPr>
        <p:grpSpPr>
          <a:xfrm>
            <a:off x="685923" y="2165208"/>
            <a:ext cx="5841494" cy="3517066"/>
            <a:chOff x="685923" y="2165208"/>
            <a:chExt cx="5841494" cy="3517066"/>
          </a:xfrm>
        </p:grpSpPr>
        <p:pic>
          <p:nvPicPr>
            <p:cNvPr id="10" name="Picture 9">
              <a:extLst>
                <a:ext uri="{FF2B5EF4-FFF2-40B4-BE49-F238E27FC236}">
                  <a16:creationId xmlns:a16="http://schemas.microsoft.com/office/drawing/2014/main" id="{D59672DA-0DDF-AF48-9067-7867F6F5FA9D}"/>
                </a:ext>
              </a:extLst>
            </p:cNvPr>
            <p:cNvPicPr>
              <a:picLocks noChangeAspect="1"/>
            </p:cNvPicPr>
            <p:nvPr/>
          </p:nvPicPr>
          <p:blipFill>
            <a:blip r:embed="rId3"/>
            <a:stretch>
              <a:fillRect/>
            </a:stretch>
          </p:blipFill>
          <p:spPr>
            <a:xfrm>
              <a:off x="685923" y="2165208"/>
              <a:ext cx="5841494" cy="3517066"/>
            </a:xfrm>
            <a:prstGeom prst="rect">
              <a:avLst/>
            </a:prstGeom>
          </p:spPr>
        </p:pic>
        <p:pic>
          <p:nvPicPr>
            <p:cNvPr id="6" name="Picture 5"/>
            <p:cNvPicPr>
              <a:picLocks noChangeAspect="1"/>
            </p:cNvPicPr>
            <p:nvPr/>
          </p:nvPicPr>
          <p:blipFill rotWithShape="1">
            <a:blip r:embed="rId4"/>
            <a:srcRect l="8696"/>
            <a:stretch/>
          </p:blipFill>
          <p:spPr>
            <a:xfrm>
              <a:off x="830803" y="2304802"/>
              <a:ext cx="5551735" cy="3129241"/>
            </a:xfrm>
            <a:prstGeom prst="rect">
              <a:avLst/>
            </a:prstGeom>
          </p:spPr>
        </p:pic>
      </p:grpSp>
    </p:spTree>
    <p:extLst>
      <p:ext uri="{BB962C8B-B14F-4D97-AF65-F5344CB8AC3E}">
        <p14:creationId xmlns:p14="http://schemas.microsoft.com/office/powerpoint/2010/main" val="21232901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22" presetClass="entr" presetSubtype="8" fill="hold" nodeType="afterEffect">
                                  <p:stCondLst>
                                    <p:cond delay="6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2100"/>
                            </p:stCondLst>
                            <p:childTnLst>
                              <p:par>
                                <p:cTn id="13" presetID="22" presetClass="entr" presetSubtype="8" fill="hold" nodeType="afterEffect">
                                  <p:stCondLst>
                                    <p:cond delay="60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par>
                          <p:cTn id="16" fill="hold">
                            <p:stCondLst>
                              <p:cond delay="3200"/>
                            </p:stCondLst>
                            <p:childTnLst>
                              <p:par>
                                <p:cTn id="17" presetID="22" presetClass="entr" presetSubtype="8" fill="hold" nodeType="afterEffect">
                                  <p:stCondLst>
                                    <p:cond delay="60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par>
                          <p:cTn id="20" fill="hold">
                            <p:stCondLst>
                              <p:cond delay="4300"/>
                            </p:stCondLst>
                            <p:childTnLst>
                              <p:par>
                                <p:cTn id="21" presetID="22" presetClass="entr" presetSubtype="8" fill="hold" nodeType="afterEffect">
                                  <p:stCondLst>
                                    <p:cond delay="60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F1B6F-76D2-E54D-A79E-5BF33E9C662E}"/>
              </a:ext>
            </a:extLst>
          </p:cNvPr>
          <p:cNvSpPr>
            <a:spLocks noGrp="1"/>
          </p:cNvSpPr>
          <p:nvPr>
            <p:ph type="title"/>
          </p:nvPr>
        </p:nvSpPr>
        <p:spPr>
          <a:xfrm>
            <a:off x="2709747" y="3075057"/>
            <a:ext cx="8787160" cy="707886"/>
          </a:xfrm>
        </p:spPr>
        <p:txBody>
          <a:bodyPr/>
          <a:lstStyle/>
          <a:p>
            <a:r>
              <a:rPr lang="en-US" sz="4600" dirty="0"/>
              <a:t>Capture and control tail spend.</a:t>
            </a:r>
          </a:p>
        </p:txBody>
      </p:sp>
      <p:sp>
        <p:nvSpPr>
          <p:cNvPr id="3" name="Oval 2">
            <a:extLst>
              <a:ext uri="{FF2B5EF4-FFF2-40B4-BE49-F238E27FC236}">
                <a16:creationId xmlns:a16="http://schemas.microsoft.com/office/drawing/2014/main" id="{79E81454-E82D-7049-BD2C-24C306C4151D}"/>
              </a:ext>
            </a:extLst>
          </p:cNvPr>
          <p:cNvSpPr/>
          <p:nvPr/>
        </p:nvSpPr>
        <p:spPr bwMode="gray">
          <a:xfrm>
            <a:off x="504698" y="2549876"/>
            <a:ext cx="1758247" cy="1758247"/>
          </a:xfrm>
          <a:prstGeom prst="ellipse">
            <a:avLst/>
          </a:prstGeom>
          <a:solidFill>
            <a:schemeClr val="accent1"/>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7800" b="1" i="0" u="none" strike="noStrike" kern="0" cap="none" spc="0" normalizeH="0" baseline="0" noProof="0" dirty="0">
                <a:ln>
                  <a:noFill/>
                </a:ln>
                <a:solidFill>
                  <a:schemeClr val="bg1"/>
                </a:solidFill>
                <a:effectLst/>
                <a:uLnTx/>
                <a:uFillTx/>
                <a:ea typeface="Arial Unicode MS" pitchFamily="34" charset="-128"/>
                <a:cs typeface="Arial Unicode MS" pitchFamily="34" charset="-128"/>
              </a:rPr>
              <a:t>5</a:t>
            </a:r>
          </a:p>
        </p:txBody>
      </p:sp>
    </p:spTree>
    <p:extLst>
      <p:ext uri="{BB962C8B-B14F-4D97-AF65-F5344CB8AC3E}">
        <p14:creationId xmlns:p14="http://schemas.microsoft.com/office/powerpoint/2010/main" val="345790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F1B6F-76D2-E54D-A79E-5BF33E9C662E}"/>
              </a:ext>
            </a:extLst>
          </p:cNvPr>
          <p:cNvSpPr>
            <a:spLocks noGrp="1"/>
          </p:cNvSpPr>
          <p:nvPr>
            <p:ph type="title"/>
          </p:nvPr>
        </p:nvSpPr>
        <p:spPr>
          <a:xfrm>
            <a:off x="1505415" y="504000"/>
            <a:ext cx="10185062" cy="415498"/>
          </a:xfrm>
        </p:spPr>
        <p:txBody>
          <a:bodyPr/>
          <a:lstStyle/>
          <a:p>
            <a:r>
              <a:rPr lang="en-US" dirty="0"/>
              <a:t>Capture and control tail spend.</a:t>
            </a:r>
          </a:p>
        </p:txBody>
      </p:sp>
      <p:sp>
        <p:nvSpPr>
          <p:cNvPr id="3" name="Oval 2">
            <a:extLst>
              <a:ext uri="{FF2B5EF4-FFF2-40B4-BE49-F238E27FC236}">
                <a16:creationId xmlns:a16="http://schemas.microsoft.com/office/drawing/2014/main" id="{79E81454-E82D-7049-BD2C-24C306C4151D}"/>
              </a:ext>
            </a:extLst>
          </p:cNvPr>
          <p:cNvSpPr/>
          <p:nvPr/>
        </p:nvSpPr>
        <p:spPr bwMode="gray">
          <a:xfrm>
            <a:off x="504698" y="315880"/>
            <a:ext cx="791737" cy="791737"/>
          </a:xfrm>
          <a:prstGeom prst="ellipse">
            <a:avLst/>
          </a:prstGeom>
          <a:solidFill>
            <a:schemeClr val="accent1"/>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3600" b="1" i="0" u="none" strike="noStrike" kern="0" cap="none" spc="0" normalizeH="0" baseline="0" noProof="0" dirty="0">
                <a:ln>
                  <a:noFill/>
                </a:ln>
                <a:solidFill>
                  <a:schemeClr val="bg1"/>
                </a:solidFill>
                <a:effectLst/>
                <a:uLnTx/>
                <a:uFillTx/>
                <a:ea typeface="Arial Unicode MS" pitchFamily="34" charset="-128"/>
                <a:cs typeface="Arial Unicode MS" pitchFamily="34" charset="-128"/>
              </a:rPr>
              <a:t>5</a:t>
            </a:r>
          </a:p>
        </p:txBody>
      </p:sp>
      <p:sp>
        <p:nvSpPr>
          <p:cNvPr id="4" name="TextBox 3">
            <a:extLst>
              <a:ext uri="{FF2B5EF4-FFF2-40B4-BE49-F238E27FC236}">
                <a16:creationId xmlns:a16="http://schemas.microsoft.com/office/drawing/2014/main" id="{9483A9BE-B085-9849-AD6F-582951320F2F}"/>
              </a:ext>
            </a:extLst>
          </p:cNvPr>
          <p:cNvSpPr txBox="1"/>
          <p:nvPr/>
        </p:nvSpPr>
        <p:spPr>
          <a:xfrm>
            <a:off x="1505415" y="1107617"/>
            <a:ext cx="9757317" cy="369332"/>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2400" dirty="0">
                <a:solidFill>
                  <a:schemeClr val="bg1"/>
                </a:solidFill>
              </a:rPr>
              <a:t>Get control of one-off purchases without adding complexity. </a:t>
            </a:r>
          </a:p>
        </p:txBody>
      </p:sp>
      <p:grpSp>
        <p:nvGrpSpPr>
          <p:cNvPr id="9" name="Group 8">
            <a:extLst>
              <a:ext uri="{FF2B5EF4-FFF2-40B4-BE49-F238E27FC236}">
                <a16:creationId xmlns:a16="http://schemas.microsoft.com/office/drawing/2014/main" id="{52493F04-3193-F241-9080-01B20B2B4F1C}"/>
              </a:ext>
            </a:extLst>
          </p:cNvPr>
          <p:cNvGrpSpPr/>
          <p:nvPr/>
        </p:nvGrpSpPr>
        <p:grpSpPr>
          <a:xfrm>
            <a:off x="7165668" y="3577492"/>
            <a:ext cx="4195966" cy="692497"/>
            <a:chOff x="7165668" y="3577492"/>
            <a:chExt cx="4195966" cy="692497"/>
          </a:xfrm>
        </p:grpSpPr>
        <p:sp>
          <p:nvSpPr>
            <p:cNvPr id="10" name="TextBox 9">
              <a:extLst>
                <a:ext uri="{FF2B5EF4-FFF2-40B4-BE49-F238E27FC236}">
                  <a16:creationId xmlns:a16="http://schemas.microsoft.com/office/drawing/2014/main" id="{B30F669C-E5CD-FE4F-B564-6C9C680E3031}"/>
                </a:ext>
              </a:extLst>
            </p:cNvPr>
            <p:cNvSpPr txBox="1"/>
            <p:nvPr/>
          </p:nvSpPr>
          <p:spPr>
            <a:xfrm>
              <a:off x="7980908" y="3577492"/>
              <a:ext cx="3380726" cy="692497"/>
            </a:xfrm>
            <a:prstGeom prst="rect">
              <a:avLst/>
            </a:prstGeom>
            <a:noFill/>
          </p:spPr>
          <p:txBody>
            <a:bodyPr wrap="square" lIns="91440" tIns="0" rIns="0" bIns="0" rtlCol="0">
              <a:spAutoFit/>
            </a:bodyPr>
            <a:lstStyle/>
            <a:p>
              <a:pPr lvl="0"/>
              <a:r>
                <a:rPr lang="en-US" sz="1500" dirty="0">
                  <a:solidFill>
                    <a:schemeClr val="bg1"/>
                  </a:solidFill>
                </a:rPr>
                <a:t>Access marketplaces like eBay Professional, Mercateo and Mercado Libre customized to your policies.</a:t>
              </a:r>
            </a:p>
          </p:txBody>
        </p:sp>
        <p:cxnSp>
          <p:nvCxnSpPr>
            <p:cNvPr id="11" name="Straight Connector 10">
              <a:extLst>
                <a:ext uri="{FF2B5EF4-FFF2-40B4-BE49-F238E27FC236}">
                  <a16:creationId xmlns:a16="http://schemas.microsoft.com/office/drawing/2014/main" id="{AFA6EA95-DAF0-5942-AEF6-70F4DE3B9757}"/>
                </a:ext>
              </a:extLst>
            </p:cNvPr>
            <p:cNvCxnSpPr>
              <a:cxnSpLocks/>
            </p:cNvCxnSpPr>
            <p:nvPr/>
          </p:nvCxnSpPr>
          <p:spPr>
            <a:xfrm flipH="1">
              <a:off x="7165668" y="3923741"/>
              <a:ext cx="815240" cy="0"/>
            </a:xfrm>
            <a:prstGeom prst="line">
              <a:avLst/>
            </a:prstGeom>
            <a:ln w="1587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88557CB8-42E7-6546-B9E0-40778DF576E3}"/>
              </a:ext>
            </a:extLst>
          </p:cNvPr>
          <p:cNvGrpSpPr/>
          <p:nvPr/>
        </p:nvGrpSpPr>
        <p:grpSpPr>
          <a:xfrm>
            <a:off x="7165668" y="2550763"/>
            <a:ext cx="3580116" cy="805965"/>
            <a:chOff x="7165668" y="2550763"/>
            <a:chExt cx="3580116" cy="805965"/>
          </a:xfrm>
        </p:grpSpPr>
        <p:sp>
          <p:nvSpPr>
            <p:cNvPr id="13" name="TextBox 12">
              <a:extLst>
                <a:ext uri="{FF2B5EF4-FFF2-40B4-BE49-F238E27FC236}">
                  <a16:creationId xmlns:a16="http://schemas.microsoft.com/office/drawing/2014/main" id="{37EE2C1F-8BC2-4A49-993B-6EE37D6504FD}"/>
                </a:ext>
              </a:extLst>
            </p:cNvPr>
            <p:cNvSpPr txBox="1"/>
            <p:nvPr/>
          </p:nvSpPr>
          <p:spPr>
            <a:xfrm>
              <a:off x="7980908" y="2550763"/>
              <a:ext cx="2764876" cy="692497"/>
            </a:xfrm>
            <a:prstGeom prst="rect">
              <a:avLst/>
            </a:prstGeom>
            <a:noFill/>
          </p:spPr>
          <p:txBody>
            <a:bodyPr wrap="square" lIns="91440" tIns="0" rIns="0" bIns="0" rtlCol="0">
              <a:spAutoFit/>
            </a:bodyPr>
            <a:lstStyle/>
            <a:p>
              <a:pPr lvl="0"/>
              <a:r>
                <a:rPr lang="en-US" sz="1500" dirty="0">
                  <a:solidFill>
                    <a:schemeClr val="bg1"/>
                  </a:solidFill>
                </a:rPr>
                <a:t>Give users a quick and easy way to choose from more than 100 million items.</a:t>
              </a:r>
            </a:p>
          </p:txBody>
        </p:sp>
        <p:cxnSp>
          <p:nvCxnSpPr>
            <p:cNvPr id="14" name="Elbow Connector 13">
              <a:extLst>
                <a:ext uri="{FF2B5EF4-FFF2-40B4-BE49-F238E27FC236}">
                  <a16:creationId xmlns:a16="http://schemas.microsoft.com/office/drawing/2014/main" id="{B64ED445-1EEA-3E44-A258-CA14F9D08C5E}"/>
                </a:ext>
              </a:extLst>
            </p:cNvPr>
            <p:cNvCxnSpPr>
              <a:cxnSpLocks/>
              <a:endCxn id="13" idx="1"/>
            </p:cNvCxnSpPr>
            <p:nvPr/>
          </p:nvCxnSpPr>
          <p:spPr>
            <a:xfrm flipV="1">
              <a:off x="7165668" y="2897012"/>
              <a:ext cx="815240" cy="459716"/>
            </a:xfrm>
            <a:prstGeom prst="bentConnector3">
              <a:avLst/>
            </a:prstGeom>
            <a:ln w="1587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6F8C0BA3-9CCF-134A-9E83-74E60EB3E2A5}"/>
              </a:ext>
            </a:extLst>
          </p:cNvPr>
          <p:cNvGrpSpPr/>
          <p:nvPr/>
        </p:nvGrpSpPr>
        <p:grpSpPr>
          <a:xfrm>
            <a:off x="7165668" y="4399315"/>
            <a:ext cx="3841422" cy="1035482"/>
            <a:chOff x="7165668" y="4399315"/>
            <a:chExt cx="3841422" cy="1035482"/>
          </a:xfrm>
        </p:grpSpPr>
        <p:sp>
          <p:nvSpPr>
            <p:cNvPr id="16" name="TextBox 15">
              <a:extLst>
                <a:ext uri="{FF2B5EF4-FFF2-40B4-BE49-F238E27FC236}">
                  <a16:creationId xmlns:a16="http://schemas.microsoft.com/office/drawing/2014/main" id="{E8ED6F16-9161-7846-B1A8-909C9E2CDC82}"/>
                </a:ext>
              </a:extLst>
            </p:cNvPr>
            <p:cNvSpPr txBox="1"/>
            <p:nvPr/>
          </p:nvSpPr>
          <p:spPr>
            <a:xfrm>
              <a:off x="7980908" y="4742300"/>
              <a:ext cx="3026182" cy="692497"/>
            </a:xfrm>
            <a:prstGeom prst="rect">
              <a:avLst/>
            </a:prstGeom>
            <a:noFill/>
          </p:spPr>
          <p:txBody>
            <a:bodyPr wrap="square" lIns="91440" tIns="0" rIns="0" bIns="0" rtlCol="0">
              <a:spAutoFit/>
            </a:bodyPr>
            <a:lstStyle/>
            <a:p>
              <a:pPr lvl="0"/>
              <a:r>
                <a:rPr lang="en-US" sz="1500" dirty="0">
                  <a:solidFill>
                    <a:schemeClr val="bg1"/>
                  </a:solidFill>
                </a:rPr>
                <a:t>Guide them through a three-bids-and-a-buy process, so they can manage it on their own.</a:t>
              </a:r>
            </a:p>
          </p:txBody>
        </p:sp>
        <p:cxnSp>
          <p:nvCxnSpPr>
            <p:cNvPr id="17" name="Elbow Connector 16">
              <a:extLst>
                <a:ext uri="{FF2B5EF4-FFF2-40B4-BE49-F238E27FC236}">
                  <a16:creationId xmlns:a16="http://schemas.microsoft.com/office/drawing/2014/main" id="{21D8E763-E6DB-8D42-A26F-D925B13013EC}"/>
                </a:ext>
              </a:extLst>
            </p:cNvPr>
            <p:cNvCxnSpPr>
              <a:cxnSpLocks/>
            </p:cNvCxnSpPr>
            <p:nvPr/>
          </p:nvCxnSpPr>
          <p:spPr>
            <a:xfrm>
              <a:off x="7165668" y="4399315"/>
              <a:ext cx="733192" cy="557451"/>
            </a:xfrm>
            <a:prstGeom prst="bentConnector3">
              <a:avLst/>
            </a:prstGeom>
            <a:ln w="1587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B090FEE0-FE45-6B4A-9716-490B9CE68FA1}"/>
              </a:ext>
            </a:extLst>
          </p:cNvPr>
          <p:cNvGrpSpPr/>
          <p:nvPr/>
        </p:nvGrpSpPr>
        <p:grpSpPr>
          <a:xfrm>
            <a:off x="617672" y="1952522"/>
            <a:ext cx="6547996" cy="3942439"/>
            <a:chOff x="617672" y="1952522"/>
            <a:chExt cx="6547996" cy="3942439"/>
          </a:xfrm>
        </p:grpSpPr>
        <p:pic>
          <p:nvPicPr>
            <p:cNvPr id="18" name="Picture 17">
              <a:extLst>
                <a:ext uri="{FF2B5EF4-FFF2-40B4-BE49-F238E27FC236}">
                  <a16:creationId xmlns:a16="http://schemas.microsoft.com/office/drawing/2014/main" id="{5C7E56CD-82F4-884A-995E-9136A6A064EF}"/>
                </a:ext>
              </a:extLst>
            </p:cNvPr>
            <p:cNvPicPr>
              <a:picLocks noChangeAspect="1"/>
            </p:cNvPicPr>
            <p:nvPr/>
          </p:nvPicPr>
          <p:blipFill>
            <a:blip r:embed="rId3"/>
            <a:stretch>
              <a:fillRect/>
            </a:stretch>
          </p:blipFill>
          <p:spPr>
            <a:xfrm>
              <a:off x="617672" y="1952522"/>
              <a:ext cx="6547996" cy="3942439"/>
            </a:xfrm>
            <a:prstGeom prst="rect">
              <a:avLst/>
            </a:prstGeom>
          </p:spPr>
        </p:pic>
        <p:pic>
          <p:nvPicPr>
            <p:cNvPr id="20" name="Picture 19">
              <a:extLst>
                <a:ext uri="{FF2B5EF4-FFF2-40B4-BE49-F238E27FC236}">
                  <a16:creationId xmlns:a16="http://schemas.microsoft.com/office/drawing/2014/main" id="{0E8AF298-1982-FB43-A7CC-89F0001F8324}"/>
                </a:ext>
              </a:extLst>
            </p:cNvPr>
            <p:cNvPicPr>
              <a:picLocks noChangeAspect="1"/>
            </p:cNvPicPr>
            <p:nvPr/>
          </p:nvPicPr>
          <p:blipFill rotWithShape="1">
            <a:blip r:embed="rId4"/>
            <a:srcRect t="5003" b="39387"/>
            <a:stretch/>
          </p:blipFill>
          <p:spPr>
            <a:xfrm>
              <a:off x="797465" y="2092326"/>
              <a:ext cx="6188410" cy="3530854"/>
            </a:xfrm>
            <a:prstGeom prst="rect">
              <a:avLst/>
            </a:prstGeom>
            <a:ln>
              <a:solidFill>
                <a:schemeClr val="bg2"/>
              </a:solidFill>
            </a:ln>
          </p:spPr>
        </p:pic>
      </p:grpSp>
    </p:spTree>
    <p:extLst>
      <p:ext uri="{BB962C8B-B14F-4D97-AF65-F5344CB8AC3E}">
        <p14:creationId xmlns:p14="http://schemas.microsoft.com/office/powerpoint/2010/main" val="11778340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22" presetClass="entr" presetSubtype="8" fill="hold" nodeType="afterEffect">
                                  <p:stCondLst>
                                    <p:cond delay="6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2100"/>
                            </p:stCondLst>
                            <p:childTnLst>
                              <p:par>
                                <p:cTn id="13" presetID="22" presetClass="entr" presetSubtype="8" fill="hold" nodeType="afterEffect">
                                  <p:stCondLst>
                                    <p:cond delay="60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3200"/>
                            </p:stCondLst>
                            <p:childTnLst>
                              <p:par>
                                <p:cTn id="17" presetID="22" presetClass="entr" presetSubtype="8" fill="hold" nodeType="afterEffect">
                                  <p:stCondLst>
                                    <p:cond delay="60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F1B6F-76D2-E54D-A79E-5BF33E9C662E}"/>
              </a:ext>
            </a:extLst>
          </p:cNvPr>
          <p:cNvSpPr>
            <a:spLocks noGrp="1"/>
          </p:cNvSpPr>
          <p:nvPr>
            <p:ph type="title"/>
          </p:nvPr>
        </p:nvSpPr>
        <p:spPr>
          <a:xfrm>
            <a:off x="1505415" y="504000"/>
            <a:ext cx="10185062" cy="415498"/>
          </a:xfrm>
        </p:spPr>
        <p:txBody>
          <a:bodyPr/>
          <a:lstStyle/>
          <a:p>
            <a:r>
              <a:rPr lang="en-US" dirty="0"/>
              <a:t>Capture and control tail spend.</a:t>
            </a:r>
          </a:p>
        </p:txBody>
      </p:sp>
      <p:sp>
        <p:nvSpPr>
          <p:cNvPr id="3" name="Oval 2">
            <a:extLst>
              <a:ext uri="{FF2B5EF4-FFF2-40B4-BE49-F238E27FC236}">
                <a16:creationId xmlns:a16="http://schemas.microsoft.com/office/drawing/2014/main" id="{79E81454-E82D-7049-BD2C-24C306C4151D}"/>
              </a:ext>
            </a:extLst>
          </p:cNvPr>
          <p:cNvSpPr/>
          <p:nvPr/>
        </p:nvSpPr>
        <p:spPr bwMode="gray">
          <a:xfrm>
            <a:off x="504698" y="315880"/>
            <a:ext cx="791737" cy="791737"/>
          </a:xfrm>
          <a:prstGeom prst="ellipse">
            <a:avLst/>
          </a:prstGeom>
          <a:solidFill>
            <a:schemeClr val="accent1"/>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3600" b="1" i="0" u="none" strike="noStrike" kern="0" cap="none" spc="0" normalizeH="0" baseline="0" noProof="0" dirty="0">
                <a:ln>
                  <a:noFill/>
                </a:ln>
                <a:solidFill>
                  <a:schemeClr val="bg1"/>
                </a:solidFill>
                <a:effectLst/>
                <a:uLnTx/>
                <a:uFillTx/>
                <a:ea typeface="Arial Unicode MS" pitchFamily="34" charset="-128"/>
                <a:cs typeface="Arial Unicode MS" pitchFamily="34" charset="-128"/>
              </a:rPr>
              <a:t>5</a:t>
            </a:r>
          </a:p>
        </p:txBody>
      </p:sp>
      <p:sp>
        <p:nvSpPr>
          <p:cNvPr id="4" name="TextBox 3">
            <a:extLst>
              <a:ext uri="{FF2B5EF4-FFF2-40B4-BE49-F238E27FC236}">
                <a16:creationId xmlns:a16="http://schemas.microsoft.com/office/drawing/2014/main" id="{9483A9BE-B085-9849-AD6F-582951320F2F}"/>
              </a:ext>
            </a:extLst>
          </p:cNvPr>
          <p:cNvSpPr txBox="1"/>
          <p:nvPr/>
        </p:nvSpPr>
        <p:spPr>
          <a:xfrm>
            <a:off x="1505415" y="1107617"/>
            <a:ext cx="9757317" cy="369332"/>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2400" dirty="0">
                <a:solidFill>
                  <a:schemeClr val="bg1"/>
                </a:solidFill>
              </a:rPr>
              <a:t>Turn manual requests into a digital, automated process. </a:t>
            </a:r>
          </a:p>
        </p:txBody>
      </p:sp>
      <p:grpSp>
        <p:nvGrpSpPr>
          <p:cNvPr id="35" name="Group 34">
            <a:extLst>
              <a:ext uri="{FF2B5EF4-FFF2-40B4-BE49-F238E27FC236}">
                <a16:creationId xmlns:a16="http://schemas.microsoft.com/office/drawing/2014/main" id="{27E90800-1366-A947-BAE5-154155C268EE}"/>
              </a:ext>
            </a:extLst>
          </p:cNvPr>
          <p:cNvGrpSpPr/>
          <p:nvPr/>
        </p:nvGrpSpPr>
        <p:grpSpPr>
          <a:xfrm>
            <a:off x="7165668" y="2304314"/>
            <a:ext cx="4066355" cy="1164069"/>
            <a:chOff x="7165668" y="2304314"/>
            <a:chExt cx="4066355" cy="1164069"/>
          </a:xfrm>
        </p:grpSpPr>
        <p:sp>
          <p:nvSpPr>
            <p:cNvPr id="13" name="TextBox 12">
              <a:extLst>
                <a:ext uri="{FF2B5EF4-FFF2-40B4-BE49-F238E27FC236}">
                  <a16:creationId xmlns:a16="http://schemas.microsoft.com/office/drawing/2014/main" id="{37EE2C1F-8BC2-4A49-993B-6EE37D6504FD}"/>
                </a:ext>
              </a:extLst>
            </p:cNvPr>
            <p:cNvSpPr txBox="1"/>
            <p:nvPr/>
          </p:nvSpPr>
          <p:spPr>
            <a:xfrm>
              <a:off x="8443330" y="2304314"/>
              <a:ext cx="2788693" cy="461665"/>
            </a:xfrm>
            <a:prstGeom prst="rect">
              <a:avLst/>
            </a:prstGeom>
            <a:noFill/>
          </p:spPr>
          <p:txBody>
            <a:bodyPr wrap="square" lIns="91440" tIns="0" rIns="0" bIns="0" rtlCol="0">
              <a:spAutoFit/>
            </a:bodyPr>
            <a:lstStyle/>
            <a:p>
              <a:pPr lvl="0"/>
              <a:r>
                <a:rPr lang="en-US" sz="1500" dirty="0">
                  <a:solidFill>
                    <a:schemeClr val="bg1"/>
                  </a:solidFill>
                </a:rPr>
                <a:t>Easily track all source-to-settle requests in one place.</a:t>
              </a:r>
            </a:p>
          </p:txBody>
        </p:sp>
        <p:cxnSp>
          <p:nvCxnSpPr>
            <p:cNvPr id="14" name="Elbow Connector 13">
              <a:extLst>
                <a:ext uri="{FF2B5EF4-FFF2-40B4-BE49-F238E27FC236}">
                  <a16:creationId xmlns:a16="http://schemas.microsoft.com/office/drawing/2014/main" id="{B64ED445-1EEA-3E44-A258-CA14F9D08C5E}"/>
                </a:ext>
              </a:extLst>
            </p:cNvPr>
            <p:cNvCxnSpPr>
              <a:cxnSpLocks/>
              <a:endCxn id="13" idx="1"/>
            </p:cNvCxnSpPr>
            <p:nvPr/>
          </p:nvCxnSpPr>
          <p:spPr>
            <a:xfrm flipV="1">
              <a:off x="7165668" y="2535147"/>
              <a:ext cx="1277662" cy="933236"/>
            </a:xfrm>
            <a:prstGeom prst="bentConnector3">
              <a:avLst/>
            </a:prstGeom>
            <a:ln w="1587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EC2139C7-0AC6-614A-8978-C87D142A6217}"/>
              </a:ext>
            </a:extLst>
          </p:cNvPr>
          <p:cNvGrpSpPr/>
          <p:nvPr/>
        </p:nvGrpSpPr>
        <p:grpSpPr>
          <a:xfrm>
            <a:off x="7159318" y="4322828"/>
            <a:ext cx="3831047" cy="1158315"/>
            <a:chOff x="7159318" y="4322828"/>
            <a:chExt cx="3831047" cy="1158315"/>
          </a:xfrm>
        </p:grpSpPr>
        <p:sp>
          <p:nvSpPr>
            <p:cNvPr id="16" name="TextBox 15">
              <a:extLst>
                <a:ext uri="{FF2B5EF4-FFF2-40B4-BE49-F238E27FC236}">
                  <a16:creationId xmlns:a16="http://schemas.microsoft.com/office/drawing/2014/main" id="{E8ED6F16-9161-7846-B1A8-909C9E2CDC82}"/>
                </a:ext>
              </a:extLst>
            </p:cNvPr>
            <p:cNvSpPr txBox="1"/>
            <p:nvPr/>
          </p:nvSpPr>
          <p:spPr>
            <a:xfrm>
              <a:off x="8443330" y="5019478"/>
              <a:ext cx="2547035" cy="461665"/>
            </a:xfrm>
            <a:prstGeom prst="rect">
              <a:avLst/>
            </a:prstGeom>
            <a:noFill/>
          </p:spPr>
          <p:txBody>
            <a:bodyPr wrap="square" lIns="91440" tIns="0" rIns="0" bIns="0" rtlCol="0">
              <a:spAutoFit/>
            </a:bodyPr>
            <a:lstStyle/>
            <a:p>
              <a:pPr lvl="0"/>
              <a:r>
                <a:rPr lang="en-US" sz="1500" dirty="0">
                  <a:solidFill>
                    <a:schemeClr val="bg1"/>
                  </a:solidFill>
                </a:rPr>
                <a:t>Analyze and report on shared service KPI’s.</a:t>
              </a:r>
            </a:p>
          </p:txBody>
        </p:sp>
        <p:cxnSp>
          <p:nvCxnSpPr>
            <p:cNvPr id="17" name="Elbow Connector 16">
              <a:extLst>
                <a:ext uri="{FF2B5EF4-FFF2-40B4-BE49-F238E27FC236}">
                  <a16:creationId xmlns:a16="http://schemas.microsoft.com/office/drawing/2014/main" id="{21D8E763-E6DB-8D42-A26F-D925B13013EC}"/>
                </a:ext>
              </a:extLst>
            </p:cNvPr>
            <p:cNvCxnSpPr>
              <a:cxnSpLocks/>
              <a:endCxn id="16" idx="1"/>
            </p:cNvCxnSpPr>
            <p:nvPr/>
          </p:nvCxnSpPr>
          <p:spPr>
            <a:xfrm>
              <a:off x="7159318" y="4322828"/>
              <a:ext cx="1284012" cy="927483"/>
            </a:xfrm>
            <a:prstGeom prst="bentConnector3">
              <a:avLst/>
            </a:prstGeom>
            <a:ln w="1587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2C1B9A79-61D6-884D-B8D9-940D373E66B9}"/>
              </a:ext>
            </a:extLst>
          </p:cNvPr>
          <p:cNvGrpSpPr/>
          <p:nvPr/>
        </p:nvGrpSpPr>
        <p:grpSpPr>
          <a:xfrm>
            <a:off x="7159318" y="3209369"/>
            <a:ext cx="4244704" cy="576983"/>
            <a:chOff x="7159318" y="3209369"/>
            <a:chExt cx="4244704" cy="576983"/>
          </a:xfrm>
        </p:grpSpPr>
        <p:sp>
          <p:nvSpPr>
            <p:cNvPr id="20" name="TextBox 19">
              <a:extLst>
                <a:ext uri="{FF2B5EF4-FFF2-40B4-BE49-F238E27FC236}">
                  <a16:creationId xmlns:a16="http://schemas.microsoft.com/office/drawing/2014/main" id="{B30F669C-E5CD-FE4F-B564-6C9C680E3031}"/>
                </a:ext>
              </a:extLst>
            </p:cNvPr>
            <p:cNvSpPr txBox="1"/>
            <p:nvPr/>
          </p:nvSpPr>
          <p:spPr>
            <a:xfrm>
              <a:off x="8443330" y="3209369"/>
              <a:ext cx="2960692" cy="461665"/>
            </a:xfrm>
            <a:prstGeom prst="rect">
              <a:avLst/>
            </a:prstGeom>
            <a:noFill/>
          </p:spPr>
          <p:txBody>
            <a:bodyPr wrap="square" lIns="91440" tIns="0" rIns="0" bIns="0" rtlCol="0">
              <a:spAutoFit/>
            </a:bodyPr>
            <a:lstStyle/>
            <a:p>
              <a:pPr lvl="0"/>
              <a:r>
                <a:rPr lang="en-US" sz="1500" dirty="0">
                  <a:solidFill>
                    <a:schemeClr val="bg1"/>
                  </a:solidFill>
                </a:rPr>
                <a:t>Automatically assign and route requests to the right person.</a:t>
              </a:r>
            </a:p>
          </p:txBody>
        </p:sp>
        <p:cxnSp>
          <p:nvCxnSpPr>
            <p:cNvPr id="26" name="Elbow Connector 25">
              <a:extLst>
                <a:ext uri="{FF2B5EF4-FFF2-40B4-BE49-F238E27FC236}">
                  <a16:creationId xmlns:a16="http://schemas.microsoft.com/office/drawing/2014/main" id="{B4DF34C1-F5B2-404D-8085-A18A58136CE8}"/>
                </a:ext>
              </a:extLst>
            </p:cNvPr>
            <p:cNvCxnSpPr>
              <a:cxnSpLocks/>
              <a:endCxn id="20" idx="1"/>
            </p:cNvCxnSpPr>
            <p:nvPr/>
          </p:nvCxnSpPr>
          <p:spPr>
            <a:xfrm flipV="1">
              <a:off x="7159318" y="3440202"/>
              <a:ext cx="1284012" cy="346150"/>
            </a:xfrm>
            <a:prstGeom prst="bentConnector3">
              <a:avLst>
                <a:gd name="adj1" fmla="val 70347"/>
              </a:avLst>
            </a:prstGeom>
            <a:ln w="1587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6318BFA2-3C9E-3947-9360-0C911B6AA80A}"/>
              </a:ext>
            </a:extLst>
          </p:cNvPr>
          <p:cNvGrpSpPr/>
          <p:nvPr/>
        </p:nvGrpSpPr>
        <p:grpSpPr>
          <a:xfrm>
            <a:off x="7159318" y="4040352"/>
            <a:ext cx="4244704" cy="535737"/>
            <a:chOff x="7159318" y="4040352"/>
            <a:chExt cx="4244704" cy="535737"/>
          </a:xfrm>
        </p:grpSpPr>
        <p:sp>
          <p:nvSpPr>
            <p:cNvPr id="10" name="TextBox 9">
              <a:extLst>
                <a:ext uri="{FF2B5EF4-FFF2-40B4-BE49-F238E27FC236}">
                  <a16:creationId xmlns:a16="http://schemas.microsoft.com/office/drawing/2014/main" id="{B30F669C-E5CD-FE4F-B564-6C9C680E3031}"/>
                </a:ext>
              </a:extLst>
            </p:cNvPr>
            <p:cNvSpPr txBox="1"/>
            <p:nvPr/>
          </p:nvSpPr>
          <p:spPr>
            <a:xfrm>
              <a:off x="8443330" y="4114424"/>
              <a:ext cx="2960692" cy="461665"/>
            </a:xfrm>
            <a:prstGeom prst="rect">
              <a:avLst/>
            </a:prstGeom>
            <a:noFill/>
          </p:spPr>
          <p:txBody>
            <a:bodyPr wrap="square" lIns="91440" tIns="0" rIns="0" bIns="0" rtlCol="0">
              <a:spAutoFit/>
            </a:bodyPr>
            <a:lstStyle/>
            <a:p>
              <a:pPr lvl="0"/>
              <a:r>
                <a:rPr lang="en-US" sz="1500" dirty="0">
                  <a:solidFill>
                    <a:schemeClr val="bg1"/>
                  </a:solidFill>
                </a:rPr>
                <a:t>Meet SLA’s by monitoring and load balancing workflows.</a:t>
              </a:r>
            </a:p>
          </p:txBody>
        </p:sp>
        <p:cxnSp>
          <p:nvCxnSpPr>
            <p:cNvPr id="30" name="Elbow Connector 29">
              <a:extLst>
                <a:ext uri="{FF2B5EF4-FFF2-40B4-BE49-F238E27FC236}">
                  <a16:creationId xmlns:a16="http://schemas.microsoft.com/office/drawing/2014/main" id="{6B915784-84BA-E145-80A8-F9B4AF6C6FA7}"/>
                </a:ext>
              </a:extLst>
            </p:cNvPr>
            <p:cNvCxnSpPr>
              <a:cxnSpLocks/>
              <a:endCxn id="10" idx="1"/>
            </p:cNvCxnSpPr>
            <p:nvPr/>
          </p:nvCxnSpPr>
          <p:spPr>
            <a:xfrm>
              <a:off x="7159318" y="4040352"/>
              <a:ext cx="1284012" cy="304905"/>
            </a:xfrm>
            <a:prstGeom prst="bentConnector3">
              <a:avLst>
                <a:gd name="adj1" fmla="val 70347"/>
              </a:avLst>
            </a:prstGeom>
            <a:ln w="1587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3D22A1E5-1F08-8548-AF12-EB5ACDF47530}"/>
              </a:ext>
            </a:extLst>
          </p:cNvPr>
          <p:cNvGrpSpPr/>
          <p:nvPr/>
        </p:nvGrpSpPr>
        <p:grpSpPr>
          <a:xfrm>
            <a:off x="617672" y="1952522"/>
            <a:ext cx="6547996" cy="3942439"/>
            <a:chOff x="617672" y="1952522"/>
            <a:chExt cx="6547996" cy="3942439"/>
          </a:xfrm>
        </p:grpSpPr>
        <p:pic>
          <p:nvPicPr>
            <p:cNvPr id="18" name="Picture 17">
              <a:extLst>
                <a:ext uri="{FF2B5EF4-FFF2-40B4-BE49-F238E27FC236}">
                  <a16:creationId xmlns:a16="http://schemas.microsoft.com/office/drawing/2014/main" id="{5C7E56CD-82F4-884A-995E-9136A6A064EF}"/>
                </a:ext>
              </a:extLst>
            </p:cNvPr>
            <p:cNvPicPr>
              <a:picLocks noChangeAspect="1"/>
            </p:cNvPicPr>
            <p:nvPr/>
          </p:nvPicPr>
          <p:blipFill>
            <a:blip r:embed="rId3"/>
            <a:stretch>
              <a:fillRect/>
            </a:stretch>
          </p:blipFill>
          <p:spPr>
            <a:xfrm>
              <a:off x="617672" y="1952522"/>
              <a:ext cx="6547996" cy="3942439"/>
            </a:xfrm>
            <a:prstGeom prst="rect">
              <a:avLst/>
            </a:prstGeom>
          </p:spPr>
        </p:pic>
        <p:pic>
          <p:nvPicPr>
            <p:cNvPr id="21" name="Picture 20">
              <a:extLst>
                <a:ext uri="{FF2B5EF4-FFF2-40B4-BE49-F238E27FC236}">
                  <a16:creationId xmlns:a16="http://schemas.microsoft.com/office/drawing/2014/main" id="{E157223B-7FA5-4138-BFE6-23C6FCDD3781}"/>
                </a:ext>
              </a:extLst>
            </p:cNvPr>
            <p:cNvPicPr>
              <a:picLocks noChangeAspect="1"/>
            </p:cNvPicPr>
            <p:nvPr/>
          </p:nvPicPr>
          <p:blipFill rotWithShape="1">
            <a:blip r:embed="rId4"/>
            <a:srcRect b="13042"/>
            <a:stretch/>
          </p:blipFill>
          <p:spPr>
            <a:xfrm>
              <a:off x="787441" y="2116364"/>
              <a:ext cx="6208458" cy="3497035"/>
            </a:xfrm>
            <a:prstGeom prst="rect">
              <a:avLst/>
            </a:prstGeom>
            <a:ln>
              <a:solidFill>
                <a:schemeClr val="bg2"/>
              </a:solidFill>
            </a:ln>
          </p:spPr>
        </p:pic>
      </p:grpSp>
    </p:spTree>
    <p:extLst>
      <p:ext uri="{BB962C8B-B14F-4D97-AF65-F5344CB8AC3E}">
        <p14:creationId xmlns:p14="http://schemas.microsoft.com/office/powerpoint/2010/main" val="30106088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60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600"/>
                            </p:stCondLst>
                            <p:childTnLst>
                              <p:par>
                                <p:cTn id="13" presetID="22" presetClass="entr" presetSubtype="8" fill="hold" nodeType="afterEffect">
                                  <p:stCondLst>
                                    <p:cond delay="60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500"/>
                                        <p:tgtEl>
                                          <p:spTgt spid="36"/>
                                        </p:tgtEl>
                                      </p:cBhvr>
                                    </p:animEffect>
                                  </p:childTnLst>
                                </p:cTn>
                              </p:par>
                            </p:childTnLst>
                          </p:cTn>
                        </p:par>
                        <p:par>
                          <p:cTn id="16" fill="hold">
                            <p:stCondLst>
                              <p:cond delay="2700"/>
                            </p:stCondLst>
                            <p:childTnLst>
                              <p:par>
                                <p:cTn id="17" presetID="22" presetClass="entr" presetSubtype="8" fill="hold" nodeType="afterEffect">
                                  <p:stCondLst>
                                    <p:cond delay="60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childTnLst>
                          </p:cTn>
                        </p:par>
                        <p:par>
                          <p:cTn id="20" fill="hold">
                            <p:stCondLst>
                              <p:cond delay="3800"/>
                            </p:stCondLst>
                            <p:childTnLst>
                              <p:par>
                                <p:cTn id="21" presetID="22" presetClass="entr" presetSubtype="8" fill="hold" nodeType="afterEffect">
                                  <p:stCondLst>
                                    <p:cond delay="600"/>
                                  </p:stCondLst>
                                  <p:childTnLst>
                                    <p:set>
                                      <p:cBhvr>
                                        <p:cTn id="22" dur="1" fill="hold">
                                          <p:stCondLst>
                                            <p:cond delay="0"/>
                                          </p:stCondLst>
                                        </p:cTn>
                                        <p:tgtEl>
                                          <p:spTgt spid="38"/>
                                        </p:tgtEl>
                                        <p:attrNameLst>
                                          <p:attrName>style.visibility</p:attrName>
                                        </p:attrNameLst>
                                      </p:cBhvr>
                                      <p:to>
                                        <p:strVal val="visible"/>
                                      </p:to>
                                    </p:set>
                                    <p:animEffect transition="in" filter="wipe(left)">
                                      <p:cBhvr>
                                        <p:cTn id="2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D460C-9BE7-9143-9475-D37DFE5414A7}"/>
              </a:ext>
            </a:extLst>
          </p:cNvPr>
          <p:cNvSpPr>
            <a:spLocks noGrp="1"/>
          </p:cNvSpPr>
          <p:nvPr>
            <p:ph type="title"/>
          </p:nvPr>
        </p:nvSpPr>
        <p:spPr/>
        <p:txBody>
          <a:bodyPr/>
          <a:lstStyle/>
          <a:p>
            <a:r>
              <a:rPr lang="en-US" dirty="0"/>
              <a:t>Wrapping up:</a:t>
            </a:r>
          </a:p>
        </p:txBody>
      </p:sp>
      <p:sp>
        <p:nvSpPr>
          <p:cNvPr id="3" name="Title 1">
            <a:extLst>
              <a:ext uri="{FF2B5EF4-FFF2-40B4-BE49-F238E27FC236}">
                <a16:creationId xmlns:a16="http://schemas.microsoft.com/office/drawing/2014/main" id="{04AA5998-6044-5C43-8613-D67507D91040}"/>
              </a:ext>
            </a:extLst>
          </p:cNvPr>
          <p:cNvSpPr txBox="1">
            <a:spLocks/>
          </p:cNvSpPr>
          <p:nvPr/>
        </p:nvSpPr>
        <p:spPr bwMode="black">
          <a:xfrm>
            <a:off x="504001" y="919498"/>
            <a:ext cx="11186476" cy="461665"/>
          </a:xfrm>
          <a:prstGeom prst="rect">
            <a:avLst/>
          </a:prstGeom>
        </p:spPr>
        <p:txBody>
          <a:bodyPr vert="horz" wrap="square" lIns="0" tIns="0" rIns="0" bIns="0" rtlCol="0" anchor="t" anchorCtr="0">
            <a:spAutoFit/>
          </a:bodyPr>
          <a:lstStyle>
            <a:lvl1pPr algn="l" defTabSz="1088558" rtl="0" eaLnBrk="1" latinLnBrk="0" hangingPunct="1">
              <a:spcBef>
                <a:spcPct val="0"/>
              </a:spcBef>
              <a:buNone/>
              <a:defRPr sz="2700" b="1" kern="1200" baseline="0">
                <a:solidFill>
                  <a:schemeClr val="accent1"/>
                </a:solidFill>
                <a:latin typeface="+mj-lt"/>
                <a:ea typeface="+mj-ea"/>
                <a:cs typeface="+mj-cs"/>
              </a:defRPr>
            </a:lvl1pPr>
          </a:lstStyle>
          <a:p>
            <a:r>
              <a:rPr lang="en-US" sz="3000" dirty="0">
                <a:solidFill>
                  <a:schemeClr val="bg1"/>
                </a:solidFill>
              </a:rPr>
              <a:t>A look at today’s results. </a:t>
            </a:r>
          </a:p>
        </p:txBody>
      </p:sp>
      <p:sp>
        <p:nvSpPr>
          <p:cNvPr id="4" name="TextBox 3">
            <a:extLst>
              <a:ext uri="{FF2B5EF4-FFF2-40B4-BE49-F238E27FC236}">
                <a16:creationId xmlns:a16="http://schemas.microsoft.com/office/drawing/2014/main" id="{D163C7A8-AEF6-3E4A-AE5A-9FEC3D2AC609}"/>
              </a:ext>
            </a:extLst>
          </p:cNvPr>
          <p:cNvSpPr txBox="1"/>
          <p:nvPr/>
        </p:nvSpPr>
        <p:spPr>
          <a:xfrm>
            <a:off x="6276326" y="2428525"/>
            <a:ext cx="4551619" cy="307777"/>
          </a:xfrm>
          <a:prstGeom prst="rect">
            <a:avLst/>
          </a:prstGeom>
          <a:noFill/>
        </p:spPr>
        <p:txBody>
          <a:bodyPr wrap="square" lIns="0" tIns="0" rIns="0" bIns="0" rtlCol="0">
            <a:spAutoFit/>
          </a:bodyPr>
          <a:lstStyle/>
          <a:p>
            <a:pPr marL="0" lvl="1">
              <a:buNone/>
            </a:pPr>
            <a:r>
              <a:rPr lang="en-US" sz="2000" b="1" dirty="0">
                <a:solidFill>
                  <a:srgbClr val="F99100"/>
                </a:solidFill>
              </a:rPr>
              <a:t>39% lower </a:t>
            </a:r>
            <a:r>
              <a:rPr lang="en-US" sz="1600" dirty="0">
                <a:solidFill>
                  <a:schemeClr val="bg1"/>
                </a:solidFill>
              </a:rPr>
              <a:t>maverick spend.</a:t>
            </a:r>
          </a:p>
        </p:txBody>
      </p:sp>
      <p:sp>
        <p:nvSpPr>
          <p:cNvPr id="5" name="TextBox 4">
            <a:extLst>
              <a:ext uri="{FF2B5EF4-FFF2-40B4-BE49-F238E27FC236}">
                <a16:creationId xmlns:a16="http://schemas.microsoft.com/office/drawing/2014/main" id="{609C97D6-9B08-3147-B89C-7B8FF7D434D8}"/>
              </a:ext>
            </a:extLst>
          </p:cNvPr>
          <p:cNvSpPr txBox="1"/>
          <p:nvPr/>
        </p:nvSpPr>
        <p:spPr>
          <a:xfrm>
            <a:off x="6276326" y="2993021"/>
            <a:ext cx="4551619" cy="307777"/>
          </a:xfrm>
          <a:prstGeom prst="rect">
            <a:avLst/>
          </a:prstGeom>
          <a:noFill/>
        </p:spPr>
        <p:txBody>
          <a:bodyPr wrap="square" lIns="0" tIns="0" rIns="0" bIns="0" rtlCol="0">
            <a:spAutoFit/>
          </a:bodyPr>
          <a:lstStyle/>
          <a:p>
            <a:pPr marL="0" lvl="1">
              <a:buNone/>
            </a:pPr>
            <a:r>
              <a:rPr lang="en-US" sz="2000" b="1" dirty="0">
                <a:solidFill>
                  <a:srgbClr val="0FAAFF"/>
                </a:solidFill>
              </a:rPr>
              <a:t>48% higher </a:t>
            </a:r>
            <a:r>
              <a:rPr lang="en-US" sz="1600" dirty="0">
                <a:solidFill>
                  <a:schemeClr val="bg1"/>
                </a:solidFill>
              </a:rPr>
              <a:t>compliant PO spend.</a:t>
            </a:r>
          </a:p>
        </p:txBody>
      </p:sp>
      <p:sp>
        <p:nvSpPr>
          <p:cNvPr id="6" name="TextBox 5">
            <a:extLst>
              <a:ext uri="{FF2B5EF4-FFF2-40B4-BE49-F238E27FC236}">
                <a16:creationId xmlns:a16="http://schemas.microsoft.com/office/drawing/2014/main" id="{DD370F11-D8B6-2B40-9645-2D61D31E7649}"/>
              </a:ext>
            </a:extLst>
          </p:cNvPr>
          <p:cNvSpPr txBox="1"/>
          <p:nvPr/>
        </p:nvSpPr>
        <p:spPr>
          <a:xfrm>
            <a:off x="6276326" y="3557517"/>
            <a:ext cx="4551619" cy="307777"/>
          </a:xfrm>
          <a:prstGeom prst="rect">
            <a:avLst/>
          </a:prstGeom>
          <a:noFill/>
        </p:spPr>
        <p:txBody>
          <a:bodyPr wrap="square" lIns="0" tIns="0" rIns="0" bIns="0" rtlCol="0">
            <a:spAutoFit/>
          </a:bodyPr>
          <a:lstStyle/>
          <a:p>
            <a:pPr marL="0" lvl="1">
              <a:buNone/>
            </a:pPr>
            <a:r>
              <a:rPr lang="en-US" sz="2000" b="1" dirty="0">
                <a:solidFill>
                  <a:srgbClr val="F99100"/>
                </a:solidFill>
              </a:rPr>
              <a:t>67% lower </a:t>
            </a:r>
            <a:r>
              <a:rPr lang="en-US" sz="1600" dirty="0">
                <a:solidFill>
                  <a:schemeClr val="bg1"/>
                </a:solidFill>
              </a:rPr>
              <a:t>PO processing costs.</a:t>
            </a:r>
          </a:p>
        </p:txBody>
      </p:sp>
      <p:sp>
        <p:nvSpPr>
          <p:cNvPr id="7" name="TextBox 6">
            <a:extLst>
              <a:ext uri="{FF2B5EF4-FFF2-40B4-BE49-F238E27FC236}">
                <a16:creationId xmlns:a16="http://schemas.microsoft.com/office/drawing/2014/main" id="{24FAC4B7-F0ED-324E-8980-1D007B66B4C8}"/>
              </a:ext>
            </a:extLst>
          </p:cNvPr>
          <p:cNvSpPr txBox="1"/>
          <p:nvPr/>
        </p:nvSpPr>
        <p:spPr>
          <a:xfrm>
            <a:off x="6276326" y="4122013"/>
            <a:ext cx="4551619" cy="307777"/>
          </a:xfrm>
          <a:prstGeom prst="rect">
            <a:avLst/>
          </a:prstGeom>
          <a:noFill/>
        </p:spPr>
        <p:txBody>
          <a:bodyPr wrap="square" lIns="0" tIns="0" rIns="0" bIns="0" rtlCol="0">
            <a:spAutoFit/>
          </a:bodyPr>
          <a:lstStyle/>
          <a:p>
            <a:pPr marL="0" lvl="1">
              <a:buNone/>
            </a:pPr>
            <a:r>
              <a:rPr lang="en-US" sz="2000" b="1" dirty="0">
                <a:solidFill>
                  <a:srgbClr val="0FAAFF"/>
                </a:solidFill>
              </a:rPr>
              <a:t>74% faster </a:t>
            </a:r>
            <a:r>
              <a:rPr lang="en-US" sz="1600" dirty="0">
                <a:solidFill>
                  <a:schemeClr val="bg1"/>
                </a:solidFill>
              </a:rPr>
              <a:t>PR to PO cycle time.</a:t>
            </a:r>
          </a:p>
        </p:txBody>
      </p:sp>
      <p:sp>
        <p:nvSpPr>
          <p:cNvPr id="8" name="TextBox 7">
            <a:extLst>
              <a:ext uri="{FF2B5EF4-FFF2-40B4-BE49-F238E27FC236}">
                <a16:creationId xmlns:a16="http://schemas.microsoft.com/office/drawing/2014/main" id="{2CEDAE31-F98E-7941-B677-DA36D9E37724}"/>
              </a:ext>
            </a:extLst>
          </p:cNvPr>
          <p:cNvSpPr txBox="1"/>
          <p:nvPr/>
        </p:nvSpPr>
        <p:spPr>
          <a:xfrm>
            <a:off x="6276326" y="4835629"/>
            <a:ext cx="4551619" cy="661720"/>
          </a:xfrm>
          <a:prstGeom prst="rect">
            <a:avLst/>
          </a:prstGeom>
          <a:noFill/>
        </p:spPr>
        <p:txBody>
          <a:bodyPr wrap="square" lIns="0" tIns="0" rIns="0" bIns="0" rtlCol="0">
            <a:spAutoFit/>
          </a:bodyPr>
          <a:lstStyle/>
          <a:p>
            <a:pPr marL="0" lvl="1">
              <a:buNone/>
            </a:pPr>
            <a:r>
              <a:rPr lang="en-US" b="1" dirty="0">
                <a:solidFill>
                  <a:schemeClr val="bg1"/>
                </a:solidFill>
              </a:rPr>
              <a:t>$78,000 of savings per</a:t>
            </a:r>
          </a:p>
          <a:p>
            <a:pPr marL="0" lvl="1">
              <a:buNone/>
            </a:pPr>
            <a:r>
              <a:rPr lang="en-US" b="1" dirty="0">
                <a:solidFill>
                  <a:schemeClr val="bg1"/>
                </a:solidFill>
              </a:rPr>
              <a:t>10,000 POs processed.</a:t>
            </a:r>
          </a:p>
        </p:txBody>
      </p:sp>
      <p:grpSp>
        <p:nvGrpSpPr>
          <p:cNvPr id="35" name="Group 34">
            <a:extLst>
              <a:ext uri="{FF2B5EF4-FFF2-40B4-BE49-F238E27FC236}">
                <a16:creationId xmlns:a16="http://schemas.microsoft.com/office/drawing/2014/main" id="{EF85BFBD-3FA4-1040-AED5-8EBDBA0FC759}"/>
              </a:ext>
            </a:extLst>
          </p:cNvPr>
          <p:cNvGrpSpPr>
            <a:grpSpLocks noChangeAspect="1"/>
          </p:cNvGrpSpPr>
          <p:nvPr/>
        </p:nvGrpSpPr>
        <p:grpSpPr>
          <a:xfrm>
            <a:off x="1298385" y="1819768"/>
            <a:ext cx="4114800" cy="4118734"/>
            <a:chOff x="746123" y="1713333"/>
            <a:chExt cx="4299525" cy="4303636"/>
          </a:xfrm>
        </p:grpSpPr>
        <p:sp>
          <p:nvSpPr>
            <p:cNvPr id="21" name="Freeform 20">
              <a:extLst>
                <a:ext uri="{FF2B5EF4-FFF2-40B4-BE49-F238E27FC236}">
                  <a16:creationId xmlns:a16="http://schemas.microsoft.com/office/drawing/2014/main" id="{AA312EFF-1841-014A-BC62-6EC63107F56C}"/>
                </a:ext>
              </a:extLst>
            </p:cNvPr>
            <p:cNvSpPr/>
            <p:nvPr/>
          </p:nvSpPr>
          <p:spPr>
            <a:xfrm>
              <a:off x="746123" y="1713338"/>
              <a:ext cx="2149809" cy="2301913"/>
            </a:xfrm>
            <a:custGeom>
              <a:avLst/>
              <a:gdLst>
                <a:gd name="connsiteX0" fmla="*/ 5325 w 2149809"/>
                <a:gd name="connsiteY0" fmla="*/ 2301913 h 2301913"/>
                <a:gd name="connsiteX1" fmla="*/ 1999847 w 2149809"/>
                <a:gd name="connsiteY1" fmla="*/ 5245 h 2301913"/>
                <a:gd name="connsiteX2" fmla="*/ 2149809 w 2149809"/>
                <a:gd name="connsiteY2" fmla="*/ 0 h 2301913"/>
              </a:gdLst>
              <a:ahLst/>
              <a:cxnLst>
                <a:cxn ang="0">
                  <a:pos x="connsiteX0" y="connsiteY0"/>
                </a:cxn>
                <a:cxn ang="1">
                  <a:pos x="connsiteX1" y="connsiteY1"/>
                </a:cxn>
                <a:cxn ang="2">
                  <a:pos x="connsiteX2" y="connsiteY2"/>
                </a:cxn>
              </a:cxnLst>
              <a:rect l="l" t="t" r="r" b="b"/>
              <a:pathLst>
                <a:path w="2149809" h="2301913">
                  <a:moveTo>
                    <a:pt x="5325" y="2301913"/>
                  </a:moveTo>
                  <a:cubicBezTo>
                    <a:pt x="-77492" y="1116394"/>
                    <a:pt x="815483" y="88138"/>
                    <a:pt x="1999847" y="5245"/>
                  </a:cubicBezTo>
                  <a:cubicBezTo>
                    <a:pt x="2047218" y="1918"/>
                    <a:pt x="2102311" y="0"/>
                    <a:pt x="2149809" y="0"/>
                  </a:cubicBezTo>
                </a:path>
              </a:pathLst>
            </a:custGeom>
            <a:noFill/>
            <a:ln w="15875" cap="flat">
              <a:solidFill>
                <a:schemeClr val="accent2"/>
              </a:soli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Freeform 3">
              <a:extLst>
                <a:ext uri="{FF2B5EF4-FFF2-40B4-BE49-F238E27FC236}">
                  <a16:creationId xmlns:a16="http://schemas.microsoft.com/office/drawing/2014/main" id="{9CD29A30-334B-EB49-888D-49DB700E07AF}"/>
                </a:ext>
              </a:extLst>
            </p:cNvPr>
            <p:cNvSpPr/>
            <p:nvPr/>
          </p:nvSpPr>
          <p:spPr>
            <a:xfrm>
              <a:off x="751448" y="1713333"/>
              <a:ext cx="4294200" cy="4303636"/>
            </a:xfrm>
            <a:custGeom>
              <a:avLst/>
              <a:gdLst>
                <a:gd name="connsiteX0" fmla="*/ 2144484 w 4294200"/>
                <a:gd name="connsiteY0" fmla="*/ 0 h 4303636"/>
                <a:gd name="connsiteX1" fmla="*/ 4294200 w 4294200"/>
                <a:gd name="connsiteY1" fmla="*/ 2151812 h 4303636"/>
                <a:gd name="connsiteX2" fmla="*/ 2144484 w 4294200"/>
                <a:gd name="connsiteY2" fmla="*/ 4303636 h 4303636"/>
                <a:gd name="connsiteX3" fmla="*/ 0 w 4294200"/>
                <a:gd name="connsiteY3" fmla="*/ 2301913 h 4303636"/>
              </a:gdLst>
              <a:ahLst/>
              <a:cxnLst>
                <a:cxn ang="0">
                  <a:pos x="connsiteX0" y="connsiteY0"/>
                </a:cxn>
                <a:cxn ang="1">
                  <a:pos x="connsiteX1" y="connsiteY1"/>
                </a:cxn>
                <a:cxn ang="2">
                  <a:pos x="connsiteX2" y="connsiteY2"/>
                </a:cxn>
                <a:cxn ang="3">
                  <a:pos x="connsiteX3" y="connsiteY3"/>
                </a:cxn>
              </a:cxnLst>
              <a:rect l="l" t="t" r="r" b="b"/>
              <a:pathLst>
                <a:path w="4294200" h="4303636">
                  <a:moveTo>
                    <a:pt x="2144484" y="0"/>
                  </a:moveTo>
                  <a:cubicBezTo>
                    <a:pt x="3331731" y="0"/>
                    <a:pt x="4294200" y="963397"/>
                    <a:pt x="4294200" y="2151812"/>
                  </a:cubicBezTo>
                  <a:cubicBezTo>
                    <a:pt x="4294200" y="3340227"/>
                    <a:pt x="3331731" y="4303636"/>
                    <a:pt x="2144484" y="4303636"/>
                  </a:cubicBezTo>
                  <a:cubicBezTo>
                    <a:pt x="1004710" y="4303636"/>
                    <a:pt x="79502" y="3440024"/>
                    <a:pt x="0" y="2301913"/>
                  </a:cubicBezTo>
                </a:path>
              </a:pathLst>
            </a:custGeom>
            <a:noFill/>
            <a:ln w="101600" cap="flat">
              <a:solidFill>
                <a:srgbClr val="0FAAFF"/>
              </a:soli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Group 33">
            <a:extLst>
              <a:ext uri="{FF2B5EF4-FFF2-40B4-BE49-F238E27FC236}">
                <a16:creationId xmlns:a16="http://schemas.microsoft.com/office/drawing/2014/main" id="{1D971FC2-0E17-484E-82FC-F4D1976562EF}"/>
              </a:ext>
            </a:extLst>
          </p:cNvPr>
          <p:cNvGrpSpPr>
            <a:grpSpLocks noChangeAspect="1"/>
          </p:cNvGrpSpPr>
          <p:nvPr/>
        </p:nvGrpSpPr>
        <p:grpSpPr>
          <a:xfrm flipH="1">
            <a:off x="1527830" y="2050335"/>
            <a:ext cx="3655910" cy="3657600"/>
            <a:chOff x="935987" y="1904341"/>
            <a:chExt cx="3919792" cy="3921604"/>
          </a:xfrm>
        </p:grpSpPr>
        <p:sp>
          <p:nvSpPr>
            <p:cNvPr id="23" name="Freeform 3">
              <a:extLst>
                <a:ext uri="{FF2B5EF4-FFF2-40B4-BE49-F238E27FC236}">
                  <a16:creationId xmlns:a16="http://schemas.microsoft.com/office/drawing/2014/main" id="{7DD54C51-FDD4-314E-A429-00E05E15AE54}"/>
                </a:ext>
              </a:extLst>
            </p:cNvPr>
            <p:cNvSpPr/>
            <p:nvPr/>
          </p:nvSpPr>
          <p:spPr>
            <a:xfrm>
              <a:off x="935987" y="1904341"/>
              <a:ext cx="3690400" cy="3921604"/>
            </a:xfrm>
            <a:custGeom>
              <a:avLst/>
              <a:gdLst>
                <a:gd name="connsiteX0" fmla="*/ 3690400 w 3690400"/>
                <a:gd name="connsiteY0" fmla="*/ 2881058 h 3921604"/>
                <a:gd name="connsiteX1" fmla="*/ 1040075 w 3690400"/>
                <a:gd name="connsiteY1" fmla="*/ 3691725 h 3921604"/>
                <a:gd name="connsiteX2" fmla="*/ 229777 w 3690400"/>
                <a:gd name="connsiteY2" fmla="*/ 1040155 h 3921604"/>
                <a:gd name="connsiteX3" fmla="*/ 1960088 w 3690400"/>
                <a:gd name="connsiteY3" fmla="*/ 0 h 3921604"/>
              </a:gdLst>
              <a:ahLst/>
              <a:cxnLst>
                <a:cxn ang="0">
                  <a:pos x="connsiteX0" y="connsiteY0"/>
                </a:cxn>
                <a:cxn ang="1">
                  <a:pos x="connsiteX1" y="connsiteY1"/>
                </a:cxn>
                <a:cxn ang="2">
                  <a:pos x="connsiteX2" y="connsiteY2"/>
                </a:cxn>
                <a:cxn ang="3">
                  <a:pos x="connsiteX3" y="connsiteY3"/>
                </a:cxn>
              </a:cxnLst>
              <a:rect l="l" t="t" r="r" b="b"/>
              <a:pathLst>
                <a:path w="3690400" h="3921604">
                  <a:moveTo>
                    <a:pt x="3690400" y="2881058"/>
                  </a:moveTo>
                  <a:cubicBezTo>
                    <a:pt x="3182285" y="3837127"/>
                    <a:pt x="1995699" y="4200068"/>
                    <a:pt x="1040075" y="3691725"/>
                  </a:cubicBezTo>
                  <a:cubicBezTo>
                    <a:pt x="84438" y="3183382"/>
                    <a:pt x="-278338" y="1996237"/>
                    <a:pt x="229777" y="1040155"/>
                  </a:cubicBezTo>
                  <a:cubicBezTo>
                    <a:pt x="575293" y="390030"/>
                    <a:pt x="1224123" y="0"/>
                    <a:pt x="1960088" y="0"/>
                  </a:cubicBezTo>
                </a:path>
              </a:pathLst>
            </a:custGeom>
            <a:noFill/>
            <a:ln w="101600" cap="flat">
              <a:solidFill>
                <a:srgbClr val="F99100"/>
              </a:soli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Freeform 3">
              <a:extLst>
                <a:ext uri="{FF2B5EF4-FFF2-40B4-BE49-F238E27FC236}">
                  <a16:creationId xmlns:a16="http://schemas.microsoft.com/office/drawing/2014/main" id="{6B05A4A1-A36B-F348-B581-5FF74F8224D0}"/>
                </a:ext>
              </a:extLst>
            </p:cNvPr>
            <p:cNvSpPr/>
            <p:nvPr/>
          </p:nvSpPr>
          <p:spPr>
            <a:xfrm>
              <a:off x="2896080" y="1904342"/>
              <a:ext cx="1959699" cy="2881058"/>
            </a:xfrm>
            <a:custGeom>
              <a:avLst/>
              <a:gdLst>
                <a:gd name="connsiteX0" fmla="*/ 0 w 1959699"/>
                <a:gd name="connsiteY0" fmla="*/ 0 h 2881058"/>
                <a:gd name="connsiteX1" fmla="*/ 1959699 w 1959699"/>
                <a:gd name="connsiteY1" fmla="*/ 1960613 h 2881058"/>
                <a:gd name="connsiteX2" fmla="*/ 1730312 w 1959699"/>
                <a:gd name="connsiteY2" fmla="*/ 2881058 h 2881058"/>
              </a:gdLst>
              <a:ahLst/>
              <a:cxnLst>
                <a:cxn ang="0">
                  <a:pos x="connsiteX0" y="connsiteY0"/>
                </a:cxn>
                <a:cxn ang="1">
                  <a:pos x="connsiteX1" y="connsiteY1"/>
                </a:cxn>
                <a:cxn ang="2">
                  <a:pos x="connsiteX2" y="connsiteY2"/>
                </a:cxn>
              </a:cxnLst>
              <a:rect l="l" t="t" r="r" b="b"/>
              <a:pathLst>
                <a:path w="1959699" h="2881058">
                  <a:moveTo>
                    <a:pt x="0" y="0"/>
                  </a:moveTo>
                  <a:cubicBezTo>
                    <a:pt x="1082307" y="0"/>
                    <a:pt x="1959699" y="877799"/>
                    <a:pt x="1959699" y="1960613"/>
                  </a:cubicBezTo>
                  <a:cubicBezTo>
                    <a:pt x="1959699" y="2307120"/>
                    <a:pt x="1892910" y="2575116"/>
                    <a:pt x="1730312" y="2881058"/>
                  </a:cubicBezTo>
                </a:path>
              </a:pathLst>
            </a:custGeom>
            <a:noFill/>
            <a:ln w="15875" cap="flat">
              <a:solidFill>
                <a:schemeClr val="accent2"/>
              </a:soli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Group 32">
            <a:extLst>
              <a:ext uri="{FF2B5EF4-FFF2-40B4-BE49-F238E27FC236}">
                <a16:creationId xmlns:a16="http://schemas.microsoft.com/office/drawing/2014/main" id="{27982289-2F8D-9242-B3B1-A2DE165192E7}"/>
              </a:ext>
            </a:extLst>
          </p:cNvPr>
          <p:cNvGrpSpPr>
            <a:grpSpLocks noChangeAspect="1"/>
          </p:cNvGrpSpPr>
          <p:nvPr/>
        </p:nvGrpSpPr>
        <p:grpSpPr>
          <a:xfrm>
            <a:off x="1755852" y="2278935"/>
            <a:ext cx="3199866" cy="3200400"/>
            <a:chOff x="1125234" y="2094198"/>
            <a:chExt cx="3541305" cy="3541896"/>
          </a:xfrm>
        </p:grpSpPr>
        <p:sp>
          <p:nvSpPr>
            <p:cNvPr id="25" name="Freeform 3">
              <a:extLst>
                <a:ext uri="{FF2B5EF4-FFF2-40B4-BE49-F238E27FC236}">
                  <a16:creationId xmlns:a16="http://schemas.microsoft.com/office/drawing/2014/main" id="{A79A843E-F8D0-444B-BE13-CAAFD990CE97}"/>
                </a:ext>
              </a:extLst>
            </p:cNvPr>
            <p:cNvSpPr/>
            <p:nvPr/>
          </p:nvSpPr>
          <p:spPr>
            <a:xfrm>
              <a:off x="1125234" y="2094198"/>
              <a:ext cx="2017169" cy="3541896"/>
            </a:xfrm>
            <a:custGeom>
              <a:avLst/>
              <a:gdLst>
                <a:gd name="connsiteX0" fmla="*/ 2017169 w 2017169"/>
                <a:gd name="connsiteY0" fmla="*/ 3524440 h 3541896"/>
                <a:gd name="connsiteX1" fmla="*/ 17452 w 2017169"/>
                <a:gd name="connsiteY1" fmla="*/ 2017293 h 3541896"/>
                <a:gd name="connsiteX2" fmla="*/ 1524345 w 2017169"/>
                <a:gd name="connsiteY2" fmla="*/ 17234 h 3541896"/>
                <a:gd name="connsiteX3" fmla="*/ 1770763 w 2017169"/>
                <a:gd name="connsiteY3" fmla="*/ 0 h 3541896"/>
              </a:gdLst>
              <a:ahLst/>
              <a:cxnLst>
                <a:cxn ang="0">
                  <a:pos x="connsiteX0" y="connsiteY0"/>
                </a:cxn>
                <a:cxn ang="1">
                  <a:pos x="connsiteX1" y="connsiteY1"/>
                </a:cxn>
                <a:cxn ang="2">
                  <a:pos x="connsiteX2" y="connsiteY2"/>
                </a:cxn>
                <a:cxn ang="3">
                  <a:pos x="connsiteX3" y="connsiteY3"/>
                </a:cxn>
              </a:cxnLst>
              <a:rect l="l" t="t" r="r" b="b"/>
              <a:pathLst>
                <a:path w="2017169" h="3541896">
                  <a:moveTo>
                    <a:pt x="2017169" y="3524440"/>
                  </a:moveTo>
                  <a:cubicBezTo>
                    <a:pt x="1048845" y="3660559"/>
                    <a:pt x="153545" y="2985783"/>
                    <a:pt x="17452" y="2017293"/>
                  </a:cubicBezTo>
                  <a:cubicBezTo>
                    <a:pt x="-118641" y="1048804"/>
                    <a:pt x="556021" y="153352"/>
                    <a:pt x="1524345" y="17234"/>
                  </a:cubicBezTo>
                  <a:cubicBezTo>
                    <a:pt x="1601815" y="6350"/>
                    <a:pt x="1692531" y="0"/>
                    <a:pt x="1770763" y="0"/>
                  </a:cubicBezTo>
                </a:path>
              </a:pathLst>
            </a:custGeom>
            <a:noFill/>
            <a:ln w="15875" cap="flat">
              <a:solidFill>
                <a:schemeClr val="accent2"/>
              </a:soli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3">
              <a:extLst>
                <a:ext uri="{FF2B5EF4-FFF2-40B4-BE49-F238E27FC236}">
                  <a16:creationId xmlns:a16="http://schemas.microsoft.com/office/drawing/2014/main" id="{C832E070-6AA6-A74B-B1AB-99DF90DA0F89}"/>
                </a:ext>
              </a:extLst>
            </p:cNvPr>
            <p:cNvSpPr/>
            <p:nvPr/>
          </p:nvSpPr>
          <p:spPr>
            <a:xfrm>
              <a:off x="2895994" y="2094203"/>
              <a:ext cx="1770545" cy="3524440"/>
            </a:xfrm>
            <a:custGeom>
              <a:avLst/>
              <a:gdLst>
                <a:gd name="connsiteX0" fmla="*/ 0 w 1770545"/>
                <a:gd name="connsiteY0" fmla="*/ 0 h 3524440"/>
                <a:gd name="connsiteX1" fmla="*/ 1770545 w 1770545"/>
                <a:gd name="connsiteY1" fmla="*/ 1770837 h 3524440"/>
                <a:gd name="connsiteX2" fmla="*/ 246405 w 1770545"/>
                <a:gd name="connsiteY2" fmla="*/ 3524440 h 3524440"/>
              </a:gdLst>
              <a:ahLst/>
              <a:cxnLst>
                <a:cxn ang="0">
                  <a:pos x="connsiteX0" y="connsiteY0"/>
                </a:cxn>
                <a:cxn ang="1">
                  <a:pos x="connsiteX1" y="connsiteY1"/>
                </a:cxn>
                <a:cxn ang="2">
                  <a:pos x="connsiteX2" y="connsiteY2"/>
                </a:cxn>
              </a:cxnLst>
              <a:rect l="l" t="t" r="r" b="b"/>
              <a:pathLst>
                <a:path w="1770545" h="3524440">
                  <a:moveTo>
                    <a:pt x="0" y="0"/>
                  </a:moveTo>
                  <a:cubicBezTo>
                    <a:pt x="977849" y="0"/>
                    <a:pt x="1770545" y="792836"/>
                    <a:pt x="1770545" y="1770837"/>
                  </a:cubicBezTo>
                  <a:cubicBezTo>
                    <a:pt x="1770545" y="2670594"/>
                    <a:pt x="1137272" y="3399206"/>
                    <a:pt x="246405" y="3524440"/>
                  </a:cubicBezTo>
                </a:path>
              </a:pathLst>
            </a:custGeom>
            <a:noFill/>
            <a:ln w="101600" cap="flat">
              <a:solidFill>
                <a:srgbClr val="0FAAFF"/>
              </a:soli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Group 31">
            <a:extLst>
              <a:ext uri="{FF2B5EF4-FFF2-40B4-BE49-F238E27FC236}">
                <a16:creationId xmlns:a16="http://schemas.microsoft.com/office/drawing/2014/main" id="{E0BDA6BB-76F0-6542-8CF6-1BBD7EA69825}"/>
              </a:ext>
            </a:extLst>
          </p:cNvPr>
          <p:cNvGrpSpPr>
            <a:grpSpLocks noChangeAspect="1"/>
          </p:cNvGrpSpPr>
          <p:nvPr/>
        </p:nvGrpSpPr>
        <p:grpSpPr>
          <a:xfrm flipH="1">
            <a:off x="1985739" y="2507535"/>
            <a:ext cx="2740092" cy="2743200"/>
            <a:chOff x="1315769" y="2285431"/>
            <a:chExt cx="3160239" cy="3159421"/>
          </a:xfrm>
        </p:grpSpPr>
        <p:sp>
          <p:nvSpPr>
            <p:cNvPr id="27" name="Freeform 3">
              <a:extLst>
                <a:ext uri="{FF2B5EF4-FFF2-40B4-BE49-F238E27FC236}">
                  <a16:creationId xmlns:a16="http://schemas.microsoft.com/office/drawing/2014/main" id="{9BB527A1-1EE7-7B42-B858-1B0AA8ECCBC0}"/>
                </a:ext>
              </a:extLst>
            </p:cNvPr>
            <p:cNvSpPr/>
            <p:nvPr/>
          </p:nvSpPr>
          <p:spPr>
            <a:xfrm>
              <a:off x="1315769" y="2285431"/>
              <a:ext cx="1580139" cy="2807386"/>
            </a:xfrm>
            <a:custGeom>
              <a:avLst/>
              <a:gdLst>
                <a:gd name="connsiteX0" fmla="*/ 585755 w 1580139"/>
                <a:gd name="connsiteY0" fmla="*/ 2807386 h 2807386"/>
                <a:gd name="connsiteX1" fmla="*/ 352176 w 1580139"/>
                <a:gd name="connsiteY1" fmla="*/ 585572 h 2807386"/>
                <a:gd name="connsiteX2" fmla="*/ 1580139 w 1580139"/>
                <a:gd name="connsiteY2" fmla="*/ 0 h 2807386"/>
              </a:gdLst>
              <a:ahLst/>
              <a:cxnLst>
                <a:cxn ang="0">
                  <a:pos x="connsiteX0" y="connsiteY0"/>
                </a:cxn>
                <a:cxn ang="1">
                  <a:pos x="connsiteX1" y="connsiteY1"/>
                </a:cxn>
                <a:cxn ang="2">
                  <a:pos x="connsiteX2" y="connsiteY2"/>
                </a:cxn>
              </a:cxnLst>
              <a:rect l="l" t="t" r="r" b="b"/>
              <a:pathLst>
                <a:path w="1580139" h="2807386">
                  <a:moveTo>
                    <a:pt x="585755" y="2807386"/>
                  </a:moveTo>
                  <a:cubicBezTo>
                    <a:pt x="-92425" y="2258339"/>
                    <a:pt x="-196997" y="1263586"/>
                    <a:pt x="352176" y="585572"/>
                  </a:cubicBezTo>
                  <a:cubicBezTo>
                    <a:pt x="659720" y="205880"/>
                    <a:pt x="1091456" y="0"/>
                    <a:pt x="1580139" y="0"/>
                  </a:cubicBezTo>
                </a:path>
              </a:pathLst>
            </a:custGeom>
            <a:noFill/>
            <a:ln w="101600" cap="flat">
              <a:solidFill>
                <a:srgbClr val="F99100"/>
              </a:soli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3">
              <a:extLst>
                <a:ext uri="{FF2B5EF4-FFF2-40B4-BE49-F238E27FC236}">
                  <a16:creationId xmlns:a16="http://schemas.microsoft.com/office/drawing/2014/main" id="{86F53546-D3CA-624E-9004-67510FAA5002}"/>
                </a:ext>
              </a:extLst>
            </p:cNvPr>
            <p:cNvSpPr/>
            <p:nvPr/>
          </p:nvSpPr>
          <p:spPr>
            <a:xfrm>
              <a:off x="1901528" y="2285435"/>
              <a:ext cx="2574480" cy="3159417"/>
            </a:xfrm>
            <a:custGeom>
              <a:avLst/>
              <a:gdLst>
                <a:gd name="connsiteX0" fmla="*/ 994385 w 2574480"/>
                <a:gd name="connsiteY0" fmla="*/ 0 h 3159417"/>
                <a:gd name="connsiteX1" fmla="*/ 2574480 w 2574480"/>
                <a:gd name="connsiteY1" fmla="*/ 1579715 h 3159417"/>
                <a:gd name="connsiteX2" fmla="*/ 994385 w 2574480"/>
                <a:gd name="connsiteY2" fmla="*/ 3159417 h 3159417"/>
                <a:gd name="connsiteX3" fmla="*/ 0 w 2574480"/>
                <a:gd name="connsiteY3" fmla="*/ 2807386 h 3159417"/>
              </a:gdLst>
              <a:ahLst/>
              <a:cxnLst>
                <a:cxn ang="0">
                  <a:pos x="connsiteX0" y="connsiteY0"/>
                </a:cxn>
                <a:cxn ang="1">
                  <a:pos x="connsiteX1" y="connsiteY1"/>
                </a:cxn>
                <a:cxn ang="2">
                  <a:pos x="connsiteX2" y="connsiteY2"/>
                </a:cxn>
                <a:cxn ang="3">
                  <a:pos x="connsiteX3" y="connsiteY3"/>
                </a:cxn>
              </a:cxnLst>
              <a:rect l="l" t="t" r="r" b="b"/>
              <a:pathLst>
                <a:path w="2574480" h="3159417">
                  <a:moveTo>
                    <a:pt x="994385" y="0"/>
                  </a:moveTo>
                  <a:cubicBezTo>
                    <a:pt x="1867040" y="0"/>
                    <a:pt x="2574480" y="707263"/>
                    <a:pt x="2574480" y="1579715"/>
                  </a:cubicBezTo>
                  <a:cubicBezTo>
                    <a:pt x="2574480" y="2452167"/>
                    <a:pt x="1867040" y="3159417"/>
                    <a:pt x="994385" y="3159417"/>
                  </a:cubicBezTo>
                  <a:cubicBezTo>
                    <a:pt x="610413" y="3159417"/>
                    <a:pt x="298399" y="3048965"/>
                    <a:pt x="0" y="2807386"/>
                  </a:cubicBezTo>
                </a:path>
              </a:pathLst>
            </a:custGeom>
            <a:noFill/>
            <a:ln w="15875" cap="flat">
              <a:solidFill>
                <a:schemeClr val="accent2"/>
              </a:soli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7" name="Straight Connector 36">
            <a:extLst>
              <a:ext uri="{FF2B5EF4-FFF2-40B4-BE49-F238E27FC236}">
                <a16:creationId xmlns:a16="http://schemas.microsoft.com/office/drawing/2014/main" id="{C77DB043-5C56-5845-BC2B-8632D73BD1DE}"/>
              </a:ext>
            </a:extLst>
          </p:cNvPr>
          <p:cNvCxnSpPr/>
          <p:nvPr/>
        </p:nvCxnSpPr>
        <p:spPr>
          <a:xfrm flipH="1">
            <a:off x="3811510" y="2582413"/>
            <a:ext cx="2245259" cy="0"/>
          </a:xfrm>
          <a:prstGeom prst="line">
            <a:avLst/>
          </a:prstGeom>
          <a:ln w="15875">
            <a:solidFill>
              <a:srgbClr val="F991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7E9C6FF-6BC5-B643-9C33-E358BCDCBE13}"/>
              </a:ext>
            </a:extLst>
          </p:cNvPr>
          <p:cNvCxnSpPr>
            <a:cxnSpLocks/>
          </p:cNvCxnSpPr>
          <p:nvPr/>
        </p:nvCxnSpPr>
        <p:spPr>
          <a:xfrm flipH="1">
            <a:off x="5183740" y="3722463"/>
            <a:ext cx="873030" cy="0"/>
          </a:xfrm>
          <a:prstGeom prst="line">
            <a:avLst/>
          </a:prstGeom>
          <a:ln w="15875">
            <a:solidFill>
              <a:srgbClr val="F991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BE0707C-F4C2-0946-9161-D8E3A99299F6}"/>
              </a:ext>
            </a:extLst>
          </p:cNvPr>
          <p:cNvCxnSpPr>
            <a:cxnSpLocks/>
          </p:cNvCxnSpPr>
          <p:nvPr/>
        </p:nvCxnSpPr>
        <p:spPr>
          <a:xfrm flipH="1">
            <a:off x="4798337" y="3152438"/>
            <a:ext cx="1258433" cy="0"/>
          </a:xfrm>
          <a:prstGeom prst="line">
            <a:avLst/>
          </a:prstGeom>
          <a:ln w="15875">
            <a:solidFill>
              <a:srgbClr val="0FAA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20F52CE-CA82-F740-958E-7A7EB9FCD6C7}"/>
              </a:ext>
            </a:extLst>
          </p:cNvPr>
          <p:cNvCxnSpPr>
            <a:cxnSpLocks/>
          </p:cNvCxnSpPr>
          <p:nvPr/>
        </p:nvCxnSpPr>
        <p:spPr>
          <a:xfrm flipH="1">
            <a:off x="5413185" y="4292487"/>
            <a:ext cx="643586" cy="0"/>
          </a:xfrm>
          <a:prstGeom prst="line">
            <a:avLst/>
          </a:prstGeom>
          <a:ln w="15875">
            <a:solidFill>
              <a:srgbClr val="0FAA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45CE2D21-3913-1848-8CDD-D77FE1A529DF}"/>
              </a:ext>
            </a:extLst>
          </p:cNvPr>
          <p:cNvPicPr>
            <a:picLocks noChangeAspect="1"/>
          </p:cNvPicPr>
          <p:nvPr/>
        </p:nvPicPr>
        <p:blipFill>
          <a:blip r:embed="rId3"/>
          <a:stretch>
            <a:fillRect/>
          </a:stretch>
        </p:blipFill>
        <p:spPr>
          <a:xfrm>
            <a:off x="2540353" y="3014561"/>
            <a:ext cx="1703002" cy="1703002"/>
          </a:xfrm>
          <a:prstGeom prst="rect">
            <a:avLst/>
          </a:prstGeom>
        </p:spPr>
      </p:pic>
      <p:sp>
        <p:nvSpPr>
          <p:cNvPr id="29" name="TextBox 28">
            <a:extLst>
              <a:ext uri="{FF2B5EF4-FFF2-40B4-BE49-F238E27FC236}">
                <a16:creationId xmlns:a16="http://schemas.microsoft.com/office/drawing/2014/main" id="{EA9A9E13-8445-7444-A1EB-6BEC7856329A}"/>
              </a:ext>
            </a:extLst>
          </p:cNvPr>
          <p:cNvSpPr txBox="1"/>
          <p:nvPr/>
        </p:nvSpPr>
        <p:spPr>
          <a:xfrm>
            <a:off x="616985" y="6274538"/>
            <a:ext cx="1841851" cy="12311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800" dirty="0">
                <a:solidFill>
                  <a:schemeClr val="bg2"/>
                </a:solidFill>
              </a:rPr>
              <a:t>Source: SAP Ariba Benchmarking Study</a:t>
            </a:r>
          </a:p>
        </p:txBody>
      </p:sp>
    </p:spTree>
    <p:extLst>
      <p:ext uri="{BB962C8B-B14F-4D97-AF65-F5344CB8AC3E}">
        <p14:creationId xmlns:p14="http://schemas.microsoft.com/office/powerpoint/2010/main" val="2653074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1" presetClass="entr" presetSubtype="1" fill="hold" nodeType="afterEffect">
                                  <p:stCondLst>
                                    <p:cond delay="500"/>
                                  </p:stCondLst>
                                  <p:childTnLst>
                                    <p:set>
                                      <p:cBhvr>
                                        <p:cTn id="12" dur="1" fill="hold">
                                          <p:stCondLst>
                                            <p:cond delay="0"/>
                                          </p:stCondLst>
                                        </p:cTn>
                                        <p:tgtEl>
                                          <p:spTgt spid="32"/>
                                        </p:tgtEl>
                                        <p:attrNameLst>
                                          <p:attrName>style.visibility</p:attrName>
                                        </p:attrNameLst>
                                      </p:cBhvr>
                                      <p:to>
                                        <p:strVal val="visible"/>
                                      </p:to>
                                    </p:set>
                                    <p:animEffect transition="in" filter="wheel(1)">
                                      <p:cBhvr>
                                        <p:cTn id="13" dur="600"/>
                                        <p:tgtEl>
                                          <p:spTgt spid="32"/>
                                        </p:tgtEl>
                                      </p:cBhvr>
                                    </p:animEffect>
                                  </p:childTnLst>
                                </p:cTn>
                              </p:par>
                            </p:childTnLst>
                          </p:cTn>
                        </p:par>
                        <p:par>
                          <p:cTn id="14" fill="hold">
                            <p:stCondLst>
                              <p:cond delay="1600"/>
                            </p:stCondLst>
                            <p:childTnLst>
                              <p:par>
                                <p:cTn id="15" presetID="22" presetClass="entr" presetSubtype="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500"/>
                                        <p:tgtEl>
                                          <p:spTgt spid="37"/>
                                        </p:tgtEl>
                                      </p:cBhvr>
                                    </p:animEffect>
                                  </p:childTnLst>
                                </p:cTn>
                              </p:par>
                            </p:childTnLst>
                          </p:cTn>
                        </p:par>
                        <p:par>
                          <p:cTn id="18" fill="hold">
                            <p:stCondLst>
                              <p:cond delay="2100"/>
                            </p:stCondLst>
                            <p:childTnLst>
                              <p:par>
                                <p:cTn id="19" presetID="10"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par>
                          <p:cTn id="22" fill="hold">
                            <p:stCondLst>
                              <p:cond delay="2600"/>
                            </p:stCondLst>
                            <p:childTnLst>
                              <p:par>
                                <p:cTn id="23" presetID="21" presetClass="entr" presetSubtype="1" fill="hold" nodeType="afterEffect">
                                  <p:stCondLst>
                                    <p:cond delay="500"/>
                                  </p:stCondLst>
                                  <p:childTnLst>
                                    <p:set>
                                      <p:cBhvr>
                                        <p:cTn id="24" dur="1" fill="hold">
                                          <p:stCondLst>
                                            <p:cond delay="0"/>
                                          </p:stCondLst>
                                        </p:cTn>
                                        <p:tgtEl>
                                          <p:spTgt spid="33"/>
                                        </p:tgtEl>
                                        <p:attrNameLst>
                                          <p:attrName>style.visibility</p:attrName>
                                        </p:attrNameLst>
                                      </p:cBhvr>
                                      <p:to>
                                        <p:strVal val="visible"/>
                                      </p:to>
                                    </p:set>
                                    <p:animEffect transition="in" filter="wheel(1)">
                                      <p:cBhvr>
                                        <p:cTn id="25" dur="600"/>
                                        <p:tgtEl>
                                          <p:spTgt spid="33"/>
                                        </p:tgtEl>
                                      </p:cBhvr>
                                    </p:animEffect>
                                  </p:childTnLst>
                                </p:cTn>
                              </p:par>
                            </p:childTnLst>
                          </p:cTn>
                        </p:par>
                        <p:par>
                          <p:cTn id="26" fill="hold">
                            <p:stCondLst>
                              <p:cond delay="3700"/>
                            </p:stCondLst>
                            <p:childTnLst>
                              <p:par>
                                <p:cTn id="27" presetID="22" presetClass="entr" presetSubtype="8" fill="hold"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left)">
                                      <p:cBhvr>
                                        <p:cTn id="29" dur="500"/>
                                        <p:tgtEl>
                                          <p:spTgt spid="40"/>
                                        </p:tgtEl>
                                      </p:cBhvr>
                                    </p:animEffect>
                                  </p:childTnLst>
                                </p:cTn>
                              </p:par>
                            </p:childTnLst>
                          </p:cTn>
                        </p:par>
                        <p:par>
                          <p:cTn id="30" fill="hold">
                            <p:stCondLst>
                              <p:cond delay="4200"/>
                            </p:stCondLst>
                            <p:childTnLst>
                              <p:par>
                                <p:cTn id="31" presetID="10" presetClass="entr" presetSubtype="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par>
                          <p:cTn id="34" fill="hold">
                            <p:stCondLst>
                              <p:cond delay="4700"/>
                            </p:stCondLst>
                            <p:childTnLst>
                              <p:par>
                                <p:cTn id="35" presetID="21" presetClass="entr" presetSubtype="1" fill="hold" nodeType="afterEffect">
                                  <p:stCondLst>
                                    <p:cond delay="500"/>
                                  </p:stCondLst>
                                  <p:childTnLst>
                                    <p:set>
                                      <p:cBhvr>
                                        <p:cTn id="36" dur="1" fill="hold">
                                          <p:stCondLst>
                                            <p:cond delay="0"/>
                                          </p:stCondLst>
                                        </p:cTn>
                                        <p:tgtEl>
                                          <p:spTgt spid="34"/>
                                        </p:tgtEl>
                                        <p:attrNameLst>
                                          <p:attrName>style.visibility</p:attrName>
                                        </p:attrNameLst>
                                      </p:cBhvr>
                                      <p:to>
                                        <p:strVal val="visible"/>
                                      </p:to>
                                    </p:set>
                                    <p:animEffect transition="in" filter="wheel(1)">
                                      <p:cBhvr>
                                        <p:cTn id="37" dur="600"/>
                                        <p:tgtEl>
                                          <p:spTgt spid="34"/>
                                        </p:tgtEl>
                                      </p:cBhvr>
                                    </p:animEffect>
                                  </p:childTnLst>
                                </p:cTn>
                              </p:par>
                            </p:childTnLst>
                          </p:cTn>
                        </p:par>
                        <p:par>
                          <p:cTn id="38" fill="hold">
                            <p:stCondLst>
                              <p:cond delay="5800"/>
                            </p:stCondLst>
                            <p:childTnLst>
                              <p:par>
                                <p:cTn id="39" presetID="22" presetClass="entr" presetSubtype="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wipe(left)">
                                      <p:cBhvr>
                                        <p:cTn id="41" dur="500"/>
                                        <p:tgtEl>
                                          <p:spTgt spid="38"/>
                                        </p:tgtEl>
                                      </p:cBhvr>
                                    </p:animEffect>
                                  </p:childTnLst>
                                </p:cTn>
                              </p:par>
                            </p:childTnLst>
                          </p:cTn>
                        </p:par>
                        <p:par>
                          <p:cTn id="42" fill="hold">
                            <p:stCondLst>
                              <p:cond delay="6300"/>
                            </p:stCondLst>
                            <p:childTnLst>
                              <p:par>
                                <p:cTn id="43" presetID="10" presetClass="entr" presetSubtype="0"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childTnLst>
                          </p:cTn>
                        </p:par>
                        <p:par>
                          <p:cTn id="46" fill="hold">
                            <p:stCondLst>
                              <p:cond delay="6800"/>
                            </p:stCondLst>
                            <p:childTnLst>
                              <p:par>
                                <p:cTn id="47" presetID="21" presetClass="entr" presetSubtype="1" fill="hold" nodeType="afterEffect">
                                  <p:stCondLst>
                                    <p:cond delay="500"/>
                                  </p:stCondLst>
                                  <p:childTnLst>
                                    <p:set>
                                      <p:cBhvr>
                                        <p:cTn id="48" dur="1" fill="hold">
                                          <p:stCondLst>
                                            <p:cond delay="0"/>
                                          </p:stCondLst>
                                        </p:cTn>
                                        <p:tgtEl>
                                          <p:spTgt spid="35"/>
                                        </p:tgtEl>
                                        <p:attrNameLst>
                                          <p:attrName>style.visibility</p:attrName>
                                        </p:attrNameLst>
                                      </p:cBhvr>
                                      <p:to>
                                        <p:strVal val="visible"/>
                                      </p:to>
                                    </p:set>
                                    <p:animEffect transition="in" filter="wheel(1)">
                                      <p:cBhvr>
                                        <p:cTn id="49" dur="600"/>
                                        <p:tgtEl>
                                          <p:spTgt spid="35"/>
                                        </p:tgtEl>
                                      </p:cBhvr>
                                    </p:animEffect>
                                  </p:childTnLst>
                                </p:cTn>
                              </p:par>
                            </p:childTnLst>
                          </p:cTn>
                        </p:par>
                        <p:par>
                          <p:cTn id="50" fill="hold">
                            <p:stCondLst>
                              <p:cond delay="7900"/>
                            </p:stCondLst>
                            <p:childTnLst>
                              <p:par>
                                <p:cTn id="51" presetID="22" presetClass="entr" presetSubtype="8"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wipe(left)">
                                      <p:cBhvr>
                                        <p:cTn id="53" dur="500"/>
                                        <p:tgtEl>
                                          <p:spTgt spid="42"/>
                                        </p:tgtEl>
                                      </p:cBhvr>
                                    </p:animEffect>
                                  </p:childTnLst>
                                </p:cTn>
                              </p:par>
                            </p:childTnLst>
                          </p:cTn>
                        </p:par>
                        <p:par>
                          <p:cTn id="54" fill="hold">
                            <p:stCondLst>
                              <p:cond delay="8400"/>
                            </p:stCondLst>
                            <p:childTnLst>
                              <p:par>
                                <p:cTn id="55" presetID="10" presetClass="entr" presetSubtype="0"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par>
                          <p:cTn id="58" fill="hold">
                            <p:stCondLst>
                              <p:cond delay="8900"/>
                            </p:stCondLst>
                            <p:childTnLst>
                              <p:par>
                                <p:cTn id="59" presetID="10" presetClass="entr" presetSubtype="0" fill="hold" grpId="0" nodeType="afterEffect">
                                  <p:stCondLst>
                                    <p:cond delay="80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500"/>
                                        <p:tgtEl>
                                          <p:spTgt spid="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2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Wrapping up:</a:t>
            </a:r>
          </a:p>
        </p:txBody>
      </p:sp>
      <p:sp>
        <p:nvSpPr>
          <p:cNvPr id="5" name="TextBox 4"/>
          <p:cNvSpPr txBox="1"/>
          <p:nvPr/>
        </p:nvSpPr>
        <p:spPr>
          <a:xfrm>
            <a:off x="1078404" y="4687385"/>
            <a:ext cx="3802482" cy="984885"/>
          </a:xfrm>
          <a:prstGeom prst="rect">
            <a:avLst/>
          </a:prstGeom>
          <a:noFill/>
        </p:spPr>
        <p:txBody>
          <a:bodyPr wrap="square" lIns="91440" tIns="0" rIns="0" bIns="0" rtlCol="0">
            <a:spAutoFit/>
          </a:bodyPr>
          <a:lstStyle/>
          <a:p>
            <a:pPr fontAlgn="base">
              <a:spcBef>
                <a:spcPct val="50000"/>
              </a:spcBef>
              <a:spcAft>
                <a:spcPct val="0"/>
              </a:spcAft>
              <a:buClr>
                <a:srgbClr val="F0AB00"/>
              </a:buClr>
              <a:buSzPct val="80000"/>
            </a:pPr>
            <a:r>
              <a:rPr lang="en-US" sz="1600" dirty="0">
                <a:solidFill>
                  <a:schemeClr val="bg1"/>
                </a:solidFill>
              </a:rPr>
              <a:t>With SAP </a:t>
            </a:r>
            <a:r>
              <a:rPr lang="en-US" sz="1600" dirty="0" err="1">
                <a:solidFill>
                  <a:schemeClr val="bg1"/>
                </a:solidFill>
              </a:rPr>
              <a:t>Ariba</a:t>
            </a:r>
            <a:r>
              <a:rPr lang="en-US" sz="1600" dirty="0">
                <a:solidFill>
                  <a:schemeClr val="bg1"/>
                </a:solidFill>
              </a:rPr>
              <a:t>, Bridgestone has unified purchasing process and policies across the organization </a:t>
            </a:r>
            <a:r>
              <a:rPr lang="en-US" sz="1600" b="1" dirty="0">
                <a:solidFill>
                  <a:schemeClr val="accent1"/>
                </a:solidFill>
              </a:rPr>
              <a:t>reaching 100% control </a:t>
            </a:r>
            <a:r>
              <a:rPr lang="en-US" sz="1600" dirty="0">
                <a:solidFill>
                  <a:schemeClr val="bg1"/>
                </a:solidFill>
              </a:rPr>
              <a:t>an reporting of indirect spend. </a:t>
            </a:r>
          </a:p>
        </p:txBody>
      </p:sp>
      <p:sp>
        <p:nvSpPr>
          <p:cNvPr id="6" name="TextBox 5"/>
          <p:cNvSpPr txBox="1"/>
          <p:nvPr/>
        </p:nvSpPr>
        <p:spPr>
          <a:xfrm>
            <a:off x="7056775" y="4687385"/>
            <a:ext cx="3802480" cy="984885"/>
          </a:xfrm>
          <a:prstGeom prst="rect">
            <a:avLst/>
          </a:prstGeom>
          <a:noFill/>
        </p:spPr>
        <p:txBody>
          <a:bodyPr wrap="square" lIns="91440" tIns="0" rIns="0" bIns="0" rtlCol="0">
            <a:spAutoFit/>
          </a:bodyPr>
          <a:lstStyle/>
          <a:p>
            <a:pPr fontAlgn="base">
              <a:spcBef>
                <a:spcPct val="50000"/>
              </a:spcBef>
              <a:spcAft>
                <a:spcPct val="0"/>
              </a:spcAft>
              <a:buClr>
                <a:srgbClr val="F0AB00"/>
              </a:buClr>
              <a:buSzPct val="80000"/>
            </a:pPr>
            <a:r>
              <a:rPr lang="en-US" sz="1600" dirty="0">
                <a:solidFill>
                  <a:schemeClr val="bg1"/>
                </a:solidFill>
              </a:rPr>
              <a:t>With SAP </a:t>
            </a:r>
            <a:r>
              <a:rPr lang="en-US" sz="1600" dirty="0" err="1">
                <a:solidFill>
                  <a:schemeClr val="bg1"/>
                </a:solidFill>
              </a:rPr>
              <a:t>Ariba</a:t>
            </a:r>
            <a:r>
              <a:rPr lang="en-US" sz="1600" dirty="0">
                <a:solidFill>
                  <a:schemeClr val="bg1"/>
                </a:solidFill>
              </a:rPr>
              <a:t>, utility company, National Grid, is able to manage 100% of its suppliers through the system and saw </a:t>
            </a:r>
            <a:r>
              <a:rPr lang="en-US" sz="1600" b="1" dirty="0">
                <a:solidFill>
                  <a:schemeClr val="accent1"/>
                </a:solidFill>
              </a:rPr>
              <a:t>$2.2 million in savings </a:t>
            </a:r>
            <a:r>
              <a:rPr lang="en-US" sz="1600" dirty="0">
                <a:solidFill>
                  <a:schemeClr val="bg1"/>
                </a:solidFill>
              </a:rPr>
              <a:t>in the first year.</a:t>
            </a:r>
          </a:p>
        </p:txBody>
      </p:sp>
      <p:sp>
        <p:nvSpPr>
          <p:cNvPr id="7" name="Title 1">
            <a:extLst>
              <a:ext uri="{FF2B5EF4-FFF2-40B4-BE49-F238E27FC236}">
                <a16:creationId xmlns:a16="http://schemas.microsoft.com/office/drawing/2014/main" id="{D5EB8C69-7A2C-2848-9325-93C46FD8F6B1}"/>
              </a:ext>
            </a:extLst>
          </p:cNvPr>
          <p:cNvSpPr txBox="1">
            <a:spLocks/>
          </p:cNvSpPr>
          <p:nvPr/>
        </p:nvSpPr>
        <p:spPr bwMode="black">
          <a:xfrm>
            <a:off x="504001" y="919498"/>
            <a:ext cx="11186476" cy="461665"/>
          </a:xfrm>
          <a:prstGeom prst="rect">
            <a:avLst/>
          </a:prstGeom>
        </p:spPr>
        <p:txBody>
          <a:bodyPr vert="horz" wrap="square" lIns="0" tIns="0" rIns="0" bIns="0" rtlCol="0" anchor="t" anchorCtr="0">
            <a:spAutoFit/>
          </a:bodyPr>
          <a:lstStyle>
            <a:lvl1pPr algn="l" defTabSz="1088558" rtl="0" eaLnBrk="1" latinLnBrk="0" hangingPunct="1">
              <a:spcBef>
                <a:spcPct val="0"/>
              </a:spcBef>
              <a:buNone/>
              <a:defRPr sz="2700" b="1" kern="1200" baseline="0">
                <a:solidFill>
                  <a:schemeClr val="accent1"/>
                </a:solidFill>
                <a:latin typeface="+mj-lt"/>
                <a:ea typeface="+mj-ea"/>
                <a:cs typeface="+mj-cs"/>
              </a:defRPr>
            </a:lvl1pPr>
          </a:lstStyle>
          <a:p>
            <a:r>
              <a:rPr lang="en-US" sz="3000" dirty="0">
                <a:solidFill>
                  <a:schemeClr val="bg1"/>
                </a:solidFill>
              </a:rPr>
              <a:t>In the words of our customers.</a:t>
            </a:r>
          </a:p>
        </p:txBody>
      </p:sp>
      <p:cxnSp>
        <p:nvCxnSpPr>
          <p:cNvPr id="10" name="Straight Connector 9">
            <a:extLst>
              <a:ext uri="{FF2B5EF4-FFF2-40B4-BE49-F238E27FC236}">
                <a16:creationId xmlns:a16="http://schemas.microsoft.com/office/drawing/2014/main" id="{DC5D8F4F-784D-BC4C-9A41-6832CD792B36}"/>
              </a:ext>
            </a:extLst>
          </p:cNvPr>
          <p:cNvCxnSpPr>
            <a:cxnSpLocks/>
          </p:cNvCxnSpPr>
          <p:nvPr/>
        </p:nvCxnSpPr>
        <p:spPr>
          <a:xfrm>
            <a:off x="467734" y="4102610"/>
            <a:ext cx="11222736" cy="0"/>
          </a:xfrm>
          <a:prstGeom prst="line">
            <a:avLst/>
          </a:prstGeom>
          <a:ln w="127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B9E00BBA-21F8-7349-80EA-7C093C6FBE16}"/>
              </a:ext>
            </a:extLst>
          </p:cNvPr>
          <p:cNvGrpSpPr/>
          <p:nvPr/>
        </p:nvGrpSpPr>
        <p:grpSpPr>
          <a:xfrm>
            <a:off x="467734" y="1941839"/>
            <a:ext cx="5089623" cy="1569660"/>
            <a:chOff x="467734" y="1941839"/>
            <a:chExt cx="5089623" cy="1569660"/>
          </a:xfrm>
        </p:grpSpPr>
        <p:sp>
          <p:nvSpPr>
            <p:cNvPr id="3" name="TextBox 2"/>
            <p:cNvSpPr txBox="1"/>
            <p:nvPr/>
          </p:nvSpPr>
          <p:spPr>
            <a:xfrm>
              <a:off x="1078404" y="1941839"/>
              <a:ext cx="4113189" cy="1569660"/>
            </a:xfrm>
            <a:prstGeom prst="rect">
              <a:avLst/>
            </a:prstGeom>
            <a:noFill/>
          </p:spPr>
          <p:txBody>
            <a:bodyPr wrap="square" lIns="0" tIns="0" rIns="0" bIns="0" rtlCol="0">
              <a:spAutoFit/>
            </a:bodyPr>
            <a:lstStyle/>
            <a:p>
              <a:pPr algn="l" fontAlgn="base">
                <a:spcBef>
                  <a:spcPct val="50000"/>
                </a:spcBef>
                <a:spcAft>
                  <a:spcPct val="0"/>
                </a:spcAft>
                <a:buClr>
                  <a:srgbClr val="F0AB00"/>
                </a:buClr>
                <a:buSzPct val="80000"/>
              </a:pPr>
              <a:r>
                <a:rPr lang="en-US" sz="1600" dirty="0">
                  <a:solidFill>
                    <a:schemeClr val="bg1"/>
                  </a:solidFill>
                </a:rPr>
                <a:t>The biggest benefit of SAP Ariba has been  process automation where we have seen </a:t>
              </a:r>
              <a:r>
                <a:rPr lang="en-US" sz="1600" b="1" dirty="0">
                  <a:solidFill>
                    <a:schemeClr val="accent1"/>
                  </a:solidFill>
                </a:rPr>
                <a:t>45% of procurement-related processes automated</a:t>
              </a:r>
              <a:r>
                <a:rPr lang="en-US" sz="1600" dirty="0">
                  <a:solidFill>
                    <a:schemeClr val="accent1"/>
                  </a:solidFill>
                </a:rPr>
                <a:t>.</a:t>
              </a:r>
              <a:endParaRPr lang="en-US" sz="1600" dirty="0">
                <a:solidFill>
                  <a:schemeClr val="bg1"/>
                </a:solidFill>
              </a:endParaRPr>
            </a:p>
            <a:p>
              <a:pPr algn="r" fontAlgn="base">
                <a:spcBef>
                  <a:spcPct val="50000"/>
                </a:spcBef>
                <a:spcAft>
                  <a:spcPct val="0"/>
                </a:spcAft>
                <a:buClr>
                  <a:srgbClr val="F0AB00"/>
                </a:buClr>
                <a:buSzPct val="80000"/>
              </a:pPr>
              <a:r>
                <a:rPr lang="en-US" sz="1800" dirty="0">
                  <a:solidFill>
                    <a:schemeClr val="bg1"/>
                  </a:solidFill>
                </a:rPr>
                <a:t>- </a:t>
              </a:r>
              <a:r>
                <a:rPr lang="en-US" sz="1100" dirty="0">
                  <a:solidFill>
                    <a:schemeClr val="bg1"/>
                  </a:solidFill>
                </a:rPr>
                <a:t>Michal </a:t>
              </a:r>
              <a:r>
                <a:rPr lang="en-US" sz="1100" dirty="0" err="1">
                  <a:solidFill>
                    <a:schemeClr val="bg1"/>
                  </a:solidFill>
                </a:rPr>
                <a:t>Szlezak</a:t>
              </a:r>
              <a:r>
                <a:rPr lang="en-US" sz="1100" dirty="0">
                  <a:solidFill>
                    <a:schemeClr val="bg1"/>
                  </a:solidFill>
                </a:rPr>
                <a:t>, Indirect Procurement Manager, </a:t>
              </a:r>
              <a:br>
                <a:rPr lang="en-US" sz="1100" dirty="0">
                  <a:solidFill>
                    <a:schemeClr val="bg1"/>
                  </a:solidFill>
                </a:rPr>
              </a:br>
              <a:r>
                <a:rPr lang="en-US" sz="1100" dirty="0">
                  <a:solidFill>
                    <a:schemeClr val="bg1"/>
                  </a:solidFill>
                </a:rPr>
                <a:t>Eastern European Regions, </a:t>
              </a:r>
              <a:r>
                <a:rPr lang="en-US" sz="1100" dirty="0" err="1">
                  <a:solidFill>
                    <a:schemeClr val="bg1"/>
                  </a:solidFill>
                </a:rPr>
                <a:t>Danfoass</a:t>
              </a:r>
              <a:r>
                <a:rPr lang="en-US" sz="1100" dirty="0">
                  <a:solidFill>
                    <a:schemeClr val="bg1"/>
                  </a:solidFill>
                </a:rPr>
                <a:t> A/S</a:t>
              </a:r>
            </a:p>
          </p:txBody>
        </p:sp>
        <p:sp>
          <p:nvSpPr>
            <p:cNvPr id="13" name="Freeform 12">
              <a:extLst>
                <a:ext uri="{FF2B5EF4-FFF2-40B4-BE49-F238E27FC236}">
                  <a16:creationId xmlns:a16="http://schemas.microsoft.com/office/drawing/2014/main" id="{404CCDA8-0D40-CE4F-884C-71F653EF31A1}"/>
                </a:ext>
              </a:extLst>
            </p:cNvPr>
            <p:cNvSpPr/>
            <p:nvPr/>
          </p:nvSpPr>
          <p:spPr>
            <a:xfrm>
              <a:off x="467734" y="1941839"/>
              <a:ext cx="387977" cy="277681"/>
            </a:xfrm>
            <a:custGeom>
              <a:avLst/>
              <a:gdLst>
                <a:gd name="connsiteX0" fmla="*/ 488896 w 488896"/>
                <a:gd name="connsiteY0" fmla="*/ 0 h 349910"/>
                <a:gd name="connsiteX1" fmla="*/ 488896 w 488896"/>
                <a:gd name="connsiteY1" fmla="*/ 39014 h 349910"/>
                <a:gd name="connsiteX2" fmla="*/ 448053 w 488896"/>
                <a:gd name="connsiteY2" fmla="*/ 57912 h 349910"/>
                <a:gd name="connsiteX3" fmla="*/ 405990 w 488896"/>
                <a:gd name="connsiteY3" fmla="*/ 90830 h 349910"/>
                <a:gd name="connsiteX4" fmla="*/ 374291 w 488896"/>
                <a:gd name="connsiteY4" fmla="*/ 131674 h 349910"/>
                <a:gd name="connsiteX5" fmla="*/ 364538 w 488896"/>
                <a:gd name="connsiteY5" fmla="*/ 175565 h 349910"/>
                <a:gd name="connsiteX6" fmla="*/ 377949 w 488896"/>
                <a:gd name="connsiteY6" fmla="*/ 185318 h 349910"/>
                <a:gd name="connsiteX7" fmla="*/ 398675 w 488896"/>
                <a:gd name="connsiteY7" fmla="*/ 186538 h 349910"/>
                <a:gd name="connsiteX8" fmla="*/ 451710 w 488896"/>
                <a:gd name="connsiteY8" fmla="*/ 206654 h 349910"/>
                <a:gd name="connsiteX9" fmla="*/ 474266 w 488896"/>
                <a:gd name="connsiteY9" fmla="*/ 263347 h 349910"/>
                <a:gd name="connsiteX10" fmla="*/ 449272 w 488896"/>
                <a:gd name="connsiteY10" fmla="*/ 324307 h 349910"/>
                <a:gd name="connsiteX11" fmla="*/ 392579 w 488896"/>
                <a:gd name="connsiteY11" fmla="*/ 349910 h 349910"/>
                <a:gd name="connsiteX12" fmla="*/ 318818 w 488896"/>
                <a:gd name="connsiteY12" fmla="*/ 314554 h 349910"/>
                <a:gd name="connsiteX13" fmla="*/ 293824 w 488896"/>
                <a:gd name="connsiteY13" fmla="*/ 227990 h 349910"/>
                <a:gd name="connsiteX14" fmla="*/ 310283 w 488896"/>
                <a:gd name="connsiteY14" fmla="*/ 150571 h 349910"/>
                <a:gd name="connsiteX15" fmla="*/ 353565 w 488896"/>
                <a:gd name="connsiteY15" fmla="*/ 82906 h 349910"/>
                <a:gd name="connsiteX16" fmla="*/ 415744 w 488896"/>
                <a:gd name="connsiteY16" fmla="*/ 30480 h 349910"/>
                <a:gd name="connsiteX17" fmla="*/ 488896 w 488896"/>
                <a:gd name="connsiteY17" fmla="*/ 0 h 349910"/>
                <a:gd name="connsiteX18" fmla="*/ 195072 w 488896"/>
                <a:gd name="connsiteY18" fmla="*/ 0 h 349910"/>
                <a:gd name="connsiteX19" fmla="*/ 195072 w 488896"/>
                <a:gd name="connsiteY19" fmla="*/ 39014 h 349910"/>
                <a:gd name="connsiteX20" fmla="*/ 154229 w 488896"/>
                <a:gd name="connsiteY20" fmla="*/ 57912 h 349910"/>
                <a:gd name="connsiteX21" fmla="*/ 112166 w 488896"/>
                <a:gd name="connsiteY21" fmla="*/ 90830 h 349910"/>
                <a:gd name="connsiteX22" fmla="*/ 80467 w 488896"/>
                <a:gd name="connsiteY22" fmla="*/ 131674 h 349910"/>
                <a:gd name="connsiteX23" fmla="*/ 70714 w 488896"/>
                <a:gd name="connsiteY23" fmla="*/ 175565 h 349910"/>
                <a:gd name="connsiteX24" fmla="*/ 84125 w 488896"/>
                <a:gd name="connsiteY24" fmla="*/ 185318 h 349910"/>
                <a:gd name="connsiteX25" fmla="*/ 104851 w 488896"/>
                <a:gd name="connsiteY25" fmla="*/ 186538 h 349910"/>
                <a:gd name="connsiteX26" fmla="*/ 157886 w 488896"/>
                <a:gd name="connsiteY26" fmla="*/ 206654 h 349910"/>
                <a:gd name="connsiteX27" fmla="*/ 180442 w 488896"/>
                <a:gd name="connsiteY27" fmla="*/ 263347 h 349910"/>
                <a:gd name="connsiteX28" fmla="*/ 155448 w 488896"/>
                <a:gd name="connsiteY28" fmla="*/ 324307 h 349910"/>
                <a:gd name="connsiteX29" fmla="*/ 98755 w 488896"/>
                <a:gd name="connsiteY29" fmla="*/ 349910 h 349910"/>
                <a:gd name="connsiteX30" fmla="*/ 24994 w 488896"/>
                <a:gd name="connsiteY30" fmla="*/ 314554 h 349910"/>
                <a:gd name="connsiteX31" fmla="*/ 0 w 488896"/>
                <a:gd name="connsiteY31" fmla="*/ 227990 h 349910"/>
                <a:gd name="connsiteX32" fmla="*/ 16459 w 488896"/>
                <a:gd name="connsiteY32" fmla="*/ 150571 h 349910"/>
                <a:gd name="connsiteX33" fmla="*/ 59741 w 488896"/>
                <a:gd name="connsiteY33" fmla="*/ 82906 h 349910"/>
                <a:gd name="connsiteX34" fmla="*/ 121920 w 488896"/>
                <a:gd name="connsiteY34" fmla="*/ 30480 h 349910"/>
                <a:gd name="connsiteX35" fmla="*/ 195072 w 488896"/>
                <a:gd name="connsiteY35" fmla="*/ 0 h 34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88896" h="349910">
                  <a:moveTo>
                    <a:pt x="488896" y="0"/>
                  </a:moveTo>
                  <a:lnTo>
                    <a:pt x="488896" y="39014"/>
                  </a:lnTo>
                  <a:cubicBezTo>
                    <a:pt x="476704" y="42266"/>
                    <a:pt x="463090" y="48577"/>
                    <a:pt x="448053" y="57912"/>
                  </a:cubicBezTo>
                  <a:cubicBezTo>
                    <a:pt x="433003" y="67272"/>
                    <a:pt x="418983" y="78232"/>
                    <a:pt x="405990" y="90830"/>
                  </a:cubicBezTo>
                  <a:cubicBezTo>
                    <a:pt x="392986" y="103442"/>
                    <a:pt x="382407" y="117043"/>
                    <a:pt x="374291" y="131674"/>
                  </a:cubicBezTo>
                  <a:cubicBezTo>
                    <a:pt x="366163" y="146304"/>
                    <a:pt x="362899" y="160934"/>
                    <a:pt x="364538" y="175565"/>
                  </a:cubicBezTo>
                  <a:cubicBezTo>
                    <a:pt x="366163" y="181267"/>
                    <a:pt x="370634" y="184518"/>
                    <a:pt x="377949" y="185318"/>
                  </a:cubicBezTo>
                  <a:cubicBezTo>
                    <a:pt x="385264" y="186131"/>
                    <a:pt x="392160" y="186538"/>
                    <a:pt x="398675" y="186538"/>
                  </a:cubicBezTo>
                  <a:cubicBezTo>
                    <a:pt x="418983" y="186538"/>
                    <a:pt x="436661" y="193243"/>
                    <a:pt x="451710" y="206654"/>
                  </a:cubicBezTo>
                  <a:cubicBezTo>
                    <a:pt x="466747" y="220066"/>
                    <a:pt x="474266" y="238963"/>
                    <a:pt x="474266" y="263347"/>
                  </a:cubicBezTo>
                  <a:cubicBezTo>
                    <a:pt x="474266" y="286931"/>
                    <a:pt x="465922" y="307238"/>
                    <a:pt x="449272" y="324307"/>
                  </a:cubicBezTo>
                  <a:cubicBezTo>
                    <a:pt x="432610" y="341376"/>
                    <a:pt x="413712" y="349910"/>
                    <a:pt x="392579" y="349910"/>
                  </a:cubicBezTo>
                  <a:cubicBezTo>
                    <a:pt x="360067" y="349910"/>
                    <a:pt x="335467" y="338138"/>
                    <a:pt x="318818" y="314554"/>
                  </a:cubicBezTo>
                  <a:cubicBezTo>
                    <a:pt x="302155" y="290982"/>
                    <a:pt x="293824" y="262128"/>
                    <a:pt x="293824" y="227990"/>
                  </a:cubicBezTo>
                  <a:cubicBezTo>
                    <a:pt x="293824" y="201168"/>
                    <a:pt x="299310" y="175374"/>
                    <a:pt x="310283" y="150571"/>
                  </a:cubicBezTo>
                  <a:cubicBezTo>
                    <a:pt x="321256" y="125794"/>
                    <a:pt x="335683" y="103238"/>
                    <a:pt x="353565" y="82906"/>
                  </a:cubicBezTo>
                  <a:cubicBezTo>
                    <a:pt x="371434" y="62598"/>
                    <a:pt x="392160" y="45110"/>
                    <a:pt x="415744" y="30480"/>
                  </a:cubicBezTo>
                  <a:cubicBezTo>
                    <a:pt x="439315" y="15850"/>
                    <a:pt x="463699" y="5690"/>
                    <a:pt x="488896" y="0"/>
                  </a:cubicBezTo>
                  <a:close/>
                  <a:moveTo>
                    <a:pt x="195072" y="0"/>
                  </a:moveTo>
                  <a:lnTo>
                    <a:pt x="195072" y="39014"/>
                  </a:lnTo>
                  <a:cubicBezTo>
                    <a:pt x="182880" y="42266"/>
                    <a:pt x="169253" y="48577"/>
                    <a:pt x="154229" y="57912"/>
                  </a:cubicBezTo>
                  <a:cubicBezTo>
                    <a:pt x="139179" y="67272"/>
                    <a:pt x="125159" y="78232"/>
                    <a:pt x="112166" y="90830"/>
                  </a:cubicBezTo>
                  <a:cubicBezTo>
                    <a:pt x="99149" y="103442"/>
                    <a:pt x="88583" y="117043"/>
                    <a:pt x="80467" y="131674"/>
                  </a:cubicBezTo>
                  <a:cubicBezTo>
                    <a:pt x="72326" y="146304"/>
                    <a:pt x="69075" y="160934"/>
                    <a:pt x="70714" y="175565"/>
                  </a:cubicBezTo>
                  <a:cubicBezTo>
                    <a:pt x="72326" y="181267"/>
                    <a:pt x="76810" y="184518"/>
                    <a:pt x="84125" y="185318"/>
                  </a:cubicBezTo>
                  <a:cubicBezTo>
                    <a:pt x="91440" y="186131"/>
                    <a:pt x="98336" y="186538"/>
                    <a:pt x="104851" y="186538"/>
                  </a:cubicBezTo>
                  <a:cubicBezTo>
                    <a:pt x="125159" y="186538"/>
                    <a:pt x="142837" y="193243"/>
                    <a:pt x="157886" y="206654"/>
                  </a:cubicBezTo>
                  <a:cubicBezTo>
                    <a:pt x="172911" y="220066"/>
                    <a:pt x="180442" y="238963"/>
                    <a:pt x="180442" y="263347"/>
                  </a:cubicBezTo>
                  <a:cubicBezTo>
                    <a:pt x="180442" y="286931"/>
                    <a:pt x="172098" y="307238"/>
                    <a:pt x="155448" y="324307"/>
                  </a:cubicBezTo>
                  <a:cubicBezTo>
                    <a:pt x="138773" y="341376"/>
                    <a:pt x="119888" y="349910"/>
                    <a:pt x="98755" y="349910"/>
                  </a:cubicBezTo>
                  <a:cubicBezTo>
                    <a:pt x="66231" y="349910"/>
                    <a:pt x="41643" y="338138"/>
                    <a:pt x="24994" y="314554"/>
                  </a:cubicBezTo>
                  <a:cubicBezTo>
                    <a:pt x="8319" y="290982"/>
                    <a:pt x="0" y="262128"/>
                    <a:pt x="0" y="227990"/>
                  </a:cubicBezTo>
                  <a:cubicBezTo>
                    <a:pt x="0" y="201168"/>
                    <a:pt x="5486" y="175374"/>
                    <a:pt x="16459" y="150571"/>
                  </a:cubicBezTo>
                  <a:cubicBezTo>
                    <a:pt x="27432" y="125794"/>
                    <a:pt x="41859" y="103238"/>
                    <a:pt x="59741" y="82906"/>
                  </a:cubicBezTo>
                  <a:cubicBezTo>
                    <a:pt x="77610" y="62598"/>
                    <a:pt x="98336" y="45110"/>
                    <a:pt x="121920" y="30480"/>
                  </a:cubicBezTo>
                  <a:cubicBezTo>
                    <a:pt x="145491" y="15850"/>
                    <a:pt x="169875" y="5690"/>
                    <a:pt x="195072" y="0"/>
                  </a:cubicBezTo>
                  <a:close/>
                </a:path>
              </a:pathLst>
            </a:custGeom>
            <a:solidFill>
              <a:schemeClr val="tx1">
                <a:lumMod val="50000"/>
                <a:lumOff val="50000"/>
              </a:schemeClr>
            </a:solid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 name="Freeform 13">
              <a:extLst>
                <a:ext uri="{FF2B5EF4-FFF2-40B4-BE49-F238E27FC236}">
                  <a16:creationId xmlns:a16="http://schemas.microsoft.com/office/drawing/2014/main" id="{F2394CBF-F76B-754F-BCD4-563BE7AB0B8E}"/>
                </a:ext>
              </a:extLst>
            </p:cNvPr>
            <p:cNvSpPr/>
            <p:nvPr/>
          </p:nvSpPr>
          <p:spPr>
            <a:xfrm>
              <a:off x="5169380" y="1990999"/>
              <a:ext cx="387977" cy="277681"/>
            </a:xfrm>
            <a:custGeom>
              <a:avLst/>
              <a:gdLst>
                <a:gd name="connsiteX0" fmla="*/ 390141 w 488896"/>
                <a:gd name="connsiteY0" fmla="*/ 0 h 349910"/>
                <a:gd name="connsiteX1" fmla="*/ 463902 w 488896"/>
                <a:gd name="connsiteY1" fmla="*/ 35357 h 349910"/>
                <a:gd name="connsiteX2" fmla="*/ 488896 w 488896"/>
                <a:gd name="connsiteY2" fmla="*/ 121920 h 349910"/>
                <a:gd name="connsiteX3" fmla="*/ 472437 w 488896"/>
                <a:gd name="connsiteY3" fmla="*/ 199339 h 349910"/>
                <a:gd name="connsiteX4" fmla="*/ 429155 w 488896"/>
                <a:gd name="connsiteY4" fmla="*/ 267005 h 349910"/>
                <a:gd name="connsiteX5" fmla="*/ 366976 w 488896"/>
                <a:gd name="connsiteY5" fmla="*/ 319430 h 349910"/>
                <a:gd name="connsiteX6" fmla="*/ 293824 w 488896"/>
                <a:gd name="connsiteY6" fmla="*/ 349910 h 349910"/>
                <a:gd name="connsiteX7" fmla="*/ 293824 w 488896"/>
                <a:gd name="connsiteY7" fmla="*/ 310896 h 349910"/>
                <a:gd name="connsiteX8" fmla="*/ 335277 w 488896"/>
                <a:gd name="connsiteY8" fmla="*/ 291998 h 349910"/>
                <a:gd name="connsiteX9" fmla="*/ 377339 w 488896"/>
                <a:gd name="connsiteY9" fmla="*/ 259080 h 349910"/>
                <a:gd name="connsiteX10" fmla="*/ 408429 w 488896"/>
                <a:gd name="connsiteY10" fmla="*/ 218237 h 349910"/>
                <a:gd name="connsiteX11" fmla="*/ 418182 w 488896"/>
                <a:gd name="connsiteY11" fmla="*/ 174346 h 349910"/>
                <a:gd name="connsiteX12" fmla="*/ 404771 w 488896"/>
                <a:gd name="connsiteY12" fmla="*/ 164592 h 349910"/>
                <a:gd name="connsiteX13" fmla="*/ 384045 w 488896"/>
                <a:gd name="connsiteY13" fmla="*/ 163373 h 349910"/>
                <a:gd name="connsiteX14" fmla="*/ 331010 w 488896"/>
                <a:gd name="connsiteY14" fmla="*/ 143256 h 349910"/>
                <a:gd name="connsiteX15" fmla="*/ 308454 w 488896"/>
                <a:gd name="connsiteY15" fmla="*/ 86563 h 349910"/>
                <a:gd name="connsiteX16" fmla="*/ 333448 w 488896"/>
                <a:gd name="connsiteY16" fmla="*/ 25603 h 349910"/>
                <a:gd name="connsiteX17" fmla="*/ 390141 w 488896"/>
                <a:gd name="connsiteY17" fmla="*/ 0 h 349910"/>
                <a:gd name="connsiteX18" fmla="*/ 96317 w 488896"/>
                <a:gd name="connsiteY18" fmla="*/ 0 h 349910"/>
                <a:gd name="connsiteX19" fmla="*/ 170078 w 488896"/>
                <a:gd name="connsiteY19" fmla="*/ 35357 h 349910"/>
                <a:gd name="connsiteX20" fmla="*/ 195072 w 488896"/>
                <a:gd name="connsiteY20" fmla="*/ 121920 h 349910"/>
                <a:gd name="connsiteX21" fmla="*/ 178613 w 488896"/>
                <a:gd name="connsiteY21" fmla="*/ 199339 h 349910"/>
                <a:gd name="connsiteX22" fmla="*/ 135331 w 488896"/>
                <a:gd name="connsiteY22" fmla="*/ 267005 h 349910"/>
                <a:gd name="connsiteX23" fmla="*/ 73152 w 488896"/>
                <a:gd name="connsiteY23" fmla="*/ 319430 h 349910"/>
                <a:gd name="connsiteX24" fmla="*/ 0 w 488896"/>
                <a:gd name="connsiteY24" fmla="*/ 349910 h 349910"/>
                <a:gd name="connsiteX25" fmla="*/ 0 w 488896"/>
                <a:gd name="connsiteY25" fmla="*/ 310896 h 349910"/>
                <a:gd name="connsiteX26" fmla="*/ 41453 w 488896"/>
                <a:gd name="connsiteY26" fmla="*/ 291998 h 349910"/>
                <a:gd name="connsiteX27" fmla="*/ 83515 w 488896"/>
                <a:gd name="connsiteY27" fmla="*/ 259080 h 349910"/>
                <a:gd name="connsiteX28" fmla="*/ 114605 w 488896"/>
                <a:gd name="connsiteY28" fmla="*/ 218237 h 349910"/>
                <a:gd name="connsiteX29" fmla="*/ 124358 w 488896"/>
                <a:gd name="connsiteY29" fmla="*/ 174346 h 349910"/>
                <a:gd name="connsiteX30" fmla="*/ 110947 w 488896"/>
                <a:gd name="connsiteY30" fmla="*/ 164592 h 349910"/>
                <a:gd name="connsiteX31" fmla="*/ 90221 w 488896"/>
                <a:gd name="connsiteY31" fmla="*/ 163373 h 349910"/>
                <a:gd name="connsiteX32" fmla="*/ 37186 w 488896"/>
                <a:gd name="connsiteY32" fmla="*/ 143256 h 349910"/>
                <a:gd name="connsiteX33" fmla="*/ 14630 w 488896"/>
                <a:gd name="connsiteY33" fmla="*/ 86563 h 349910"/>
                <a:gd name="connsiteX34" fmla="*/ 39624 w 488896"/>
                <a:gd name="connsiteY34" fmla="*/ 25603 h 349910"/>
                <a:gd name="connsiteX35" fmla="*/ 96317 w 488896"/>
                <a:gd name="connsiteY35" fmla="*/ 0 h 34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88896" h="349910">
                  <a:moveTo>
                    <a:pt x="390141" y="0"/>
                  </a:moveTo>
                  <a:cubicBezTo>
                    <a:pt x="422640" y="0"/>
                    <a:pt x="447240" y="11786"/>
                    <a:pt x="463902" y="35357"/>
                  </a:cubicBezTo>
                  <a:cubicBezTo>
                    <a:pt x="480552" y="58941"/>
                    <a:pt x="488896" y="87782"/>
                    <a:pt x="488896" y="121920"/>
                  </a:cubicBezTo>
                  <a:cubicBezTo>
                    <a:pt x="488896" y="148742"/>
                    <a:pt x="483410" y="174549"/>
                    <a:pt x="472437" y="199339"/>
                  </a:cubicBezTo>
                  <a:cubicBezTo>
                    <a:pt x="461464" y="224142"/>
                    <a:pt x="447024" y="246697"/>
                    <a:pt x="429155" y="267005"/>
                  </a:cubicBezTo>
                  <a:cubicBezTo>
                    <a:pt x="411274" y="287325"/>
                    <a:pt x="390547" y="304800"/>
                    <a:pt x="366976" y="319430"/>
                  </a:cubicBezTo>
                  <a:cubicBezTo>
                    <a:pt x="343392" y="334061"/>
                    <a:pt x="319008" y="344233"/>
                    <a:pt x="293824" y="349910"/>
                  </a:cubicBezTo>
                  <a:lnTo>
                    <a:pt x="293824" y="310896"/>
                  </a:lnTo>
                  <a:cubicBezTo>
                    <a:pt x="306016" y="307657"/>
                    <a:pt x="319821" y="301346"/>
                    <a:pt x="335277" y="291998"/>
                  </a:cubicBezTo>
                  <a:cubicBezTo>
                    <a:pt x="350707" y="282664"/>
                    <a:pt x="364728" y="271691"/>
                    <a:pt x="377339" y="259080"/>
                  </a:cubicBezTo>
                  <a:cubicBezTo>
                    <a:pt x="389925" y="246482"/>
                    <a:pt x="400288" y="232867"/>
                    <a:pt x="408429" y="218237"/>
                  </a:cubicBezTo>
                  <a:cubicBezTo>
                    <a:pt x="416544" y="203606"/>
                    <a:pt x="419795" y="188976"/>
                    <a:pt x="418182" y="174346"/>
                  </a:cubicBezTo>
                  <a:cubicBezTo>
                    <a:pt x="416544" y="168669"/>
                    <a:pt x="412086" y="165405"/>
                    <a:pt x="404771" y="164592"/>
                  </a:cubicBezTo>
                  <a:cubicBezTo>
                    <a:pt x="397456" y="163792"/>
                    <a:pt x="390547" y="163373"/>
                    <a:pt x="384045" y="163373"/>
                  </a:cubicBezTo>
                  <a:cubicBezTo>
                    <a:pt x="363712" y="163373"/>
                    <a:pt x="346034" y="156667"/>
                    <a:pt x="331010" y="143256"/>
                  </a:cubicBezTo>
                  <a:cubicBezTo>
                    <a:pt x="315960" y="129845"/>
                    <a:pt x="308454" y="110947"/>
                    <a:pt x="308454" y="86563"/>
                  </a:cubicBezTo>
                  <a:cubicBezTo>
                    <a:pt x="308454" y="62992"/>
                    <a:pt x="316786" y="42672"/>
                    <a:pt x="333448" y="25603"/>
                  </a:cubicBezTo>
                  <a:cubicBezTo>
                    <a:pt x="350098" y="8534"/>
                    <a:pt x="368995" y="0"/>
                    <a:pt x="390141" y="0"/>
                  </a:cubicBezTo>
                  <a:close/>
                  <a:moveTo>
                    <a:pt x="96317" y="0"/>
                  </a:moveTo>
                  <a:cubicBezTo>
                    <a:pt x="128816" y="0"/>
                    <a:pt x="153403" y="11786"/>
                    <a:pt x="170078" y="35357"/>
                  </a:cubicBezTo>
                  <a:cubicBezTo>
                    <a:pt x="186728" y="58941"/>
                    <a:pt x="195072" y="87782"/>
                    <a:pt x="195072" y="121920"/>
                  </a:cubicBezTo>
                  <a:cubicBezTo>
                    <a:pt x="195072" y="148742"/>
                    <a:pt x="189586" y="174549"/>
                    <a:pt x="178613" y="199339"/>
                  </a:cubicBezTo>
                  <a:cubicBezTo>
                    <a:pt x="167640" y="224142"/>
                    <a:pt x="153200" y="246697"/>
                    <a:pt x="135331" y="267005"/>
                  </a:cubicBezTo>
                  <a:cubicBezTo>
                    <a:pt x="117437" y="287325"/>
                    <a:pt x="96711" y="304800"/>
                    <a:pt x="73152" y="319430"/>
                  </a:cubicBezTo>
                  <a:cubicBezTo>
                    <a:pt x="49568" y="334061"/>
                    <a:pt x="25184" y="344233"/>
                    <a:pt x="0" y="349910"/>
                  </a:cubicBezTo>
                  <a:lnTo>
                    <a:pt x="0" y="310896"/>
                  </a:lnTo>
                  <a:cubicBezTo>
                    <a:pt x="12192" y="307657"/>
                    <a:pt x="25997" y="301346"/>
                    <a:pt x="41453" y="291998"/>
                  </a:cubicBezTo>
                  <a:cubicBezTo>
                    <a:pt x="56883" y="282664"/>
                    <a:pt x="70904" y="271691"/>
                    <a:pt x="83515" y="259080"/>
                  </a:cubicBezTo>
                  <a:cubicBezTo>
                    <a:pt x="96101" y="246482"/>
                    <a:pt x="106464" y="232867"/>
                    <a:pt x="114605" y="218237"/>
                  </a:cubicBezTo>
                  <a:cubicBezTo>
                    <a:pt x="122720" y="203606"/>
                    <a:pt x="125971" y="188976"/>
                    <a:pt x="124358" y="174346"/>
                  </a:cubicBezTo>
                  <a:cubicBezTo>
                    <a:pt x="122720" y="168669"/>
                    <a:pt x="118262" y="165405"/>
                    <a:pt x="110947" y="164592"/>
                  </a:cubicBezTo>
                  <a:cubicBezTo>
                    <a:pt x="103632" y="163792"/>
                    <a:pt x="96711" y="163373"/>
                    <a:pt x="90221" y="163373"/>
                  </a:cubicBezTo>
                  <a:cubicBezTo>
                    <a:pt x="69888" y="163373"/>
                    <a:pt x="52210" y="156667"/>
                    <a:pt x="37186" y="143256"/>
                  </a:cubicBezTo>
                  <a:cubicBezTo>
                    <a:pt x="22136" y="129845"/>
                    <a:pt x="14630" y="110947"/>
                    <a:pt x="14630" y="86563"/>
                  </a:cubicBezTo>
                  <a:cubicBezTo>
                    <a:pt x="14630" y="62992"/>
                    <a:pt x="22949" y="42672"/>
                    <a:pt x="39624" y="25603"/>
                  </a:cubicBezTo>
                  <a:cubicBezTo>
                    <a:pt x="56274" y="8534"/>
                    <a:pt x="75171" y="0"/>
                    <a:pt x="96317" y="0"/>
                  </a:cubicBezTo>
                  <a:close/>
                </a:path>
              </a:pathLst>
            </a:custGeom>
            <a:solidFill>
              <a:schemeClr val="tx1">
                <a:lumMod val="50000"/>
                <a:lumOff val="50000"/>
              </a:schemeClr>
            </a:solid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20" name="Group 19">
            <a:extLst>
              <a:ext uri="{FF2B5EF4-FFF2-40B4-BE49-F238E27FC236}">
                <a16:creationId xmlns:a16="http://schemas.microsoft.com/office/drawing/2014/main" id="{F04A2D97-39BE-BE44-AA4B-0E58FEC4901F}"/>
              </a:ext>
            </a:extLst>
          </p:cNvPr>
          <p:cNvGrpSpPr/>
          <p:nvPr/>
        </p:nvGrpSpPr>
        <p:grpSpPr>
          <a:xfrm>
            <a:off x="6453962" y="1941839"/>
            <a:ext cx="5138186" cy="1815882"/>
            <a:chOff x="6453962" y="1941839"/>
            <a:chExt cx="5138186" cy="1815882"/>
          </a:xfrm>
        </p:grpSpPr>
        <p:sp>
          <p:nvSpPr>
            <p:cNvPr id="4" name="TextBox 3"/>
            <p:cNvSpPr txBox="1"/>
            <p:nvPr/>
          </p:nvSpPr>
          <p:spPr>
            <a:xfrm>
              <a:off x="7056775" y="1941839"/>
              <a:ext cx="4017767" cy="1815882"/>
            </a:xfrm>
            <a:prstGeom prst="rect">
              <a:avLst/>
            </a:prstGeom>
            <a:noFill/>
          </p:spPr>
          <p:txBody>
            <a:bodyPr wrap="square" lIns="0" tIns="0" rIns="0" bIns="0" rtlCol="0">
              <a:spAutoFit/>
            </a:bodyPr>
            <a:lstStyle/>
            <a:p>
              <a:pPr algn="l" fontAlgn="base">
                <a:spcBef>
                  <a:spcPct val="50000"/>
                </a:spcBef>
                <a:spcAft>
                  <a:spcPct val="0"/>
                </a:spcAft>
                <a:buClr>
                  <a:srgbClr val="F0AB00"/>
                </a:buClr>
                <a:buSzPct val="80000"/>
              </a:pPr>
              <a:r>
                <a:rPr lang="en-US" sz="1600" dirty="0">
                  <a:solidFill>
                    <a:schemeClr val="bg1"/>
                  </a:solidFill>
                </a:rPr>
                <a:t>Guided Buying is a really great application for McKesson. [We use it] as our </a:t>
              </a:r>
              <a:r>
                <a:rPr lang="en-US" sz="1600" b="1" dirty="0">
                  <a:solidFill>
                    <a:schemeClr val="accent1"/>
                  </a:solidFill>
                </a:rPr>
                <a:t>single point of entry into all of our sourcing and procurement systems.</a:t>
              </a:r>
              <a:r>
                <a:rPr lang="en-US" sz="1600" b="1" dirty="0">
                  <a:solidFill>
                    <a:schemeClr val="bg1"/>
                  </a:solidFill>
                </a:rPr>
                <a:t> </a:t>
              </a:r>
              <a:r>
                <a:rPr lang="en-US" sz="1600" dirty="0">
                  <a:solidFill>
                    <a:schemeClr val="bg1"/>
                  </a:solidFill>
                </a:rPr>
                <a:t>It guides them to the make smart purchasing decisions.</a:t>
              </a:r>
            </a:p>
            <a:p>
              <a:pPr algn="r" fontAlgn="base">
                <a:spcBef>
                  <a:spcPct val="50000"/>
                </a:spcBef>
                <a:spcAft>
                  <a:spcPct val="0"/>
                </a:spcAft>
                <a:buClr>
                  <a:srgbClr val="F0AB00"/>
                </a:buClr>
                <a:buSzPct val="80000"/>
              </a:pPr>
              <a:r>
                <a:rPr lang="en-US" sz="1800" dirty="0">
                  <a:solidFill>
                    <a:schemeClr val="bg1"/>
                  </a:solidFill>
                </a:rPr>
                <a:t>- </a:t>
              </a:r>
              <a:r>
                <a:rPr lang="en-US" sz="1100" dirty="0" err="1">
                  <a:solidFill>
                    <a:schemeClr val="bg1"/>
                  </a:solidFill>
                </a:rPr>
                <a:t>Michale</a:t>
              </a:r>
              <a:r>
                <a:rPr lang="en-US" sz="1100" dirty="0">
                  <a:solidFill>
                    <a:schemeClr val="bg1"/>
                  </a:solidFill>
                </a:rPr>
                <a:t> </a:t>
              </a:r>
              <a:r>
                <a:rPr lang="en-US" sz="1100" dirty="0" err="1">
                  <a:solidFill>
                    <a:schemeClr val="bg1"/>
                  </a:solidFill>
                </a:rPr>
                <a:t>Tokarz</a:t>
              </a:r>
              <a:r>
                <a:rPr lang="en-US" sz="1100" dirty="0">
                  <a:solidFill>
                    <a:schemeClr val="bg1"/>
                  </a:solidFill>
                </a:rPr>
                <a:t>, Senior Director Source to Pay, </a:t>
              </a:r>
              <a:br>
                <a:rPr lang="en-US" sz="1100" dirty="0">
                  <a:solidFill>
                    <a:schemeClr val="bg1"/>
                  </a:solidFill>
                </a:rPr>
              </a:br>
              <a:r>
                <a:rPr lang="en-US" sz="1100" dirty="0">
                  <a:solidFill>
                    <a:schemeClr val="bg1"/>
                  </a:solidFill>
                </a:rPr>
                <a:t>McKesson Corporation</a:t>
              </a:r>
            </a:p>
          </p:txBody>
        </p:sp>
        <p:sp>
          <p:nvSpPr>
            <p:cNvPr id="15" name="Freeform 14">
              <a:extLst>
                <a:ext uri="{FF2B5EF4-FFF2-40B4-BE49-F238E27FC236}">
                  <a16:creationId xmlns:a16="http://schemas.microsoft.com/office/drawing/2014/main" id="{6A7EABAE-1B88-A843-B53D-EB1BD0454D99}"/>
                </a:ext>
              </a:extLst>
            </p:cNvPr>
            <p:cNvSpPr/>
            <p:nvPr/>
          </p:nvSpPr>
          <p:spPr>
            <a:xfrm>
              <a:off x="6453962" y="1941839"/>
              <a:ext cx="387977" cy="277681"/>
            </a:xfrm>
            <a:custGeom>
              <a:avLst/>
              <a:gdLst>
                <a:gd name="connsiteX0" fmla="*/ 488896 w 488896"/>
                <a:gd name="connsiteY0" fmla="*/ 0 h 349910"/>
                <a:gd name="connsiteX1" fmla="*/ 488896 w 488896"/>
                <a:gd name="connsiteY1" fmla="*/ 39014 h 349910"/>
                <a:gd name="connsiteX2" fmla="*/ 448053 w 488896"/>
                <a:gd name="connsiteY2" fmla="*/ 57912 h 349910"/>
                <a:gd name="connsiteX3" fmla="*/ 405990 w 488896"/>
                <a:gd name="connsiteY3" fmla="*/ 90830 h 349910"/>
                <a:gd name="connsiteX4" fmla="*/ 374291 w 488896"/>
                <a:gd name="connsiteY4" fmla="*/ 131674 h 349910"/>
                <a:gd name="connsiteX5" fmla="*/ 364538 w 488896"/>
                <a:gd name="connsiteY5" fmla="*/ 175565 h 349910"/>
                <a:gd name="connsiteX6" fmla="*/ 377949 w 488896"/>
                <a:gd name="connsiteY6" fmla="*/ 185318 h 349910"/>
                <a:gd name="connsiteX7" fmla="*/ 398675 w 488896"/>
                <a:gd name="connsiteY7" fmla="*/ 186538 h 349910"/>
                <a:gd name="connsiteX8" fmla="*/ 451710 w 488896"/>
                <a:gd name="connsiteY8" fmla="*/ 206654 h 349910"/>
                <a:gd name="connsiteX9" fmla="*/ 474266 w 488896"/>
                <a:gd name="connsiteY9" fmla="*/ 263347 h 349910"/>
                <a:gd name="connsiteX10" fmla="*/ 449272 w 488896"/>
                <a:gd name="connsiteY10" fmla="*/ 324307 h 349910"/>
                <a:gd name="connsiteX11" fmla="*/ 392579 w 488896"/>
                <a:gd name="connsiteY11" fmla="*/ 349910 h 349910"/>
                <a:gd name="connsiteX12" fmla="*/ 318818 w 488896"/>
                <a:gd name="connsiteY12" fmla="*/ 314554 h 349910"/>
                <a:gd name="connsiteX13" fmla="*/ 293824 w 488896"/>
                <a:gd name="connsiteY13" fmla="*/ 227990 h 349910"/>
                <a:gd name="connsiteX14" fmla="*/ 310283 w 488896"/>
                <a:gd name="connsiteY14" fmla="*/ 150571 h 349910"/>
                <a:gd name="connsiteX15" fmla="*/ 353565 w 488896"/>
                <a:gd name="connsiteY15" fmla="*/ 82906 h 349910"/>
                <a:gd name="connsiteX16" fmla="*/ 415744 w 488896"/>
                <a:gd name="connsiteY16" fmla="*/ 30480 h 349910"/>
                <a:gd name="connsiteX17" fmla="*/ 488896 w 488896"/>
                <a:gd name="connsiteY17" fmla="*/ 0 h 349910"/>
                <a:gd name="connsiteX18" fmla="*/ 195072 w 488896"/>
                <a:gd name="connsiteY18" fmla="*/ 0 h 349910"/>
                <a:gd name="connsiteX19" fmla="*/ 195072 w 488896"/>
                <a:gd name="connsiteY19" fmla="*/ 39014 h 349910"/>
                <a:gd name="connsiteX20" fmla="*/ 154229 w 488896"/>
                <a:gd name="connsiteY20" fmla="*/ 57912 h 349910"/>
                <a:gd name="connsiteX21" fmla="*/ 112166 w 488896"/>
                <a:gd name="connsiteY21" fmla="*/ 90830 h 349910"/>
                <a:gd name="connsiteX22" fmla="*/ 80467 w 488896"/>
                <a:gd name="connsiteY22" fmla="*/ 131674 h 349910"/>
                <a:gd name="connsiteX23" fmla="*/ 70714 w 488896"/>
                <a:gd name="connsiteY23" fmla="*/ 175565 h 349910"/>
                <a:gd name="connsiteX24" fmla="*/ 84125 w 488896"/>
                <a:gd name="connsiteY24" fmla="*/ 185318 h 349910"/>
                <a:gd name="connsiteX25" fmla="*/ 104851 w 488896"/>
                <a:gd name="connsiteY25" fmla="*/ 186538 h 349910"/>
                <a:gd name="connsiteX26" fmla="*/ 157886 w 488896"/>
                <a:gd name="connsiteY26" fmla="*/ 206654 h 349910"/>
                <a:gd name="connsiteX27" fmla="*/ 180442 w 488896"/>
                <a:gd name="connsiteY27" fmla="*/ 263347 h 349910"/>
                <a:gd name="connsiteX28" fmla="*/ 155448 w 488896"/>
                <a:gd name="connsiteY28" fmla="*/ 324307 h 349910"/>
                <a:gd name="connsiteX29" fmla="*/ 98755 w 488896"/>
                <a:gd name="connsiteY29" fmla="*/ 349910 h 349910"/>
                <a:gd name="connsiteX30" fmla="*/ 24994 w 488896"/>
                <a:gd name="connsiteY30" fmla="*/ 314554 h 349910"/>
                <a:gd name="connsiteX31" fmla="*/ 0 w 488896"/>
                <a:gd name="connsiteY31" fmla="*/ 227990 h 349910"/>
                <a:gd name="connsiteX32" fmla="*/ 16459 w 488896"/>
                <a:gd name="connsiteY32" fmla="*/ 150571 h 349910"/>
                <a:gd name="connsiteX33" fmla="*/ 59741 w 488896"/>
                <a:gd name="connsiteY33" fmla="*/ 82906 h 349910"/>
                <a:gd name="connsiteX34" fmla="*/ 121920 w 488896"/>
                <a:gd name="connsiteY34" fmla="*/ 30480 h 349910"/>
                <a:gd name="connsiteX35" fmla="*/ 195072 w 488896"/>
                <a:gd name="connsiteY35" fmla="*/ 0 h 34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88896" h="349910">
                  <a:moveTo>
                    <a:pt x="488896" y="0"/>
                  </a:moveTo>
                  <a:lnTo>
                    <a:pt x="488896" y="39014"/>
                  </a:lnTo>
                  <a:cubicBezTo>
                    <a:pt x="476704" y="42266"/>
                    <a:pt x="463090" y="48577"/>
                    <a:pt x="448053" y="57912"/>
                  </a:cubicBezTo>
                  <a:cubicBezTo>
                    <a:pt x="433003" y="67272"/>
                    <a:pt x="418983" y="78232"/>
                    <a:pt x="405990" y="90830"/>
                  </a:cubicBezTo>
                  <a:cubicBezTo>
                    <a:pt x="392986" y="103442"/>
                    <a:pt x="382407" y="117043"/>
                    <a:pt x="374291" y="131674"/>
                  </a:cubicBezTo>
                  <a:cubicBezTo>
                    <a:pt x="366163" y="146304"/>
                    <a:pt x="362899" y="160934"/>
                    <a:pt x="364538" y="175565"/>
                  </a:cubicBezTo>
                  <a:cubicBezTo>
                    <a:pt x="366163" y="181267"/>
                    <a:pt x="370634" y="184518"/>
                    <a:pt x="377949" y="185318"/>
                  </a:cubicBezTo>
                  <a:cubicBezTo>
                    <a:pt x="385264" y="186131"/>
                    <a:pt x="392160" y="186538"/>
                    <a:pt x="398675" y="186538"/>
                  </a:cubicBezTo>
                  <a:cubicBezTo>
                    <a:pt x="418983" y="186538"/>
                    <a:pt x="436661" y="193243"/>
                    <a:pt x="451710" y="206654"/>
                  </a:cubicBezTo>
                  <a:cubicBezTo>
                    <a:pt x="466747" y="220066"/>
                    <a:pt x="474266" y="238963"/>
                    <a:pt x="474266" y="263347"/>
                  </a:cubicBezTo>
                  <a:cubicBezTo>
                    <a:pt x="474266" y="286931"/>
                    <a:pt x="465922" y="307238"/>
                    <a:pt x="449272" y="324307"/>
                  </a:cubicBezTo>
                  <a:cubicBezTo>
                    <a:pt x="432610" y="341376"/>
                    <a:pt x="413712" y="349910"/>
                    <a:pt x="392579" y="349910"/>
                  </a:cubicBezTo>
                  <a:cubicBezTo>
                    <a:pt x="360067" y="349910"/>
                    <a:pt x="335467" y="338138"/>
                    <a:pt x="318818" y="314554"/>
                  </a:cubicBezTo>
                  <a:cubicBezTo>
                    <a:pt x="302155" y="290982"/>
                    <a:pt x="293824" y="262128"/>
                    <a:pt x="293824" y="227990"/>
                  </a:cubicBezTo>
                  <a:cubicBezTo>
                    <a:pt x="293824" y="201168"/>
                    <a:pt x="299310" y="175374"/>
                    <a:pt x="310283" y="150571"/>
                  </a:cubicBezTo>
                  <a:cubicBezTo>
                    <a:pt x="321256" y="125794"/>
                    <a:pt x="335683" y="103238"/>
                    <a:pt x="353565" y="82906"/>
                  </a:cubicBezTo>
                  <a:cubicBezTo>
                    <a:pt x="371434" y="62598"/>
                    <a:pt x="392160" y="45110"/>
                    <a:pt x="415744" y="30480"/>
                  </a:cubicBezTo>
                  <a:cubicBezTo>
                    <a:pt x="439315" y="15850"/>
                    <a:pt x="463699" y="5690"/>
                    <a:pt x="488896" y="0"/>
                  </a:cubicBezTo>
                  <a:close/>
                  <a:moveTo>
                    <a:pt x="195072" y="0"/>
                  </a:moveTo>
                  <a:lnTo>
                    <a:pt x="195072" y="39014"/>
                  </a:lnTo>
                  <a:cubicBezTo>
                    <a:pt x="182880" y="42266"/>
                    <a:pt x="169253" y="48577"/>
                    <a:pt x="154229" y="57912"/>
                  </a:cubicBezTo>
                  <a:cubicBezTo>
                    <a:pt x="139179" y="67272"/>
                    <a:pt x="125159" y="78232"/>
                    <a:pt x="112166" y="90830"/>
                  </a:cubicBezTo>
                  <a:cubicBezTo>
                    <a:pt x="99149" y="103442"/>
                    <a:pt x="88583" y="117043"/>
                    <a:pt x="80467" y="131674"/>
                  </a:cubicBezTo>
                  <a:cubicBezTo>
                    <a:pt x="72326" y="146304"/>
                    <a:pt x="69075" y="160934"/>
                    <a:pt x="70714" y="175565"/>
                  </a:cubicBezTo>
                  <a:cubicBezTo>
                    <a:pt x="72326" y="181267"/>
                    <a:pt x="76810" y="184518"/>
                    <a:pt x="84125" y="185318"/>
                  </a:cubicBezTo>
                  <a:cubicBezTo>
                    <a:pt x="91440" y="186131"/>
                    <a:pt x="98336" y="186538"/>
                    <a:pt x="104851" y="186538"/>
                  </a:cubicBezTo>
                  <a:cubicBezTo>
                    <a:pt x="125159" y="186538"/>
                    <a:pt x="142837" y="193243"/>
                    <a:pt x="157886" y="206654"/>
                  </a:cubicBezTo>
                  <a:cubicBezTo>
                    <a:pt x="172911" y="220066"/>
                    <a:pt x="180442" y="238963"/>
                    <a:pt x="180442" y="263347"/>
                  </a:cubicBezTo>
                  <a:cubicBezTo>
                    <a:pt x="180442" y="286931"/>
                    <a:pt x="172098" y="307238"/>
                    <a:pt x="155448" y="324307"/>
                  </a:cubicBezTo>
                  <a:cubicBezTo>
                    <a:pt x="138773" y="341376"/>
                    <a:pt x="119888" y="349910"/>
                    <a:pt x="98755" y="349910"/>
                  </a:cubicBezTo>
                  <a:cubicBezTo>
                    <a:pt x="66231" y="349910"/>
                    <a:pt x="41643" y="338138"/>
                    <a:pt x="24994" y="314554"/>
                  </a:cubicBezTo>
                  <a:cubicBezTo>
                    <a:pt x="8319" y="290982"/>
                    <a:pt x="0" y="262128"/>
                    <a:pt x="0" y="227990"/>
                  </a:cubicBezTo>
                  <a:cubicBezTo>
                    <a:pt x="0" y="201168"/>
                    <a:pt x="5486" y="175374"/>
                    <a:pt x="16459" y="150571"/>
                  </a:cubicBezTo>
                  <a:cubicBezTo>
                    <a:pt x="27432" y="125794"/>
                    <a:pt x="41859" y="103238"/>
                    <a:pt x="59741" y="82906"/>
                  </a:cubicBezTo>
                  <a:cubicBezTo>
                    <a:pt x="77610" y="62598"/>
                    <a:pt x="98336" y="45110"/>
                    <a:pt x="121920" y="30480"/>
                  </a:cubicBezTo>
                  <a:cubicBezTo>
                    <a:pt x="145491" y="15850"/>
                    <a:pt x="169875" y="5690"/>
                    <a:pt x="195072" y="0"/>
                  </a:cubicBezTo>
                  <a:close/>
                </a:path>
              </a:pathLst>
            </a:custGeom>
            <a:solidFill>
              <a:schemeClr val="tx1">
                <a:lumMod val="50000"/>
                <a:lumOff val="50000"/>
              </a:schemeClr>
            </a:solid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Freeform 15">
              <a:extLst>
                <a:ext uri="{FF2B5EF4-FFF2-40B4-BE49-F238E27FC236}">
                  <a16:creationId xmlns:a16="http://schemas.microsoft.com/office/drawing/2014/main" id="{4EA936D0-C93D-9C46-B3D6-1DBD0CEED434}"/>
                </a:ext>
              </a:extLst>
            </p:cNvPr>
            <p:cNvSpPr/>
            <p:nvPr/>
          </p:nvSpPr>
          <p:spPr>
            <a:xfrm>
              <a:off x="11204171" y="1990999"/>
              <a:ext cx="387977" cy="277681"/>
            </a:xfrm>
            <a:custGeom>
              <a:avLst/>
              <a:gdLst>
                <a:gd name="connsiteX0" fmla="*/ 390141 w 488896"/>
                <a:gd name="connsiteY0" fmla="*/ 0 h 349910"/>
                <a:gd name="connsiteX1" fmla="*/ 463902 w 488896"/>
                <a:gd name="connsiteY1" fmla="*/ 35357 h 349910"/>
                <a:gd name="connsiteX2" fmla="*/ 488896 w 488896"/>
                <a:gd name="connsiteY2" fmla="*/ 121920 h 349910"/>
                <a:gd name="connsiteX3" fmla="*/ 472437 w 488896"/>
                <a:gd name="connsiteY3" fmla="*/ 199339 h 349910"/>
                <a:gd name="connsiteX4" fmla="*/ 429155 w 488896"/>
                <a:gd name="connsiteY4" fmla="*/ 267005 h 349910"/>
                <a:gd name="connsiteX5" fmla="*/ 366976 w 488896"/>
                <a:gd name="connsiteY5" fmla="*/ 319430 h 349910"/>
                <a:gd name="connsiteX6" fmla="*/ 293824 w 488896"/>
                <a:gd name="connsiteY6" fmla="*/ 349910 h 349910"/>
                <a:gd name="connsiteX7" fmla="*/ 293824 w 488896"/>
                <a:gd name="connsiteY7" fmla="*/ 310896 h 349910"/>
                <a:gd name="connsiteX8" fmla="*/ 335277 w 488896"/>
                <a:gd name="connsiteY8" fmla="*/ 291998 h 349910"/>
                <a:gd name="connsiteX9" fmla="*/ 377339 w 488896"/>
                <a:gd name="connsiteY9" fmla="*/ 259080 h 349910"/>
                <a:gd name="connsiteX10" fmla="*/ 408429 w 488896"/>
                <a:gd name="connsiteY10" fmla="*/ 218237 h 349910"/>
                <a:gd name="connsiteX11" fmla="*/ 418182 w 488896"/>
                <a:gd name="connsiteY11" fmla="*/ 174346 h 349910"/>
                <a:gd name="connsiteX12" fmla="*/ 404771 w 488896"/>
                <a:gd name="connsiteY12" fmla="*/ 164592 h 349910"/>
                <a:gd name="connsiteX13" fmla="*/ 384045 w 488896"/>
                <a:gd name="connsiteY13" fmla="*/ 163373 h 349910"/>
                <a:gd name="connsiteX14" fmla="*/ 331010 w 488896"/>
                <a:gd name="connsiteY14" fmla="*/ 143256 h 349910"/>
                <a:gd name="connsiteX15" fmla="*/ 308454 w 488896"/>
                <a:gd name="connsiteY15" fmla="*/ 86563 h 349910"/>
                <a:gd name="connsiteX16" fmla="*/ 333448 w 488896"/>
                <a:gd name="connsiteY16" fmla="*/ 25603 h 349910"/>
                <a:gd name="connsiteX17" fmla="*/ 390141 w 488896"/>
                <a:gd name="connsiteY17" fmla="*/ 0 h 349910"/>
                <a:gd name="connsiteX18" fmla="*/ 96317 w 488896"/>
                <a:gd name="connsiteY18" fmla="*/ 0 h 349910"/>
                <a:gd name="connsiteX19" fmla="*/ 170078 w 488896"/>
                <a:gd name="connsiteY19" fmla="*/ 35357 h 349910"/>
                <a:gd name="connsiteX20" fmla="*/ 195072 w 488896"/>
                <a:gd name="connsiteY20" fmla="*/ 121920 h 349910"/>
                <a:gd name="connsiteX21" fmla="*/ 178613 w 488896"/>
                <a:gd name="connsiteY21" fmla="*/ 199339 h 349910"/>
                <a:gd name="connsiteX22" fmla="*/ 135331 w 488896"/>
                <a:gd name="connsiteY22" fmla="*/ 267005 h 349910"/>
                <a:gd name="connsiteX23" fmla="*/ 73152 w 488896"/>
                <a:gd name="connsiteY23" fmla="*/ 319430 h 349910"/>
                <a:gd name="connsiteX24" fmla="*/ 0 w 488896"/>
                <a:gd name="connsiteY24" fmla="*/ 349910 h 349910"/>
                <a:gd name="connsiteX25" fmla="*/ 0 w 488896"/>
                <a:gd name="connsiteY25" fmla="*/ 310896 h 349910"/>
                <a:gd name="connsiteX26" fmla="*/ 41453 w 488896"/>
                <a:gd name="connsiteY26" fmla="*/ 291998 h 349910"/>
                <a:gd name="connsiteX27" fmla="*/ 83515 w 488896"/>
                <a:gd name="connsiteY27" fmla="*/ 259080 h 349910"/>
                <a:gd name="connsiteX28" fmla="*/ 114605 w 488896"/>
                <a:gd name="connsiteY28" fmla="*/ 218237 h 349910"/>
                <a:gd name="connsiteX29" fmla="*/ 124358 w 488896"/>
                <a:gd name="connsiteY29" fmla="*/ 174346 h 349910"/>
                <a:gd name="connsiteX30" fmla="*/ 110947 w 488896"/>
                <a:gd name="connsiteY30" fmla="*/ 164592 h 349910"/>
                <a:gd name="connsiteX31" fmla="*/ 90221 w 488896"/>
                <a:gd name="connsiteY31" fmla="*/ 163373 h 349910"/>
                <a:gd name="connsiteX32" fmla="*/ 37186 w 488896"/>
                <a:gd name="connsiteY32" fmla="*/ 143256 h 349910"/>
                <a:gd name="connsiteX33" fmla="*/ 14630 w 488896"/>
                <a:gd name="connsiteY33" fmla="*/ 86563 h 349910"/>
                <a:gd name="connsiteX34" fmla="*/ 39624 w 488896"/>
                <a:gd name="connsiteY34" fmla="*/ 25603 h 349910"/>
                <a:gd name="connsiteX35" fmla="*/ 96317 w 488896"/>
                <a:gd name="connsiteY35" fmla="*/ 0 h 34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88896" h="349910">
                  <a:moveTo>
                    <a:pt x="390141" y="0"/>
                  </a:moveTo>
                  <a:cubicBezTo>
                    <a:pt x="422640" y="0"/>
                    <a:pt x="447240" y="11786"/>
                    <a:pt x="463902" y="35357"/>
                  </a:cubicBezTo>
                  <a:cubicBezTo>
                    <a:pt x="480552" y="58941"/>
                    <a:pt x="488896" y="87782"/>
                    <a:pt x="488896" y="121920"/>
                  </a:cubicBezTo>
                  <a:cubicBezTo>
                    <a:pt x="488896" y="148742"/>
                    <a:pt x="483410" y="174549"/>
                    <a:pt x="472437" y="199339"/>
                  </a:cubicBezTo>
                  <a:cubicBezTo>
                    <a:pt x="461464" y="224142"/>
                    <a:pt x="447024" y="246697"/>
                    <a:pt x="429155" y="267005"/>
                  </a:cubicBezTo>
                  <a:cubicBezTo>
                    <a:pt x="411274" y="287325"/>
                    <a:pt x="390547" y="304800"/>
                    <a:pt x="366976" y="319430"/>
                  </a:cubicBezTo>
                  <a:cubicBezTo>
                    <a:pt x="343392" y="334061"/>
                    <a:pt x="319008" y="344233"/>
                    <a:pt x="293824" y="349910"/>
                  </a:cubicBezTo>
                  <a:lnTo>
                    <a:pt x="293824" y="310896"/>
                  </a:lnTo>
                  <a:cubicBezTo>
                    <a:pt x="306016" y="307657"/>
                    <a:pt x="319821" y="301346"/>
                    <a:pt x="335277" y="291998"/>
                  </a:cubicBezTo>
                  <a:cubicBezTo>
                    <a:pt x="350707" y="282664"/>
                    <a:pt x="364728" y="271691"/>
                    <a:pt x="377339" y="259080"/>
                  </a:cubicBezTo>
                  <a:cubicBezTo>
                    <a:pt x="389925" y="246482"/>
                    <a:pt x="400288" y="232867"/>
                    <a:pt x="408429" y="218237"/>
                  </a:cubicBezTo>
                  <a:cubicBezTo>
                    <a:pt x="416544" y="203606"/>
                    <a:pt x="419795" y="188976"/>
                    <a:pt x="418182" y="174346"/>
                  </a:cubicBezTo>
                  <a:cubicBezTo>
                    <a:pt x="416544" y="168669"/>
                    <a:pt x="412086" y="165405"/>
                    <a:pt x="404771" y="164592"/>
                  </a:cubicBezTo>
                  <a:cubicBezTo>
                    <a:pt x="397456" y="163792"/>
                    <a:pt x="390547" y="163373"/>
                    <a:pt x="384045" y="163373"/>
                  </a:cubicBezTo>
                  <a:cubicBezTo>
                    <a:pt x="363712" y="163373"/>
                    <a:pt x="346034" y="156667"/>
                    <a:pt x="331010" y="143256"/>
                  </a:cubicBezTo>
                  <a:cubicBezTo>
                    <a:pt x="315960" y="129845"/>
                    <a:pt x="308454" y="110947"/>
                    <a:pt x="308454" y="86563"/>
                  </a:cubicBezTo>
                  <a:cubicBezTo>
                    <a:pt x="308454" y="62992"/>
                    <a:pt x="316786" y="42672"/>
                    <a:pt x="333448" y="25603"/>
                  </a:cubicBezTo>
                  <a:cubicBezTo>
                    <a:pt x="350098" y="8534"/>
                    <a:pt x="368995" y="0"/>
                    <a:pt x="390141" y="0"/>
                  </a:cubicBezTo>
                  <a:close/>
                  <a:moveTo>
                    <a:pt x="96317" y="0"/>
                  </a:moveTo>
                  <a:cubicBezTo>
                    <a:pt x="128816" y="0"/>
                    <a:pt x="153403" y="11786"/>
                    <a:pt x="170078" y="35357"/>
                  </a:cubicBezTo>
                  <a:cubicBezTo>
                    <a:pt x="186728" y="58941"/>
                    <a:pt x="195072" y="87782"/>
                    <a:pt x="195072" y="121920"/>
                  </a:cubicBezTo>
                  <a:cubicBezTo>
                    <a:pt x="195072" y="148742"/>
                    <a:pt x="189586" y="174549"/>
                    <a:pt x="178613" y="199339"/>
                  </a:cubicBezTo>
                  <a:cubicBezTo>
                    <a:pt x="167640" y="224142"/>
                    <a:pt x="153200" y="246697"/>
                    <a:pt x="135331" y="267005"/>
                  </a:cubicBezTo>
                  <a:cubicBezTo>
                    <a:pt x="117437" y="287325"/>
                    <a:pt x="96711" y="304800"/>
                    <a:pt x="73152" y="319430"/>
                  </a:cubicBezTo>
                  <a:cubicBezTo>
                    <a:pt x="49568" y="334061"/>
                    <a:pt x="25184" y="344233"/>
                    <a:pt x="0" y="349910"/>
                  </a:cubicBezTo>
                  <a:lnTo>
                    <a:pt x="0" y="310896"/>
                  </a:lnTo>
                  <a:cubicBezTo>
                    <a:pt x="12192" y="307657"/>
                    <a:pt x="25997" y="301346"/>
                    <a:pt x="41453" y="291998"/>
                  </a:cubicBezTo>
                  <a:cubicBezTo>
                    <a:pt x="56883" y="282664"/>
                    <a:pt x="70904" y="271691"/>
                    <a:pt x="83515" y="259080"/>
                  </a:cubicBezTo>
                  <a:cubicBezTo>
                    <a:pt x="96101" y="246482"/>
                    <a:pt x="106464" y="232867"/>
                    <a:pt x="114605" y="218237"/>
                  </a:cubicBezTo>
                  <a:cubicBezTo>
                    <a:pt x="122720" y="203606"/>
                    <a:pt x="125971" y="188976"/>
                    <a:pt x="124358" y="174346"/>
                  </a:cubicBezTo>
                  <a:cubicBezTo>
                    <a:pt x="122720" y="168669"/>
                    <a:pt x="118262" y="165405"/>
                    <a:pt x="110947" y="164592"/>
                  </a:cubicBezTo>
                  <a:cubicBezTo>
                    <a:pt x="103632" y="163792"/>
                    <a:pt x="96711" y="163373"/>
                    <a:pt x="90221" y="163373"/>
                  </a:cubicBezTo>
                  <a:cubicBezTo>
                    <a:pt x="69888" y="163373"/>
                    <a:pt x="52210" y="156667"/>
                    <a:pt x="37186" y="143256"/>
                  </a:cubicBezTo>
                  <a:cubicBezTo>
                    <a:pt x="22136" y="129845"/>
                    <a:pt x="14630" y="110947"/>
                    <a:pt x="14630" y="86563"/>
                  </a:cubicBezTo>
                  <a:cubicBezTo>
                    <a:pt x="14630" y="62992"/>
                    <a:pt x="22949" y="42672"/>
                    <a:pt x="39624" y="25603"/>
                  </a:cubicBezTo>
                  <a:cubicBezTo>
                    <a:pt x="56274" y="8534"/>
                    <a:pt x="75171" y="0"/>
                    <a:pt x="96317" y="0"/>
                  </a:cubicBezTo>
                  <a:close/>
                </a:path>
              </a:pathLst>
            </a:custGeom>
            <a:solidFill>
              <a:schemeClr val="tx1">
                <a:lumMod val="50000"/>
                <a:lumOff val="50000"/>
              </a:schemeClr>
            </a:solidFill>
            <a:ln w="12700" cap="flat">
              <a:noFill/>
              <a:prstDash val="solid"/>
            </a:ln>
          </p:spPr>
          <p:style>
            <a:lnRef idx="1">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cxnSp>
        <p:nvCxnSpPr>
          <p:cNvPr id="19" name="Straight Connector 18">
            <a:extLst>
              <a:ext uri="{FF2B5EF4-FFF2-40B4-BE49-F238E27FC236}">
                <a16:creationId xmlns:a16="http://schemas.microsoft.com/office/drawing/2014/main" id="{F71F9972-48F9-A144-91CE-645B6081E6CD}"/>
              </a:ext>
            </a:extLst>
          </p:cNvPr>
          <p:cNvCxnSpPr>
            <a:cxnSpLocks/>
          </p:cNvCxnSpPr>
          <p:nvPr/>
        </p:nvCxnSpPr>
        <p:spPr>
          <a:xfrm flipV="1">
            <a:off x="6079102" y="1828801"/>
            <a:ext cx="0" cy="4100051"/>
          </a:xfrm>
          <a:prstGeom prst="line">
            <a:avLst/>
          </a:prstGeom>
          <a:ln w="127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9087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1037967" y="617838"/>
            <a:ext cx="10008973" cy="4678204"/>
          </a:xfrm>
          <a:prstGeom prst="rect">
            <a:avLst/>
          </a:prstGeom>
          <a:noFill/>
        </p:spPr>
        <p:txBody>
          <a:bodyPr wrap="square" lIns="0" tIns="0" rIns="0" bIns="0" rtlCol="0">
            <a:spAutoFit/>
          </a:bodyPr>
          <a:lstStyle/>
          <a:p>
            <a:pPr algn="l" fontAlgn="base">
              <a:spcBef>
                <a:spcPct val="50000"/>
              </a:spcBef>
              <a:spcAft>
                <a:spcPct val="0"/>
              </a:spcAft>
              <a:buClr>
                <a:srgbClr val="F0AB00"/>
              </a:buClr>
              <a:buSzPct val="80000"/>
            </a:pPr>
            <a:r>
              <a:rPr lang="en-US" sz="3200" b="1" dirty="0"/>
              <a:t>INTERNAL ONLY SLIDE: </a:t>
            </a:r>
            <a:br>
              <a:rPr lang="en-US" sz="3200" b="1" dirty="0"/>
            </a:br>
            <a:r>
              <a:rPr lang="en-US" sz="3200" b="1" dirty="0"/>
              <a:t>REMOVE BEFORE SHARING WITH CUSTOMERS.</a:t>
            </a:r>
            <a:endParaRPr lang="en-US" sz="3200" dirty="0"/>
          </a:p>
          <a:p>
            <a:pPr algn="l" fontAlgn="base">
              <a:spcBef>
                <a:spcPct val="50000"/>
              </a:spcBef>
              <a:spcAft>
                <a:spcPct val="0"/>
              </a:spcAft>
              <a:buClr>
                <a:srgbClr val="F0AB00"/>
              </a:buClr>
              <a:buSzPct val="80000"/>
            </a:pPr>
            <a:endParaRPr lang="en-US" sz="2400" dirty="0"/>
          </a:p>
          <a:p>
            <a:pPr algn="l" fontAlgn="base">
              <a:spcBef>
                <a:spcPct val="50000"/>
              </a:spcBef>
              <a:spcAft>
                <a:spcPct val="0"/>
              </a:spcAft>
              <a:buClr>
                <a:srgbClr val="F0AB00"/>
              </a:buClr>
              <a:buSzPct val="80000"/>
            </a:pPr>
            <a:r>
              <a:rPr lang="en-US" sz="2400" b="1" dirty="0"/>
              <a:t>SAP Ariba Team: </a:t>
            </a:r>
            <a:r>
              <a:rPr lang="en-US" sz="2400" dirty="0"/>
              <a:t>Slides 26-28 operated as a single slide with automatic transitions, presenting a glimpse of our future strategy and evolution of the category.</a:t>
            </a:r>
          </a:p>
          <a:p>
            <a:pPr algn="l" fontAlgn="base">
              <a:spcBef>
                <a:spcPct val="50000"/>
              </a:spcBef>
              <a:spcAft>
                <a:spcPct val="0"/>
              </a:spcAft>
              <a:buClr>
                <a:srgbClr val="F0AB00"/>
              </a:buClr>
              <a:buSzPct val="80000"/>
            </a:pPr>
            <a:r>
              <a:rPr lang="en-US" sz="2400" dirty="0"/>
              <a:t>Slide 30 (in the Appendix) is a simpler, single-slide version of the </a:t>
            </a:r>
            <a:br>
              <a:rPr lang="en-US" sz="2400" dirty="0"/>
            </a:br>
            <a:r>
              <a:rPr lang="en-US" sz="2400" dirty="0"/>
              <a:t>same story. </a:t>
            </a:r>
          </a:p>
          <a:p>
            <a:pPr algn="l" fontAlgn="base">
              <a:spcBef>
                <a:spcPct val="50000"/>
              </a:spcBef>
              <a:spcAft>
                <a:spcPct val="0"/>
              </a:spcAft>
              <a:buClr>
                <a:srgbClr val="F0AB00"/>
              </a:buClr>
              <a:buSzPct val="80000"/>
            </a:pPr>
            <a:r>
              <a:rPr lang="en-US" sz="2400" dirty="0"/>
              <a:t>Please choose whichever option you feel most comfortable presenting and is most appropriate for your audience. </a:t>
            </a:r>
            <a:endParaRPr lang="en-US" sz="2000" dirty="0"/>
          </a:p>
        </p:txBody>
      </p:sp>
    </p:spTree>
    <p:extLst>
      <p:ext uri="{BB962C8B-B14F-4D97-AF65-F5344CB8AC3E}">
        <p14:creationId xmlns:p14="http://schemas.microsoft.com/office/powerpoint/2010/main" val="656537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Procuremn outer ring">
            <a:extLst>
              <a:ext uri="{FF2B5EF4-FFF2-40B4-BE49-F238E27FC236}">
                <a16:creationId xmlns:a16="http://schemas.microsoft.com/office/drawing/2014/main" id="{A6807217-B4E6-FE4C-BBA3-D6F1E5C5BEAD}"/>
              </a:ext>
            </a:extLst>
          </p:cNvPr>
          <p:cNvSpPr/>
          <p:nvPr/>
        </p:nvSpPr>
        <p:spPr bwMode="gray">
          <a:xfrm>
            <a:off x="1723189" y="1896431"/>
            <a:ext cx="2650692" cy="2650688"/>
          </a:xfrm>
          <a:prstGeom prst="ellipse">
            <a:avLst/>
          </a:prstGeom>
          <a:noFill/>
          <a:ln w="15875" algn="ctr">
            <a:solidFill>
              <a:schemeClr val="bg1">
                <a:lumMod val="85000"/>
                <a:alpha val="42000"/>
              </a:schemeClr>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4" name="Title 1">
            <a:extLst>
              <a:ext uri="{FF2B5EF4-FFF2-40B4-BE49-F238E27FC236}">
                <a16:creationId xmlns:a16="http://schemas.microsoft.com/office/drawing/2014/main" id="{649D460C-9BE7-9143-9475-D37DFE5414A7}"/>
              </a:ext>
            </a:extLst>
          </p:cNvPr>
          <p:cNvSpPr>
            <a:spLocks noGrp="1"/>
          </p:cNvSpPr>
          <p:nvPr>
            <p:ph type="title"/>
          </p:nvPr>
        </p:nvSpPr>
        <p:spPr>
          <a:xfrm>
            <a:off x="6766560" y="1554480"/>
            <a:ext cx="5220569" cy="415498"/>
          </a:xfrm>
        </p:spPr>
        <p:txBody>
          <a:bodyPr/>
          <a:lstStyle/>
          <a:p>
            <a:r>
              <a:rPr lang="en-US" dirty="0"/>
              <a:t>Wrapping up:</a:t>
            </a:r>
          </a:p>
        </p:txBody>
      </p:sp>
      <p:sp>
        <p:nvSpPr>
          <p:cNvPr id="15" name="Title 1">
            <a:extLst>
              <a:ext uri="{FF2B5EF4-FFF2-40B4-BE49-F238E27FC236}">
                <a16:creationId xmlns:a16="http://schemas.microsoft.com/office/drawing/2014/main" id="{04AA5998-6044-5C43-8613-D67507D91040}"/>
              </a:ext>
            </a:extLst>
          </p:cNvPr>
          <p:cNvSpPr txBox="1">
            <a:spLocks/>
          </p:cNvSpPr>
          <p:nvPr/>
        </p:nvSpPr>
        <p:spPr bwMode="black">
          <a:xfrm>
            <a:off x="6766560" y="2011680"/>
            <a:ext cx="4857415" cy="461665"/>
          </a:xfrm>
          <a:prstGeom prst="rect">
            <a:avLst/>
          </a:prstGeom>
        </p:spPr>
        <p:txBody>
          <a:bodyPr vert="horz" wrap="square" lIns="0" tIns="0" rIns="0" bIns="0" rtlCol="0" anchor="t" anchorCtr="0">
            <a:spAutoFit/>
          </a:bodyPr>
          <a:lstStyle>
            <a:lvl1pPr algn="l" defTabSz="1088558" rtl="0" eaLnBrk="1" latinLnBrk="0" hangingPunct="1">
              <a:spcBef>
                <a:spcPct val="0"/>
              </a:spcBef>
              <a:buNone/>
              <a:defRPr sz="2700" b="1" kern="1200" baseline="0">
                <a:solidFill>
                  <a:schemeClr val="accent1"/>
                </a:solidFill>
                <a:latin typeface="+mj-lt"/>
                <a:ea typeface="+mj-ea"/>
                <a:cs typeface="+mj-cs"/>
              </a:defRPr>
            </a:lvl1pPr>
          </a:lstStyle>
          <a:p>
            <a:r>
              <a:rPr lang="en-US" sz="3000" dirty="0">
                <a:solidFill>
                  <a:schemeClr val="bg1"/>
                </a:solidFill>
              </a:rPr>
              <a:t>A vision for tomorrow. </a:t>
            </a:r>
          </a:p>
        </p:txBody>
      </p:sp>
      <p:sp>
        <p:nvSpPr>
          <p:cNvPr id="4" name="TextBox 3">
            <a:extLst>
              <a:ext uri="{FF2B5EF4-FFF2-40B4-BE49-F238E27FC236}">
                <a16:creationId xmlns:a16="http://schemas.microsoft.com/office/drawing/2014/main" id="{1122D6B4-EC37-9F45-9069-67864DA32075}"/>
              </a:ext>
            </a:extLst>
          </p:cNvPr>
          <p:cNvSpPr txBox="1"/>
          <p:nvPr/>
        </p:nvSpPr>
        <p:spPr>
          <a:xfrm>
            <a:off x="6766560" y="2926080"/>
            <a:ext cx="4033328" cy="246221"/>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600" dirty="0">
                <a:solidFill>
                  <a:schemeClr val="bg1"/>
                </a:solidFill>
              </a:rPr>
              <a:t>Digital- and Intelligence-Driven Procurement</a:t>
            </a:r>
          </a:p>
        </p:txBody>
      </p:sp>
      <p:sp>
        <p:nvSpPr>
          <p:cNvPr id="46" name="Freeform 3">
            <a:extLst>
              <a:ext uri="{FF2B5EF4-FFF2-40B4-BE49-F238E27FC236}">
                <a16:creationId xmlns:a16="http://schemas.microsoft.com/office/drawing/2014/main" id="{091E5548-A13F-2D4B-B79C-E3539DEF0563}"/>
              </a:ext>
            </a:extLst>
          </p:cNvPr>
          <p:cNvSpPr/>
          <p:nvPr/>
        </p:nvSpPr>
        <p:spPr>
          <a:xfrm>
            <a:off x="2851191" y="891870"/>
            <a:ext cx="405215" cy="405235"/>
          </a:xfrm>
          <a:custGeom>
            <a:avLst/>
            <a:gdLst>
              <a:gd name="connsiteX0" fmla="*/ 260515 w 260515"/>
              <a:gd name="connsiteY0" fmla="*/ 130264 h 260528"/>
              <a:gd name="connsiteX1" fmla="*/ 130264 w 260515"/>
              <a:gd name="connsiteY1" fmla="*/ 260528 h 260528"/>
              <a:gd name="connsiteX2" fmla="*/ 0 w 260515"/>
              <a:gd name="connsiteY2" fmla="*/ 130264 h 260528"/>
              <a:gd name="connsiteX3" fmla="*/ 130264 w 260515"/>
              <a:gd name="connsiteY3" fmla="*/ 0 h 260528"/>
              <a:gd name="connsiteX4" fmla="*/ 260515 w 260515"/>
              <a:gd name="connsiteY4" fmla="*/ 130264 h 26052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60515" h="260528">
                <a:moveTo>
                  <a:pt x="260515" y="130264"/>
                </a:moveTo>
                <a:cubicBezTo>
                  <a:pt x="260515" y="202209"/>
                  <a:pt x="202197" y="260528"/>
                  <a:pt x="130264" y="260528"/>
                </a:cubicBezTo>
                <a:cubicBezTo>
                  <a:pt x="58318" y="260528"/>
                  <a:pt x="0" y="202209"/>
                  <a:pt x="0" y="130264"/>
                </a:cubicBezTo>
                <a:cubicBezTo>
                  <a:pt x="0" y="58318"/>
                  <a:pt x="58318" y="0"/>
                  <a:pt x="130264" y="0"/>
                </a:cubicBezTo>
                <a:cubicBezTo>
                  <a:pt x="202197" y="0"/>
                  <a:pt x="260515" y="58318"/>
                  <a:pt x="260515" y="130264"/>
                </a:cubicBezTo>
              </a:path>
            </a:pathLst>
          </a:custGeom>
          <a:solidFill>
            <a:schemeClr val="tx1"/>
          </a:solidFill>
          <a:ln w="15875" cap="flat">
            <a:solidFill>
              <a:schemeClr val="accent3"/>
            </a:soli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Freeform 3">
            <a:extLst>
              <a:ext uri="{FF2B5EF4-FFF2-40B4-BE49-F238E27FC236}">
                <a16:creationId xmlns:a16="http://schemas.microsoft.com/office/drawing/2014/main" id="{C34D44B8-A7F1-9448-9481-150CBEAB2439}"/>
              </a:ext>
            </a:extLst>
          </p:cNvPr>
          <p:cNvSpPr/>
          <p:nvPr/>
        </p:nvSpPr>
        <p:spPr>
          <a:xfrm>
            <a:off x="2123245" y="1018312"/>
            <a:ext cx="405331" cy="405330"/>
          </a:xfrm>
          <a:custGeom>
            <a:avLst/>
            <a:gdLst>
              <a:gd name="connsiteX0" fmla="*/ 252699 w 260589"/>
              <a:gd name="connsiteY0" fmla="*/ 85740 h 260589"/>
              <a:gd name="connsiteX1" fmla="*/ 174848 w 260589"/>
              <a:gd name="connsiteY1" fmla="*/ 252694 h 260589"/>
              <a:gd name="connsiteX2" fmla="*/ 7894 w 260589"/>
              <a:gd name="connsiteY2" fmla="*/ 174843 h 260589"/>
              <a:gd name="connsiteX3" fmla="*/ 85745 w 260589"/>
              <a:gd name="connsiteY3" fmla="*/ 7889 h 260589"/>
              <a:gd name="connsiteX4" fmla="*/ 252699 w 260589"/>
              <a:gd name="connsiteY4" fmla="*/ 85740 h 26058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60589" h="260589">
                <a:moveTo>
                  <a:pt x="252699" y="85740"/>
                </a:moveTo>
                <a:cubicBezTo>
                  <a:pt x="277299" y="153342"/>
                  <a:pt x="242451" y="228095"/>
                  <a:pt x="174848" y="252694"/>
                </a:cubicBezTo>
                <a:cubicBezTo>
                  <a:pt x="107234" y="277307"/>
                  <a:pt x="32494" y="242446"/>
                  <a:pt x="7894" y="174843"/>
                </a:cubicBezTo>
                <a:cubicBezTo>
                  <a:pt x="-16718" y="107241"/>
                  <a:pt x="18143" y="32502"/>
                  <a:pt x="85745" y="7889"/>
                </a:cubicBezTo>
                <a:cubicBezTo>
                  <a:pt x="153347" y="-16711"/>
                  <a:pt x="228100" y="18138"/>
                  <a:pt x="252699" y="85740"/>
                </a:cubicBezTo>
              </a:path>
            </a:pathLst>
          </a:custGeom>
          <a:solidFill>
            <a:schemeClr val="tx1"/>
          </a:solidFill>
          <a:ln w="15875" cap="flat">
            <a:solidFill>
              <a:schemeClr val="accent3"/>
            </a:soli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Freeform 3">
            <a:extLst>
              <a:ext uri="{FF2B5EF4-FFF2-40B4-BE49-F238E27FC236}">
                <a16:creationId xmlns:a16="http://schemas.microsoft.com/office/drawing/2014/main" id="{26325531-CFD5-8F4A-8B68-6A4B3E5F0302}"/>
              </a:ext>
            </a:extLst>
          </p:cNvPr>
          <p:cNvSpPr/>
          <p:nvPr/>
        </p:nvSpPr>
        <p:spPr>
          <a:xfrm>
            <a:off x="1482563" y="1386185"/>
            <a:ext cx="405226" cy="405226"/>
          </a:xfrm>
          <a:custGeom>
            <a:avLst/>
            <a:gdLst>
              <a:gd name="connsiteX0" fmla="*/ 230045 w 260522"/>
              <a:gd name="connsiteY0" fmla="*/ 46530 h 260522"/>
              <a:gd name="connsiteX1" fmla="*/ 213992 w 260522"/>
              <a:gd name="connsiteY1" fmla="*/ 230045 h 260522"/>
              <a:gd name="connsiteX2" fmla="*/ 30477 w 260522"/>
              <a:gd name="connsiteY2" fmla="*/ 213992 h 260522"/>
              <a:gd name="connsiteX3" fmla="*/ 46530 w 260522"/>
              <a:gd name="connsiteY3" fmla="*/ 30477 h 260522"/>
              <a:gd name="connsiteX4" fmla="*/ 230045 w 260522"/>
              <a:gd name="connsiteY4" fmla="*/ 46530 h 26052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60522" h="260522">
                <a:moveTo>
                  <a:pt x="230045" y="46530"/>
                </a:moveTo>
                <a:cubicBezTo>
                  <a:pt x="276285" y="101635"/>
                  <a:pt x="269097" y="183804"/>
                  <a:pt x="213992" y="230045"/>
                </a:cubicBezTo>
                <a:cubicBezTo>
                  <a:pt x="158874" y="276285"/>
                  <a:pt x="76718" y="269097"/>
                  <a:pt x="30477" y="213992"/>
                </a:cubicBezTo>
                <a:cubicBezTo>
                  <a:pt x="-15764" y="158874"/>
                  <a:pt x="-8576" y="76718"/>
                  <a:pt x="46530" y="30477"/>
                </a:cubicBezTo>
                <a:cubicBezTo>
                  <a:pt x="101648" y="-15764"/>
                  <a:pt x="183804" y="-8576"/>
                  <a:pt x="230045" y="46530"/>
                </a:cubicBezTo>
              </a:path>
            </a:pathLst>
          </a:custGeom>
          <a:solidFill>
            <a:schemeClr val="tx1"/>
          </a:solidFill>
          <a:ln w="15875" cap="flat">
            <a:solidFill>
              <a:schemeClr val="accent3"/>
            </a:soli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Freeform 3">
            <a:extLst>
              <a:ext uri="{FF2B5EF4-FFF2-40B4-BE49-F238E27FC236}">
                <a16:creationId xmlns:a16="http://schemas.microsoft.com/office/drawing/2014/main" id="{52CA9E91-83BE-304F-95B8-79CB372A60C2}"/>
              </a:ext>
            </a:extLst>
          </p:cNvPr>
          <p:cNvSpPr/>
          <p:nvPr/>
        </p:nvSpPr>
        <p:spPr>
          <a:xfrm>
            <a:off x="1006237" y="1950923"/>
            <a:ext cx="405292" cy="405301"/>
          </a:xfrm>
          <a:custGeom>
            <a:avLst/>
            <a:gdLst>
              <a:gd name="connsiteX0" fmla="*/ 195410 w 260564"/>
              <a:gd name="connsiteY0" fmla="*/ 17476 h 260570"/>
              <a:gd name="connsiteX1" fmla="*/ 243085 w 260564"/>
              <a:gd name="connsiteY1" fmla="*/ 195416 h 260570"/>
              <a:gd name="connsiteX2" fmla="*/ 65158 w 260564"/>
              <a:gd name="connsiteY2" fmla="*/ 243091 h 260570"/>
              <a:gd name="connsiteX3" fmla="*/ 17470 w 260564"/>
              <a:gd name="connsiteY3" fmla="*/ 65152 h 260570"/>
              <a:gd name="connsiteX4" fmla="*/ 195410 w 260564"/>
              <a:gd name="connsiteY4" fmla="*/ 17476 h 26057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60564" h="260570">
                <a:moveTo>
                  <a:pt x="195410" y="17476"/>
                </a:moveTo>
                <a:cubicBezTo>
                  <a:pt x="257716" y="53442"/>
                  <a:pt x="279064" y="133109"/>
                  <a:pt x="243085" y="195416"/>
                </a:cubicBezTo>
                <a:cubicBezTo>
                  <a:pt x="207119" y="257722"/>
                  <a:pt x="127452" y="279071"/>
                  <a:pt x="65158" y="243091"/>
                </a:cubicBezTo>
                <a:cubicBezTo>
                  <a:pt x="2852" y="207125"/>
                  <a:pt x="-18497" y="127458"/>
                  <a:pt x="17470" y="65152"/>
                </a:cubicBezTo>
                <a:cubicBezTo>
                  <a:pt x="53449" y="2858"/>
                  <a:pt x="133103" y="-18503"/>
                  <a:pt x="195410" y="17476"/>
                </a:cubicBezTo>
              </a:path>
            </a:pathLst>
          </a:custGeom>
          <a:solidFill>
            <a:schemeClr val="tx1"/>
          </a:solidFill>
          <a:ln w="15875" cap="flat">
            <a:solidFill>
              <a:schemeClr val="accent2"/>
            </a:soli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Freeform 3">
            <a:extLst>
              <a:ext uri="{FF2B5EF4-FFF2-40B4-BE49-F238E27FC236}">
                <a16:creationId xmlns:a16="http://schemas.microsoft.com/office/drawing/2014/main" id="{6C9676A0-5684-3946-BDD2-AEE483896671}"/>
              </a:ext>
            </a:extLst>
          </p:cNvPr>
          <p:cNvSpPr/>
          <p:nvPr/>
        </p:nvSpPr>
        <p:spPr>
          <a:xfrm>
            <a:off x="751831" y="2644548"/>
            <a:ext cx="405299" cy="405295"/>
          </a:xfrm>
          <a:custGeom>
            <a:avLst/>
            <a:gdLst>
              <a:gd name="connsiteX0" fmla="*/ 152903 w 260569"/>
              <a:gd name="connsiteY0" fmla="*/ 2002 h 260566"/>
              <a:gd name="connsiteX1" fmla="*/ 258567 w 260569"/>
              <a:gd name="connsiteY1" fmla="*/ 152903 h 260566"/>
              <a:gd name="connsiteX2" fmla="*/ 107666 w 260569"/>
              <a:gd name="connsiteY2" fmla="*/ 258567 h 260566"/>
              <a:gd name="connsiteX3" fmla="*/ 2002 w 260569"/>
              <a:gd name="connsiteY3" fmla="*/ 107666 h 260566"/>
              <a:gd name="connsiteX4" fmla="*/ 152903 w 260569"/>
              <a:gd name="connsiteY4" fmla="*/ 2002 h 26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60569" h="260566">
                <a:moveTo>
                  <a:pt x="152903" y="2002"/>
                </a:moveTo>
                <a:cubicBezTo>
                  <a:pt x="223757" y="14486"/>
                  <a:pt x="271064" y="82050"/>
                  <a:pt x="258567" y="152903"/>
                </a:cubicBezTo>
                <a:cubicBezTo>
                  <a:pt x="246071" y="223744"/>
                  <a:pt x="178519" y="271051"/>
                  <a:pt x="107666" y="258567"/>
                </a:cubicBezTo>
                <a:cubicBezTo>
                  <a:pt x="36813" y="246071"/>
                  <a:pt x="-10495" y="178507"/>
                  <a:pt x="2002" y="107666"/>
                </a:cubicBezTo>
                <a:cubicBezTo>
                  <a:pt x="14499" y="36813"/>
                  <a:pt x="82050" y="-10495"/>
                  <a:pt x="152903" y="2002"/>
                </a:cubicBezTo>
              </a:path>
            </a:pathLst>
          </a:custGeom>
          <a:solidFill>
            <a:schemeClr val="tx1"/>
          </a:solidFill>
          <a:ln w="15875" cap="flat">
            <a:solidFill>
              <a:schemeClr val="accent3"/>
            </a:soli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Freeform 3">
            <a:extLst>
              <a:ext uri="{FF2B5EF4-FFF2-40B4-BE49-F238E27FC236}">
                <a16:creationId xmlns:a16="http://schemas.microsoft.com/office/drawing/2014/main" id="{C554CAA9-DD03-1E41-8C06-69E93C9C844D}"/>
              </a:ext>
            </a:extLst>
          </p:cNvPr>
          <p:cNvSpPr/>
          <p:nvPr/>
        </p:nvSpPr>
        <p:spPr>
          <a:xfrm>
            <a:off x="750005" y="3383349"/>
            <a:ext cx="405295" cy="405285"/>
          </a:xfrm>
          <a:custGeom>
            <a:avLst/>
            <a:gdLst>
              <a:gd name="connsiteX0" fmla="*/ 107663 w 260566"/>
              <a:gd name="connsiteY0" fmla="*/ 2002 h 260560"/>
              <a:gd name="connsiteX1" fmla="*/ 258564 w 260566"/>
              <a:gd name="connsiteY1" fmla="*/ 107653 h 260560"/>
              <a:gd name="connsiteX2" fmla="*/ 152913 w 260566"/>
              <a:gd name="connsiteY2" fmla="*/ 258555 h 260560"/>
              <a:gd name="connsiteX3" fmla="*/ 1999 w 260566"/>
              <a:gd name="connsiteY3" fmla="*/ 152903 h 260560"/>
              <a:gd name="connsiteX4" fmla="*/ 107663 w 260566"/>
              <a:gd name="connsiteY4" fmla="*/ 2002 h 26056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60566" h="260560">
                <a:moveTo>
                  <a:pt x="107663" y="2002"/>
                </a:moveTo>
                <a:cubicBezTo>
                  <a:pt x="178516" y="-10495"/>
                  <a:pt x="246067" y="36813"/>
                  <a:pt x="258564" y="107653"/>
                </a:cubicBezTo>
                <a:cubicBezTo>
                  <a:pt x="271061" y="178507"/>
                  <a:pt x="223753" y="246071"/>
                  <a:pt x="152913" y="258555"/>
                </a:cubicBezTo>
                <a:cubicBezTo>
                  <a:pt x="82059" y="271064"/>
                  <a:pt x="14495" y="223744"/>
                  <a:pt x="1999" y="152903"/>
                </a:cubicBezTo>
                <a:cubicBezTo>
                  <a:pt x="-10485" y="82050"/>
                  <a:pt x="36809" y="14486"/>
                  <a:pt x="107663" y="2002"/>
                </a:cubicBezTo>
              </a:path>
            </a:pathLst>
          </a:custGeom>
          <a:solidFill>
            <a:schemeClr val="tx1"/>
          </a:solidFill>
          <a:ln w="15875" cap="flat">
            <a:solidFill>
              <a:schemeClr val="accent2"/>
            </a:soli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Freeform 3">
            <a:extLst>
              <a:ext uri="{FF2B5EF4-FFF2-40B4-BE49-F238E27FC236}">
                <a16:creationId xmlns:a16="http://schemas.microsoft.com/office/drawing/2014/main" id="{8339C45E-323B-FF4B-9136-F5973FE341A9}"/>
              </a:ext>
            </a:extLst>
          </p:cNvPr>
          <p:cNvSpPr/>
          <p:nvPr/>
        </p:nvSpPr>
        <p:spPr>
          <a:xfrm>
            <a:off x="1000980" y="4078209"/>
            <a:ext cx="405289" cy="405298"/>
          </a:xfrm>
          <a:custGeom>
            <a:avLst/>
            <a:gdLst>
              <a:gd name="connsiteX0" fmla="*/ 65149 w 260562"/>
              <a:gd name="connsiteY0" fmla="*/ 17470 h 260568"/>
              <a:gd name="connsiteX1" fmla="*/ 243089 w 260562"/>
              <a:gd name="connsiteY1" fmla="*/ 65158 h 260568"/>
              <a:gd name="connsiteX2" fmla="*/ 195413 w 260562"/>
              <a:gd name="connsiteY2" fmla="*/ 243098 h 260568"/>
              <a:gd name="connsiteX3" fmla="*/ 17473 w 260562"/>
              <a:gd name="connsiteY3" fmla="*/ 195422 h 260568"/>
              <a:gd name="connsiteX4" fmla="*/ 65149 w 260562"/>
              <a:gd name="connsiteY4" fmla="*/ 17470 h 26056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60562" h="260568">
                <a:moveTo>
                  <a:pt x="65149" y="17470"/>
                </a:moveTo>
                <a:cubicBezTo>
                  <a:pt x="127455" y="-18497"/>
                  <a:pt x="207122" y="2852"/>
                  <a:pt x="243089" y="65158"/>
                </a:cubicBezTo>
                <a:cubicBezTo>
                  <a:pt x="279055" y="127452"/>
                  <a:pt x="257719" y="207132"/>
                  <a:pt x="195413" y="243098"/>
                </a:cubicBezTo>
                <a:cubicBezTo>
                  <a:pt x="133107" y="279064"/>
                  <a:pt x="53439" y="257716"/>
                  <a:pt x="17473" y="195422"/>
                </a:cubicBezTo>
                <a:cubicBezTo>
                  <a:pt x="-18493" y="133103"/>
                  <a:pt x="2843" y="53449"/>
                  <a:pt x="65149" y="17470"/>
                </a:cubicBezTo>
              </a:path>
            </a:pathLst>
          </a:custGeom>
          <a:solidFill>
            <a:schemeClr val="tx1"/>
          </a:solidFill>
          <a:ln w="15875" cap="flat">
            <a:solidFill>
              <a:schemeClr val="accent3"/>
            </a:soli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Freeform 3">
            <a:extLst>
              <a:ext uri="{FF2B5EF4-FFF2-40B4-BE49-F238E27FC236}">
                <a16:creationId xmlns:a16="http://schemas.microsoft.com/office/drawing/2014/main" id="{A412196D-3EF0-A244-AE0C-7F4B7FF9F13D}"/>
              </a:ext>
            </a:extLst>
          </p:cNvPr>
          <p:cNvSpPr/>
          <p:nvPr/>
        </p:nvSpPr>
        <p:spPr>
          <a:xfrm>
            <a:off x="1474501" y="4645367"/>
            <a:ext cx="405226" cy="405235"/>
          </a:xfrm>
          <a:custGeom>
            <a:avLst/>
            <a:gdLst>
              <a:gd name="connsiteX0" fmla="*/ 30477 w 260522"/>
              <a:gd name="connsiteY0" fmla="*/ 46530 h 260528"/>
              <a:gd name="connsiteX1" fmla="*/ 213992 w 260522"/>
              <a:gd name="connsiteY1" fmla="*/ 30477 h 260528"/>
              <a:gd name="connsiteX2" fmla="*/ 230045 w 260522"/>
              <a:gd name="connsiteY2" fmla="*/ 214005 h 260528"/>
              <a:gd name="connsiteX3" fmla="*/ 46530 w 260522"/>
              <a:gd name="connsiteY3" fmla="*/ 230045 h 260528"/>
              <a:gd name="connsiteX4" fmla="*/ 30477 w 260522"/>
              <a:gd name="connsiteY4" fmla="*/ 46530 h 26052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60522" h="260528">
                <a:moveTo>
                  <a:pt x="30477" y="46530"/>
                </a:moveTo>
                <a:cubicBezTo>
                  <a:pt x="76718" y="-8576"/>
                  <a:pt x="158874" y="-15764"/>
                  <a:pt x="213992" y="30477"/>
                </a:cubicBezTo>
                <a:cubicBezTo>
                  <a:pt x="269097" y="76718"/>
                  <a:pt x="276285" y="158887"/>
                  <a:pt x="230045" y="214005"/>
                </a:cubicBezTo>
                <a:cubicBezTo>
                  <a:pt x="183804" y="269097"/>
                  <a:pt x="101648" y="276298"/>
                  <a:pt x="46530" y="230045"/>
                </a:cubicBezTo>
                <a:cubicBezTo>
                  <a:pt x="-8576" y="183817"/>
                  <a:pt x="-15764" y="101648"/>
                  <a:pt x="30477" y="46530"/>
                </a:cubicBezTo>
              </a:path>
            </a:pathLst>
          </a:custGeom>
          <a:solidFill>
            <a:schemeClr val="tx1"/>
          </a:solidFill>
          <a:ln w="15875" cap="flat">
            <a:solidFill>
              <a:schemeClr val="accent3"/>
            </a:soli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Freeform 3">
            <a:extLst>
              <a:ext uri="{FF2B5EF4-FFF2-40B4-BE49-F238E27FC236}">
                <a16:creationId xmlns:a16="http://schemas.microsoft.com/office/drawing/2014/main" id="{9953BA74-3BAB-4F43-97EE-632936F079D5}"/>
              </a:ext>
            </a:extLst>
          </p:cNvPr>
          <p:cNvSpPr/>
          <p:nvPr/>
        </p:nvSpPr>
        <p:spPr>
          <a:xfrm>
            <a:off x="2113348" y="5016304"/>
            <a:ext cx="405331" cy="405330"/>
          </a:xfrm>
          <a:custGeom>
            <a:avLst/>
            <a:gdLst>
              <a:gd name="connsiteX0" fmla="*/ 7889 w 260589"/>
              <a:gd name="connsiteY0" fmla="*/ 85740 h 260589"/>
              <a:gd name="connsiteX1" fmla="*/ 174843 w 260589"/>
              <a:gd name="connsiteY1" fmla="*/ 7889 h 260589"/>
              <a:gd name="connsiteX2" fmla="*/ 252694 w 260589"/>
              <a:gd name="connsiteY2" fmla="*/ 174856 h 260589"/>
              <a:gd name="connsiteX3" fmla="*/ 85740 w 260589"/>
              <a:gd name="connsiteY3" fmla="*/ 252694 h 260589"/>
              <a:gd name="connsiteX4" fmla="*/ 7889 w 260589"/>
              <a:gd name="connsiteY4" fmla="*/ 85740 h 26058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60589" h="260589">
                <a:moveTo>
                  <a:pt x="7889" y="85740"/>
                </a:moveTo>
                <a:cubicBezTo>
                  <a:pt x="32489" y="18138"/>
                  <a:pt x="107241" y="-16711"/>
                  <a:pt x="174843" y="7889"/>
                </a:cubicBezTo>
                <a:cubicBezTo>
                  <a:pt x="242446" y="32502"/>
                  <a:pt x="277307" y="107241"/>
                  <a:pt x="252694" y="174856"/>
                </a:cubicBezTo>
                <a:cubicBezTo>
                  <a:pt x="228095" y="242446"/>
                  <a:pt x="153355" y="277307"/>
                  <a:pt x="85740" y="252694"/>
                </a:cubicBezTo>
                <a:cubicBezTo>
                  <a:pt x="18138" y="228095"/>
                  <a:pt x="-16711" y="153342"/>
                  <a:pt x="7889" y="85740"/>
                </a:cubicBezTo>
              </a:path>
            </a:pathLst>
          </a:custGeom>
          <a:solidFill>
            <a:schemeClr val="tx1"/>
          </a:solidFill>
          <a:ln w="15875" cap="flat">
            <a:solidFill>
              <a:schemeClr val="accent2"/>
            </a:soli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Freeform 3">
            <a:extLst>
              <a:ext uri="{FF2B5EF4-FFF2-40B4-BE49-F238E27FC236}">
                <a16:creationId xmlns:a16="http://schemas.microsoft.com/office/drawing/2014/main" id="{6C1FFB78-7582-EF40-94D2-547205CFB47D}"/>
              </a:ext>
            </a:extLst>
          </p:cNvPr>
          <p:cNvSpPr/>
          <p:nvPr/>
        </p:nvSpPr>
        <p:spPr>
          <a:xfrm>
            <a:off x="2840664" y="5146443"/>
            <a:ext cx="405236" cy="405235"/>
          </a:xfrm>
          <a:custGeom>
            <a:avLst/>
            <a:gdLst>
              <a:gd name="connsiteX0" fmla="*/ 0 w 260528"/>
              <a:gd name="connsiteY0" fmla="*/ 130264 h 260528"/>
              <a:gd name="connsiteX1" fmla="*/ 130264 w 260528"/>
              <a:gd name="connsiteY1" fmla="*/ 0 h 260528"/>
              <a:gd name="connsiteX2" fmla="*/ 260528 w 260528"/>
              <a:gd name="connsiteY2" fmla="*/ 130264 h 260528"/>
              <a:gd name="connsiteX3" fmla="*/ 130264 w 260528"/>
              <a:gd name="connsiteY3" fmla="*/ 260528 h 260528"/>
              <a:gd name="connsiteX4" fmla="*/ 0 w 260528"/>
              <a:gd name="connsiteY4" fmla="*/ 130264 h 26052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60528" h="260528">
                <a:moveTo>
                  <a:pt x="0" y="130264"/>
                </a:moveTo>
                <a:cubicBezTo>
                  <a:pt x="0" y="58318"/>
                  <a:pt x="58318" y="0"/>
                  <a:pt x="130264" y="0"/>
                </a:cubicBezTo>
                <a:cubicBezTo>
                  <a:pt x="202197" y="0"/>
                  <a:pt x="260528" y="58318"/>
                  <a:pt x="260528" y="130264"/>
                </a:cubicBezTo>
                <a:cubicBezTo>
                  <a:pt x="260528" y="202209"/>
                  <a:pt x="202197" y="260528"/>
                  <a:pt x="130264" y="260528"/>
                </a:cubicBezTo>
                <a:cubicBezTo>
                  <a:pt x="58318" y="260528"/>
                  <a:pt x="0" y="202209"/>
                  <a:pt x="0" y="130264"/>
                </a:cubicBezTo>
              </a:path>
            </a:pathLst>
          </a:custGeom>
          <a:solidFill>
            <a:schemeClr val="tx1"/>
          </a:solidFill>
          <a:ln w="15875" cap="flat">
            <a:solidFill>
              <a:schemeClr val="accent3"/>
            </a:soli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Freeform 3">
            <a:extLst>
              <a:ext uri="{FF2B5EF4-FFF2-40B4-BE49-F238E27FC236}">
                <a16:creationId xmlns:a16="http://schemas.microsoft.com/office/drawing/2014/main" id="{D307E6B1-4276-5B44-A48A-782A958D57DE}"/>
              </a:ext>
            </a:extLst>
          </p:cNvPr>
          <p:cNvSpPr/>
          <p:nvPr/>
        </p:nvSpPr>
        <p:spPr>
          <a:xfrm>
            <a:off x="3568498" y="5019903"/>
            <a:ext cx="405331" cy="405323"/>
          </a:xfrm>
          <a:custGeom>
            <a:avLst/>
            <a:gdLst>
              <a:gd name="connsiteX0" fmla="*/ 7888 w 260589"/>
              <a:gd name="connsiteY0" fmla="*/ 174843 h 260584"/>
              <a:gd name="connsiteX1" fmla="*/ 85751 w 260589"/>
              <a:gd name="connsiteY1" fmla="*/ 7889 h 260584"/>
              <a:gd name="connsiteX2" fmla="*/ 252693 w 260589"/>
              <a:gd name="connsiteY2" fmla="*/ 85740 h 260584"/>
              <a:gd name="connsiteX3" fmla="*/ 174842 w 260589"/>
              <a:gd name="connsiteY3" fmla="*/ 252694 h 260584"/>
              <a:gd name="connsiteX4" fmla="*/ 7888 w 260589"/>
              <a:gd name="connsiteY4" fmla="*/ 174843 h 26058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60589" h="260584">
                <a:moveTo>
                  <a:pt x="7888" y="174843"/>
                </a:moveTo>
                <a:cubicBezTo>
                  <a:pt x="-16712" y="107241"/>
                  <a:pt x="18149" y="32489"/>
                  <a:pt x="85751" y="7889"/>
                </a:cubicBezTo>
                <a:cubicBezTo>
                  <a:pt x="153341" y="-16711"/>
                  <a:pt x="228093" y="18138"/>
                  <a:pt x="252693" y="85740"/>
                </a:cubicBezTo>
                <a:cubicBezTo>
                  <a:pt x="277305" y="153342"/>
                  <a:pt x="242457" y="228095"/>
                  <a:pt x="174842" y="252694"/>
                </a:cubicBezTo>
                <a:cubicBezTo>
                  <a:pt x="107240" y="277294"/>
                  <a:pt x="32488" y="242446"/>
                  <a:pt x="7888" y="174843"/>
                </a:cubicBezTo>
              </a:path>
            </a:pathLst>
          </a:custGeom>
          <a:solidFill>
            <a:schemeClr val="tx1"/>
          </a:solidFill>
          <a:ln w="15875" cap="flat">
            <a:solidFill>
              <a:schemeClr val="accent2"/>
            </a:soli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Freeform 3">
            <a:extLst>
              <a:ext uri="{FF2B5EF4-FFF2-40B4-BE49-F238E27FC236}">
                <a16:creationId xmlns:a16="http://schemas.microsoft.com/office/drawing/2014/main" id="{A125AD22-328A-E749-A096-062910DCB38D}"/>
              </a:ext>
            </a:extLst>
          </p:cNvPr>
          <p:cNvSpPr/>
          <p:nvPr/>
        </p:nvSpPr>
        <p:spPr>
          <a:xfrm>
            <a:off x="4209287" y="4652138"/>
            <a:ext cx="405225" cy="405226"/>
          </a:xfrm>
          <a:custGeom>
            <a:avLst/>
            <a:gdLst>
              <a:gd name="connsiteX0" fmla="*/ 30476 w 260521"/>
              <a:gd name="connsiteY0" fmla="*/ 213986 h 260522"/>
              <a:gd name="connsiteX1" fmla="*/ 46541 w 260521"/>
              <a:gd name="connsiteY1" fmla="*/ 30483 h 260522"/>
              <a:gd name="connsiteX2" fmla="*/ 230044 w 260521"/>
              <a:gd name="connsiteY2" fmla="*/ 46523 h 260522"/>
              <a:gd name="connsiteX3" fmla="*/ 213991 w 260521"/>
              <a:gd name="connsiteY3" fmla="*/ 230051 h 260522"/>
              <a:gd name="connsiteX4" fmla="*/ 30476 w 260521"/>
              <a:gd name="connsiteY4" fmla="*/ 213986 h 26052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60521" h="260522">
                <a:moveTo>
                  <a:pt x="30476" y="213986"/>
                </a:moveTo>
                <a:cubicBezTo>
                  <a:pt x="-15765" y="158880"/>
                  <a:pt x="-8577" y="76711"/>
                  <a:pt x="46541" y="30483"/>
                </a:cubicBezTo>
                <a:cubicBezTo>
                  <a:pt x="101647" y="-15770"/>
                  <a:pt x="183803" y="-8569"/>
                  <a:pt x="230044" y="46523"/>
                </a:cubicBezTo>
                <a:cubicBezTo>
                  <a:pt x="276284" y="101641"/>
                  <a:pt x="269096" y="183798"/>
                  <a:pt x="213991" y="230051"/>
                </a:cubicBezTo>
                <a:cubicBezTo>
                  <a:pt x="158873" y="276279"/>
                  <a:pt x="76729" y="269104"/>
                  <a:pt x="30476" y="213986"/>
                </a:cubicBezTo>
              </a:path>
            </a:pathLst>
          </a:custGeom>
          <a:solidFill>
            <a:schemeClr val="tx1"/>
          </a:solidFill>
          <a:ln w="15875" cap="flat">
            <a:solidFill>
              <a:schemeClr val="accent3"/>
            </a:soli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Freeform 3">
            <a:extLst>
              <a:ext uri="{FF2B5EF4-FFF2-40B4-BE49-F238E27FC236}">
                <a16:creationId xmlns:a16="http://schemas.microsoft.com/office/drawing/2014/main" id="{E01F3AC0-1C94-7443-8ADD-42B8F75E2E4B}"/>
              </a:ext>
            </a:extLst>
          </p:cNvPr>
          <p:cNvSpPr/>
          <p:nvPr/>
        </p:nvSpPr>
        <p:spPr>
          <a:xfrm>
            <a:off x="4685547" y="4087327"/>
            <a:ext cx="405289" cy="405291"/>
          </a:xfrm>
          <a:custGeom>
            <a:avLst/>
            <a:gdLst>
              <a:gd name="connsiteX0" fmla="*/ 65152 w 260562"/>
              <a:gd name="connsiteY0" fmla="*/ 243086 h 260564"/>
              <a:gd name="connsiteX1" fmla="*/ 17476 w 260562"/>
              <a:gd name="connsiteY1" fmla="*/ 65146 h 260564"/>
              <a:gd name="connsiteX2" fmla="*/ 195416 w 260562"/>
              <a:gd name="connsiteY2" fmla="*/ 17470 h 260564"/>
              <a:gd name="connsiteX3" fmla="*/ 243091 w 260562"/>
              <a:gd name="connsiteY3" fmla="*/ 195410 h 260564"/>
              <a:gd name="connsiteX4" fmla="*/ 65152 w 260562"/>
              <a:gd name="connsiteY4" fmla="*/ 243086 h 26056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60562" h="260564">
                <a:moveTo>
                  <a:pt x="65152" y="243086"/>
                </a:moveTo>
                <a:cubicBezTo>
                  <a:pt x="2858" y="207119"/>
                  <a:pt x="-18503" y="127465"/>
                  <a:pt x="17476" y="65146"/>
                </a:cubicBezTo>
                <a:cubicBezTo>
                  <a:pt x="53442" y="2853"/>
                  <a:pt x="133109" y="-18496"/>
                  <a:pt x="195416" y="17470"/>
                </a:cubicBezTo>
                <a:cubicBezTo>
                  <a:pt x="257709" y="53437"/>
                  <a:pt x="279058" y="133116"/>
                  <a:pt x="243091" y="195410"/>
                </a:cubicBezTo>
                <a:cubicBezTo>
                  <a:pt x="207125" y="257716"/>
                  <a:pt x="127445" y="279065"/>
                  <a:pt x="65152" y="243086"/>
                </a:cubicBezTo>
              </a:path>
            </a:pathLst>
          </a:custGeom>
          <a:solidFill>
            <a:schemeClr val="tx1"/>
          </a:solidFill>
          <a:ln w="15875" cap="flat">
            <a:solidFill>
              <a:schemeClr val="accent3"/>
            </a:soli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Freeform 3">
            <a:extLst>
              <a:ext uri="{FF2B5EF4-FFF2-40B4-BE49-F238E27FC236}">
                <a16:creationId xmlns:a16="http://schemas.microsoft.com/office/drawing/2014/main" id="{57F885EC-E4A5-1247-A95D-FCE859A1E5C2}"/>
              </a:ext>
            </a:extLst>
          </p:cNvPr>
          <p:cNvSpPr/>
          <p:nvPr/>
        </p:nvSpPr>
        <p:spPr>
          <a:xfrm>
            <a:off x="4939953" y="3393710"/>
            <a:ext cx="405285" cy="405295"/>
          </a:xfrm>
          <a:custGeom>
            <a:avLst/>
            <a:gdLst>
              <a:gd name="connsiteX0" fmla="*/ 107657 w 260560"/>
              <a:gd name="connsiteY0" fmla="*/ 258567 h 260566"/>
              <a:gd name="connsiteX1" fmla="*/ 2005 w 260560"/>
              <a:gd name="connsiteY1" fmla="*/ 107653 h 260566"/>
              <a:gd name="connsiteX2" fmla="*/ 152907 w 260560"/>
              <a:gd name="connsiteY2" fmla="*/ 2002 h 260566"/>
              <a:gd name="connsiteX3" fmla="*/ 258558 w 260560"/>
              <a:gd name="connsiteY3" fmla="*/ 152903 h 260566"/>
              <a:gd name="connsiteX4" fmla="*/ 107657 w 260560"/>
              <a:gd name="connsiteY4" fmla="*/ 258567 h 26056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60560" h="260566">
                <a:moveTo>
                  <a:pt x="107657" y="258567"/>
                </a:moveTo>
                <a:cubicBezTo>
                  <a:pt x="36816" y="246071"/>
                  <a:pt x="-10504" y="178507"/>
                  <a:pt x="2005" y="107653"/>
                </a:cubicBezTo>
                <a:cubicBezTo>
                  <a:pt x="14489" y="36813"/>
                  <a:pt x="82041" y="-10495"/>
                  <a:pt x="152907" y="2002"/>
                </a:cubicBezTo>
                <a:cubicBezTo>
                  <a:pt x="223747" y="14486"/>
                  <a:pt x="271055" y="82063"/>
                  <a:pt x="258558" y="152903"/>
                </a:cubicBezTo>
                <a:cubicBezTo>
                  <a:pt x="246061" y="223757"/>
                  <a:pt x="178510" y="271051"/>
                  <a:pt x="107657" y="258567"/>
                </a:cubicBezTo>
              </a:path>
            </a:pathLst>
          </a:custGeom>
          <a:solidFill>
            <a:schemeClr val="tx1"/>
          </a:solidFill>
          <a:ln w="15875" cap="flat">
            <a:solidFill>
              <a:schemeClr val="accent3"/>
            </a:soli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Freeform 3">
            <a:extLst>
              <a:ext uri="{FF2B5EF4-FFF2-40B4-BE49-F238E27FC236}">
                <a16:creationId xmlns:a16="http://schemas.microsoft.com/office/drawing/2014/main" id="{90DE2A8C-5DEE-0343-B55F-1AEDC51F853C}"/>
              </a:ext>
            </a:extLst>
          </p:cNvPr>
          <p:cNvSpPr/>
          <p:nvPr/>
        </p:nvSpPr>
        <p:spPr>
          <a:xfrm>
            <a:off x="4941768" y="2654901"/>
            <a:ext cx="405295" cy="405299"/>
          </a:xfrm>
          <a:custGeom>
            <a:avLst/>
            <a:gdLst>
              <a:gd name="connsiteX0" fmla="*/ 152900 w 260566"/>
              <a:gd name="connsiteY0" fmla="*/ 258567 h 260569"/>
              <a:gd name="connsiteX1" fmla="*/ 1999 w 260566"/>
              <a:gd name="connsiteY1" fmla="*/ 152903 h 260569"/>
              <a:gd name="connsiteX2" fmla="*/ 107663 w 260566"/>
              <a:gd name="connsiteY2" fmla="*/ 2002 h 260569"/>
              <a:gd name="connsiteX3" fmla="*/ 258564 w 260566"/>
              <a:gd name="connsiteY3" fmla="*/ 107666 h 260569"/>
              <a:gd name="connsiteX4" fmla="*/ 152900 w 260566"/>
              <a:gd name="connsiteY4" fmla="*/ 258567 h 26056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60566" h="260569">
                <a:moveTo>
                  <a:pt x="152900" y="258567"/>
                </a:moveTo>
                <a:cubicBezTo>
                  <a:pt x="82059" y="271064"/>
                  <a:pt x="14508" y="223756"/>
                  <a:pt x="1999" y="152903"/>
                </a:cubicBezTo>
                <a:cubicBezTo>
                  <a:pt x="-10485" y="82062"/>
                  <a:pt x="36809" y="14498"/>
                  <a:pt x="107663" y="2002"/>
                </a:cubicBezTo>
                <a:cubicBezTo>
                  <a:pt x="178516" y="-10495"/>
                  <a:pt x="246080" y="36825"/>
                  <a:pt x="258564" y="107666"/>
                </a:cubicBezTo>
                <a:cubicBezTo>
                  <a:pt x="271061" y="178519"/>
                  <a:pt x="223753" y="246083"/>
                  <a:pt x="152900" y="258567"/>
                </a:cubicBezTo>
              </a:path>
            </a:pathLst>
          </a:custGeom>
          <a:solidFill>
            <a:schemeClr val="tx1"/>
          </a:solidFill>
          <a:ln w="15875" cap="flat">
            <a:solidFill>
              <a:schemeClr val="accent3"/>
            </a:soli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Freeform 3">
            <a:extLst>
              <a:ext uri="{FF2B5EF4-FFF2-40B4-BE49-F238E27FC236}">
                <a16:creationId xmlns:a16="http://schemas.microsoft.com/office/drawing/2014/main" id="{50A1C2DA-928E-E74D-8D92-E8CCBFAEC9DE}"/>
              </a:ext>
            </a:extLst>
          </p:cNvPr>
          <p:cNvSpPr/>
          <p:nvPr/>
        </p:nvSpPr>
        <p:spPr>
          <a:xfrm>
            <a:off x="4690800" y="1960037"/>
            <a:ext cx="405298" cy="405291"/>
          </a:xfrm>
          <a:custGeom>
            <a:avLst/>
            <a:gdLst>
              <a:gd name="connsiteX0" fmla="*/ 195422 w 260568"/>
              <a:gd name="connsiteY0" fmla="*/ 243094 h 260564"/>
              <a:gd name="connsiteX1" fmla="*/ 17470 w 260568"/>
              <a:gd name="connsiteY1" fmla="*/ 195418 h 260564"/>
              <a:gd name="connsiteX2" fmla="*/ 65158 w 260568"/>
              <a:gd name="connsiteY2" fmla="*/ 17479 h 260564"/>
              <a:gd name="connsiteX3" fmla="*/ 243098 w 260568"/>
              <a:gd name="connsiteY3" fmla="*/ 65154 h 260564"/>
              <a:gd name="connsiteX4" fmla="*/ 195422 w 260568"/>
              <a:gd name="connsiteY4" fmla="*/ 243094 h 26056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60568" h="260564">
                <a:moveTo>
                  <a:pt x="195422" y="243094"/>
                </a:moveTo>
                <a:cubicBezTo>
                  <a:pt x="133116" y="279061"/>
                  <a:pt x="53449" y="257712"/>
                  <a:pt x="17470" y="195418"/>
                </a:cubicBezTo>
                <a:cubicBezTo>
                  <a:pt x="-18497" y="133112"/>
                  <a:pt x="2852" y="53445"/>
                  <a:pt x="65158" y="17479"/>
                </a:cubicBezTo>
                <a:cubicBezTo>
                  <a:pt x="127452" y="-18500"/>
                  <a:pt x="207132" y="2848"/>
                  <a:pt x="243098" y="65154"/>
                </a:cubicBezTo>
                <a:cubicBezTo>
                  <a:pt x="279064" y="127461"/>
                  <a:pt x="257716" y="207115"/>
                  <a:pt x="195422" y="243094"/>
                </a:cubicBezTo>
              </a:path>
            </a:pathLst>
          </a:custGeom>
          <a:solidFill>
            <a:schemeClr val="tx1"/>
          </a:solidFill>
          <a:ln w="15875" cap="flat">
            <a:solidFill>
              <a:schemeClr val="accent2"/>
            </a:soli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Freeform 3">
            <a:extLst>
              <a:ext uri="{FF2B5EF4-FFF2-40B4-BE49-F238E27FC236}">
                <a16:creationId xmlns:a16="http://schemas.microsoft.com/office/drawing/2014/main" id="{75697FF5-B516-BC4A-AA4D-72663039E0B2}"/>
              </a:ext>
            </a:extLst>
          </p:cNvPr>
          <p:cNvSpPr/>
          <p:nvPr/>
        </p:nvSpPr>
        <p:spPr>
          <a:xfrm>
            <a:off x="4217345" y="1392947"/>
            <a:ext cx="405234" cy="405226"/>
          </a:xfrm>
          <a:custGeom>
            <a:avLst/>
            <a:gdLst>
              <a:gd name="connsiteX0" fmla="*/ 230045 w 260527"/>
              <a:gd name="connsiteY0" fmla="*/ 213992 h 260522"/>
              <a:gd name="connsiteX1" fmla="*/ 46530 w 260527"/>
              <a:gd name="connsiteY1" fmla="*/ 230045 h 260522"/>
              <a:gd name="connsiteX2" fmla="*/ 30477 w 260527"/>
              <a:gd name="connsiteY2" fmla="*/ 46530 h 260522"/>
              <a:gd name="connsiteX3" fmla="*/ 213992 w 260527"/>
              <a:gd name="connsiteY3" fmla="*/ 30477 h 260522"/>
              <a:gd name="connsiteX4" fmla="*/ 230045 w 260527"/>
              <a:gd name="connsiteY4" fmla="*/ 213992 h 26052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60527" h="260522">
                <a:moveTo>
                  <a:pt x="230045" y="213992"/>
                </a:moveTo>
                <a:cubicBezTo>
                  <a:pt x="183804" y="269097"/>
                  <a:pt x="101648" y="276285"/>
                  <a:pt x="46530" y="230045"/>
                </a:cubicBezTo>
                <a:cubicBezTo>
                  <a:pt x="-8576" y="183804"/>
                  <a:pt x="-15764" y="101635"/>
                  <a:pt x="30477" y="46530"/>
                </a:cubicBezTo>
                <a:cubicBezTo>
                  <a:pt x="76718" y="-8576"/>
                  <a:pt x="158874" y="-15764"/>
                  <a:pt x="213992" y="30477"/>
                </a:cubicBezTo>
                <a:cubicBezTo>
                  <a:pt x="269097" y="76718"/>
                  <a:pt x="276298" y="158887"/>
                  <a:pt x="230045" y="213992"/>
                </a:cubicBezTo>
              </a:path>
            </a:pathLst>
          </a:custGeom>
          <a:solidFill>
            <a:schemeClr val="tx1"/>
          </a:solidFill>
          <a:ln w="15875" cap="flat">
            <a:solidFill>
              <a:schemeClr val="accent3"/>
            </a:soli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Freeform 3">
            <a:extLst>
              <a:ext uri="{FF2B5EF4-FFF2-40B4-BE49-F238E27FC236}">
                <a16:creationId xmlns:a16="http://schemas.microsoft.com/office/drawing/2014/main" id="{33D4A780-114F-0744-9D8B-D9163B75EA61}"/>
              </a:ext>
            </a:extLst>
          </p:cNvPr>
          <p:cNvSpPr/>
          <p:nvPr/>
        </p:nvSpPr>
        <p:spPr>
          <a:xfrm>
            <a:off x="3578391" y="1021914"/>
            <a:ext cx="405331" cy="405330"/>
          </a:xfrm>
          <a:custGeom>
            <a:avLst/>
            <a:gdLst>
              <a:gd name="connsiteX0" fmla="*/ 252701 w 260589"/>
              <a:gd name="connsiteY0" fmla="*/ 174843 h 260589"/>
              <a:gd name="connsiteX1" fmla="*/ 85747 w 260589"/>
              <a:gd name="connsiteY1" fmla="*/ 252694 h 260589"/>
              <a:gd name="connsiteX2" fmla="*/ 7896 w 260589"/>
              <a:gd name="connsiteY2" fmla="*/ 85740 h 260589"/>
              <a:gd name="connsiteX3" fmla="*/ 174850 w 260589"/>
              <a:gd name="connsiteY3" fmla="*/ 7889 h 260589"/>
              <a:gd name="connsiteX4" fmla="*/ 252701 w 260589"/>
              <a:gd name="connsiteY4" fmla="*/ 174843 h 26058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60589" h="260589">
                <a:moveTo>
                  <a:pt x="252701" y="174843"/>
                </a:moveTo>
                <a:cubicBezTo>
                  <a:pt x="228101" y="242446"/>
                  <a:pt x="153349" y="277307"/>
                  <a:pt x="85747" y="252694"/>
                </a:cubicBezTo>
                <a:cubicBezTo>
                  <a:pt x="18132" y="228095"/>
                  <a:pt x="-16717" y="153342"/>
                  <a:pt x="7896" y="85740"/>
                </a:cubicBezTo>
                <a:cubicBezTo>
                  <a:pt x="32496" y="18138"/>
                  <a:pt x="107248" y="-16711"/>
                  <a:pt x="174850" y="7889"/>
                </a:cubicBezTo>
                <a:cubicBezTo>
                  <a:pt x="242439" y="32502"/>
                  <a:pt x="277301" y="107241"/>
                  <a:pt x="252701" y="174843"/>
                </a:cubicBezTo>
              </a:path>
            </a:pathLst>
          </a:custGeom>
          <a:solidFill>
            <a:schemeClr val="tx1"/>
          </a:solidFill>
          <a:ln w="15875" cap="flat">
            <a:solidFill>
              <a:schemeClr val="accent3"/>
            </a:soli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Procurement Central 2">
            <a:extLst>
              <a:ext uri="{FF2B5EF4-FFF2-40B4-BE49-F238E27FC236}">
                <a16:creationId xmlns:a16="http://schemas.microsoft.com/office/drawing/2014/main" id="{BEC14150-C08A-7040-A375-7943E83EBEB8}"/>
              </a:ext>
            </a:extLst>
          </p:cNvPr>
          <p:cNvSpPr/>
          <p:nvPr/>
        </p:nvSpPr>
        <p:spPr bwMode="gray">
          <a:xfrm>
            <a:off x="2290918" y="2458896"/>
            <a:ext cx="1525760" cy="1525756"/>
          </a:xfrm>
          <a:prstGeom prst="ellipse">
            <a:avLst/>
          </a:prstGeom>
          <a:solidFill>
            <a:schemeClr val="accent3">
              <a:lumMod val="50000"/>
            </a:schemeClr>
          </a:solidFill>
          <a:ln w="15875" algn="ctr">
            <a:solidFill>
              <a:schemeClr val="accent3"/>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85" name="Procurement Central 1">
            <a:extLst>
              <a:ext uri="{FF2B5EF4-FFF2-40B4-BE49-F238E27FC236}">
                <a16:creationId xmlns:a16="http://schemas.microsoft.com/office/drawing/2014/main" id="{E565236E-79AC-CE48-B267-9199AE08CC80}"/>
              </a:ext>
            </a:extLst>
          </p:cNvPr>
          <p:cNvSpPr/>
          <p:nvPr/>
        </p:nvSpPr>
        <p:spPr bwMode="gray">
          <a:xfrm>
            <a:off x="2764506" y="2937747"/>
            <a:ext cx="568058" cy="568057"/>
          </a:xfrm>
          <a:prstGeom prst="ellipse">
            <a:avLst/>
          </a:prstGeom>
          <a:solidFill>
            <a:schemeClr val="accent3"/>
          </a:solidFill>
          <a:ln w="15875"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126091941"/>
      </p:ext>
    </p:extLst>
  </p:cSld>
  <p:clrMapOvr>
    <a:masterClrMapping/>
  </p:clrMapOvr>
  <mc:AlternateContent xmlns:mc="http://schemas.openxmlformats.org/markup-compatibility/2006" xmlns:p14="http://schemas.microsoft.com/office/powerpoint/2010/main">
    <mc:Choice Requires="p14">
      <p:transition spd="med" p14:dur="700" advClick="0" advTm="700">
        <p:fade/>
      </p:transition>
    </mc:Choice>
    <mc:Fallback xmlns="">
      <p:transition spd="med" advClick="0" advTm="7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700"/>
                            </p:stCondLst>
                            <p:childTnLst>
                              <p:par>
                                <p:cTn id="9" presetID="10" presetClass="entr" presetSubtype="0" fill="hold" grpId="0" nodeType="afterEffect">
                                  <p:stCondLst>
                                    <p:cond delay="10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50"/>
                                        <p:tgtEl>
                                          <p:spTgt spid="46"/>
                                        </p:tgtEl>
                                      </p:cBhvr>
                                    </p:animEffect>
                                  </p:childTnLst>
                                </p:cTn>
                              </p:par>
                            </p:childTnLst>
                          </p:cTn>
                        </p:par>
                        <p:par>
                          <p:cTn id="12" fill="hold">
                            <p:stCondLst>
                              <p:cond delay="850"/>
                            </p:stCondLst>
                            <p:childTnLst>
                              <p:par>
                                <p:cTn id="13" presetID="10" presetClass="entr" presetSubtype="0" fill="hold" grpId="0"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
                                        <p:tgtEl>
                                          <p:spTgt spid="48"/>
                                        </p:tgtEl>
                                      </p:cBhvr>
                                    </p:animEffect>
                                  </p:childTnLst>
                                </p:cTn>
                              </p:par>
                            </p:childTnLst>
                          </p:cTn>
                        </p:par>
                        <p:par>
                          <p:cTn id="16" fill="hold">
                            <p:stCondLst>
                              <p:cond delay="900"/>
                            </p:stCondLst>
                            <p:childTnLst>
                              <p:par>
                                <p:cTn id="17" presetID="10" presetClass="entr" presetSubtype="0" fill="hold" grpId="0"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
                                        <p:tgtEl>
                                          <p:spTgt spid="50"/>
                                        </p:tgtEl>
                                      </p:cBhvr>
                                    </p:animEffect>
                                  </p:childTnLst>
                                </p:cTn>
                              </p:par>
                            </p:childTnLst>
                          </p:cTn>
                        </p:par>
                        <p:par>
                          <p:cTn id="20" fill="hold">
                            <p:stCondLst>
                              <p:cond delay="950"/>
                            </p:stCondLst>
                            <p:childTnLst>
                              <p:par>
                                <p:cTn id="21" presetID="10" presetClass="entr" presetSubtype="0" fill="hold" grpId="0"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50"/>
                                        <p:tgtEl>
                                          <p:spTgt spid="52"/>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fade">
                                      <p:cBhvr>
                                        <p:cTn id="27" dur="50"/>
                                        <p:tgtEl>
                                          <p:spTgt spid="76"/>
                                        </p:tgtEl>
                                      </p:cBhvr>
                                    </p:animEffect>
                                  </p:childTnLst>
                                </p:cTn>
                              </p:par>
                            </p:childTnLst>
                          </p:cTn>
                        </p:par>
                        <p:par>
                          <p:cTn id="28" fill="hold">
                            <p:stCondLst>
                              <p:cond delay="1050"/>
                            </p:stCondLst>
                            <p:childTnLst>
                              <p:par>
                                <p:cTn id="29" presetID="10" presetClass="entr" presetSubtype="0" fill="hold" grpId="0" nodeType="after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fade">
                                      <p:cBhvr>
                                        <p:cTn id="31" dur="50"/>
                                        <p:tgtEl>
                                          <p:spTgt spid="78"/>
                                        </p:tgtEl>
                                      </p:cBhvr>
                                    </p:animEffect>
                                  </p:childTnLst>
                                </p:cTn>
                              </p:par>
                            </p:childTnLst>
                          </p:cTn>
                        </p:par>
                        <p:par>
                          <p:cTn id="32" fill="hold">
                            <p:stCondLst>
                              <p:cond delay="1100"/>
                            </p:stCondLst>
                            <p:childTnLst>
                              <p:par>
                                <p:cTn id="33" presetID="10" presetClass="entr" presetSubtype="0" fill="hold" grpId="0" nodeType="afterEffect">
                                  <p:stCondLst>
                                    <p:cond delay="0"/>
                                  </p:stCondLst>
                                  <p:childTnLst>
                                    <p:set>
                                      <p:cBhvr>
                                        <p:cTn id="34" dur="1" fill="hold">
                                          <p:stCondLst>
                                            <p:cond delay="0"/>
                                          </p:stCondLst>
                                        </p:cTn>
                                        <p:tgtEl>
                                          <p:spTgt spid="80"/>
                                        </p:tgtEl>
                                        <p:attrNameLst>
                                          <p:attrName>style.visibility</p:attrName>
                                        </p:attrNameLst>
                                      </p:cBhvr>
                                      <p:to>
                                        <p:strVal val="visible"/>
                                      </p:to>
                                    </p:set>
                                    <p:animEffect transition="in" filter="fade">
                                      <p:cBhvr>
                                        <p:cTn id="35" dur="50"/>
                                        <p:tgtEl>
                                          <p:spTgt spid="80"/>
                                        </p:tgtEl>
                                      </p:cBhvr>
                                    </p:animEffect>
                                  </p:childTnLst>
                                </p:cTn>
                              </p:par>
                            </p:childTnLst>
                          </p:cTn>
                        </p:par>
                        <p:par>
                          <p:cTn id="36" fill="hold">
                            <p:stCondLst>
                              <p:cond delay="1150"/>
                            </p:stCondLst>
                            <p:childTnLst>
                              <p:par>
                                <p:cTn id="37" presetID="10" presetClass="entr" presetSubtype="0"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fade">
                                      <p:cBhvr>
                                        <p:cTn id="39" dur="50"/>
                                        <p:tgtEl>
                                          <p:spTgt spid="54"/>
                                        </p:tgtEl>
                                      </p:cBhvr>
                                    </p:animEffect>
                                  </p:childTnLst>
                                </p:cTn>
                              </p:par>
                            </p:childTnLst>
                          </p:cTn>
                        </p:par>
                        <p:par>
                          <p:cTn id="40" fill="hold">
                            <p:stCondLst>
                              <p:cond delay="1200"/>
                            </p:stCondLst>
                            <p:childTnLst>
                              <p:par>
                                <p:cTn id="41" presetID="10" presetClass="entr" presetSubtype="0"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fade">
                                      <p:cBhvr>
                                        <p:cTn id="43" dur="50"/>
                                        <p:tgtEl>
                                          <p:spTgt spid="56"/>
                                        </p:tgtEl>
                                      </p:cBhvr>
                                    </p:animEffect>
                                  </p:childTnLst>
                                </p:cTn>
                              </p:par>
                            </p:childTnLst>
                          </p:cTn>
                        </p:par>
                        <p:par>
                          <p:cTn id="44" fill="hold">
                            <p:stCondLst>
                              <p:cond delay="1250"/>
                            </p:stCondLst>
                            <p:childTnLst>
                              <p:par>
                                <p:cTn id="45" presetID="10" presetClass="entr" presetSubtype="0" fill="hold" grpId="0"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fade">
                                      <p:cBhvr>
                                        <p:cTn id="47" dur="50"/>
                                        <p:tgtEl>
                                          <p:spTgt spid="58"/>
                                        </p:tgtEl>
                                      </p:cBhvr>
                                    </p:animEffect>
                                  </p:childTnLst>
                                </p:cTn>
                              </p:par>
                            </p:childTnLst>
                          </p:cTn>
                        </p:par>
                        <p:par>
                          <p:cTn id="48" fill="hold">
                            <p:stCondLst>
                              <p:cond delay="1300"/>
                            </p:stCondLst>
                            <p:childTnLst>
                              <p:par>
                                <p:cTn id="49" presetID="10"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50"/>
                                        <p:tgtEl>
                                          <p:spTgt spid="60"/>
                                        </p:tgtEl>
                                      </p:cBhvr>
                                    </p:animEffect>
                                  </p:childTnLst>
                                </p:cTn>
                              </p:par>
                            </p:childTnLst>
                          </p:cTn>
                        </p:par>
                        <p:par>
                          <p:cTn id="52" fill="hold">
                            <p:stCondLst>
                              <p:cond delay="1350"/>
                            </p:stCondLst>
                            <p:childTnLst>
                              <p:par>
                                <p:cTn id="53" presetID="10" presetClass="entr" presetSubtype="0" fill="hold" grpId="0" nodeType="afterEffect">
                                  <p:stCondLst>
                                    <p:cond delay="0"/>
                                  </p:stCondLst>
                                  <p:childTnLst>
                                    <p:set>
                                      <p:cBhvr>
                                        <p:cTn id="54" dur="1" fill="hold">
                                          <p:stCondLst>
                                            <p:cond delay="0"/>
                                          </p:stCondLst>
                                        </p:cTn>
                                        <p:tgtEl>
                                          <p:spTgt spid="62"/>
                                        </p:tgtEl>
                                        <p:attrNameLst>
                                          <p:attrName>style.visibility</p:attrName>
                                        </p:attrNameLst>
                                      </p:cBhvr>
                                      <p:to>
                                        <p:strVal val="visible"/>
                                      </p:to>
                                    </p:set>
                                    <p:animEffect transition="in" filter="fade">
                                      <p:cBhvr>
                                        <p:cTn id="55" dur="50"/>
                                        <p:tgtEl>
                                          <p:spTgt spid="62"/>
                                        </p:tgtEl>
                                      </p:cBhvr>
                                    </p:animEffect>
                                  </p:childTnLst>
                                </p:cTn>
                              </p:par>
                            </p:childTnLst>
                          </p:cTn>
                        </p:par>
                        <p:par>
                          <p:cTn id="56" fill="hold">
                            <p:stCondLst>
                              <p:cond delay="1400"/>
                            </p:stCondLst>
                            <p:childTnLst>
                              <p:par>
                                <p:cTn id="57" presetID="10" presetClass="entr" presetSubtype="0"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fade">
                                      <p:cBhvr>
                                        <p:cTn id="59" dur="50"/>
                                        <p:tgtEl>
                                          <p:spTgt spid="64"/>
                                        </p:tgtEl>
                                      </p:cBhvr>
                                    </p:animEffect>
                                  </p:childTnLst>
                                </p:cTn>
                              </p:par>
                            </p:childTnLst>
                          </p:cTn>
                        </p:par>
                        <p:par>
                          <p:cTn id="60" fill="hold">
                            <p:stCondLst>
                              <p:cond delay="1450"/>
                            </p:stCondLst>
                            <p:childTnLst>
                              <p:par>
                                <p:cTn id="61" presetID="10" presetClass="entr" presetSubtype="0"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50"/>
                                        <p:tgtEl>
                                          <p:spTgt spid="66"/>
                                        </p:tgtEl>
                                      </p:cBhvr>
                                    </p:animEffect>
                                  </p:childTnLst>
                                </p:cTn>
                              </p:par>
                            </p:childTnLst>
                          </p:cTn>
                        </p:par>
                        <p:par>
                          <p:cTn id="64" fill="hold">
                            <p:stCondLst>
                              <p:cond delay="1500"/>
                            </p:stCondLst>
                            <p:childTnLst>
                              <p:par>
                                <p:cTn id="65" presetID="10" presetClass="entr" presetSubtype="0"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fade">
                                      <p:cBhvr>
                                        <p:cTn id="67" dur="50"/>
                                        <p:tgtEl>
                                          <p:spTgt spid="68"/>
                                        </p:tgtEl>
                                      </p:cBhvr>
                                    </p:animEffect>
                                  </p:childTnLst>
                                </p:cTn>
                              </p:par>
                            </p:childTnLst>
                          </p:cTn>
                        </p:par>
                        <p:par>
                          <p:cTn id="68" fill="hold">
                            <p:stCondLst>
                              <p:cond delay="1550"/>
                            </p:stCondLst>
                            <p:childTnLst>
                              <p:par>
                                <p:cTn id="69" presetID="1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50"/>
                                        <p:tgtEl>
                                          <p:spTgt spid="72"/>
                                        </p:tgtEl>
                                      </p:cBhvr>
                                    </p:animEffect>
                                  </p:childTnLst>
                                </p:cTn>
                              </p:par>
                            </p:childTnLst>
                          </p:cTn>
                        </p:par>
                        <p:par>
                          <p:cTn id="72" fill="hold">
                            <p:stCondLst>
                              <p:cond delay="1600"/>
                            </p:stCondLst>
                            <p:childTnLst>
                              <p:par>
                                <p:cTn id="73" presetID="10" presetClass="entr" presetSubtype="0" fill="hold" grpId="0" nodeType="afterEffect">
                                  <p:stCondLst>
                                    <p:cond delay="0"/>
                                  </p:stCondLst>
                                  <p:childTnLst>
                                    <p:set>
                                      <p:cBhvr>
                                        <p:cTn id="74" dur="1" fill="hold">
                                          <p:stCondLst>
                                            <p:cond delay="0"/>
                                          </p:stCondLst>
                                        </p:cTn>
                                        <p:tgtEl>
                                          <p:spTgt spid="74"/>
                                        </p:tgtEl>
                                        <p:attrNameLst>
                                          <p:attrName>style.visibility</p:attrName>
                                        </p:attrNameLst>
                                      </p:cBhvr>
                                      <p:to>
                                        <p:strVal val="visible"/>
                                      </p:to>
                                    </p:set>
                                    <p:animEffect transition="in" filter="fade">
                                      <p:cBhvr>
                                        <p:cTn id="75" dur="50"/>
                                        <p:tgtEl>
                                          <p:spTgt spid="74"/>
                                        </p:tgtEl>
                                      </p:cBhvr>
                                    </p:animEffect>
                                  </p:childTnLst>
                                </p:cTn>
                              </p:par>
                            </p:childTnLst>
                          </p:cTn>
                        </p:par>
                        <p:par>
                          <p:cTn id="76" fill="hold">
                            <p:stCondLst>
                              <p:cond delay="1650"/>
                            </p:stCondLst>
                            <p:childTnLst>
                              <p:par>
                                <p:cTn id="77" presetID="10" presetClass="entr" presetSubtype="0" fill="hold" grpId="0" nodeType="afterEffect">
                                  <p:stCondLst>
                                    <p:cond delay="0"/>
                                  </p:stCondLst>
                                  <p:childTnLst>
                                    <p:set>
                                      <p:cBhvr>
                                        <p:cTn id="78" dur="1" fill="hold">
                                          <p:stCondLst>
                                            <p:cond delay="0"/>
                                          </p:stCondLst>
                                        </p:cTn>
                                        <p:tgtEl>
                                          <p:spTgt spid="70"/>
                                        </p:tgtEl>
                                        <p:attrNameLst>
                                          <p:attrName>style.visibility</p:attrName>
                                        </p:attrNameLst>
                                      </p:cBhvr>
                                      <p:to>
                                        <p:strVal val="visible"/>
                                      </p:to>
                                    </p:set>
                                    <p:animEffect transition="in" filter="fade">
                                      <p:cBhvr>
                                        <p:cTn id="79" dur="50"/>
                                        <p:tgtEl>
                                          <p:spTgt spid="70"/>
                                        </p:tgtEl>
                                      </p:cBhvr>
                                    </p:animEffect>
                                  </p:childTnLst>
                                </p:cTn>
                              </p:par>
                            </p:childTnLst>
                          </p:cTn>
                        </p:par>
                        <p:par>
                          <p:cTn id="80" fill="hold">
                            <p:stCondLst>
                              <p:cond delay="1700"/>
                            </p:stCondLst>
                            <p:childTnLst>
                              <p:par>
                                <p:cTn id="81" presetID="10" presetClass="entr" presetSubtype="0" fill="hold" grpId="0" nodeType="afterEffect">
                                  <p:stCondLst>
                                    <p:cond delay="0"/>
                                  </p:stCondLst>
                                  <p:childTnLst>
                                    <p:set>
                                      <p:cBhvr>
                                        <p:cTn id="82" dur="1" fill="hold">
                                          <p:stCondLst>
                                            <p:cond delay="0"/>
                                          </p:stCondLst>
                                        </p:cTn>
                                        <p:tgtEl>
                                          <p:spTgt spid="4"/>
                                        </p:tgtEl>
                                        <p:attrNameLst>
                                          <p:attrName>style.visibility</p:attrName>
                                        </p:attrNameLst>
                                      </p:cBhvr>
                                      <p:to>
                                        <p:strVal val="visible"/>
                                      </p:to>
                                    </p:set>
                                    <p:animEffect transition="in" filter="fade">
                                      <p:cBhvr>
                                        <p:cTn id="83" dur="1000"/>
                                        <p:tgtEl>
                                          <p:spTgt spid="4"/>
                                        </p:tgtEl>
                                      </p:cBhvr>
                                    </p:animEffect>
                                  </p:childTnLst>
                                </p:cTn>
                              </p:par>
                            </p:childTnLst>
                          </p:cTn>
                        </p:par>
                        <p:par>
                          <p:cTn id="84" fill="hold">
                            <p:stCondLst>
                              <p:cond delay="2700"/>
                            </p:stCondLst>
                            <p:childTnLst>
                              <p:par>
                                <p:cTn id="85" presetID="0" presetClass="path" presetSubtype="0" accel="50000" fill="hold" grpId="1" nodeType="afterEffect">
                                  <p:stCondLst>
                                    <p:cond delay="500"/>
                                  </p:stCondLst>
                                  <p:childTnLst>
                                    <p:animMotion origin="layout" path="M 0 0 L -0.05584 0.29306 " pathEditMode="relative" ptsTypes="AA">
                                      <p:cBhvr>
                                        <p:cTn id="86" dur="2000" fill="hold"/>
                                        <p:tgtEl>
                                          <p:spTgt spid="80"/>
                                        </p:tgtEl>
                                        <p:attrNameLst>
                                          <p:attrName>ppt_x</p:attrName>
                                          <p:attrName>ppt_y</p:attrName>
                                        </p:attrNameLst>
                                      </p:cBhvr>
                                    </p:animMotion>
                                  </p:childTnLst>
                                </p:cTn>
                              </p:par>
                              <p:par>
                                <p:cTn id="87" presetID="0" presetClass="path" presetSubtype="0" accel="50000" fill="hold" grpId="1" nodeType="withEffect">
                                  <p:stCondLst>
                                    <p:cond delay="500"/>
                                  </p:stCondLst>
                                  <p:childTnLst>
                                    <p:animMotion origin="layout" path="M 0 0 L -0.11129 0.23797 " pathEditMode="relative" ptsTypes="AA">
                                      <p:cBhvr>
                                        <p:cTn id="88" dur="2000" fill="hold"/>
                                        <p:tgtEl>
                                          <p:spTgt spid="78"/>
                                        </p:tgtEl>
                                        <p:attrNameLst>
                                          <p:attrName>ppt_x</p:attrName>
                                          <p:attrName>ppt_y</p:attrName>
                                        </p:attrNameLst>
                                      </p:cBhvr>
                                    </p:animMotion>
                                  </p:childTnLst>
                                </p:cTn>
                              </p:par>
                              <p:par>
                                <p:cTn id="89" presetID="0" presetClass="path" presetSubtype="0" accel="50000" fill="hold" grpId="1" nodeType="withEffect">
                                  <p:stCondLst>
                                    <p:cond delay="500"/>
                                  </p:stCondLst>
                                  <p:childTnLst>
                                    <p:animMotion origin="layout" path="M 0 0 L -0.17144 -0.05324 " pathEditMode="relative" ptsTypes="AA">
                                      <p:cBhvr>
                                        <p:cTn id="90" dur="2000" fill="hold"/>
                                        <p:tgtEl>
                                          <p:spTgt spid="72"/>
                                        </p:tgtEl>
                                        <p:attrNameLst>
                                          <p:attrName>ppt_x</p:attrName>
                                          <p:attrName>ppt_y</p:attrName>
                                        </p:attrNameLst>
                                      </p:cBhvr>
                                    </p:animMotion>
                                  </p:childTnLst>
                                </p:cTn>
                              </p:par>
                              <p:par>
                                <p:cTn id="91" presetID="0" presetClass="path" presetSubtype="0" accel="50000" fill="hold" grpId="1" nodeType="withEffect">
                                  <p:stCondLst>
                                    <p:cond delay="500"/>
                                  </p:stCondLst>
                                  <p:childTnLst>
                                    <p:animMotion origin="layout" path="M 0 0 L -0.14489 -0.15463 " pathEditMode="relative" ptsTypes="AA">
                                      <p:cBhvr>
                                        <p:cTn id="92" dur="2000" fill="hold"/>
                                        <p:tgtEl>
                                          <p:spTgt spid="70"/>
                                        </p:tgtEl>
                                        <p:attrNameLst>
                                          <p:attrName>ppt_x</p:attrName>
                                          <p:attrName>ppt_y</p:attrName>
                                        </p:attrNameLst>
                                      </p:cBhvr>
                                    </p:animMotion>
                                  </p:childTnLst>
                                </p:cTn>
                              </p:par>
                              <p:par>
                                <p:cTn id="93" presetID="0" presetClass="path" presetSubtype="0" accel="50000" fill="hold" grpId="1" nodeType="withEffect">
                                  <p:stCondLst>
                                    <p:cond delay="500"/>
                                  </p:stCondLst>
                                  <p:childTnLst>
                                    <p:animMotion origin="layout" path="M 0 0 L -0.11195 -0.23726 " pathEditMode="relative" ptsTypes="AA">
                                      <p:cBhvr>
                                        <p:cTn id="94" dur="2000" fill="hold"/>
                                        <p:tgtEl>
                                          <p:spTgt spid="68"/>
                                        </p:tgtEl>
                                        <p:attrNameLst>
                                          <p:attrName>ppt_x</p:attrName>
                                          <p:attrName>ppt_y</p:attrName>
                                        </p:attrNameLst>
                                      </p:cBhvr>
                                    </p:animMotion>
                                  </p:childTnLst>
                                </p:cTn>
                              </p:par>
                              <p:par>
                                <p:cTn id="95" presetID="0" presetClass="path" presetSubtype="0" accel="50000" fill="hold" grpId="1" nodeType="withEffect">
                                  <p:stCondLst>
                                    <p:cond delay="500"/>
                                  </p:stCondLst>
                                  <p:childTnLst>
                                    <p:animMotion origin="layout" path="M 0 0 L 0 -0.32083 " pathEditMode="relative" ptsTypes="AA">
                                      <p:cBhvr>
                                        <p:cTn id="96" dur="2000" fill="hold"/>
                                        <p:tgtEl>
                                          <p:spTgt spid="64"/>
                                        </p:tgtEl>
                                        <p:attrNameLst>
                                          <p:attrName>ppt_x</p:attrName>
                                          <p:attrName>ppt_y</p:attrName>
                                        </p:attrNameLst>
                                      </p:cBhvr>
                                    </p:animMotion>
                                  </p:childTnLst>
                                </p:cTn>
                              </p:par>
                              <p:par>
                                <p:cTn id="97" presetID="0" presetClass="path" presetSubtype="0" accel="50000" fill="hold" grpId="1" nodeType="withEffect">
                                  <p:stCondLst>
                                    <p:cond delay="500"/>
                                  </p:stCondLst>
                                  <p:childTnLst>
                                    <p:animMotion origin="layout" path="M 0 0 L 0.11338 -0.23819 " pathEditMode="relative" ptsTypes="AA">
                                      <p:cBhvr>
                                        <p:cTn id="98" dur="2000" fill="hold"/>
                                        <p:tgtEl>
                                          <p:spTgt spid="60"/>
                                        </p:tgtEl>
                                        <p:attrNameLst>
                                          <p:attrName>ppt_x</p:attrName>
                                          <p:attrName>ppt_y</p:attrName>
                                        </p:attrNameLst>
                                      </p:cBhvr>
                                    </p:animMotion>
                                  </p:childTnLst>
                                </p:cTn>
                              </p:par>
                              <p:par>
                                <p:cTn id="99" presetID="0" presetClass="path" presetSubtype="0" accel="50000" fill="hold" grpId="1" nodeType="withEffect">
                                  <p:stCondLst>
                                    <p:cond delay="500"/>
                                  </p:stCondLst>
                                  <p:childTnLst>
                                    <p:animMotion origin="layout" path="M 0 0 L 0.15127 -0.15578 " pathEditMode="relative" ptsTypes="AA">
                                      <p:cBhvr>
                                        <p:cTn id="100" dur="2000" fill="hold"/>
                                        <p:tgtEl>
                                          <p:spTgt spid="58"/>
                                        </p:tgtEl>
                                        <p:attrNameLst>
                                          <p:attrName>ppt_x</p:attrName>
                                          <p:attrName>ppt_y</p:attrName>
                                        </p:attrNameLst>
                                      </p:cBhvr>
                                    </p:animMotion>
                                  </p:childTnLst>
                                </p:cTn>
                              </p:par>
                              <p:par>
                                <p:cTn id="101" presetID="0" presetClass="path" presetSubtype="0" accel="50000" fill="hold" grpId="1" nodeType="withEffect">
                                  <p:stCondLst>
                                    <p:cond delay="500"/>
                                  </p:stCondLst>
                                  <p:childTnLst>
                                    <p:animMotion origin="layout" path="M 0 0 L 0.17236 0.05301 " pathEditMode="relative" ptsTypes="AA">
                                      <p:cBhvr>
                                        <p:cTn id="102" dur="2000" fill="hold"/>
                                        <p:tgtEl>
                                          <p:spTgt spid="54"/>
                                        </p:tgtEl>
                                        <p:attrNameLst>
                                          <p:attrName>ppt_x</p:attrName>
                                          <p:attrName>ppt_y</p:attrName>
                                        </p:attrNameLst>
                                      </p:cBhvr>
                                    </p:animMotion>
                                  </p:childTnLst>
                                </p:cTn>
                              </p:par>
                              <p:par>
                                <p:cTn id="103" presetID="0" presetClass="path" presetSubtype="0" accel="50000" fill="hold" grpId="1" nodeType="withEffect">
                                  <p:stCondLst>
                                    <p:cond delay="500"/>
                                  </p:stCondLst>
                                  <p:childTnLst>
                                    <p:animMotion origin="layout" path="M 0 0 L 0.11208 0.23704 " pathEditMode="relative" ptsTypes="AA">
                                      <p:cBhvr>
                                        <p:cTn id="104" dur="2000" fill="hold"/>
                                        <p:tgtEl>
                                          <p:spTgt spid="50"/>
                                        </p:tgtEl>
                                        <p:attrNameLst>
                                          <p:attrName>ppt_x</p:attrName>
                                          <p:attrName>ppt_y</p:attrName>
                                        </p:attrNameLst>
                                      </p:cBhvr>
                                    </p:animMotion>
                                  </p:childTnLst>
                                </p:cTn>
                              </p:par>
                              <p:par>
                                <p:cTn id="105" presetID="0" presetClass="path" presetSubtype="0" accel="50000" fill="hold" grpId="1" nodeType="withEffect">
                                  <p:stCondLst>
                                    <p:cond delay="500"/>
                                  </p:stCondLst>
                                  <p:childTnLst>
                                    <p:animMotion origin="layout" path="M 0 0 L 0.05962 0.29306 " pathEditMode="relative" ptsTypes="AA">
                                      <p:cBhvr>
                                        <p:cTn id="106" dur="2000" fill="hold"/>
                                        <p:tgtEl>
                                          <p:spTgt spid="48"/>
                                        </p:tgtEl>
                                        <p:attrNameLst>
                                          <p:attrName>ppt_x</p:attrName>
                                          <p:attrName>ppt_y</p:attrName>
                                        </p:attrNameLst>
                                      </p:cBhvr>
                                    </p:animMotion>
                                  </p:childTnLst>
                                </p:cTn>
                              </p:par>
                              <p:par>
                                <p:cTn id="107" presetID="0" presetClass="path" presetSubtype="0" accel="50000" fill="hold" grpId="1" nodeType="withEffect">
                                  <p:stCondLst>
                                    <p:cond delay="500"/>
                                  </p:stCondLst>
                                  <p:childTnLst>
                                    <p:animMotion origin="layout" path="M 4.56392E-6 -0.01111 L 4.56392E-6 0.31019 " pathEditMode="relative" rAng="0" ptsTypes="AA">
                                      <p:cBhvr>
                                        <p:cTn id="108" dur="2000" fill="hold"/>
                                        <p:tgtEl>
                                          <p:spTgt spid="46"/>
                                        </p:tgtEl>
                                        <p:attrNameLst>
                                          <p:attrName>ppt_x</p:attrName>
                                          <p:attrName>ppt_y</p:attrName>
                                        </p:attrNameLst>
                                      </p:cBhvr>
                                      <p:rCtr x="0" y="16065"/>
                                    </p:animMotion>
                                  </p:childTnLst>
                                </p:cTn>
                              </p:par>
                              <p:par>
                                <p:cTn id="109" presetID="0" presetClass="path" presetSubtype="0" accel="50000" decel="50000" fill="hold" grpId="1" nodeType="withEffect">
                                  <p:stCondLst>
                                    <p:cond delay="500"/>
                                  </p:stCondLst>
                                  <p:childTnLst>
                                    <p:animMotion origin="layout" path="M 4.83468E-6 3.33333E-6 L -0.17157 0.05277 " pathEditMode="relative" rAng="0" ptsTypes="AA">
                                      <p:cBhvr>
                                        <p:cTn id="110" dur="2000" fill="hold"/>
                                        <p:tgtEl>
                                          <p:spTgt spid="74"/>
                                        </p:tgtEl>
                                        <p:attrNameLst>
                                          <p:attrName>ppt_x</p:attrName>
                                          <p:attrName>ppt_y</p:attrName>
                                        </p:attrNameLst>
                                      </p:cBhvr>
                                      <p:rCtr x="-8578" y="2639"/>
                                    </p:animMotion>
                                  </p:childTnLst>
                                </p:cTn>
                              </p:par>
                            </p:childTnLst>
                          </p:cTn>
                        </p:par>
                        <p:par>
                          <p:cTn id="111" fill="hold">
                            <p:stCondLst>
                              <p:cond delay="5200"/>
                            </p:stCondLst>
                            <p:childTnLst>
                              <p:par>
                                <p:cTn id="112" presetID="10" presetClass="entr" presetSubtype="0" fill="hold" grpId="0" nodeType="afterEffect">
                                  <p:stCondLst>
                                    <p:cond delay="0"/>
                                  </p:stCondLst>
                                  <p:childTnLst>
                                    <p:set>
                                      <p:cBhvr>
                                        <p:cTn id="113" dur="1" fill="hold">
                                          <p:stCondLst>
                                            <p:cond delay="0"/>
                                          </p:stCondLst>
                                        </p:cTn>
                                        <p:tgtEl>
                                          <p:spTgt spid="85"/>
                                        </p:tgtEl>
                                        <p:attrNameLst>
                                          <p:attrName>style.visibility</p:attrName>
                                        </p:attrNameLst>
                                      </p:cBhvr>
                                      <p:to>
                                        <p:strVal val="visible"/>
                                      </p:to>
                                    </p:set>
                                    <p:animEffect transition="in" filter="fade">
                                      <p:cBhvr>
                                        <p:cTn id="114"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 grpId="0"/>
      <p:bldP spid="46" grpId="0" animBg="1"/>
      <p:bldP spid="46" grpId="1" animBg="1"/>
      <p:bldP spid="48" grpId="0" animBg="1"/>
      <p:bldP spid="48" grpId="1" animBg="1"/>
      <p:bldP spid="50" grpId="0" animBg="1"/>
      <p:bldP spid="50" grpId="1" animBg="1"/>
      <p:bldP spid="52" grpId="0" animBg="1"/>
      <p:bldP spid="54" grpId="0" animBg="1"/>
      <p:bldP spid="54" grpId="1" animBg="1"/>
      <p:bldP spid="56" grpId="0" animBg="1"/>
      <p:bldP spid="58" grpId="0" animBg="1"/>
      <p:bldP spid="58" grpId="1" animBg="1"/>
      <p:bldP spid="60" grpId="0" animBg="1"/>
      <p:bldP spid="60" grpId="1" animBg="1"/>
      <p:bldP spid="62" grpId="0" animBg="1"/>
      <p:bldP spid="64" grpId="0" animBg="1"/>
      <p:bldP spid="64" grpId="1" animBg="1"/>
      <p:bldP spid="66" grpId="0" animBg="1"/>
      <p:bldP spid="68" grpId="0" animBg="1"/>
      <p:bldP spid="68" grpId="1" animBg="1"/>
      <p:bldP spid="70" grpId="0" animBg="1"/>
      <p:bldP spid="70" grpId="1" animBg="1"/>
      <p:bldP spid="72" grpId="0" animBg="1"/>
      <p:bldP spid="72" grpId="1" animBg="1"/>
      <p:bldP spid="74" grpId="0" animBg="1"/>
      <p:bldP spid="74" grpId="1" animBg="1"/>
      <p:bldP spid="76" grpId="0" animBg="1"/>
      <p:bldP spid="78" grpId="0" animBg="1"/>
      <p:bldP spid="78" grpId="1" animBg="1"/>
      <p:bldP spid="80" grpId="0" animBg="1"/>
      <p:bldP spid="80" grpId="1" animBg="1"/>
      <p:bldP spid="8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DCFEC566-54F1-3044-812D-4B64A37E14CA}"/>
              </a:ext>
            </a:extLst>
          </p:cNvPr>
          <p:cNvPicPr>
            <a:picLocks noChangeAspect="1"/>
          </p:cNvPicPr>
          <p:nvPr/>
        </p:nvPicPr>
        <p:blipFill rotWithShape="1">
          <a:blip r:embed="rId3"/>
          <a:srcRect l="13175" t="6735"/>
          <a:stretch/>
        </p:blipFill>
        <p:spPr>
          <a:xfrm>
            <a:off x="0" y="0"/>
            <a:ext cx="9576707" cy="6858000"/>
          </a:xfrm>
          <a:prstGeom prst="rect">
            <a:avLst/>
          </a:prstGeom>
        </p:spPr>
      </p:pic>
      <p:pic>
        <p:nvPicPr>
          <p:cNvPr id="11" name="Picture 10">
            <a:extLst>
              <a:ext uri="{FF2B5EF4-FFF2-40B4-BE49-F238E27FC236}">
                <a16:creationId xmlns:a16="http://schemas.microsoft.com/office/drawing/2014/main" id="{6CA48DA7-1F03-7848-87B8-0452236B0A06}"/>
              </a:ext>
            </a:extLst>
          </p:cNvPr>
          <p:cNvPicPr>
            <a:picLocks noChangeAspect="1"/>
          </p:cNvPicPr>
          <p:nvPr/>
        </p:nvPicPr>
        <p:blipFill>
          <a:blip r:embed="rId4"/>
          <a:stretch>
            <a:fillRect/>
          </a:stretch>
        </p:blipFill>
        <p:spPr>
          <a:xfrm>
            <a:off x="6905893" y="2527126"/>
            <a:ext cx="938556" cy="938556"/>
          </a:xfrm>
          <a:prstGeom prst="rect">
            <a:avLst/>
          </a:prstGeom>
        </p:spPr>
      </p:pic>
      <p:pic>
        <p:nvPicPr>
          <p:cNvPr id="17" name="Picture 16">
            <a:extLst>
              <a:ext uri="{FF2B5EF4-FFF2-40B4-BE49-F238E27FC236}">
                <a16:creationId xmlns:a16="http://schemas.microsoft.com/office/drawing/2014/main" id="{4399EB84-158E-9544-B241-5D3FB60DE75B}"/>
              </a:ext>
            </a:extLst>
          </p:cNvPr>
          <p:cNvPicPr>
            <a:picLocks noChangeAspect="1"/>
          </p:cNvPicPr>
          <p:nvPr/>
        </p:nvPicPr>
        <p:blipFill>
          <a:blip r:embed="rId5"/>
          <a:stretch>
            <a:fillRect/>
          </a:stretch>
        </p:blipFill>
        <p:spPr>
          <a:xfrm>
            <a:off x="6921031" y="3857238"/>
            <a:ext cx="908280" cy="908280"/>
          </a:xfrm>
          <a:prstGeom prst="rect">
            <a:avLst/>
          </a:prstGeom>
        </p:spPr>
      </p:pic>
      <p:sp>
        <p:nvSpPr>
          <p:cNvPr id="2" name="Title 1">
            <a:extLst>
              <a:ext uri="{FF2B5EF4-FFF2-40B4-BE49-F238E27FC236}">
                <a16:creationId xmlns:a16="http://schemas.microsoft.com/office/drawing/2014/main" id="{02A7B9B6-CDFA-904C-B9E6-DC2935B6CAF2}"/>
              </a:ext>
            </a:extLst>
          </p:cNvPr>
          <p:cNvSpPr>
            <a:spLocks noGrp="1"/>
          </p:cNvSpPr>
          <p:nvPr>
            <p:ph type="title"/>
          </p:nvPr>
        </p:nvSpPr>
        <p:spPr/>
        <p:txBody>
          <a:bodyPr/>
          <a:lstStyle/>
          <a:p>
            <a:r>
              <a:rPr lang="en-US" dirty="0"/>
              <a:t>What’s next for indirect spending? </a:t>
            </a:r>
          </a:p>
        </p:txBody>
      </p:sp>
      <p:sp>
        <p:nvSpPr>
          <p:cNvPr id="3" name="TextBox 2">
            <a:extLst>
              <a:ext uri="{FF2B5EF4-FFF2-40B4-BE49-F238E27FC236}">
                <a16:creationId xmlns:a16="http://schemas.microsoft.com/office/drawing/2014/main" id="{686267EB-3663-4A40-83C9-F24B561AA1C8}"/>
              </a:ext>
            </a:extLst>
          </p:cNvPr>
          <p:cNvSpPr txBox="1"/>
          <p:nvPr/>
        </p:nvSpPr>
        <p:spPr>
          <a:xfrm>
            <a:off x="8082724" y="2650156"/>
            <a:ext cx="3273696" cy="692497"/>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500" dirty="0">
                <a:solidFill>
                  <a:schemeClr val="bg1"/>
                </a:solidFill>
              </a:rPr>
              <a:t>They’ve put processes in place to bring consistency and discipline to sourcing, contracts, and buying. </a:t>
            </a:r>
          </a:p>
        </p:txBody>
      </p:sp>
      <p:sp>
        <p:nvSpPr>
          <p:cNvPr id="4" name="TextBox 3">
            <a:extLst>
              <a:ext uri="{FF2B5EF4-FFF2-40B4-BE49-F238E27FC236}">
                <a16:creationId xmlns:a16="http://schemas.microsoft.com/office/drawing/2014/main" id="{903282BB-D944-4845-BDF9-E4FD580B0A3C}"/>
              </a:ext>
            </a:extLst>
          </p:cNvPr>
          <p:cNvSpPr txBox="1"/>
          <p:nvPr/>
        </p:nvSpPr>
        <p:spPr>
          <a:xfrm>
            <a:off x="8082724" y="4178759"/>
            <a:ext cx="3398084" cy="461665"/>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500" dirty="0">
                <a:solidFill>
                  <a:schemeClr val="bg1"/>
                </a:solidFill>
              </a:rPr>
              <a:t>They’ve consistently brought savings to the business across key categories. </a:t>
            </a:r>
          </a:p>
        </p:txBody>
      </p:sp>
      <p:sp>
        <p:nvSpPr>
          <p:cNvPr id="5" name="TextBox 4">
            <a:extLst>
              <a:ext uri="{FF2B5EF4-FFF2-40B4-BE49-F238E27FC236}">
                <a16:creationId xmlns:a16="http://schemas.microsoft.com/office/drawing/2014/main" id="{285BC011-FA97-6842-90F6-84CA63378C2B}"/>
              </a:ext>
            </a:extLst>
          </p:cNvPr>
          <p:cNvSpPr txBox="1"/>
          <p:nvPr/>
        </p:nvSpPr>
        <p:spPr>
          <a:xfrm>
            <a:off x="504001" y="1065797"/>
            <a:ext cx="9436879" cy="338554"/>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2200" dirty="0">
                <a:solidFill>
                  <a:schemeClr val="bg1"/>
                </a:solidFill>
              </a:rPr>
              <a:t>Many procurement departments have become victims of their own success:</a:t>
            </a:r>
          </a:p>
        </p:txBody>
      </p:sp>
      <p:pic>
        <p:nvPicPr>
          <p:cNvPr id="18" name="Process Pictogram 1">
            <a:extLst>
              <a:ext uri="{FF2B5EF4-FFF2-40B4-BE49-F238E27FC236}">
                <a16:creationId xmlns:a16="http://schemas.microsoft.com/office/drawing/2014/main" id="{DCDED5B6-745F-2743-A69E-ED02A0E75967}"/>
              </a:ext>
            </a:extLst>
          </p:cNvPr>
          <p:cNvPicPr>
            <a:picLocks noChangeAspect="1"/>
          </p:cNvPicPr>
          <p:nvPr/>
        </p:nvPicPr>
        <p:blipFill>
          <a:blip r:embed="rId6">
            <a:alphaModFix amt="0"/>
          </a:blip>
          <a:stretch>
            <a:fillRect/>
          </a:stretch>
        </p:blipFill>
        <p:spPr>
          <a:xfrm>
            <a:off x="2255218" y="5628052"/>
            <a:ext cx="654276" cy="654276"/>
          </a:xfrm>
          <a:prstGeom prst="rect">
            <a:avLst/>
          </a:prstGeom>
        </p:spPr>
      </p:pic>
      <p:sp>
        <p:nvSpPr>
          <p:cNvPr id="6" name="TextBox 5">
            <a:extLst>
              <a:ext uri="{FF2B5EF4-FFF2-40B4-BE49-F238E27FC236}">
                <a16:creationId xmlns:a16="http://schemas.microsoft.com/office/drawing/2014/main" id="{8A33F964-DCF0-D647-84B6-34A756C35718}"/>
              </a:ext>
            </a:extLst>
          </p:cNvPr>
          <p:cNvSpPr txBox="1"/>
          <p:nvPr/>
        </p:nvSpPr>
        <p:spPr>
          <a:xfrm>
            <a:off x="8179406" y="5257219"/>
            <a:ext cx="1540165" cy="738664"/>
          </a:xfrm>
          <a:prstGeom prst="rect">
            <a:avLst/>
          </a:prstGeom>
          <a:noFill/>
        </p:spPr>
        <p:txBody>
          <a:bodyPr wrap="none" lIns="0" tIns="0" rIns="0" bIns="0" rtlCol="0">
            <a:spAutoFit/>
          </a:bodyPr>
          <a:lstStyle/>
          <a:p>
            <a:pPr algn="l" fontAlgn="base">
              <a:spcBef>
                <a:spcPct val="50000"/>
              </a:spcBef>
              <a:spcAft>
                <a:spcPct val="0"/>
              </a:spcAft>
              <a:buClr>
                <a:srgbClr val="F0AB00"/>
              </a:buClr>
              <a:buSzPct val="80000"/>
            </a:pPr>
            <a:r>
              <a:rPr lang="en-US" sz="4800" b="1" dirty="0">
                <a:solidFill>
                  <a:schemeClr val="accent1"/>
                </a:solidFill>
              </a:rPr>
              <a:t>Yet…</a:t>
            </a:r>
          </a:p>
        </p:txBody>
      </p:sp>
    </p:spTree>
    <p:extLst>
      <p:ext uri="{BB962C8B-B14F-4D97-AF65-F5344CB8AC3E}">
        <p14:creationId xmlns:p14="http://schemas.microsoft.com/office/powerpoint/2010/main" val="4245596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800"/>
                            </p:stCondLst>
                            <p:childTnLst>
                              <p:par>
                                <p:cTn id="9" presetID="53" presetClass="entr" presetSubtype="16" fill="hold" nodeType="afterEffect">
                                  <p:stCondLst>
                                    <p:cond delay="60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par>
                                <p:cTn id="14" presetID="10" presetClass="entr" presetSubtype="0" fill="hold" grpId="0" nodeType="withEffect">
                                  <p:stCondLst>
                                    <p:cond delay="60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1900"/>
                            </p:stCondLst>
                            <p:childTnLst>
                              <p:par>
                                <p:cTn id="18" presetID="53" presetClass="entr" presetSubtype="16" fill="hold" nodeType="afterEffect">
                                  <p:stCondLst>
                                    <p:cond delay="100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par>
                          <p:cTn id="26" fill="hold">
                            <p:stCondLst>
                              <p:cond delay="3400"/>
                            </p:stCondLst>
                            <p:childTnLst>
                              <p:par>
                                <p:cTn id="27" presetID="10" presetClass="entr" presetSubtype="0" fill="hold" grpId="0" nodeType="afterEffect">
                                  <p:stCondLst>
                                    <p:cond delay="100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DAD46D2-7C9D-9640-9B4F-E7A3BF089188}"/>
              </a:ext>
            </a:extLst>
          </p:cNvPr>
          <p:cNvCxnSpPr/>
          <p:nvPr/>
        </p:nvCxnSpPr>
        <p:spPr>
          <a:xfrm>
            <a:off x="0" y="3230088"/>
            <a:ext cx="3051958" cy="0"/>
          </a:xfrm>
          <a:prstGeom prst="line">
            <a:avLst/>
          </a:prstGeom>
          <a:ln w="15875">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93DBB351-660E-8947-B2D7-2B8A2C5191E5}"/>
              </a:ext>
            </a:extLst>
          </p:cNvPr>
          <p:cNvCxnSpPr/>
          <p:nvPr/>
        </p:nvCxnSpPr>
        <p:spPr>
          <a:xfrm>
            <a:off x="3051958" y="0"/>
            <a:ext cx="0" cy="6858000"/>
          </a:xfrm>
          <a:prstGeom prst="line">
            <a:avLst/>
          </a:prstGeom>
          <a:ln w="15875">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Procuremn outer ring">
            <a:extLst>
              <a:ext uri="{FF2B5EF4-FFF2-40B4-BE49-F238E27FC236}">
                <a16:creationId xmlns:a16="http://schemas.microsoft.com/office/drawing/2014/main" id="{1F4A398D-B403-914C-A702-C75E70EB69B2}"/>
              </a:ext>
            </a:extLst>
          </p:cNvPr>
          <p:cNvSpPr/>
          <p:nvPr/>
        </p:nvSpPr>
        <p:spPr bwMode="gray">
          <a:xfrm>
            <a:off x="1973135" y="2146377"/>
            <a:ext cx="2150800" cy="2150796"/>
          </a:xfrm>
          <a:prstGeom prst="ellipse">
            <a:avLst/>
          </a:prstGeom>
          <a:noFill/>
          <a:ln w="15875" algn="ctr">
            <a:solidFill>
              <a:schemeClr val="bg1">
                <a:lumMod val="85000"/>
                <a:alpha val="42000"/>
              </a:schemeClr>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4" name="Title 1">
            <a:extLst>
              <a:ext uri="{FF2B5EF4-FFF2-40B4-BE49-F238E27FC236}">
                <a16:creationId xmlns:a16="http://schemas.microsoft.com/office/drawing/2014/main" id="{649D460C-9BE7-9143-9475-D37DFE5414A7}"/>
              </a:ext>
            </a:extLst>
          </p:cNvPr>
          <p:cNvSpPr>
            <a:spLocks noGrp="1"/>
          </p:cNvSpPr>
          <p:nvPr>
            <p:ph type="title"/>
          </p:nvPr>
        </p:nvSpPr>
        <p:spPr>
          <a:xfrm>
            <a:off x="6766560" y="1554480"/>
            <a:ext cx="5220569" cy="415498"/>
          </a:xfrm>
        </p:spPr>
        <p:txBody>
          <a:bodyPr/>
          <a:lstStyle/>
          <a:p>
            <a:r>
              <a:rPr lang="en-US" dirty="0"/>
              <a:t>Wrapping up:</a:t>
            </a:r>
          </a:p>
        </p:txBody>
      </p:sp>
      <p:sp>
        <p:nvSpPr>
          <p:cNvPr id="15" name="Title 1">
            <a:extLst>
              <a:ext uri="{FF2B5EF4-FFF2-40B4-BE49-F238E27FC236}">
                <a16:creationId xmlns:a16="http://schemas.microsoft.com/office/drawing/2014/main" id="{04AA5998-6044-5C43-8613-D67507D91040}"/>
              </a:ext>
            </a:extLst>
          </p:cNvPr>
          <p:cNvSpPr txBox="1">
            <a:spLocks/>
          </p:cNvSpPr>
          <p:nvPr/>
        </p:nvSpPr>
        <p:spPr bwMode="black">
          <a:xfrm>
            <a:off x="6766560" y="2011680"/>
            <a:ext cx="4857415" cy="461665"/>
          </a:xfrm>
          <a:prstGeom prst="rect">
            <a:avLst/>
          </a:prstGeom>
        </p:spPr>
        <p:txBody>
          <a:bodyPr vert="horz" wrap="square" lIns="0" tIns="0" rIns="0" bIns="0" rtlCol="0" anchor="t" anchorCtr="0">
            <a:spAutoFit/>
          </a:bodyPr>
          <a:lstStyle>
            <a:lvl1pPr algn="l" defTabSz="1088558" rtl="0" eaLnBrk="1" latinLnBrk="0" hangingPunct="1">
              <a:spcBef>
                <a:spcPct val="0"/>
              </a:spcBef>
              <a:buNone/>
              <a:defRPr sz="2700" b="1" kern="1200" baseline="0">
                <a:solidFill>
                  <a:schemeClr val="accent1"/>
                </a:solidFill>
                <a:latin typeface="+mj-lt"/>
                <a:ea typeface="+mj-ea"/>
                <a:cs typeface="+mj-cs"/>
              </a:defRPr>
            </a:lvl1pPr>
          </a:lstStyle>
          <a:p>
            <a:r>
              <a:rPr lang="en-US" sz="3000" dirty="0">
                <a:solidFill>
                  <a:schemeClr val="bg1"/>
                </a:solidFill>
              </a:rPr>
              <a:t>A vision for tomorrow. </a:t>
            </a:r>
          </a:p>
        </p:txBody>
      </p:sp>
      <p:sp>
        <p:nvSpPr>
          <p:cNvPr id="4" name="TextBox 3">
            <a:extLst>
              <a:ext uri="{FF2B5EF4-FFF2-40B4-BE49-F238E27FC236}">
                <a16:creationId xmlns:a16="http://schemas.microsoft.com/office/drawing/2014/main" id="{1122D6B4-EC37-9F45-9069-67864DA32075}"/>
              </a:ext>
            </a:extLst>
          </p:cNvPr>
          <p:cNvSpPr txBox="1"/>
          <p:nvPr/>
        </p:nvSpPr>
        <p:spPr>
          <a:xfrm>
            <a:off x="6766560" y="2926080"/>
            <a:ext cx="4033328" cy="246221"/>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600" dirty="0">
                <a:solidFill>
                  <a:schemeClr val="bg2"/>
                </a:solidFill>
              </a:rPr>
              <a:t>Digital- and Intelligence-Driven Procurement</a:t>
            </a:r>
          </a:p>
        </p:txBody>
      </p:sp>
      <p:sp>
        <p:nvSpPr>
          <p:cNvPr id="5" name="TextBox 4">
            <a:extLst>
              <a:ext uri="{FF2B5EF4-FFF2-40B4-BE49-F238E27FC236}">
                <a16:creationId xmlns:a16="http://schemas.microsoft.com/office/drawing/2014/main" id="{33594081-9D6E-0345-B27C-B133CE6A7265}"/>
              </a:ext>
            </a:extLst>
          </p:cNvPr>
          <p:cNvSpPr txBox="1"/>
          <p:nvPr/>
        </p:nvSpPr>
        <p:spPr>
          <a:xfrm>
            <a:off x="6766560" y="3566160"/>
            <a:ext cx="3169042" cy="246221"/>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600" dirty="0">
                <a:solidFill>
                  <a:schemeClr val="bg1"/>
                </a:solidFill>
              </a:rPr>
              <a:t>Fully-Automated Procurement</a:t>
            </a:r>
          </a:p>
        </p:txBody>
      </p:sp>
      <p:sp>
        <p:nvSpPr>
          <p:cNvPr id="28" name="automatd dot top">
            <a:extLst>
              <a:ext uri="{FF2B5EF4-FFF2-40B4-BE49-F238E27FC236}">
                <a16:creationId xmlns:a16="http://schemas.microsoft.com/office/drawing/2014/main" id="{8BCB7D29-BDEB-AB47-B93B-F89C7448CAF9}"/>
              </a:ext>
            </a:extLst>
          </p:cNvPr>
          <p:cNvSpPr/>
          <p:nvPr/>
        </p:nvSpPr>
        <p:spPr>
          <a:xfrm>
            <a:off x="2851184" y="-537315"/>
            <a:ext cx="405226" cy="405235"/>
          </a:xfrm>
          <a:custGeom>
            <a:avLst/>
            <a:gdLst>
              <a:gd name="connsiteX0" fmla="*/ 30477 w 260522"/>
              <a:gd name="connsiteY0" fmla="*/ 46530 h 260528"/>
              <a:gd name="connsiteX1" fmla="*/ 213992 w 260522"/>
              <a:gd name="connsiteY1" fmla="*/ 30477 h 260528"/>
              <a:gd name="connsiteX2" fmla="*/ 230045 w 260522"/>
              <a:gd name="connsiteY2" fmla="*/ 214005 h 260528"/>
              <a:gd name="connsiteX3" fmla="*/ 46530 w 260522"/>
              <a:gd name="connsiteY3" fmla="*/ 230045 h 260528"/>
              <a:gd name="connsiteX4" fmla="*/ 30477 w 260522"/>
              <a:gd name="connsiteY4" fmla="*/ 46530 h 26052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60522" h="260528">
                <a:moveTo>
                  <a:pt x="30477" y="46530"/>
                </a:moveTo>
                <a:cubicBezTo>
                  <a:pt x="76718" y="-8576"/>
                  <a:pt x="158874" y="-15764"/>
                  <a:pt x="213992" y="30477"/>
                </a:cubicBezTo>
                <a:cubicBezTo>
                  <a:pt x="269097" y="76718"/>
                  <a:pt x="276285" y="158887"/>
                  <a:pt x="230045" y="214005"/>
                </a:cubicBezTo>
                <a:cubicBezTo>
                  <a:pt x="183804" y="269097"/>
                  <a:pt x="101648" y="276298"/>
                  <a:pt x="46530" y="230045"/>
                </a:cubicBezTo>
                <a:cubicBezTo>
                  <a:pt x="-8576" y="183817"/>
                  <a:pt x="-15764" y="101648"/>
                  <a:pt x="30477" y="46530"/>
                </a:cubicBezTo>
              </a:path>
            </a:pathLst>
          </a:custGeom>
          <a:solidFill>
            <a:schemeClr val="tx1"/>
          </a:solidFill>
          <a:ln w="15875" cap="flat">
            <a:solidFill>
              <a:schemeClr val="accent3"/>
            </a:soli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automatd dot">
            <a:extLst>
              <a:ext uri="{FF2B5EF4-FFF2-40B4-BE49-F238E27FC236}">
                <a16:creationId xmlns:a16="http://schemas.microsoft.com/office/drawing/2014/main" id="{FCFA8503-34BE-6248-8A91-B5D64713C2E1}"/>
              </a:ext>
            </a:extLst>
          </p:cNvPr>
          <p:cNvSpPr/>
          <p:nvPr/>
        </p:nvSpPr>
        <p:spPr>
          <a:xfrm>
            <a:off x="-480308" y="3019156"/>
            <a:ext cx="405226" cy="405235"/>
          </a:xfrm>
          <a:custGeom>
            <a:avLst/>
            <a:gdLst>
              <a:gd name="connsiteX0" fmla="*/ 30477 w 260522"/>
              <a:gd name="connsiteY0" fmla="*/ 46530 h 260528"/>
              <a:gd name="connsiteX1" fmla="*/ 213992 w 260522"/>
              <a:gd name="connsiteY1" fmla="*/ 30477 h 260528"/>
              <a:gd name="connsiteX2" fmla="*/ 230045 w 260522"/>
              <a:gd name="connsiteY2" fmla="*/ 214005 h 260528"/>
              <a:gd name="connsiteX3" fmla="*/ 46530 w 260522"/>
              <a:gd name="connsiteY3" fmla="*/ 230045 h 260528"/>
              <a:gd name="connsiteX4" fmla="*/ 30477 w 260522"/>
              <a:gd name="connsiteY4" fmla="*/ 46530 h 26052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60522" h="260528">
                <a:moveTo>
                  <a:pt x="30477" y="46530"/>
                </a:moveTo>
                <a:cubicBezTo>
                  <a:pt x="76718" y="-8576"/>
                  <a:pt x="158874" y="-15764"/>
                  <a:pt x="213992" y="30477"/>
                </a:cubicBezTo>
                <a:cubicBezTo>
                  <a:pt x="269097" y="76718"/>
                  <a:pt x="276285" y="158887"/>
                  <a:pt x="230045" y="214005"/>
                </a:cubicBezTo>
                <a:cubicBezTo>
                  <a:pt x="183804" y="269097"/>
                  <a:pt x="101648" y="276298"/>
                  <a:pt x="46530" y="230045"/>
                </a:cubicBezTo>
                <a:cubicBezTo>
                  <a:pt x="-8576" y="183817"/>
                  <a:pt x="-15764" y="101648"/>
                  <a:pt x="30477" y="46530"/>
                </a:cubicBezTo>
              </a:path>
            </a:pathLst>
          </a:custGeom>
          <a:solidFill>
            <a:schemeClr val="tx1"/>
          </a:solidFill>
          <a:ln w="15875" cap="flat">
            <a:solidFill>
              <a:schemeClr val="accent3"/>
            </a:soli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automatd dot bottom">
            <a:extLst>
              <a:ext uri="{FF2B5EF4-FFF2-40B4-BE49-F238E27FC236}">
                <a16:creationId xmlns:a16="http://schemas.microsoft.com/office/drawing/2014/main" id="{9A93B24C-F5CD-EC4D-AA84-677F59C3E3FD}"/>
              </a:ext>
            </a:extLst>
          </p:cNvPr>
          <p:cNvSpPr/>
          <p:nvPr/>
        </p:nvSpPr>
        <p:spPr>
          <a:xfrm>
            <a:off x="2851184" y="7042045"/>
            <a:ext cx="405226" cy="405235"/>
          </a:xfrm>
          <a:custGeom>
            <a:avLst/>
            <a:gdLst>
              <a:gd name="connsiteX0" fmla="*/ 30477 w 260522"/>
              <a:gd name="connsiteY0" fmla="*/ 46530 h 260528"/>
              <a:gd name="connsiteX1" fmla="*/ 213992 w 260522"/>
              <a:gd name="connsiteY1" fmla="*/ 30477 h 260528"/>
              <a:gd name="connsiteX2" fmla="*/ 230045 w 260522"/>
              <a:gd name="connsiteY2" fmla="*/ 214005 h 260528"/>
              <a:gd name="connsiteX3" fmla="*/ 46530 w 260522"/>
              <a:gd name="connsiteY3" fmla="*/ 230045 h 260528"/>
              <a:gd name="connsiteX4" fmla="*/ 30477 w 260522"/>
              <a:gd name="connsiteY4" fmla="*/ 46530 h 26052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60522" h="260528">
                <a:moveTo>
                  <a:pt x="30477" y="46530"/>
                </a:moveTo>
                <a:cubicBezTo>
                  <a:pt x="76718" y="-8576"/>
                  <a:pt x="158874" y="-15764"/>
                  <a:pt x="213992" y="30477"/>
                </a:cubicBezTo>
                <a:cubicBezTo>
                  <a:pt x="269097" y="76718"/>
                  <a:pt x="276285" y="158887"/>
                  <a:pt x="230045" y="214005"/>
                </a:cubicBezTo>
                <a:cubicBezTo>
                  <a:pt x="183804" y="269097"/>
                  <a:pt x="101648" y="276298"/>
                  <a:pt x="46530" y="230045"/>
                </a:cubicBezTo>
                <a:cubicBezTo>
                  <a:pt x="-8576" y="183817"/>
                  <a:pt x="-15764" y="101648"/>
                  <a:pt x="30477" y="46530"/>
                </a:cubicBezTo>
              </a:path>
            </a:pathLst>
          </a:custGeom>
          <a:solidFill>
            <a:schemeClr val="tx1"/>
          </a:solidFill>
          <a:ln w="15875" cap="flat">
            <a:solidFill>
              <a:schemeClr val="accent3"/>
            </a:soli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automatd dot">
            <a:extLst>
              <a:ext uri="{FF2B5EF4-FFF2-40B4-BE49-F238E27FC236}">
                <a16:creationId xmlns:a16="http://schemas.microsoft.com/office/drawing/2014/main" id="{9FB313D1-66A2-D942-935F-17D52E4B71D2}"/>
              </a:ext>
            </a:extLst>
          </p:cNvPr>
          <p:cNvSpPr/>
          <p:nvPr/>
        </p:nvSpPr>
        <p:spPr>
          <a:xfrm>
            <a:off x="-1085673" y="3019156"/>
            <a:ext cx="405226" cy="405235"/>
          </a:xfrm>
          <a:custGeom>
            <a:avLst/>
            <a:gdLst>
              <a:gd name="connsiteX0" fmla="*/ 30477 w 260522"/>
              <a:gd name="connsiteY0" fmla="*/ 46530 h 260528"/>
              <a:gd name="connsiteX1" fmla="*/ 213992 w 260522"/>
              <a:gd name="connsiteY1" fmla="*/ 30477 h 260528"/>
              <a:gd name="connsiteX2" fmla="*/ 230045 w 260522"/>
              <a:gd name="connsiteY2" fmla="*/ 214005 h 260528"/>
              <a:gd name="connsiteX3" fmla="*/ 46530 w 260522"/>
              <a:gd name="connsiteY3" fmla="*/ 230045 h 260528"/>
              <a:gd name="connsiteX4" fmla="*/ 30477 w 260522"/>
              <a:gd name="connsiteY4" fmla="*/ 46530 h 26052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60522" h="260528">
                <a:moveTo>
                  <a:pt x="30477" y="46530"/>
                </a:moveTo>
                <a:cubicBezTo>
                  <a:pt x="76718" y="-8576"/>
                  <a:pt x="158874" y="-15764"/>
                  <a:pt x="213992" y="30477"/>
                </a:cubicBezTo>
                <a:cubicBezTo>
                  <a:pt x="269097" y="76718"/>
                  <a:pt x="276285" y="158887"/>
                  <a:pt x="230045" y="214005"/>
                </a:cubicBezTo>
                <a:cubicBezTo>
                  <a:pt x="183804" y="269097"/>
                  <a:pt x="101648" y="276298"/>
                  <a:pt x="46530" y="230045"/>
                </a:cubicBezTo>
                <a:cubicBezTo>
                  <a:pt x="-8576" y="183817"/>
                  <a:pt x="-15764" y="101648"/>
                  <a:pt x="30477" y="46530"/>
                </a:cubicBezTo>
              </a:path>
            </a:pathLst>
          </a:custGeom>
          <a:solidFill>
            <a:schemeClr val="tx1"/>
          </a:solidFill>
          <a:ln w="15875" cap="flat">
            <a:solidFill>
              <a:schemeClr val="accent3"/>
            </a:soli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automatd dot">
            <a:extLst>
              <a:ext uri="{FF2B5EF4-FFF2-40B4-BE49-F238E27FC236}">
                <a16:creationId xmlns:a16="http://schemas.microsoft.com/office/drawing/2014/main" id="{5E1D020E-0E64-1648-9FAE-7AF1D7904230}"/>
              </a:ext>
            </a:extLst>
          </p:cNvPr>
          <p:cNvSpPr/>
          <p:nvPr/>
        </p:nvSpPr>
        <p:spPr>
          <a:xfrm>
            <a:off x="-1691040" y="3019156"/>
            <a:ext cx="405226" cy="405235"/>
          </a:xfrm>
          <a:custGeom>
            <a:avLst/>
            <a:gdLst>
              <a:gd name="connsiteX0" fmla="*/ 30477 w 260522"/>
              <a:gd name="connsiteY0" fmla="*/ 46530 h 260528"/>
              <a:gd name="connsiteX1" fmla="*/ 213992 w 260522"/>
              <a:gd name="connsiteY1" fmla="*/ 30477 h 260528"/>
              <a:gd name="connsiteX2" fmla="*/ 230045 w 260522"/>
              <a:gd name="connsiteY2" fmla="*/ 214005 h 260528"/>
              <a:gd name="connsiteX3" fmla="*/ 46530 w 260522"/>
              <a:gd name="connsiteY3" fmla="*/ 230045 h 260528"/>
              <a:gd name="connsiteX4" fmla="*/ 30477 w 260522"/>
              <a:gd name="connsiteY4" fmla="*/ 46530 h 26052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60522" h="260528">
                <a:moveTo>
                  <a:pt x="30477" y="46530"/>
                </a:moveTo>
                <a:cubicBezTo>
                  <a:pt x="76718" y="-8576"/>
                  <a:pt x="158874" y="-15764"/>
                  <a:pt x="213992" y="30477"/>
                </a:cubicBezTo>
                <a:cubicBezTo>
                  <a:pt x="269097" y="76718"/>
                  <a:pt x="276285" y="158887"/>
                  <a:pt x="230045" y="214005"/>
                </a:cubicBezTo>
                <a:cubicBezTo>
                  <a:pt x="183804" y="269097"/>
                  <a:pt x="101648" y="276298"/>
                  <a:pt x="46530" y="230045"/>
                </a:cubicBezTo>
                <a:cubicBezTo>
                  <a:pt x="-8576" y="183817"/>
                  <a:pt x="-15764" y="101648"/>
                  <a:pt x="30477" y="46530"/>
                </a:cubicBezTo>
              </a:path>
            </a:pathLst>
          </a:custGeom>
          <a:solidFill>
            <a:schemeClr val="tx1"/>
          </a:solidFill>
          <a:ln w="15875" cap="flat">
            <a:solidFill>
              <a:schemeClr val="accent3"/>
            </a:soli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automatd dot">
            <a:extLst>
              <a:ext uri="{FF2B5EF4-FFF2-40B4-BE49-F238E27FC236}">
                <a16:creationId xmlns:a16="http://schemas.microsoft.com/office/drawing/2014/main" id="{D7AF6829-FF82-1541-BD86-19D5FD15CF4D}"/>
              </a:ext>
            </a:extLst>
          </p:cNvPr>
          <p:cNvSpPr/>
          <p:nvPr/>
        </p:nvSpPr>
        <p:spPr>
          <a:xfrm>
            <a:off x="-2296407" y="3019156"/>
            <a:ext cx="405226" cy="405235"/>
          </a:xfrm>
          <a:custGeom>
            <a:avLst/>
            <a:gdLst>
              <a:gd name="connsiteX0" fmla="*/ 30477 w 260522"/>
              <a:gd name="connsiteY0" fmla="*/ 46530 h 260528"/>
              <a:gd name="connsiteX1" fmla="*/ 213992 w 260522"/>
              <a:gd name="connsiteY1" fmla="*/ 30477 h 260528"/>
              <a:gd name="connsiteX2" fmla="*/ 230045 w 260522"/>
              <a:gd name="connsiteY2" fmla="*/ 214005 h 260528"/>
              <a:gd name="connsiteX3" fmla="*/ 46530 w 260522"/>
              <a:gd name="connsiteY3" fmla="*/ 230045 h 260528"/>
              <a:gd name="connsiteX4" fmla="*/ 30477 w 260522"/>
              <a:gd name="connsiteY4" fmla="*/ 46530 h 26052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60522" h="260528">
                <a:moveTo>
                  <a:pt x="30477" y="46530"/>
                </a:moveTo>
                <a:cubicBezTo>
                  <a:pt x="76718" y="-8576"/>
                  <a:pt x="158874" y="-15764"/>
                  <a:pt x="213992" y="30477"/>
                </a:cubicBezTo>
                <a:cubicBezTo>
                  <a:pt x="269097" y="76718"/>
                  <a:pt x="276285" y="158887"/>
                  <a:pt x="230045" y="214005"/>
                </a:cubicBezTo>
                <a:cubicBezTo>
                  <a:pt x="183804" y="269097"/>
                  <a:pt x="101648" y="276298"/>
                  <a:pt x="46530" y="230045"/>
                </a:cubicBezTo>
                <a:cubicBezTo>
                  <a:pt x="-8576" y="183817"/>
                  <a:pt x="-15764" y="101648"/>
                  <a:pt x="30477" y="46530"/>
                </a:cubicBezTo>
              </a:path>
            </a:pathLst>
          </a:custGeom>
          <a:solidFill>
            <a:schemeClr val="tx1"/>
          </a:solidFill>
          <a:ln w="15875" cap="flat">
            <a:solidFill>
              <a:schemeClr val="accent3"/>
            </a:soli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automatd dot">
            <a:extLst>
              <a:ext uri="{FF2B5EF4-FFF2-40B4-BE49-F238E27FC236}">
                <a16:creationId xmlns:a16="http://schemas.microsoft.com/office/drawing/2014/main" id="{A2B18C7C-89EB-F44F-870C-0E27C3CFCB4D}"/>
              </a:ext>
            </a:extLst>
          </p:cNvPr>
          <p:cNvSpPr/>
          <p:nvPr/>
        </p:nvSpPr>
        <p:spPr>
          <a:xfrm>
            <a:off x="-2901774" y="3019156"/>
            <a:ext cx="405226" cy="405235"/>
          </a:xfrm>
          <a:custGeom>
            <a:avLst/>
            <a:gdLst>
              <a:gd name="connsiteX0" fmla="*/ 30477 w 260522"/>
              <a:gd name="connsiteY0" fmla="*/ 46530 h 260528"/>
              <a:gd name="connsiteX1" fmla="*/ 213992 w 260522"/>
              <a:gd name="connsiteY1" fmla="*/ 30477 h 260528"/>
              <a:gd name="connsiteX2" fmla="*/ 230045 w 260522"/>
              <a:gd name="connsiteY2" fmla="*/ 214005 h 260528"/>
              <a:gd name="connsiteX3" fmla="*/ 46530 w 260522"/>
              <a:gd name="connsiteY3" fmla="*/ 230045 h 260528"/>
              <a:gd name="connsiteX4" fmla="*/ 30477 w 260522"/>
              <a:gd name="connsiteY4" fmla="*/ 46530 h 26052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60522" h="260528">
                <a:moveTo>
                  <a:pt x="30477" y="46530"/>
                </a:moveTo>
                <a:cubicBezTo>
                  <a:pt x="76718" y="-8576"/>
                  <a:pt x="158874" y="-15764"/>
                  <a:pt x="213992" y="30477"/>
                </a:cubicBezTo>
                <a:cubicBezTo>
                  <a:pt x="269097" y="76718"/>
                  <a:pt x="276285" y="158887"/>
                  <a:pt x="230045" y="214005"/>
                </a:cubicBezTo>
                <a:cubicBezTo>
                  <a:pt x="183804" y="269097"/>
                  <a:pt x="101648" y="276298"/>
                  <a:pt x="46530" y="230045"/>
                </a:cubicBezTo>
                <a:cubicBezTo>
                  <a:pt x="-8576" y="183817"/>
                  <a:pt x="-15764" y="101648"/>
                  <a:pt x="30477" y="46530"/>
                </a:cubicBezTo>
              </a:path>
            </a:pathLst>
          </a:custGeom>
          <a:solidFill>
            <a:schemeClr val="tx1"/>
          </a:solidFill>
          <a:ln w="15875" cap="flat">
            <a:solidFill>
              <a:schemeClr val="accent3"/>
            </a:soli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automatd dot">
            <a:extLst>
              <a:ext uri="{FF2B5EF4-FFF2-40B4-BE49-F238E27FC236}">
                <a16:creationId xmlns:a16="http://schemas.microsoft.com/office/drawing/2014/main" id="{4800168E-4593-D540-937D-B06D2AEF9905}"/>
              </a:ext>
            </a:extLst>
          </p:cNvPr>
          <p:cNvSpPr/>
          <p:nvPr/>
        </p:nvSpPr>
        <p:spPr>
          <a:xfrm>
            <a:off x="-3507141" y="3019156"/>
            <a:ext cx="405226" cy="405235"/>
          </a:xfrm>
          <a:custGeom>
            <a:avLst/>
            <a:gdLst>
              <a:gd name="connsiteX0" fmla="*/ 30477 w 260522"/>
              <a:gd name="connsiteY0" fmla="*/ 46530 h 260528"/>
              <a:gd name="connsiteX1" fmla="*/ 213992 w 260522"/>
              <a:gd name="connsiteY1" fmla="*/ 30477 h 260528"/>
              <a:gd name="connsiteX2" fmla="*/ 230045 w 260522"/>
              <a:gd name="connsiteY2" fmla="*/ 214005 h 260528"/>
              <a:gd name="connsiteX3" fmla="*/ 46530 w 260522"/>
              <a:gd name="connsiteY3" fmla="*/ 230045 h 260528"/>
              <a:gd name="connsiteX4" fmla="*/ 30477 w 260522"/>
              <a:gd name="connsiteY4" fmla="*/ 46530 h 26052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60522" h="260528">
                <a:moveTo>
                  <a:pt x="30477" y="46530"/>
                </a:moveTo>
                <a:cubicBezTo>
                  <a:pt x="76718" y="-8576"/>
                  <a:pt x="158874" y="-15764"/>
                  <a:pt x="213992" y="30477"/>
                </a:cubicBezTo>
                <a:cubicBezTo>
                  <a:pt x="269097" y="76718"/>
                  <a:pt x="276285" y="158887"/>
                  <a:pt x="230045" y="214005"/>
                </a:cubicBezTo>
                <a:cubicBezTo>
                  <a:pt x="183804" y="269097"/>
                  <a:pt x="101648" y="276298"/>
                  <a:pt x="46530" y="230045"/>
                </a:cubicBezTo>
                <a:cubicBezTo>
                  <a:pt x="-8576" y="183817"/>
                  <a:pt x="-15764" y="101648"/>
                  <a:pt x="30477" y="46530"/>
                </a:cubicBezTo>
              </a:path>
            </a:pathLst>
          </a:custGeom>
          <a:solidFill>
            <a:schemeClr val="tx1"/>
          </a:solidFill>
          <a:ln w="15875" cap="flat">
            <a:solidFill>
              <a:schemeClr val="accent3"/>
            </a:soli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automatd dot">
            <a:extLst>
              <a:ext uri="{FF2B5EF4-FFF2-40B4-BE49-F238E27FC236}">
                <a16:creationId xmlns:a16="http://schemas.microsoft.com/office/drawing/2014/main" id="{5C8074BC-199D-6949-B85D-903238D0DF13}"/>
              </a:ext>
            </a:extLst>
          </p:cNvPr>
          <p:cNvSpPr/>
          <p:nvPr/>
        </p:nvSpPr>
        <p:spPr>
          <a:xfrm>
            <a:off x="-4112508" y="3019156"/>
            <a:ext cx="405226" cy="405235"/>
          </a:xfrm>
          <a:custGeom>
            <a:avLst/>
            <a:gdLst>
              <a:gd name="connsiteX0" fmla="*/ 30477 w 260522"/>
              <a:gd name="connsiteY0" fmla="*/ 46530 h 260528"/>
              <a:gd name="connsiteX1" fmla="*/ 213992 w 260522"/>
              <a:gd name="connsiteY1" fmla="*/ 30477 h 260528"/>
              <a:gd name="connsiteX2" fmla="*/ 230045 w 260522"/>
              <a:gd name="connsiteY2" fmla="*/ 214005 h 260528"/>
              <a:gd name="connsiteX3" fmla="*/ 46530 w 260522"/>
              <a:gd name="connsiteY3" fmla="*/ 230045 h 260528"/>
              <a:gd name="connsiteX4" fmla="*/ 30477 w 260522"/>
              <a:gd name="connsiteY4" fmla="*/ 46530 h 26052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60522" h="260528">
                <a:moveTo>
                  <a:pt x="30477" y="46530"/>
                </a:moveTo>
                <a:cubicBezTo>
                  <a:pt x="76718" y="-8576"/>
                  <a:pt x="158874" y="-15764"/>
                  <a:pt x="213992" y="30477"/>
                </a:cubicBezTo>
                <a:cubicBezTo>
                  <a:pt x="269097" y="76718"/>
                  <a:pt x="276285" y="158887"/>
                  <a:pt x="230045" y="214005"/>
                </a:cubicBezTo>
                <a:cubicBezTo>
                  <a:pt x="183804" y="269097"/>
                  <a:pt x="101648" y="276298"/>
                  <a:pt x="46530" y="230045"/>
                </a:cubicBezTo>
                <a:cubicBezTo>
                  <a:pt x="-8576" y="183817"/>
                  <a:pt x="-15764" y="101648"/>
                  <a:pt x="30477" y="46530"/>
                </a:cubicBezTo>
              </a:path>
            </a:pathLst>
          </a:custGeom>
          <a:solidFill>
            <a:schemeClr val="tx1"/>
          </a:solidFill>
          <a:ln w="15875" cap="flat">
            <a:solidFill>
              <a:schemeClr val="accent3"/>
            </a:soli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automatd dot top">
            <a:extLst>
              <a:ext uri="{FF2B5EF4-FFF2-40B4-BE49-F238E27FC236}">
                <a16:creationId xmlns:a16="http://schemas.microsoft.com/office/drawing/2014/main" id="{D6216168-ABBB-164E-BED2-FD5D93C904AC}"/>
              </a:ext>
            </a:extLst>
          </p:cNvPr>
          <p:cNvSpPr/>
          <p:nvPr/>
        </p:nvSpPr>
        <p:spPr>
          <a:xfrm>
            <a:off x="2851184" y="-992845"/>
            <a:ext cx="405226" cy="405235"/>
          </a:xfrm>
          <a:custGeom>
            <a:avLst/>
            <a:gdLst>
              <a:gd name="connsiteX0" fmla="*/ 30477 w 260522"/>
              <a:gd name="connsiteY0" fmla="*/ 46530 h 260528"/>
              <a:gd name="connsiteX1" fmla="*/ 213992 w 260522"/>
              <a:gd name="connsiteY1" fmla="*/ 30477 h 260528"/>
              <a:gd name="connsiteX2" fmla="*/ 230045 w 260522"/>
              <a:gd name="connsiteY2" fmla="*/ 214005 h 260528"/>
              <a:gd name="connsiteX3" fmla="*/ 46530 w 260522"/>
              <a:gd name="connsiteY3" fmla="*/ 230045 h 260528"/>
              <a:gd name="connsiteX4" fmla="*/ 30477 w 260522"/>
              <a:gd name="connsiteY4" fmla="*/ 46530 h 26052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60522" h="260528">
                <a:moveTo>
                  <a:pt x="30477" y="46530"/>
                </a:moveTo>
                <a:cubicBezTo>
                  <a:pt x="76718" y="-8576"/>
                  <a:pt x="158874" y="-15764"/>
                  <a:pt x="213992" y="30477"/>
                </a:cubicBezTo>
                <a:cubicBezTo>
                  <a:pt x="269097" y="76718"/>
                  <a:pt x="276285" y="158887"/>
                  <a:pt x="230045" y="214005"/>
                </a:cubicBezTo>
                <a:cubicBezTo>
                  <a:pt x="183804" y="269097"/>
                  <a:pt x="101648" y="276298"/>
                  <a:pt x="46530" y="230045"/>
                </a:cubicBezTo>
                <a:cubicBezTo>
                  <a:pt x="-8576" y="183817"/>
                  <a:pt x="-15764" y="101648"/>
                  <a:pt x="30477" y="46530"/>
                </a:cubicBezTo>
              </a:path>
            </a:pathLst>
          </a:custGeom>
          <a:solidFill>
            <a:schemeClr val="tx1"/>
          </a:solidFill>
          <a:ln w="15875" cap="flat">
            <a:solidFill>
              <a:schemeClr val="accent3"/>
            </a:soli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automatd dot top">
            <a:extLst>
              <a:ext uri="{FF2B5EF4-FFF2-40B4-BE49-F238E27FC236}">
                <a16:creationId xmlns:a16="http://schemas.microsoft.com/office/drawing/2014/main" id="{7FFCE795-646A-654D-B307-AA6BCEAE9BC3}"/>
              </a:ext>
            </a:extLst>
          </p:cNvPr>
          <p:cNvSpPr/>
          <p:nvPr/>
        </p:nvSpPr>
        <p:spPr>
          <a:xfrm>
            <a:off x="2851184" y="-1463864"/>
            <a:ext cx="410176" cy="405235"/>
          </a:xfrm>
          <a:custGeom>
            <a:avLst/>
            <a:gdLst>
              <a:gd name="connsiteX0" fmla="*/ 30477 w 260522"/>
              <a:gd name="connsiteY0" fmla="*/ 46530 h 260528"/>
              <a:gd name="connsiteX1" fmla="*/ 213992 w 260522"/>
              <a:gd name="connsiteY1" fmla="*/ 30477 h 260528"/>
              <a:gd name="connsiteX2" fmla="*/ 230045 w 260522"/>
              <a:gd name="connsiteY2" fmla="*/ 214005 h 260528"/>
              <a:gd name="connsiteX3" fmla="*/ 46530 w 260522"/>
              <a:gd name="connsiteY3" fmla="*/ 230045 h 260528"/>
              <a:gd name="connsiteX4" fmla="*/ 30477 w 260522"/>
              <a:gd name="connsiteY4" fmla="*/ 46530 h 26052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60522" h="260528">
                <a:moveTo>
                  <a:pt x="30477" y="46530"/>
                </a:moveTo>
                <a:cubicBezTo>
                  <a:pt x="76718" y="-8576"/>
                  <a:pt x="158874" y="-15764"/>
                  <a:pt x="213992" y="30477"/>
                </a:cubicBezTo>
                <a:cubicBezTo>
                  <a:pt x="269097" y="76718"/>
                  <a:pt x="276285" y="158887"/>
                  <a:pt x="230045" y="214005"/>
                </a:cubicBezTo>
                <a:cubicBezTo>
                  <a:pt x="183804" y="269097"/>
                  <a:pt x="101648" y="276298"/>
                  <a:pt x="46530" y="230045"/>
                </a:cubicBezTo>
                <a:cubicBezTo>
                  <a:pt x="-8576" y="183817"/>
                  <a:pt x="-15764" y="101648"/>
                  <a:pt x="30477" y="46530"/>
                </a:cubicBezTo>
              </a:path>
            </a:pathLst>
          </a:custGeom>
          <a:solidFill>
            <a:schemeClr val="tx1"/>
          </a:solidFill>
          <a:ln w="15875" cap="flat">
            <a:solidFill>
              <a:schemeClr val="accent3"/>
            </a:soli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automatd dot top">
            <a:extLst>
              <a:ext uri="{FF2B5EF4-FFF2-40B4-BE49-F238E27FC236}">
                <a16:creationId xmlns:a16="http://schemas.microsoft.com/office/drawing/2014/main" id="{75E6A17D-0F71-B643-9700-8A2A7CC70E63}"/>
              </a:ext>
            </a:extLst>
          </p:cNvPr>
          <p:cNvSpPr/>
          <p:nvPr/>
        </p:nvSpPr>
        <p:spPr>
          <a:xfrm>
            <a:off x="2851184" y="-1934884"/>
            <a:ext cx="410176" cy="405235"/>
          </a:xfrm>
          <a:custGeom>
            <a:avLst/>
            <a:gdLst>
              <a:gd name="connsiteX0" fmla="*/ 30477 w 260522"/>
              <a:gd name="connsiteY0" fmla="*/ 46530 h 260528"/>
              <a:gd name="connsiteX1" fmla="*/ 213992 w 260522"/>
              <a:gd name="connsiteY1" fmla="*/ 30477 h 260528"/>
              <a:gd name="connsiteX2" fmla="*/ 230045 w 260522"/>
              <a:gd name="connsiteY2" fmla="*/ 214005 h 260528"/>
              <a:gd name="connsiteX3" fmla="*/ 46530 w 260522"/>
              <a:gd name="connsiteY3" fmla="*/ 230045 h 260528"/>
              <a:gd name="connsiteX4" fmla="*/ 30477 w 260522"/>
              <a:gd name="connsiteY4" fmla="*/ 46530 h 26052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60522" h="260528">
                <a:moveTo>
                  <a:pt x="30477" y="46530"/>
                </a:moveTo>
                <a:cubicBezTo>
                  <a:pt x="76718" y="-8576"/>
                  <a:pt x="158874" y="-15764"/>
                  <a:pt x="213992" y="30477"/>
                </a:cubicBezTo>
                <a:cubicBezTo>
                  <a:pt x="269097" y="76718"/>
                  <a:pt x="276285" y="158887"/>
                  <a:pt x="230045" y="214005"/>
                </a:cubicBezTo>
                <a:cubicBezTo>
                  <a:pt x="183804" y="269097"/>
                  <a:pt x="101648" y="276298"/>
                  <a:pt x="46530" y="230045"/>
                </a:cubicBezTo>
                <a:cubicBezTo>
                  <a:pt x="-8576" y="183817"/>
                  <a:pt x="-15764" y="101648"/>
                  <a:pt x="30477" y="46530"/>
                </a:cubicBezTo>
              </a:path>
            </a:pathLst>
          </a:custGeom>
          <a:solidFill>
            <a:schemeClr val="tx1"/>
          </a:solidFill>
          <a:ln w="15875" cap="flat">
            <a:solidFill>
              <a:schemeClr val="accent3"/>
            </a:soli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automatd dot top">
            <a:extLst>
              <a:ext uri="{FF2B5EF4-FFF2-40B4-BE49-F238E27FC236}">
                <a16:creationId xmlns:a16="http://schemas.microsoft.com/office/drawing/2014/main" id="{1B7712E4-3BD2-7949-A036-DCD09840FBC5}"/>
              </a:ext>
            </a:extLst>
          </p:cNvPr>
          <p:cNvSpPr/>
          <p:nvPr/>
        </p:nvSpPr>
        <p:spPr>
          <a:xfrm>
            <a:off x="2851184" y="-2405904"/>
            <a:ext cx="410176" cy="405235"/>
          </a:xfrm>
          <a:custGeom>
            <a:avLst/>
            <a:gdLst>
              <a:gd name="connsiteX0" fmla="*/ 30477 w 260522"/>
              <a:gd name="connsiteY0" fmla="*/ 46530 h 260528"/>
              <a:gd name="connsiteX1" fmla="*/ 213992 w 260522"/>
              <a:gd name="connsiteY1" fmla="*/ 30477 h 260528"/>
              <a:gd name="connsiteX2" fmla="*/ 230045 w 260522"/>
              <a:gd name="connsiteY2" fmla="*/ 214005 h 260528"/>
              <a:gd name="connsiteX3" fmla="*/ 46530 w 260522"/>
              <a:gd name="connsiteY3" fmla="*/ 230045 h 260528"/>
              <a:gd name="connsiteX4" fmla="*/ 30477 w 260522"/>
              <a:gd name="connsiteY4" fmla="*/ 46530 h 26052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60522" h="260528">
                <a:moveTo>
                  <a:pt x="30477" y="46530"/>
                </a:moveTo>
                <a:cubicBezTo>
                  <a:pt x="76718" y="-8576"/>
                  <a:pt x="158874" y="-15764"/>
                  <a:pt x="213992" y="30477"/>
                </a:cubicBezTo>
                <a:cubicBezTo>
                  <a:pt x="269097" y="76718"/>
                  <a:pt x="276285" y="158887"/>
                  <a:pt x="230045" y="214005"/>
                </a:cubicBezTo>
                <a:cubicBezTo>
                  <a:pt x="183804" y="269097"/>
                  <a:pt x="101648" y="276298"/>
                  <a:pt x="46530" y="230045"/>
                </a:cubicBezTo>
                <a:cubicBezTo>
                  <a:pt x="-8576" y="183817"/>
                  <a:pt x="-15764" y="101648"/>
                  <a:pt x="30477" y="46530"/>
                </a:cubicBezTo>
              </a:path>
            </a:pathLst>
          </a:custGeom>
          <a:solidFill>
            <a:schemeClr val="tx1"/>
          </a:solidFill>
          <a:ln w="15875" cap="flat">
            <a:solidFill>
              <a:schemeClr val="accent3"/>
            </a:soli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automatd dot top">
            <a:extLst>
              <a:ext uri="{FF2B5EF4-FFF2-40B4-BE49-F238E27FC236}">
                <a16:creationId xmlns:a16="http://schemas.microsoft.com/office/drawing/2014/main" id="{EFAB1162-988E-2F40-A215-11860469FB25}"/>
              </a:ext>
            </a:extLst>
          </p:cNvPr>
          <p:cNvSpPr/>
          <p:nvPr/>
        </p:nvSpPr>
        <p:spPr>
          <a:xfrm>
            <a:off x="2851184" y="-2876924"/>
            <a:ext cx="410176" cy="405235"/>
          </a:xfrm>
          <a:custGeom>
            <a:avLst/>
            <a:gdLst>
              <a:gd name="connsiteX0" fmla="*/ 30477 w 260522"/>
              <a:gd name="connsiteY0" fmla="*/ 46530 h 260528"/>
              <a:gd name="connsiteX1" fmla="*/ 213992 w 260522"/>
              <a:gd name="connsiteY1" fmla="*/ 30477 h 260528"/>
              <a:gd name="connsiteX2" fmla="*/ 230045 w 260522"/>
              <a:gd name="connsiteY2" fmla="*/ 214005 h 260528"/>
              <a:gd name="connsiteX3" fmla="*/ 46530 w 260522"/>
              <a:gd name="connsiteY3" fmla="*/ 230045 h 260528"/>
              <a:gd name="connsiteX4" fmla="*/ 30477 w 260522"/>
              <a:gd name="connsiteY4" fmla="*/ 46530 h 26052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60522" h="260528">
                <a:moveTo>
                  <a:pt x="30477" y="46530"/>
                </a:moveTo>
                <a:cubicBezTo>
                  <a:pt x="76718" y="-8576"/>
                  <a:pt x="158874" y="-15764"/>
                  <a:pt x="213992" y="30477"/>
                </a:cubicBezTo>
                <a:cubicBezTo>
                  <a:pt x="269097" y="76718"/>
                  <a:pt x="276285" y="158887"/>
                  <a:pt x="230045" y="214005"/>
                </a:cubicBezTo>
                <a:cubicBezTo>
                  <a:pt x="183804" y="269097"/>
                  <a:pt x="101648" y="276298"/>
                  <a:pt x="46530" y="230045"/>
                </a:cubicBezTo>
                <a:cubicBezTo>
                  <a:pt x="-8576" y="183817"/>
                  <a:pt x="-15764" y="101648"/>
                  <a:pt x="30477" y="46530"/>
                </a:cubicBezTo>
              </a:path>
            </a:pathLst>
          </a:custGeom>
          <a:solidFill>
            <a:schemeClr val="tx1"/>
          </a:solidFill>
          <a:ln w="15875" cap="flat">
            <a:solidFill>
              <a:schemeClr val="accent3"/>
            </a:soli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automatd dot top">
            <a:extLst>
              <a:ext uri="{FF2B5EF4-FFF2-40B4-BE49-F238E27FC236}">
                <a16:creationId xmlns:a16="http://schemas.microsoft.com/office/drawing/2014/main" id="{278C6C77-9BEF-1A46-9277-4552AE415884}"/>
              </a:ext>
            </a:extLst>
          </p:cNvPr>
          <p:cNvSpPr/>
          <p:nvPr/>
        </p:nvSpPr>
        <p:spPr>
          <a:xfrm>
            <a:off x="2851184" y="-3347944"/>
            <a:ext cx="410176" cy="405235"/>
          </a:xfrm>
          <a:custGeom>
            <a:avLst/>
            <a:gdLst>
              <a:gd name="connsiteX0" fmla="*/ 30477 w 260522"/>
              <a:gd name="connsiteY0" fmla="*/ 46530 h 260528"/>
              <a:gd name="connsiteX1" fmla="*/ 213992 w 260522"/>
              <a:gd name="connsiteY1" fmla="*/ 30477 h 260528"/>
              <a:gd name="connsiteX2" fmla="*/ 230045 w 260522"/>
              <a:gd name="connsiteY2" fmla="*/ 214005 h 260528"/>
              <a:gd name="connsiteX3" fmla="*/ 46530 w 260522"/>
              <a:gd name="connsiteY3" fmla="*/ 230045 h 260528"/>
              <a:gd name="connsiteX4" fmla="*/ 30477 w 260522"/>
              <a:gd name="connsiteY4" fmla="*/ 46530 h 26052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60522" h="260528">
                <a:moveTo>
                  <a:pt x="30477" y="46530"/>
                </a:moveTo>
                <a:cubicBezTo>
                  <a:pt x="76718" y="-8576"/>
                  <a:pt x="158874" y="-15764"/>
                  <a:pt x="213992" y="30477"/>
                </a:cubicBezTo>
                <a:cubicBezTo>
                  <a:pt x="269097" y="76718"/>
                  <a:pt x="276285" y="158887"/>
                  <a:pt x="230045" y="214005"/>
                </a:cubicBezTo>
                <a:cubicBezTo>
                  <a:pt x="183804" y="269097"/>
                  <a:pt x="101648" y="276298"/>
                  <a:pt x="46530" y="230045"/>
                </a:cubicBezTo>
                <a:cubicBezTo>
                  <a:pt x="-8576" y="183817"/>
                  <a:pt x="-15764" y="101648"/>
                  <a:pt x="30477" y="46530"/>
                </a:cubicBezTo>
              </a:path>
            </a:pathLst>
          </a:custGeom>
          <a:solidFill>
            <a:schemeClr val="tx1"/>
          </a:solidFill>
          <a:ln w="15875" cap="flat">
            <a:solidFill>
              <a:schemeClr val="accent3"/>
            </a:soli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automatd dot bottom">
            <a:extLst>
              <a:ext uri="{FF2B5EF4-FFF2-40B4-BE49-F238E27FC236}">
                <a16:creationId xmlns:a16="http://schemas.microsoft.com/office/drawing/2014/main" id="{9E8FFC61-63BA-C04F-A624-7B762A5BA70B}"/>
              </a:ext>
            </a:extLst>
          </p:cNvPr>
          <p:cNvSpPr/>
          <p:nvPr/>
        </p:nvSpPr>
        <p:spPr>
          <a:xfrm>
            <a:off x="2851184" y="7516179"/>
            <a:ext cx="405226" cy="405235"/>
          </a:xfrm>
          <a:custGeom>
            <a:avLst/>
            <a:gdLst>
              <a:gd name="connsiteX0" fmla="*/ 30477 w 260522"/>
              <a:gd name="connsiteY0" fmla="*/ 46530 h 260528"/>
              <a:gd name="connsiteX1" fmla="*/ 213992 w 260522"/>
              <a:gd name="connsiteY1" fmla="*/ 30477 h 260528"/>
              <a:gd name="connsiteX2" fmla="*/ 230045 w 260522"/>
              <a:gd name="connsiteY2" fmla="*/ 214005 h 260528"/>
              <a:gd name="connsiteX3" fmla="*/ 46530 w 260522"/>
              <a:gd name="connsiteY3" fmla="*/ 230045 h 260528"/>
              <a:gd name="connsiteX4" fmla="*/ 30477 w 260522"/>
              <a:gd name="connsiteY4" fmla="*/ 46530 h 26052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60522" h="260528">
                <a:moveTo>
                  <a:pt x="30477" y="46530"/>
                </a:moveTo>
                <a:cubicBezTo>
                  <a:pt x="76718" y="-8576"/>
                  <a:pt x="158874" y="-15764"/>
                  <a:pt x="213992" y="30477"/>
                </a:cubicBezTo>
                <a:cubicBezTo>
                  <a:pt x="269097" y="76718"/>
                  <a:pt x="276285" y="158887"/>
                  <a:pt x="230045" y="214005"/>
                </a:cubicBezTo>
                <a:cubicBezTo>
                  <a:pt x="183804" y="269097"/>
                  <a:pt x="101648" y="276298"/>
                  <a:pt x="46530" y="230045"/>
                </a:cubicBezTo>
                <a:cubicBezTo>
                  <a:pt x="-8576" y="183817"/>
                  <a:pt x="-15764" y="101648"/>
                  <a:pt x="30477" y="46530"/>
                </a:cubicBezTo>
              </a:path>
            </a:pathLst>
          </a:custGeom>
          <a:solidFill>
            <a:schemeClr val="tx1"/>
          </a:solidFill>
          <a:ln w="15875" cap="flat">
            <a:solidFill>
              <a:schemeClr val="accent3"/>
            </a:soli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automatd dot bottom">
            <a:extLst>
              <a:ext uri="{FF2B5EF4-FFF2-40B4-BE49-F238E27FC236}">
                <a16:creationId xmlns:a16="http://schemas.microsoft.com/office/drawing/2014/main" id="{570ADA0E-56F2-ED4D-B9B5-90DC2B734D85}"/>
              </a:ext>
            </a:extLst>
          </p:cNvPr>
          <p:cNvSpPr/>
          <p:nvPr/>
        </p:nvSpPr>
        <p:spPr>
          <a:xfrm>
            <a:off x="2851184" y="7990312"/>
            <a:ext cx="405226" cy="405235"/>
          </a:xfrm>
          <a:custGeom>
            <a:avLst/>
            <a:gdLst>
              <a:gd name="connsiteX0" fmla="*/ 30477 w 260522"/>
              <a:gd name="connsiteY0" fmla="*/ 46530 h 260528"/>
              <a:gd name="connsiteX1" fmla="*/ 213992 w 260522"/>
              <a:gd name="connsiteY1" fmla="*/ 30477 h 260528"/>
              <a:gd name="connsiteX2" fmla="*/ 230045 w 260522"/>
              <a:gd name="connsiteY2" fmla="*/ 214005 h 260528"/>
              <a:gd name="connsiteX3" fmla="*/ 46530 w 260522"/>
              <a:gd name="connsiteY3" fmla="*/ 230045 h 260528"/>
              <a:gd name="connsiteX4" fmla="*/ 30477 w 260522"/>
              <a:gd name="connsiteY4" fmla="*/ 46530 h 26052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60522" h="260528">
                <a:moveTo>
                  <a:pt x="30477" y="46530"/>
                </a:moveTo>
                <a:cubicBezTo>
                  <a:pt x="76718" y="-8576"/>
                  <a:pt x="158874" y="-15764"/>
                  <a:pt x="213992" y="30477"/>
                </a:cubicBezTo>
                <a:cubicBezTo>
                  <a:pt x="269097" y="76718"/>
                  <a:pt x="276285" y="158887"/>
                  <a:pt x="230045" y="214005"/>
                </a:cubicBezTo>
                <a:cubicBezTo>
                  <a:pt x="183804" y="269097"/>
                  <a:pt x="101648" y="276298"/>
                  <a:pt x="46530" y="230045"/>
                </a:cubicBezTo>
                <a:cubicBezTo>
                  <a:pt x="-8576" y="183817"/>
                  <a:pt x="-15764" y="101648"/>
                  <a:pt x="30477" y="46530"/>
                </a:cubicBezTo>
              </a:path>
            </a:pathLst>
          </a:custGeom>
          <a:solidFill>
            <a:schemeClr val="tx1"/>
          </a:solidFill>
          <a:ln w="15875" cap="flat">
            <a:solidFill>
              <a:schemeClr val="accent3"/>
            </a:soli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automatd dot bottom">
            <a:extLst>
              <a:ext uri="{FF2B5EF4-FFF2-40B4-BE49-F238E27FC236}">
                <a16:creationId xmlns:a16="http://schemas.microsoft.com/office/drawing/2014/main" id="{39D097C9-9020-2446-A70B-DC59F16ECB3A}"/>
              </a:ext>
            </a:extLst>
          </p:cNvPr>
          <p:cNvSpPr/>
          <p:nvPr/>
        </p:nvSpPr>
        <p:spPr>
          <a:xfrm>
            <a:off x="2851184" y="8464445"/>
            <a:ext cx="405226" cy="405235"/>
          </a:xfrm>
          <a:custGeom>
            <a:avLst/>
            <a:gdLst>
              <a:gd name="connsiteX0" fmla="*/ 30477 w 260522"/>
              <a:gd name="connsiteY0" fmla="*/ 46530 h 260528"/>
              <a:gd name="connsiteX1" fmla="*/ 213992 w 260522"/>
              <a:gd name="connsiteY1" fmla="*/ 30477 h 260528"/>
              <a:gd name="connsiteX2" fmla="*/ 230045 w 260522"/>
              <a:gd name="connsiteY2" fmla="*/ 214005 h 260528"/>
              <a:gd name="connsiteX3" fmla="*/ 46530 w 260522"/>
              <a:gd name="connsiteY3" fmla="*/ 230045 h 260528"/>
              <a:gd name="connsiteX4" fmla="*/ 30477 w 260522"/>
              <a:gd name="connsiteY4" fmla="*/ 46530 h 26052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60522" h="260528">
                <a:moveTo>
                  <a:pt x="30477" y="46530"/>
                </a:moveTo>
                <a:cubicBezTo>
                  <a:pt x="76718" y="-8576"/>
                  <a:pt x="158874" y="-15764"/>
                  <a:pt x="213992" y="30477"/>
                </a:cubicBezTo>
                <a:cubicBezTo>
                  <a:pt x="269097" y="76718"/>
                  <a:pt x="276285" y="158887"/>
                  <a:pt x="230045" y="214005"/>
                </a:cubicBezTo>
                <a:cubicBezTo>
                  <a:pt x="183804" y="269097"/>
                  <a:pt x="101648" y="276298"/>
                  <a:pt x="46530" y="230045"/>
                </a:cubicBezTo>
                <a:cubicBezTo>
                  <a:pt x="-8576" y="183817"/>
                  <a:pt x="-15764" y="101648"/>
                  <a:pt x="30477" y="46530"/>
                </a:cubicBezTo>
              </a:path>
            </a:pathLst>
          </a:custGeom>
          <a:solidFill>
            <a:schemeClr val="tx1"/>
          </a:solidFill>
          <a:ln w="15875" cap="flat">
            <a:solidFill>
              <a:schemeClr val="accent3"/>
            </a:soli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automatd dot bottom">
            <a:extLst>
              <a:ext uri="{FF2B5EF4-FFF2-40B4-BE49-F238E27FC236}">
                <a16:creationId xmlns:a16="http://schemas.microsoft.com/office/drawing/2014/main" id="{6B1AFE6A-D1B8-A84C-BADD-DAD2C5409D01}"/>
              </a:ext>
            </a:extLst>
          </p:cNvPr>
          <p:cNvSpPr/>
          <p:nvPr/>
        </p:nvSpPr>
        <p:spPr>
          <a:xfrm>
            <a:off x="2851184" y="8938578"/>
            <a:ext cx="405226" cy="405235"/>
          </a:xfrm>
          <a:custGeom>
            <a:avLst/>
            <a:gdLst>
              <a:gd name="connsiteX0" fmla="*/ 30477 w 260522"/>
              <a:gd name="connsiteY0" fmla="*/ 46530 h 260528"/>
              <a:gd name="connsiteX1" fmla="*/ 213992 w 260522"/>
              <a:gd name="connsiteY1" fmla="*/ 30477 h 260528"/>
              <a:gd name="connsiteX2" fmla="*/ 230045 w 260522"/>
              <a:gd name="connsiteY2" fmla="*/ 214005 h 260528"/>
              <a:gd name="connsiteX3" fmla="*/ 46530 w 260522"/>
              <a:gd name="connsiteY3" fmla="*/ 230045 h 260528"/>
              <a:gd name="connsiteX4" fmla="*/ 30477 w 260522"/>
              <a:gd name="connsiteY4" fmla="*/ 46530 h 26052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60522" h="260528">
                <a:moveTo>
                  <a:pt x="30477" y="46530"/>
                </a:moveTo>
                <a:cubicBezTo>
                  <a:pt x="76718" y="-8576"/>
                  <a:pt x="158874" y="-15764"/>
                  <a:pt x="213992" y="30477"/>
                </a:cubicBezTo>
                <a:cubicBezTo>
                  <a:pt x="269097" y="76718"/>
                  <a:pt x="276285" y="158887"/>
                  <a:pt x="230045" y="214005"/>
                </a:cubicBezTo>
                <a:cubicBezTo>
                  <a:pt x="183804" y="269097"/>
                  <a:pt x="101648" y="276298"/>
                  <a:pt x="46530" y="230045"/>
                </a:cubicBezTo>
                <a:cubicBezTo>
                  <a:pt x="-8576" y="183817"/>
                  <a:pt x="-15764" y="101648"/>
                  <a:pt x="30477" y="46530"/>
                </a:cubicBezTo>
              </a:path>
            </a:pathLst>
          </a:custGeom>
          <a:solidFill>
            <a:schemeClr val="tx1"/>
          </a:solidFill>
          <a:ln w="15875" cap="flat">
            <a:solidFill>
              <a:schemeClr val="accent3"/>
            </a:soli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automatd dot bottom">
            <a:extLst>
              <a:ext uri="{FF2B5EF4-FFF2-40B4-BE49-F238E27FC236}">
                <a16:creationId xmlns:a16="http://schemas.microsoft.com/office/drawing/2014/main" id="{1F951E40-8D95-BB43-9AEB-2FD89B2420F2}"/>
              </a:ext>
            </a:extLst>
          </p:cNvPr>
          <p:cNvSpPr/>
          <p:nvPr/>
        </p:nvSpPr>
        <p:spPr>
          <a:xfrm>
            <a:off x="2851184" y="9412711"/>
            <a:ext cx="405226" cy="405235"/>
          </a:xfrm>
          <a:custGeom>
            <a:avLst/>
            <a:gdLst>
              <a:gd name="connsiteX0" fmla="*/ 30477 w 260522"/>
              <a:gd name="connsiteY0" fmla="*/ 46530 h 260528"/>
              <a:gd name="connsiteX1" fmla="*/ 213992 w 260522"/>
              <a:gd name="connsiteY1" fmla="*/ 30477 h 260528"/>
              <a:gd name="connsiteX2" fmla="*/ 230045 w 260522"/>
              <a:gd name="connsiteY2" fmla="*/ 214005 h 260528"/>
              <a:gd name="connsiteX3" fmla="*/ 46530 w 260522"/>
              <a:gd name="connsiteY3" fmla="*/ 230045 h 260528"/>
              <a:gd name="connsiteX4" fmla="*/ 30477 w 260522"/>
              <a:gd name="connsiteY4" fmla="*/ 46530 h 26052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60522" h="260528">
                <a:moveTo>
                  <a:pt x="30477" y="46530"/>
                </a:moveTo>
                <a:cubicBezTo>
                  <a:pt x="76718" y="-8576"/>
                  <a:pt x="158874" y="-15764"/>
                  <a:pt x="213992" y="30477"/>
                </a:cubicBezTo>
                <a:cubicBezTo>
                  <a:pt x="269097" y="76718"/>
                  <a:pt x="276285" y="158887"/>
                  <a:pt x="230045" y="214005"/>
                </a:cubicBezTo>
                <a:cubicBezTo>
                  <a:pt x="183804" y="269097"/>
                  <a:pt x="101648" y="276298"/>
                  <a:pt x="46530" y="230045"/>
                </a:cubicBezTo>
                <a:cubicBezTo>
                  <a:pt x="-8576" y="183817"/>
                  <a:pt x="-15764" y="101648"/>
                  <a:pt x="30477" y="46530"/>
                </a:cubicBezTo>
              </a:path>
            </a:pathLst>
          </a:custGeom>
          <a:solidFill>
            <a:schemeClr val="tx1"/>
          </a:solidFill>
          <a:ln w="15875" cap="flat">
            <a:solidFill>
              <a:schemeClr val="accent3"/>
            </a:soli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automatd dot bottom">
            <a:extLst>
              <a:ext uri="{FF2B5EF4-FFF2-40B4-BE49-F238E27FC236}">
                <a16:creationId xmlns:a16="http://schemas.microsoft.com/office/drawing/2014/main" id="{85B78424-D82A-1F4D-8445-57263A82B9CB}"/>
              </a:ext>
            </a:extLst>
          </p:cNvPr>
          <p:cNvSpPr/>
          <p:nvPr/>
        </p:nvSpPr>
        <p:spPr>
          <a:xfrm>
            <a:off x="2851184" y="9886846"/>
            <a:ext cx="405226" cy="405235"/>
          </a:xfrm>
          <a:custGeom>
            <a:avLst/>
            <a:gdLst>
              <a:gd name="connsiteX0" fmla="*/ 30477 w 260522"/>
              <a:gd name="connsiteY0" fmla="*/ 46530 h 260528"/>
              <a:gd name="connsiteX1" fmla="*/ 213992 w 260522"/>
              <a:gd name="connsiteY1" fmla="*/ 30477 h 260528"/>
              <a:gd name="connsiteX2" fmla="*/ 230045 w 260522"/>
              <a:gd name="connsiteY2" fmla="*/ 214005 h 260528"/>
              <a:gd name="connsiteX3" fmla="*/ 46530 w 260522"/>
              <a:gd name="connsiteY3" fmla="*/ 230045 h 260528"/>
              <a:gd name="connsiteX4" fmla="*/ 30477 w 260522"/>
              <a:gd name="connsiteY4" fmla="*/ 46530 h 26052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60522" h="260528">
                <a:moveTo>
                  <a:pt x="30477" y="46530"/>
                </a:moveTo>
                <a:cubicBezTo>
                  <a:pt x="76718" y="-8576"/>
                  <a:pt x="158874" y="-15764"/>
                  <a:pt x="213992" y="30477"/>
                </a:cubicBezTo>
                <a:cubicBezTo>
                  <a:pt x="269097" y="76718"/>
                  <a:pt x="276285" y="158887"/>
                  <a:pt x="230045" y="214005"/>
                </a:cubicBezTo>
                <a:cubicBezTo>
                  <a:pt x="183804" y="269097"/>
                  <a:pt x="101648" y="276298"/>
                  <a:pt x="46530" y="230045"/>
                </a:cubicBezTo>
                <a:cubicBezTo>
                  <a:pt x="-8576" y="183817"/>
                  <a:pt x="-15764" y="101648"/>
                  <a:pt x="30477" y="46530"/>
                </a:cubicBezTo>
              </a:path>
            </a:pathLst>
          </a:custGeom>
          <a:solidFill>
            <a:schemeClr val="tx1"/>
          </a:solidFill>
          <a:ln w="15875" cap="flat">
            <a:solidFill>
              <a:schemeClr val="accent3"/>
            </a:soli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Procurement Central 2">
            <a:extLst>
              <a:ext uri="{FF2B5EF4-FFF2-40B4-BE49-F238E27FC236}">
                <a16:creationId xmlns:a16="http://schemas.microsoft.com/office/drawing/2014/main" id="{D907E003-C624-D747-8FE2-856D1B077F59}"/>
              </a:ext>
            </a:extLst>
          </p:cNvPr>
          <p:cNvSpPr/>
          <p:nvPr/>
        </p:nvSpPr>
        <p:spPr bwMode="gray">
          <a:xfrm>
            <a:off x="2434789" y="2602767"/>
            <a:ext cx="1238018" cy="1238014"/>
          </a:xfrm>
          <a:prstGeom prst="ellipse">
            <a:avLst/>
          </a:prstGeom>
          <a:solidFill>
            <a:schemeClr val="accent3">
              <a:lumMod val="50000"/>
            </a:schemeClr>
          </a:solidFill>
          <a:ln w="15875" algn="ctr">
            <a:solidFill>
              <a:schemeClr val="accent3"/>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55" name="Procurement Central 1">
            <a:extLst>
              <a:ext uri="{FF2B5EF4-FFF2-40B4-BE49-F238E27FC236}">
                <a16:creationId xmlns:a16="http://schemas.microsoft.com/office/drawing/2014/main" id="{644C96CC-6A7E-8548-8B62-D8EBAE1CAD94}"/>
              </a:ext>
            </a:extLst>
          </p:cNvPr>
          <p:cNvSpPr/>
          <p:nvPr/>
        </p:nvSpPr>
        <p:spPr bwMode="gray">
          <a:xfrm>
            <a:off x="2764506" y="2937747"/>
            <a:ext cx="568058" cy="568057"/>
          </a:xfrm>
          <a:prstGeom prst="ellipse">
            <a:avLst/>
          </a:prstGeom>
          <a:solidFill>
            <a:schemeClr val="accent3"/>
          </a:solidFill>
          <a:ln w="15875"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468551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700">
        <p159:morph option="byObject"/>
      </p:transition>
    </mc:Choice>
    <mc:Fallback xmlns="">
      <p:transition spd="slow" advClick="0" advTm="7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0 0 L 0 0.52153 " pathEditMode="relative" ptsTypes="AA">
                                      <p:cBhvr>
                                        <p:cTn id="6" dur="1000" fill="hold"/>
                                        <p:tgtEl>
                                          <p:spTgt spid="28"/>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L 0 -0.59143 " pathEditMode="relative" ptsTypes="AA">
                                      <p:cBhvr>
                                        <p:cTn id="8" dur="1000" fill="hold"/>
                                        <p:tgtEl>
                                          <p:spTgt spid="30"/>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 0 L 0.27388 0 " pathEditMode="relative" ptsTypes="AA">
                                      <p:cBhvr>
                                        <p:cTn id="10" dur="1000" fill="hold"/>
                                        <p:tgtEl>
                                          <p:spTgt spid="29"/>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4.56392E-6 -3.7037E-6 L 4.56392E-6 0.58403 " pathEditMode="relative" rAng="0" ptsTypes="AA">
                                      <p:cBhvr>
                                        <p:cTn id="12" dur="1500" fill="hold"/>
                                        <p:tgtEl>
                                          <p:spTgt spid="38"/>
                                        </p:tgtEl>
                                        <p:attrNameLst>
                                          <p:attrName>ppt_x</p:attrName>
                                          <p:attrName>ppt_y</p:attrName>
                                        </p:attrNameLst>
                                      </p:cBhvr>
                                      <p:rCtr x="0" y="29190"/>
                                    </p:animMotion>
                                  </p:childTnLst>
                                </p:cTn>
                              </p:par>
                              <p:par>
                                <p:cTn id="13" presetID="0" presetClass="path" presetSubtype="0" accel="50000" decel="50000" fill="hold" grpId="0" nodeType="withEffect">
                                  <p:stCondLst>
                                    <p:cond delay="0"/>
                                  </p:stCondLst>
                                  <p:childTnLst>
                                    <p:animMotion origin="layout" path="M 4.56392E-6 -2.96296E-6 L 4.56392E-6 -0.65602 " pathEditMode="relative" rAng="0" ptsTypes="AA">
                                      <p:cBhvr>
                                        <p:cTn id="14" dur="1500" fill="hold"/>
                                        <p:tgtEl>
                                          <p:spTgt spid="44"/>
                                        </p:tgtEl>
                                        <p:attrNameLst>
                                          <p:attrName>ppt_x</p:attrName>
                                          <p:attrName>ppt_y</p:attrName>
                                        </p:attrNameLst>
                                      </p:cBhvr>
                                      <p:rCtr x="0" y="-32801"/>
                                    </p:animMotion>
                                  </p:childTnLst>
                                </p:cTn>
                              </p:par>
                              <p:par>
                                <p:cTn id="15" presetID="0" presetClass="path" presetSubtype="0" accel="50000" decel="50000" fill="hold" grpId="0" nodeType="withEffect">
                                  <p:stCondLst>
                                    <p:cond delay="0"/>
                                  </p:stCondLst>
                                  <p:childTnLst>
                                    <p:animMotion origin="layout" path="M -3.01484E-6 4.07407E-6 L 0.3231 4.07407E-6 " pathEditMode="relative" rAng="0" ptsTypes="AA">
                                      <p:cBhvr>
                                        <p:cTn id="16" dur="1500" fill="hold"/>
                                        <p:tgtEl>
                                          <p:spTgt spid="31"/>
                                        </p:tgtEl>
                                        <p:attrNameLst>
                                          <p:attrName>ppt_x</p:attrName>
                                          <p:attrName>ppt_y</p:attrName>
                                        </p:attrNameLst>
                                      </p:cBhvr>
                                      <p:rCtr x="16155" y="0"/>
                                    </p:animMotion>
                                  </p:childTnLst>
                                </p:cTn>
                              </p:par>
                              <p:par>
                                <p:cTn id="17" presetID="0" presetClass="path" presetSubtype="0" accel="50000" decel="50000" fill="hold" grpId="0" nodeType="withEffect">
                                  <p:stCondLst>
                                    <p:cond delay="0"/>
                                  </p:stCondLst>
                                  <p:childTnLst>
                                    <p:animMotion origin="layout" path="M 4.21505E-6 -3.7037E-6 L 4.21505E-6 0.65047 " pathEditMode="relative" rAng="0" ptsTypes="AA">
                                      <p:cBhvr>
                                        <p:cTn id="18" dur="2000" fill="hold"/>
                                        <p:tgtEl>
                                          <p:spTgt spid="39"/>
                                        </p:tgtEl>
                                        <p:attrNameLst>
                                          <p:attrName>ppt_x</p:attrName>
                                          <p:attrName>ppt_y</p:attrName>
                                        </p:attrNameLst>
                                      </p:cBhvr>
                                      <p:rCtr x="0" y="32523"/>
                                    </p:animMotion>
                                  </p:childTnLst>
                                </p:cTn>
                              </p:par>
                              <p:par>
                                <p:cTn id="19" presetID="0" presetClass="path" presetSubtype="0" accel="50000" decel="50000" fill="hold" grpId="0" nodeType="withEffect">
                                  <p:stCondLst>
                                    <p:cond delay="0"/>
                                  </p:stCondLst>
                                  <p:childTnLst>
                                    <p:animMotion origin="layout" path="M 4.56392E-6 4.07407E-6 L 4.56392E-6 -0.7257 " pathEditMode="relative" rAng="0" ptsTypes="AA">
                                      <p:cBhvr>
                                        <p:cTn id="20" dur="2000" fill="hold"/>
                                        <p:tgtEl>
                                          <p:spTgt spid="45"/>
                                        </p:tgtEl>
                                        <p:attrNameLst>
                                          <p:attrName>ppt_x</p:attrName>
                                          <p:attrName>ppt_y</p:attrName>
                                        </p:attrNameLst>
                                      </p:cBhvr>
                                      <p:rCtr x="0" y="-36296"/>
                                    </p:animMotion>
                                  </p:childTnLst>
                                </p:cTn>
                              </p:par>
                              <p:par>
                                <p:cTn id="21" presetID="0" presetClass="path" presetSubtype="0" accel="50000" decel="50000" fill="hold" grpId="0" nodeType="withEffect">
                                  <p:stCondLst>
                                    <p:cond delay="0"/>
                                  </p:stCondLst>
                                  <p:childTnLst>
                                    <p:animMotion origin="layout" path="M 3.44442E-6 4.07407E-6 L 0.37243 4.07407E-6 " pathEditMode="relative" rAng="0" ptsTypes="AA">
                                      <p:cBhvr>
                                        <p:cTn id="22" dur="2000" fill="hold"/>
                                        <p:tgtEl>
                                          <p:spTgt spid="32"/>
                                        </p:tgtEl>
                                        <p:attrNameLst>
                                          <p:attrName>ppt_x</p:attrName>
                                          <p:attrName>ppt_y</p:attrName>
                                        </p:attrNameLst>
                                      </p:cBhvr>
                                      <p:rCtr x="18615" y="0"/>
                                    </p:animMotion>
                                  </p:childTnLst>
                                </p:cTn>
                              </p:par>
                              <p:par>
                                <p:cTn id="23" presetID="0" presetClass="path" presetSubtype="0" accel="50000" decel="50000" fill="hold" grpId="0" nodeType="withEffect">
                                  <p:stCondLst>
                                    <p:cond delay="0"/>
                                  </p:stCondLst>
                                  <p:childTnLst>
                                    <p:animMotion origin="layout" path="M 4.21505E-6 -3.7037E-6 L 4.21505E-6 0.71783 " pathEditMode="relative" rAng="0" ptsTypes="AA">
                                      <p:cBhvr>
                                        <p:cTn id="24" dur="2500" fill="hold"/>
                                        <p:tgtEl>
                                          <p:spTgt spid="40"/>
                                        </p:tgtEl>
                                        <p:attrNameLst>
                                          <p:attrName>ppt_x</p:attrName>
                                          <p:attrName>ppt_y</p:attrName>
                                        </p:attrNameLst>
                                      </p:cBhvr>
                                      <p:rCtr x="0" y="35880"/>
                                    </p:animMotion>
                                  </p:childTnLst>
                                </p:cTn>
                              </p:par>
                              <p:par>
                                <p:cTn id="25" presetID="0" presetClass="path" presetSubtype="0" accel="50000" decel="50000" fill="hold" grpId="0" nodeType="withEffect">
                                  <p:stCondLst>
                                    <p:cond delay="0"/>
                                  </p:stCondLst>
                                  <p:childTnLst>
                                    <p:animMotion origin="layout" path="M 4.56392E-6 2.59259E-6 L 4.56392E-6 -0.7956 " pathEditMode="relative" rAng="0" ptsTypes="AA">
                                      <p:cBhvr>
                                        <p:cTn id="26" dur="2500" fill="hold"/>
                                        <p:tgtEl>
                                          <p:spTgt spid="47"/>
                                        </p:tgtEl>
                                        <p:attrNameLst>
                                          <p:attrName>ppt_x</p:attrName>
                                          <p:attrName>ppt_y</p:attrName>
                                        </p:attrNameLst>
                                      </p:cBhvr>
                                      <p:rCtr x="0" y="-39792"/>
                                    </p:animMotion>
                                  </p:childTnLst>
                                </p:cTn>
                              </p:par>
                              <p:par>
                                <p:cTn id="27" presetID="0" presetClass="path" presetSubtype="0" accel="50000" decel="50000" fill="hold" grpId="0" nodeType="withEffect">
                                  <p:stCondLst>
                                    <p:cond delay="0"/>
                                  </p:stCondLst>
                                  <p:childTnLst>
                                    <p:animMotion origin="layout" path="M 7.81047E-8 4.07407E-6 L 0.4219 4.07407E-6 " pathEditMode="relative" rAng="0" ptsTypes="AA">
                                      <p:cBhvr>
                                        <p:cTn id="28" dur="2500" fill="hold"/>
                                        <p:tgtEl>
                                          <p:spTgt spid="33"/>
                                        </p:tgtEl>
                                        <p:attrNameLst>
                                          <p:attrName>ppt_x</p:attrName>
                                          <p:attrName>ppt_y</p:attrName>
                                        </p:attrNameLst>
                                      </p:cBhvr>
                                      <p:rCtr x="21088" y="0"/>
                                    </p:animMotion>
                                  </p:childTnLst>
                                </p:cTn>
                              </p:par>
                              <p:par>
                                <p:cTn id="29" presetID="0" presetClass="path" presetSubtype="0" accel="50000" decel="50000" fill="hold" grpId="0" nodeType="withEffect">
                                  <p:stCondLst>
                                    <p:cond delay="0"/>
                                  </p:stCondLst>
                                  <p:childTnLst>
                                    <p:animMotion origin="layout" path="M 4.21505E-6 -3.7037E-6 L 4.21505E-6 0.78172 " pathEditMode="relative" rAng="0" ptsTypes="AA">
                                      <p:cBhvr>
                                        <p:cTn id="30" dur="3000" fill="hold"/>
                                        <p:tgtEl>
                                          <p:spTgt spid="41"/>
                                        </p:tgtEl>
                                        <p:attrNameLst>
                                          <p:attrName>ppt_x</p:attrName>
                                          <p:attrName>ppt_y</p:attrName>
                                        </p:attrNameLst>
                                      </p:cBhvr>
                                      <p:rCtr x="0" y="39074"/>
                                    </p:animMotion>
                                  </p:childTnLst>
                                </p:cTn>
                              </p:par>
                              <p:par>
                                <p:cTn id="31" presetID="0" presetClass="path" presetSubtype="0" accel="50000" decel="50000" fill="hold" grpId="0" nodeType="withEffect">
                                  <p:stCondLst>
                                    <p:cond delay="0"/>
                                  </p:stCondLst>
                                  <p:childTnLst>
                                    <p:animMotion origin="layout" path="M 4.56392E-6 -3.7037E-7 L 4.56392E-6 -0.86204 " pathEditMode="relative" rAng="0" ptsTypes="AA">
                                      <p:cBhvr>
                                        <p:cTn id="32" dur="3000" fill="hold"/>
                                        <p:tgtEl>
                                          <p:spTgt spid="49"/>
                                        </p:tgtEl>
                                        <p:attrNameLst>
                                          <p:attrName>ppt_x</p:attrName>
                                          <p:attrName>ppt_y</p:attrName>
                                        </p:attrNameLst>
                                      </p:cBhvr>
                                      <p:rCtr x="0" y="-43102"/>
                                    </p:animMotion>
                                  </p:childTnLst>
                                </p:cTn>
                              </p:par>
                              <p:par>
                                <p:cTn id="33" presetID="0" presetClass="path" presetSubtype="0" accel="50000" decel="50000" fill="hold" grpId="0" nodeType="withEffect">
                                  <p:stCondLst>
                                    <p:cond delay="0"/>
                                  </p:stCondLst>
                                  <p:childTnLst>
                                    <p:animMotion origin="layout" path="M -3.46264E-6 4.07407E-6 L 0.47228 4.07407E-6 " pathEditMode="relative" rAng="0" ptsTypes="AA">
                                      <p:cBhvr>
                                        <p:cTn id="34" dur="3000" fill="hold"/>
                                        <p:tgtEl>
                                          <p:spTgt spid="34"/>
                                        </p:tgtEl>
                                        <p:attrNameLst>
                                          <p:attrName>ppt_x</p:attrName>
                                          <p:attrName>ppt_y</p:attrName>
                                        </p:attrNameLst>
                                      </p:cBhvr>
                                      <p:rCtr x="23614" y="0"/>
                                    </p:animMotion>
                                  </p:childTnLst>
                                </p:cTn>
                              </p:par>
                              <p:par>
                                <p:cTn id="35" presetID="0" presetClass="path" presetSubtype="0" accel="50000" decel="50000" fill="hold" grpId="0" nodeType="withEffect">
                                  <p:stCondLst>
                                    <p:cond delay="0"/>
                                  </p:stCondLst>
                                  <p:childTnLst>
                                    <p:animMotion origin="layout" path="M 4.21505E-6 4.81481E-6 L 4.21505E-6 0.85879 " pathEditMode="relative" rAng="0" ptsTypes="AA">
                                      <p:cBhvr>
                                        <p:cTn id="36" dur="3500" fill="hold"/>
                                        <p:tgtEl>
                                          <p:spTgt spid="42"/>
                                        </p:tgtEl>
                                        <p:attrNameLst>
                                          <p:attrName>ppt_x</p:attrName>
                                          <p:attrName>ppt_y</p:attrName>
                                        </p:attrNameLst>
                                      </p:cBhvr>
                                      <p:rCtr x="0" y="42940"/>
                                    </p:animMotion>
                                  </p:childTnLst>
                                </p:cTn>
                              </p:par>
                              <p:par>
                                <p:cTn id="37" presetID="0" presetClass="path" presetSubtype="0" accel="50000" decel="50000" fill="hold" grpId="0" nodeType="withEffect">
                                  <p:stCondLst>
                                    <p:cond delay="0"/>
                                  </p:stCondLst>
                                  <p:childTnLst>
                                    <p:animMotion origin="layout" path="M 4.56392E-6 -3.33333E-6 L 4.56392E-6 -0.93402 " pathEditMode="relative" rAng="0" ptsTypes="AA">
                                      <p:cBhvr>
                                        <p:cTn id="38" dur="3500" fill="hold"/>
                                        <p:tgtEl>
                                          <p:spTgt spid="51"/>
                                        </p:tgtEl>
                                        <p:attrNameLst>
                                          <p:attrName>ppt_x</p:attrName>
                                          <p:attrName>ppt_y</p:attrName>
                                        </p:attrNameLst>
                                      </p:cBhvr>
                                      <p:rCtr x="0" y="-46713"/>
                                    </p:animMotion>
                                  </p:childTnLst>
                                </p:cTn>
                              </p:par>
                              <p:par>
                                <p:cTn id="39" presetID="0" presetClass="path" presetSubtype="0" accel="50000" decel="50000" fill="hold" grpId="0" nodeType="withEffect">
                                  <p:stCondLst>
                                    <p:cond delay="0"/>
                                  </p:stCondLst>
                                  <p:childTnLst>
                                    <p:animMotion origin="layout" path="M 4.21505E-6 4.81481E-6 L 4.21505E-6 0.92847 " pathEditMode="relative" rAng="0" ptsTypes="AA">
                                      <p:cBhvr>
                                        <p:cTn id="40" dur="3500" fill="hold"/>
                                        <p:tgtEl>
                                          <p:spTgt spid="43"/>
                                        </p:tgtEl>
                                        <p:attrNameLst>
                                          <p:attrName>ppt_x</p:attrName>
                                          <p:attrName>ppt_y</p:attrName>
                                        </p:attrNameLst>
                                      </p:cBhvr>
                                      <p:rCtr x="0" y="46412"/>
                                    </p:animMotion>
                                  </p:childTnLst>
                                </p:cTn>
                              </p:par>
                              <p:par>
                                <p:cTn id="41" presetID="0" presetClass="path" presetSubtype="0" accel="50000" decel="50000" fill="hold" grpId="0" nodeType="withEffect">
                                  <p:stCondLst>
                                    <p:cond delay="0"/>
                                  </p:stCondLst>
                                  <p:childTnLst>
                                    <p:animMotion origin="layout" path="M 2.99662E-6 4.07407E-6 L 0.52056 4.07407E-6 " pathEditMode="relative" rAng="0" ptsTypes="AA">
                                      <p:cBhvr>
                                        <p:cTn id="42" dur="4000" fill="hold"/>
                                        <p:tgtEl>
                                          <p:spTgt spid="35"/>
                                        </p:tgtEl>
                                        <p:attrNameLst>
                                          <p:attrName>ppt_x</p:attrName>
                                          <p:attrName>ppt_y</p:attrName>
                                        </p:attrNameLst>
                                      </p:cBhvr>
                                      <p:rCtr x="26035" y="0"/>
                                    </p:animMotion>
                                  </p:childTnLst>
                                </p:cTn>
                              </p:par>
                              <p:par>
                                <p:cTn id="43" presetID="0" presetClass="path" presetSubtype="0" accel="50000" decel="50000" fill="hold" grpId="0" nodeType="withEffect">
                                  <p:stCondLst>
                                    <p:cond delay="0"/>
                                  </p:stCondLst>
                                  <p:childTnLst>
                                    <p:animMotion origin="layout" path="M 4.56392E-6 -4.81481E-6 L 4.56392E-6 -1.00069 " pathEditMode="relative" rAng="0" ptsTypes="AA">
                                      <p:cBhvr>
                                        <p:cTn id="44" dur="4000" fill="hold"/>
                                        <p:tgtEl>
                                          <p:spTgt spid="53"/>
                                        </p:tgtEl>
                                        <p:attrNameLst>
                                          <p:attrName>ppt_x</p:attrName>
                                          <p:attrName>ppt_y</p:attrName>
                                        </p:attrNameLst>
                                      </p:cBhvr>
                                      <p:rCtr x="0" y="-50046"/>
                                    </p:animMotion>
                                  </p:childTnLst>
                                </p:cTn>
                              </p:par>
                              <p:par>
                                <p:cTn id="45" presetID="0" presetClass="path" presetSubtype="0" accel="50000" decel="50000" fill="hold" grpId="0" nodeType="withEffect">
                                  <p:stCondLst>
                                    <p:cond delay="0"/>
                                  </p:stCondLst>
                                  <p:childTnLst>
                                    <p:animMotion origin="layout" path="M 0 0 L 0.27388 0 " pathEditMode="relative" ptsTypes="AA">
                                      <p:cBhvr>
                                        <p:cTn id="46" dur="4000" fill="hold"/>
                                        <p:tgtEl>
                                          <p:spTgt spid="37"/>
                                        </p:tgtEl>
                                        <p:attrNameLst>
                                          <p:attrName>ppt_x</p:attrName>
                                          <p:attrName>ppt_y</p:attrName>
                                        </p:attrNameLst>
                                      </p:cBhvr>
                                    </p:animMotion>
                                  </p:childTnLst>
                                </p:cTn>
                              </p:par>
                            </p:childTnLst>
                          </p:cTn>
                        </p:par>
                        <p:par>
                          <p:cTn id="47" fill="hold">
                            <p:stCondLst>
                              <p:cond delay="4000"/>
                            </p:stCondLst>
                            <p:childTnLst>
                              <p:par>
                                <p:cTn id="48" presetID="10" presetClass="entr" presetSubtype="0"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fade">
                                      <p:cBhvr>
                                        <p:cTn id="50"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P spid="34" grpId="0" animBg="1"/>
      <p:bldP spid="35" grpId="0" animBg="1"/>
      <p:bldP spid="37" grpId="0" animBg="1"/>
      <p:bldP spid="38" grpId="0" animBg="1"/>
      <p:bldP spid="39" grpId="0" animBg="1"/>
      <p:bldP spid="40" grpId="0" animBg="1"/>
      <p:bldP spid="41" grpId="0" animBg="1"/>
      <p:bldP spid="42" grpId="0" animBg="1"/>
      <p:bldP spid="43" grpId="0" animBg="1"/>
      <p:bldP spid="44" grpId="0" animBg="1"/>
      <p:bldP spid="45" grpId="0" animBg="1"/>
      <p:bldP spid="47" grpId="0" animBg="1"/>
      <p:bldP spid="49" grpId="0" animBg="1"/>
      <p:bldP spid="51" grpId="0" animBg="1"/>
      <p:bldP spid="53" grpId="0" animBg="1"/>
      <p:bldP spid="5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Procuremn outer ring">
            <a:extLst>
              <a:ext uri="{FF2B5EF4-FFF2-40B4-BE49-F238E27FC236}">
                <a16:creationId xmlns:a16="http://schemas.microsoft.com/office/drawing/2014/main" id="{A23D71AD-2E51-3849-B5BC-F7C8DB3CCF31}"/>
              </a:ext>
            </a:extLst>
          </p:cNvPr>
          <p:cNvSpPr/>
          <p:nvPr/>
        </p:nvSpPr>
        <p:spPr bwMode="gray">
          <a:xfrm>
            <a:off x="1308816" y="1482059"/>
            <a:ext cx="3479438" cy="3479432"/>
          </a:xfrm>
          <a:prstGeom prst="ellipse">
            <a:avLst/>
          </a:prstGeom>
          <a:noFill/>
          <a:ln w="15875" algn="ctr">
            <a:solidFill>
              <a:schemeClr val="bg1">
                <a:lumMod val="85000"/>
                <a:alpha val="42000"/>
              </a:schemeClr>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9" name="Procurement Central 2">
            <a:extLst>
              <a:ext uri="{FF2B5EF4-FFF2-40B4-BE49-F238E27FC236}">
                <a16:creationId xmlns:a16="http://schemas.microsoft.com/office/drawing/2014/main" id="{18C66D31-6DF5-0A40-81E1-6429FCCA1F1C}"/>
              </a:ext>
            </a:extLst>
          </p:cNvPr>
          <p:cNvSpPr/>
          <p:nvPr/>
        </p:nvSpPr>
        <p:spPr bwMode="gray">
          <a:xfrm>
            <a:off x="2052402" y="2220381"/>
            <a:ext cx="2002792" cy="2002786"/>
          </a:xfrm>
          <a:prstGeom prst="ellipse">
            <a:avLst/>
          </a:prstGeom>
          <a:solidFill>
            <a:schemeClr val="accent3">
              <a:lumMod val="50000"/>
            </a:schemeClr>
          </a:solidFill>
          <a:ln w="15875" algn="ctr">
            <a:solidFill>
              <a:schemeClr val="accent3"/>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4" name="Title 1">
            <a:extLst>
              <a:ext uri="{FF2B5EF4-FFF2-40B4-BE49-F238E27FC236}">
                <a16:creationId xmlns:a16="http://schemas.microsoft.com/office/drawing/2014/main" id="{649D460C-9BE7-9143-9475-D37DFE5414A7}"/>
              </a:ext>
            </a:extLst>
          </p:cNvPr>
          <p:cNvSpPr>
            <a:spLocks noGrp="1"/>
          </p:cNvSpPr>
          <p:nvPr>
            <p:ph type="title"/>
          </p:nvPr>
        </p:nvSpPr>
        <p:spPr>
          <a:xfrm>
            <a:off x="6766560" y="1554480"/>
            <a:ext cx="3003015" cy="415498"/>
          </a:xfrm>
        </p:spPr>
        <p:txBody>
          <a:bodyPr/>
          <a:lstStyle/>
          <a:p>
            <a:r>
              <a:rPr lang="en-US" dirty="0"/>
              <a:t>Wrapping up:</a:t>
            </a:r>
          </a:p>
        </p:txBody>
      </p:sp>
      <p:sp>
        <p:nvSpPr>
          <p:cNvPr id="15" name="Title 1">
            <a:extLst>
              <a:ext uri="{FF2B5EF4-FFF2-40B4-BE49-F238E27FC236}">
                <a16:creationId xmlns:a16="http://schemas.microsoft.com/office/drawing/2014/main" id="{04AA5998-6044-5C43-8613-D67507D91040}"/>
              </a:ext>
            </a:extLst>
          </p:cNvPr>
          <p:cNvSpPr txBox="1">
            <a:spLocks/>
          </p:cNvSpPr>
          <p:nvPr/>
        </p:nvSpPr>
        <p:spPr bwMode="black">
          <a:xfrm>
            <a:off x="6766560" y="2011680"/>
            <a:ext cx="4857415" cy="461665"/>
          </a:xfrm>
          <a:prstGeom prst="rect">
            <a:avLst/>
          </a:prstGeom>
        </p:spPr>
        <p:txBody>
          <a:bodyPr vert="horz" wrap="square" lIns="0" tIns="0" rIns="0" bIns="0" rtlCol="0" anchor="t" anchorCtr="0">
            <a:spAutoFit/>
          </a:bodyPr>
          <a:lstStyle>
            <a:lvl1pPr algn="l" defTabSz="1088558" rtl="0" eaLnBrk="1" latinLnBrk="0" hangingPunct="1">
              <a:spcBef>
                <a:spcPct val="0"/>
              </a:spcBef>
              <a:buNone/>
              <a:defRPr sz="2700" b="1" kern="1200" baseline="0">
                <a:solidFill>
                  <a:schemeClr val="accent1"/>
                </a:solidFill>
                <a:latin typeface="+mj-lt"/>
                <a:ea typeface="+mj-ea"/>
                <a:cs typeface="+mj-cs"/>
              </a:defRPr>
            </a:lvl1pPr>
          </a:lstStyle>
          <a:p>
            <a:r>
              <a:rPr lang="en-US" sz="3000" dirty="0">
                <a:solidFill>
                  <a:schemeClr val="bg1"/>
                </a:solidFill>
              </a:rPr>
              <a:t>A vision for tomorrow. </a:t>
            </a:r>
          </a:p>
        </p:txBody>
      </p:sp>
      <p:sp>
        <p:nvSpPr>
          <p:cNvPr id="4" name="TextBox 3">
            <a:extLst>
              <a:ext uri="{FF2B5EF4-FFF2-40B4-BE49-F238E27FC236}">
                <a16:creationId xmlns:a16="http://schemas.microsoft.com/office/drawing/2014/main" id="{1122D6B4-EC37-9F45-9069-67864DA32075}"/>
              </a:ext>
            </a:extLst>
          </p:cNvPr>
          <p:cNvSpPr txBox="1"/>
          <p:nvPr/>
        </p:nvSpPr>
        <p:spPr>
          <a:xfrm>
            <a:off x="6766560" y="2926080"/>
            <a:ext cx="4033328" cy="246221"/>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600" dirty="0">
                <a:solidFill>
                  <a:schemeClr val="bg2"/>
                </a:solidFill>
              </a:rPr>
              <a:t>Digital- and Intelligence-Driven Procurement</a:t>
            </a:r>
          </a:p>
        </p:txBody>
      </p:sp>
      <p:sp>
        <p:nvSpPr>
          <p:cNvPr id="5" name="TextBox 4">
            <a:extLst>
              <a:ext uri="{FF2B5EF4-FFF2-40B4-BE49-F238E27FC236}">
                <a16:creationId xmlns:a16="http://schemas.microsoft.com/office/drawing/2014/main" id="{33594081-9D6E-0345-B27C-B133CE6A7265}"/>
              </a:ext>
            </a:extLst>
          </p:cNvPr>
          <p:cNvSpPr txBox="1"/>
          <p:nvPr/>
        </p:nvSpPr>
        <p:spPr>
          <a:xfrm>
            <a:off x="6766560" y="3566160"/>
            <a:ext cx="3169042" cy="246221"/>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600" dirty="0">
                <a:solidFill>
                  <a:schemeClr val="bg2"/>
                </a:solidFill>
              </a:rPr>
              <a:t>Fully-Automated Procurement</a:t>
            </a:r>
          </a:p>
        </p:txBody>
      </p:sp>
      <p:sp>
        <p:nvSpPr>
          <p:cNvPr id="6" name="TextBox 5">
            <a:extLst>
              <a:ext uri="{FF2B5EF4-FFF2-40B4-BE49-F238E27FC236}">
                <a16:creationId xmlns:a16="http://schemas.microsoft.com/office/drawing/2014/main" id="{5C1F8726-1BBC-7D4A-AD6B-F9F44C82C705}"/>
              </a:ext>
            </a:extLst>
          </p:cNvPr>
          <p:cNvSpPr txBox="1"/>
          <p:nvPr/>
        </p:nvSpPr>
        <p:spPr>
          <a:xfrm>
            <a:off x="6766560" y="4206240"/>
            <a:ext cx="3169042" cy="246221"/>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600" dirty="0">
                <a:solidFill>
                  <a:schemeClr val="bg1"/>
                </a:solidFill>
              </a:rPr>
              <a:t>Autonomous Procurement</a:t>
            </a:r>
          </a:p>
        </p:txBody>
      </p:sp>
      <p:cxnSp>
        <p:nvCxnSpPr>
          <p:cNvPr id="41" name="Straight Connector 40">
            <a:extLst>
              <a:ext uri="{FF2B5EF4-FFF2-40B4-BE49-F238E27FC236}">
                <a16:creationId xmlns:a16="http://schemas.microsoft.com/office/drawing/2014/main" id="{918FE87E-9590-AB41-AB10-6FFDCE1702E1}"/>
              </a:ext>
            </a:extLst>
          </p:cNvPr>
          <p:cNvCxnSpPr/>
          <p:nvPr/>
        </p:nvCxnSpPr>
        <p:spPr>
          <a:xfrm flipV="1">
            <a:off x="3044858" y="1172845"/>
            <a:ext cx="2023523" cy="2041695"/>
          </a:xfrm>
          <a:prstGeom prst="line">
            <a:avLst/>
          </a:prstGeom>
          <a:ln w="15875">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FAB6C2F-394D-D443-B9DC-B877502326D4}"/>
              </a:ext>
            </a:extLst>
          </p:cNvPr>
          <p:cNvCxnSpPr>
            <a:cxnSpLocks/>
          </p:cNvCxnSpPr>
          <p:nvPr/>
        </p:nvCxnSpPr>
        <p:spPr>
          <a:xfrm>
            <a:off x="3044858" y="3229011"/>
            <a:ext cx="3130000" cy="2267619"/>
          </a:xfrm>
          <a:prstGeom prst="line">
            <a:avLst/>
          </a:prstGeom>
          <a:ln w="15875">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7EFC074-D070-0E4E-9074-EB6E51FDADE3}"/>
              </a:ext>
            </a:extLst>
          </p:cNvPr>
          <p:cNvCxnSpPr>
            <a:cxnSpLocks/>
          </p:cNvCxnSpPr>
          <p:nvPr/>
        </p:nvCxnSpPr>
        <p:spPr>
          <a:xfrm flipH="1">
            <a:off x="1455272" y="3229010"/>
            <a:ext cx="1598526" cy="2267620"/>
          </a:xfrm>
          <a:prstGeom prst="line">
            <a:avLst/>
          </a:prstGeom>
          <a:ln w="15875">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2E09B3BC-113E-464F-A99E-1C913C99D2F9}"/>
              </a:ext>
            </a:extLst>
          </p:cNvPr>
          <p:cNvCxnSpPr>
            <a:cxnSpLocks/>
          </p:cNvCxnSpPr>
          <p:nvPr/>
        </p:nvCxnSpPr>
        <p:spPr>
          <a:xfrm flipH="1" flipV="1">
            <a:off x="1036410" y="1231964"/>
            <a:ext cx="1982124" cy="1997046"/>
          </a:xfrm>
          <a:prstGeom prst="line">
            <a:avLst/>
          </a:prstGeom>
          <a:ln w="15875">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9" name="autono 1">
            <a:extLst>
              <a:ext uri="{FF2B5EF4-FFF2-40B4-BE49-F238E27FC236}">
                <a16:creationId xmlns:a16="http://schemas.microsoft.com/office/drawing/2014/main" id="{9763470A-DB67-964F-A9E3-493417FB6780}"/>
              </a:ext>
            </a:extLst>
          </p:cNvPr>
          <p:cNvGrpSpPr/>
          <p:nvPr/>
        </p:nvGrpSpPr>
        <p:grpSpPr>
          <a:xfrm>
            <a:off x="858142" y="4903688"/>
            <a:ext cx="1194260" cy="1194260"/>
            <a:chOff x="2157513" y="5095493"/>
            <a:chExt cx="818388" cy="818388"/>
          </a:xfrm>
        </p:grpSpPr>
        <p:sp>
          <p:nvSpPr>
            <p:cNvPr id="35" name="Oval 34">
              <a:extLst>
                <a:ext uri="{FF2B5EF4-FFF2-40B4-BE49-F238E27FC236}">
                  <a16:creationId xmlns:a16="http://schemas.microsoft.com/office/drawing/2014/main" id="{51B2745B-116E-8D46-90E1-6DAF4AAC8E7A}"/>
                </a:ext>
              </a:extLst>
            </p:cNvPr>
            <p:cNvSpPr/>
            <p:nvPr/>
          </p:nvSpPr>
          <p:spPr bwMode="gray">
            <a:xfrm>
              <a:off x="2397543" y="5335523"/>
              <a:ext cx="338328" cy="338328"/>
            </a:xfrm>
            <a:prstGeom prst="ellipse">
              <a:avLst/>
            </a:prstGeom>
            <a:solidFill>
              <a:schemeClr val="accent3">
                <a:lumMod val="50000"/>
              </a:schemeClr>
            </a:solidFill>
            <a:ln w="15875" algn="ctr">
              <a:solidFill>
                <a:schemeClr val="accent3"/>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7" name="Oval 36">
              <a:extLst>
                <a:ext uri="{FF2B5EF4-FFF2-40B4-BE49-F238E27FC236}">
                  <a16:creationId xmlns:a16="http://schemas.microsoft.com/office/drawing/2014/main" id="{88466E5F-DB00-7643-B750-859E46C7BCB3}"/>
                </a:ext>
              </a:extLst>
            </p:cNvPr>
            <p:cNvSpPr/>
            <p:nvPr/>
          </p:nvSpPr>
          <p:spPr bwMode="gray">
            <a:xfrm>
              <a:off x="2157513" y="5095493"/>
              <a:ext cx="818388" cy="818388"/>
            </a:xfrm>
            <a:prstGeom prst="ellipse">
              <a:avLst/>
            </a:prstGeom>
            <a:noFill/>
            <a:ln w="15875" algn="ctr">
              <a:solidFill>
                <a:schemeClr val="accent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10" name="autono 2">
            <a:extLst>
              <a:ext uri="{FF2B5EF4-FFF2-40B4-BE49-F238E27FC236}">
                <a16:creationId xmlns:a16="http://schemas.microsoft.com/office/drawing/2014/main" id="{8C1F88D3-9064-C84B-A136-07C0FC9B4407}"/>
              </a:ext>
            </a:extLst>
          </p:cNvPr>
          <p:cNvGrpSpPr/>
          <p:nvPr/>
        </p:nvGrpSpPr>
        <p:grpSpPr>
          <a:xfrm rot="-1200000">
            <a:off x="5446311" y="4775623"/>
            <a:ext cx="1457093" cy="1457093"/>
            <a:chOff x="3535531" y="4713731"/>
            <a:chExt cx="1591056" cy="1591056"/>
          </a:xfrm>
        </p:grpSpPr>
        <p:cxnSp>
          <p:nvCxnSpPr>
            <p:cNvPr id="3" name="Straight Connector 2">
              <a:extLst>
                <a:ext uri="{FF2B5EF4-FFF2-40B4-BE49-F238E27FC236}">
                  <a16:creationId xmlns:a16="http://schemas.microsoft.com/office/drawing/2014/main" id="{C5512AE8-713D-6B4D-B29E-7500134647CD}"/>
                </a:ext>
              </a:extLst>
            </p:cNvPr>
            <p:cNvCxnSpPr/>
            <p:nvPr/>
          </p:nvCxnSpPr>
          <p:spPr>
            <a:xfrm>
              <a:off x="3816678" y="5504687"/>
              <a:ext cx="1047930" cy="0"/>
            </a:xfrm>
            <a:prstGeom prst="line">
              <a:avLst/>
            </a:prstGeom>
            <a:ln w="158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E29542-624B-AD4B-A582-6985DAC7D375}"/>
                </a:ext>
              </a:extLst>
            </p:cNvPr>
            <p:cNvCxnSpPr>
              <a:cxnSpLocks/>
            </p:cNvCxnSpPr>
            <p:nvPr/>
          </p:nvCxnSpPr>
          <p:spPr>
            <a:xfrm rot="16200000">
              <a:off x="3816678" y="5504688"/>
              <a:ext cx="1047930" cy="0"/>
            </a:xfrm>
            <a:prstGeom prst="line">
              <a:avLst/>
            </a:prstGeom>
            <a:ln w="158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6E9C3512-CBEE-134C-919B-B2F3BC029738}"/>
                </a:ext>
              </a:extLst>
            </p:cNvPr>
            <p:cNvSpPr/>
            <p:nvPr/>
          </p:nvSpPr>
          <p:spPr bwMode="gray">
            <a:xfrm>
              <a:off x="4788259" y="5335523"/>
              <a:ext cx="338328" cy="338328"/>
            </a:xfrm>
            <a:prstGeom prst="ellipse">
              <a:avLst/>
            </a:prstGeom>
            <a:solidFill>
              <a:schemeClr val="accent3">
                <a:lumMod val="50000"/>
              </a:schemeClr>
            </a:solidFill>
            <a:ln w="15875" algn="ctr">
              <a:solidFill>
                <a:schemeClr val="accent3"/>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8" name="Oval 7">
              <a:extLst>
                <a:ext uri="{FF2B5EF4-FFF2-40B4-BE49-F238E27FC236}">
                  <a16:creationId xmlns:a16="http://schemas.microsoft.com/office/drawing/2014/main" id="{D85F88D0-F12C-4645-89DB-4D6BB4C21F42}"/>
                </a:ext>
              </a:extLst>
            </p:cNvPr>
            <p:cNvSpPr/>
            <p:nvPr/>
          </p:nvSpPr>
          <p:spPr bwMode="gray">
            <a:xfrm>
              <a:off x="4017846" y="5181890"/>
              <a:ext cx="645594" cy="645594"/>
            </a:xfrm>
            <a:prstGeom prst="ellipse">
              <a:avLst/>
            </a:prstGeom>
            <a:solidFill>
              <a:schemeClr val="tx1"/>
            </a:solidFill>
            <a:ln w="15875" algn="ctr">
              <a:solidFill>
                <a:schemeClr val="accent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8" name="Oval 37">
              <a:extLst>
                <a:ext uri="{FF2B5EF4-FFF2-40B4-BE49-F238E27FC236}">
                  <a16:creationId xmlns:a16="http://schemas.microsoft.com/office/drawing/2014/main" id="{07B32D2F-61B4-9E4E-9975-8BEA14EAB4A2}"/>
                </a:ext>
              </a:extLst>
            </p:cNvPr>
            <p:cNvSpPr/>
            <p:nvPr/>
          </p:nvSpPr>
          <p:spPr bwMode="gray">
            <a:xfrm>
              <a:off x="3535531" y="5335523"/>
              <a:ext cx="338328" cy="338328"/>
            </a:xfrm>
            <a:prstGeom prst="ellipse">
              <a:avLst/>
            </a:prstGeom>
            <a:solidFill>
              <a:schemeClr val="accent3">
                <a:lumMod val="50000"/>
              </a:schemeClr>
            </a:solidFill>
            <a:ln w="15875" algn="ctr">
              <a:solidFill>
                <a:schemeClr val="accent3"/>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9" name="Oval 38">
              <a:extLst>
                <a:ext uri="{FF2B5EF4-FFF2-40B4-BE49-F238E27FC236}">
                  <a16:creationId xmlns:a16="http://schemas.microsoft.com/office/drawing/2014/main" id="{21C6693B-7D2B-8D44-B7FB-ED89320058F5}"/>
                </a:ext>
              </a:extLst>
            </p:cNvPr>
            <p:cNvSpPr/>
            <p:nvPr/>
          </p:nvSpPr>
          <p:spPr bwMode="gray">
            <a:xfrm>
              <a:off x="4171479" y="4713731"/>
              <a:ext cx="338328" cy="338328"/>
            </a:xfrm>
            <a:prstGeom prst="ellipse">
              <a:avLst/>
            </a:prstGeom>
            <a:solidFill>
              <a:schemeClr val="accent3">
                <a:lumMod val="50000"/>
              </a:schemeClr>
            </a:solidFill>
            <a:ln w="15875" algn="ctr">
              <a:solidFill>
                <a:schemeClr val="accent3"/>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40" name="Oval 39">
              <a:extLst>
                <a:ext uri="{FF2B5EF4-FFF2-40B4-BE49-F238E27FC236}">
                  <a16:creationId xmlns:a16="http://schemas.microsoft.com/office/drawing/2014/main" id="{CB7CCFCF-E155-654D-B009-BAA775953546}"/>
                </a:ext>
              </a:extLst>
            </p:cNvPr>
            <p:cNvSpPr/>
            <p:nvPr/>
          </p:nvSpPr>
          <p:spPr bwMode="gray">
            <a:xfrm>
              <a:off x="4171479" y="5966459"/>
              <a:ext cx="338328" cy="338328"/>
            </a:xfrm>
            <a:prstGeom prst="ellipse">
              <a:avLst/>
            </a:prstGeom>
            <a:solidFill>
              <a:schemeClr val="accent3">
                <a:lumMod val="50000"/>
              </a:schemeClr>
            </a:solidFill>
            <a:ln w="15875" algn="ctr">
              <a:solidFill>
                <a:schemeClr val="accent3"/>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31" name="autobo 4">
            <a:extLst>
              <a:ext uri="{FF2B5EF4-FFF2-40B4-BE49-F238E27FC236}">
                <a16:creationId xmlns:a16="http://schemas.microsoft.com/office/drawing/2014/main" id="{074ACB55-6207-5A4D-895D-1F951D15A253}"/>
              </a:ext>
            </a:extLst>
          </p:cNvPr>
          <p:cNvGrpSpPr/>
          <p:nvPr/>
        </p:nvGrpSpPr>
        <p:grpSpPr>
          <a:xfrm rot="1620000">
            <a:off x="4439087" y="414339"/>
            <a:ext cx="1388791" cy="1261317"/>
            <a:chOff x="4336476" y="385610"/>
            <a:chExt cx="1388791" cy="1261317"/>
          </a:xfrm>
        </p:grpSpPr>
        <p:cxnSp>
          <p:nvCxnSpPr>
            <p:cNvPr id="12" name="Straight Connector 11">
              <a:extLst>
                <a:ext uri="{FF2B5EF4-FFF2-40B4-BE49-F238E27FC236}">
                  <a16:creationId xmlns:a16="http://schemas.microsoft.com/office/drawing/2014/main" id="{F7B625F7-4303-0943-BF17-189D0A093CEB}"/>
                </a:ext>
              </a:extLst>
            </p:cNvPr>
            <p:cNvCxnSpPr>
              <a:cxnSpLocks/>
            </p:cNvCxnSpPr>
            <p:nvPr/>
          </p:nvCxnSpPr>
          <p:spPr>
            <a:xfrm flipV="1">
              <a:off x="4479891" y="1161256"/>
              <a:ext cx="519416" cy="343694"/>
            </a:xfrm>
            <a:prstGeom prst="line">
              <a:avLst/>
            </a:prstGeom>
            <a:ln w="158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CFBF311-C6AE-E94A-B8E8-D15DA99B08D1}"/>
                </a:ext>
              </a:extLst>
            </p:cNvPr>
            <p:cNvCxnSpPr>
              <a:cxnSpLocks/>
              <a:stCxn id="45" idx="0"/>
              <a:endCxn id="44" idx="4"/>
            </p:cNvCxnSpPr>
            <p:nvPr/>
          </p:nvCxnSpPr>
          <p:spPr>
            <a:xfrm flipV="1">
              <a:off x="5030872" y="687144"/>
              <a:ext cx="0" cy="214403"/>
            </a:xfrm>
            <a:prstGeom prst="line">
              <a:avLst/>
            </a:prstGeom>
            <a:ln w="158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E04B934-0641-6642-A01F-0508E2F2818B}"/>
                </a:ext>
              </a:extLst>
            </p:cNvPr>
            <p:cNvCxnSpPr>
              <a:cxnSpLocks/>
            </p:cNvCxnSpPr>
            <p:nvPr/>
          </p:nvCxnSpPr>
          <p:spPr>
            <a:xfrm>
              <a:off x="4998615" y="1172845"/>
              <a:ext cx="591237" cy="332105"/>
            </a:xfrm>
            <a:prstGeom prst="line">
              <a:avLst/>
            </a:prstGeom>
            <a:ln w="158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18A26829-E3D2-E747-BDFF-6AAF4D995CDC}"/>
                </a:ext>
              </a:extLst>
            </p:cNvPr>
            <p:cNvSpPr/>
            <p:nvPr/>
          </p:nvSpPr>
          <p:spPr bwMode="gray">
            <a:xfrm>
              <a:off x="4771164" y="901547"/>
              <a:ext cx="519416" cy="519416"/>
            </a:xfrm>
            <a:prstGeom prst="ellipse">
              <a:avLst/>
            </a:prstGeom>
            <a:solidFill>
              <a:schemeClr val="tx1"/>
            </a:solidFill>
            <a:ln w="15875" algn="ctr">
              <a:solidFill>
                <a:schemeClr val="accent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44" name="Oval 43">
              <a:extLst>
                <a:ext uri="{FF2B5EF4-FFF2-40B4-BE49-F238E27FC236}">
                  <a16:creationId xmlns:a16="http://schemas.microsoft.com/office/drawing/2014/main" id="{52A3334E-4301-FE40-B179-206EAF93A582}"/>
                </a:ext>
              </a:extLst>
            </p:cNvPr>
            <p:cNvSpPr/>
            <p:nvPr/>
          </p:nvSpPr>
          <p:spPr bwMode="gray">
            <a:xfrm>
              <a:off x="4880105" y="385610"/>
              <a:ext cx="301534" cy="301534"/>
            </a:xfrm>
            <a:prstGeom prst="ellipse">
              <a:avLst/>
            </a:prstGeom>
            <a:solidFill>
              <a:schemeClr val="accent3">
                <a:lumMod val="50000"/>
              </a:schemeClr>
            </a:solidFill>
            <a:ln w="15875" algn="ctr">
              <a:solidFill>
                <a:schemeClr val="accent3"/>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47" name="Oval 46">
              <a:extLst>
                <a:ext uri="{FF2B5EF4-FFF2-40B4-BE49-F238E27FC236}">
                  <a16:creationId xmlns:a16="http://schemas.microsoft.com/office/drawing/2014/main" id="{CAEF2F35-5ABD-F04B-8109-AF79EA2606AF}"/>
                </a:ext>
              </a:extLst>
            </p:cNvPr>
            <p:cNvSpPr/>
            <p:nvPr/>
          </p:nvSpPr>
          <p:spPr bwMode="gray">
            <a:xfrm>
              <a:off x="4336476" y="1345393"/>
              <a:ext cx="301534" cy="301534"/>
            </a:xfrm>
            <a:prstGeom prst="ellipse">
              <a:avLst/>
            </a:prstGeom>
            <a:solidFill>
              <a:schemeClr val="accent3">
                <a:lumMod val="50000"/>
              </a:schemeClr>
            </a:solidFill>
            <a:ln w="15875" algn="ctr">
              <a:solidFill>
                <a:schemeClr val="accent3"/>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49" name="Oval 48">
              <a:extLst>
                <a:ext uri="{FF2B5EF4-FFF2-40B4-BE49-F238E27FC236}">
                  <a16:creationId xmlns:a16="http://schemas.microsoft.com/office/drawing/2014/main" id="{F0851155-0B7D-9946-A7F7-381B7782E6BB}"/>
                </a:ext>
              </a:extLst>
            </p:cNvPr>
            <p:cNvSpPr/>
            <p:nvPr/>
          </p:nvSpPr>
          <p:spPr bwMode="gray">
            <a:xfrm>
              <a:off x="5423733" y="1345393"/>
              <a:ext cx="301534" cy="301534"/>
            </a:xfrm>
            <a:prstGeom prst="ellipse">
              <a:avLst/>
            </a:prstGeom>
            <a:solidFill>
              <a:schemeClr val="accent3">
                <a:lumMod val="50000"/>
              </a:schemeClr>
            </a:solidFill>
            <a:ln w="15875" algn="ctr">
              <a:solidFill>
                <a:schemeClr val="accent3"/>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32" name="autono 3">
            <a:extLst>
              <a:ext uri="{FF2B5EF4-FFF2-40B4-BE49-F238E27FC236}">
                <a16:creationId xmlns:a16="http://schemas.microsoft.com/office/drawing/2014/main" id="{AAF9B5EA-DA90-3345-9963-1B4DC193FF7B}"/>
              </a:ext>
            </a:extLst>
          </p:cNvPr>
          <p:cNvGrpSpPr/>
          <p:nvPr/>
        </p:nvGrpSpPr>
        <p:grpSpPr>
          <a:xfrm>
            <a:off x="464809" y="390057"/>
            <a:ext cx="1327410" cy="1440533"/>
            <a:chOff x="217119" y="867840"/>
            <a:chExt cx="1327410" cy="1440533"/>
          </a:xfrm>
        </p:grpSpPr>
        <p:grpSp>
          <p:nvGrpSpPr>
            <p:cNvPr id="65" name="autono 1">
              <a:extLst>
                <a:ext uri="{FF2B5EF4-FFF2-40B4-BE49-F238E27FC236}">
                  <a16:creationId xmlns:a16="http://schemas.microsoft.com/office/drawing/2014/main" id="{155F7E4C-B0F3-B448-B209-9F7241FEFFB2}"/>
                </a:ext>
              </a:extLst>
            </p:cNvPr>
            <p:cNvGrpSpPr/>
            <p:nvPr/>
          </p:nvGrpSpPr>
          <p:grpSpPr>
            <a:xfrm>
              <a:off x="217119" y="1114113"/>
              <a:ext cx="1194260" cy="1194260"/>
              <a:chOff x="2157513" y="5095493"/>
              <a:chExt cx="818388" cy="818388"/>
            </a:xfrm>
          </p:grpSpPr>
          <p:sp>
            <p:nvSpPr>
              <p:cNvPr id="67" name="Oval 66">
                <a:extLst>
                  <a:ext uri="{FF2B5EF4-FFF2-40B4-BE49-F238E27FC236}">
                    <a16:creationId xmlns:a16="http://schemas.microsoft.com/office/drawing/2014/main" id="{841735F7-F959-C64D-BA54-C4FE326C7226}"/>
                  </a:ext>
                </a:extLst>
              </p:cNvPr>
              <p:cNvSpPr/>
              <p:nvPr/>
            </p:nvSpPr>
            <p:spPr bwMode="gray">
              <a:xfrm>
                <a:off x="2397543" y="5335523"/>
                <a:ext cx="338328" cy="338328"/>
              </a:xfrm>
              <a:prstGeom prst="ellipse">
                <a:avLst/>
              </a:prstGeom>
              <a:solidFill>
                <a:schemeClr val="accent3">
                  <a:lumMod val="50000"/>
                </a:schemeClr>
              </a:solidFill>
              <a:ln w="15875" algn="ctr">
                <a:solidFill>
                  <a:schemeClr val="accent3"/>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69" name="Oval 68">
                <a:extLst>
                  <a:ext uri="{FF2B5EF4-FFF2-40B4-BE49-F238E27FC236}">
                    <a16:creationId xmlns:a16="http://schemas.microsoft.com/office/drawing/2014/main" id="{1B551F63-5A5F-EE41-8926-1FCE84A8A6B8}"/>
                  </a:ext>
                </a:extLst>
              </p:cNvPr>
              <p:cNvSpPr/>
              <p:nvPr/>
            </p:nvSpPr>
            <p:spPr bwMode="gray">
              <a:xfrm>
                <a:off x="2157513" y="5095493"/>
                <a:ext cx="818388" cy="818388"/>
              </a:xfrm>
              <a:prstGeom prst="ellipse">
                <a:avLst/>
              </a:prstGeom>
              <a:noFill/>
              <a:ln w="15875" algn="ctr">
                <a:solidFill>
                  <a:schemeClr val="accent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71" name="autono 1">
              <a:extLst>
                <a:ext uri="{FF2B5EF4-FFF2-40B4-BE49-F238E27FC236}">
                  <a16:creationId xmlns:a16="http://schemas.microsoft.com/office/drawing/2014/main" id="{2C1C7B7F-B210-774E-8F14-3EDA9A7D0321}"/>
                </a:ext>
              </a:extLst>
            </p:cNvPr>
            <p:cNvGrpSpPr/>
            <p:nvPr/>
          </p:nvGrpSpPr>
          <p:grpSpPr>
            <a:xfrm>
              <a:off x="839288" y="867840"/>
              <a:ext cx="705241" cy="705241"/>
              <a:chOff x="2157513" y="5095493"/>
              <a:chExt cx="818388" cy="818388"/>
            </a:xfrm>
          </p:grpSpPr>
          <p:sp>
            <p:nvSpPr>
              <p:cNvPr id="73" name="Oval 72">
                <a:extLst>
                  <a:ext uri="{FF2B5EF4-FFF2-40B4-BE49-F238E27FC236}">
                    <a16:creationId xmlns:a16="http://schemas.microsoft.com/office/drawing/2014/main" id="{898F2A70-7DD2-784B-8B69-9F1250119216}"/>
                  </a:ext>
                </a:extLst>
              </p:cNvPr>
              <p:cNvSpPr/>
              <p:nvPr/>
            </p:nvSpPr>
            <p:spPr bwMode="gray">
              <a:xfrm>
                <a:off x="2397543" y="5335523"/>
                <a:ext cx="338328" cy="338328"/>
              </a:xfrm>
              <a:prstGeom prst="ellipse">
                <a:avLst/>
              </a:prstGeom>
              <a:solidFill>
                <a:schemeClr val="accent3">
                  <a:lumMod val="50000"/>
                </a:schemeClr>
              </a:solidFill>
              <a:ln w="15875" algn="ctr">
                <a:solidFill>
                  <a:schemeClr val="accent3"/>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75" name="Oval 74">
                <a:extLst>
                  <a:ext uri="{FF2B5EF4-FFF2-40B4-BE49-F238E27FC236}">
                    <a16:creationId xmlns:a16="http://schemas.microsoft.com/office/drawing/2014/main" id="{DCBB56F5-AF4F-384C-9CFC-3E235CEEFBE1}"/>
                  </a:ext>
                </a:extLst>
              </p:cNvPr>
              <p:cNvSpPr/>
              <p:nvPr/>
            </p:nvSpPr>
            <p:spPr bwMode="gray">
              <a:xfrm>
                <a:off x="2157513" y="5095493"/>
                <a:ext cx="818388" cy="818388"/>
              </a:xfrm>
              <a:prstGeom prst="ellipse">
                <a:avLst/>
              </a:prstGeom>
              <a:noFill/>
              <a:ln w="15875" algn="ctr">
                <a:solidFill>
                  <a:schemeClr val="accent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sp>
        <p:nvSpPr>
          <p:cNvPr id="30" name="Procurement Central 1">
            <a:extLst>
              <a:ext uri="{FF2B5EF4-FFF2-40B4-BE49-F238E27FC236}">
                <a16:creationId xmlns:a16="http://schemas.microsoft.com/office/drawing/2014/main" id="{6BF45319-4FCF-624A-A6E0-BC5BCF4AABDA}"/>
              </a:ext>
            </a:extLst>
          </p:cNvPr>
          <p:cNvSpPr/>
          <p:nvPr/>
        </p:nvSpPr>
        <p:spPr bwMode="gray">
          <a:xfrm>
            <a:off x="2675704" y="2848946"/>
            <a:ext cx="745662" cy="745660"/>
          </a:xfrm>
          <a:prstGeom prst="ellipse">
            <a:avLst/>
          </a:prstGeom>
          <a:solidFill>
            <a:schemeClr val="accent3"/>
          </a:solidFill>
          <a:ln w="15875"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8034461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60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par>
                                <p:cTn id="10" presetID="53" presetClass="entr" presetSubtype="16" fill="hold" nodeType="withEffect">
                                  <p:stCondLst>
                                    <p:cond delay="60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nodeType="withEffect">
                                  <p:stCondLst>
                                    <p:cond delay="60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par>
                                <p:cTn id="20" presetID="53" presetClass="entr" presetSubtype="16" fill="hold" nodeType="withEffect">
                                  <p:stCondLst>
                                    <p:cond delay="60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par>
                          <p:cTn id="25" fill="hold">
                            <p:stCondLst>
                              <p:cond delay="1100"/>
                            </p:stCondLst>
                            <p:childTnLst>
                              <p:par>
                                <p:cTn id="26" presetID="22" presetClass="entr" presetSubtype="4" fill="hold" nodeType="afterEffect">
                                  <p:stCondLst>
                                    <p:cond delay="2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500"/>
                                        <p:tgtEl>
                                          <p:spTgt spid="41"/>
                                        </p:tgtEl>
                                      </p:cBhvr>
                                    </p:animEffect>
                                  </p:childTnLst>
                                </p:cTn>
                              </p:par>
                            </p:childTnLst>
                          </p:cTn>
                        </p:par>
                        <p:par>
                          <p:cTn id="29" fill="hold">
                            <p:stCondLst>
                              <p:cond delay="1800"/>
                            </p:stCondLst>
                            <p:childTnLst>
                              <p:par>
                                <p:cTn id="30" presetID="22" presetClass="exit" presetSubtype="2" fill="hold" nodeType="afterEffect">
                                  <p:stCondLst>
                                    <p:cond delay="0"/>
                                  </p:stCondLst>
                                  <p:childTnLst>
                                    <p:animEffect transition="out" filter="wipe(right)">
                                      <p:cBhvr>
                                        <p:cTn id="31" dur="1000"/>
                                        <p:tgtEl>
                                          <p:spTgt spid="41"/>
                                        </p:tgtEl>
                                      </p:cBhvr>
                                    </p:animEffect>
                                    <p:set>
                                      <p:cBhvr>
                                        <p:cTn id="32" dur="1" fill="hold">
                                          <p:stCondLst>
                                            <p:cond delay="999"/>
                                          </p:stCondLst>
                                        </p:cTn>
                                        <p:tgtEl>
                                          <p:spTgt spid="41"/>
                                        </p:tgtEl>
                                        <p:attrNameLst>
                                          <p:attrName>style.visibility</p:attrName>
                                        </p:attrNameLst>
                                      </p:cBhvr>
                                      <p:to>
                                        <p:strVal val="hidden"/>
                                      </p:to>
                                    </p:set>
                                  </p:childTnLst>
                                </p:cTn>
                              </p:par>
                              <p:par>
                                <p:cTn id="33" presetID="0" presetClass="path" presetSubtype="0" accel="50000" decel="50000" fill="hold" nodeType="withEffect">
                                  <p:stCondLst>
                                    <p:cond delay="0"/>
                                  </p:stCondLst>
                                  <p:childTnLst>
                                    <p:animMotion origin="layout" path="M -0.00416 0.01852 L -0.16987 0.31644 " pathEditMode="relative" ptsTypes="AA">
                                      <p:cBhvr>
                                        <p:cTn id="34" dur="1000" fill="hold"/>
                                        <p:tgtEl>
                                          <p:spTgt spid="31"/>
                                        </p:tgtEl>
                                        <p:attrNameLst>
                                          <p:attrName>ppt_x</p:attrName>
                                          <p:attrName>ppt_y</p:attrName>
                                        </p:attrNameLst>
                                      </p:cBhvr>
                                    </p:animMotion>
                                  </p:childTnLst>
                                  <p:subTnLst>
                                    <p:set>
                                      <p:cBhvr override="childStyle">
                                        <p:cTn dur="1" fill="hold" display="0" masterRel="sameClick" afterEffect="1">
                                          <p:stCondLst>
                                            <p:cond evt="end" delay="0">
                                              <p:tn val="33"/>
                                            </p:cond>
                                          </p:stCondLst>
                                        </p:cTn>
                                        <p:tgtEl>
                                          <p:spTgt spid="31"/>
                                        </p:tgtEl>
                                        <p:attrNameLst>
                                          <p:attrName>style.visibility</p:attrName>
                                        </p:attrNameLst>
                                      </p:cBhvr>
                                      <p:to>
                                        <p:strVal val="hidden"/>
                                      </p:to>
                                    </p:set>
                                  </p:subTnLst>
                                </p:cTn>
                              </p:par>
                            </p:childTnLst>
                          </p:cTn>
                        </p:par>
                        <p:par>
                          <p:cTn id="35" fill="hold">
                            <p:stCondLst>
                              <p:cond delay="2800"/>
                            </p:stCondLst>
                            <p:childTnLst>
                              <p:par>
                                <p:cTn id="36" presetID="22" presetClass="entr" presetSubtype="2" fill="hold" nodeType="afterEffect">
                                  <p:stCondLst>
                                    <p:cond delay="200"/>
                                  </p:stCondLst>
                                  <p:childTnLst>
                                    <p:set>
                                      <p:cBhvr>
                                        <p:cTn id="37" dur="1" fill="hold">
                                          <p:stCondLst>
                                            <p:cond delay="0"/>
                                          </p:stCondLst>
                                        </p:cTn>
                                        <p:tgtEl>
                                          <p:spTgt spid="79"/>
                                        </p:tgtEl>
                                        <p:attrNameLst>
                                          <p:attrName>style.visibility</p:attrName>
                                        </p:attrNameLst>
                                      </p:cBhvr>
                                      <p:to>
                                        <p:strVal val="visible"/>
                                      </p:to>
                                    </p:set>
                                    <p:animEffect transition="in" filter="wipe(right)">
                                      <p:cBhvr>
                                        <p:cTn id="38" dur="500"/>
                                        <p:tgtEl>
                                          <p:spTgt spid="79"/>
                                        </p:tgtEl>
                                      </p:cBhvr>
                                    </p:animEffect>
                                  </p:childTnLst>
                                </p:cTn>
                              </p:par>
                            </p:childTnLst>
                          </p:cTn>
                        </p:par>
                        <p:par>
                          <p:cTn id="39" fill="hold">
                            <p:stCondLst>
                              <p:cond delay="3500"/>
                            </p:stCondLst>
                            <p:childTnLst>
                              <p:par>
                                <p:cTn id="40" presetID="22" presetClass="exit" presetSubtype="4" fill="hold" nodeType="afterEffect">
                                  <p:stCondLst>
                                    <p:cond delay="0"/>
                                  </p:stCondLst>
                                  <p:childTnLst>
                                    <p:animEffect transition="out" filter="wipe(down)">
                                      <p:cBhvr>
                                        <p:cTn id="41" dur="1000"/>
                                        <p:tgtEl>
                                          <p:spTgt spid="79"/>
                                        </p:tgtEl>
                                      </p:cBhvr>
                                    </p:animEffect>
                                    <p:set>
                                      <p:cBhvr>
                                        <p:cTn id="42" dur="1" fill="hold">
                                          <p:stCondLst>
                                            <p:cond delay="999"/>
                                          </p:stCondLst>
                                        </p:cTn>
                                        <p:tgtEl>
                                          <p:spTgt spid="79"/>
                                        </p:tgtEl>
                                        <p:attrNameLst>
                                          <p:attrName>style.visibility</p:attrName>
                                        </p:attrNameLst>
                                      </p:cBhvr>
                                      <p:to>
                                        <p:strVal val="hidden"/>
                                      </p:to>
                                    </p:set>
                                  </p:childTnLst>
                                </p:cTn>
                              </p:par>
                              <p:par>
                                <p:cTn id="43" presetID="0" presetClass="path" presetSubtype="0" accel="50000" decel="50000" fill="hold" nodeType="withEffect">
                                  <p:stCondLst>
                                    <p:cond delay="0"/>
                                  </p:stCondLst>
                                  <p:childTnLst>
                                    <p:animMotion origin="layout" path="M 4.42593E-8 -0.00069 L 0.13226 -0.32916 " pathEditMode="relative" ptsTypes="AA">
                                      <p:cBhvr>
                                        <p:cTn id="44" dur="1000" fill="hold"/>
                                        <p:tgtEl>
                                          <p:spTgt spid="9"/>
                                        </p:tgtEl>
                                        <p:attrNameLst>
                                          <p:attrName>ppt_x</p:attrName>
                                          <p:attrName>ppt_y</p:attrName>
                                        </p:attrNameLst>
                                      </p:cBhvr>
                                    </p:animMotion>
                                  </p:childTnLst>
                                  <p:subTnLst>
                                    <p:set>
                                      <p:cBhvr override="childStyle">
                                        <p:cTn dur="1" fill="hold" display="0" masterRel="sameClick" afterEffect="1">
                                          <p:stCondLst>
                                            <p:cond evt="end" delay="0">
                                              <p:tn val="43"/>
                                            </p:cond>
                                          </p:stCondLst>
                                        </p:cTn>
                                        <p:tgtEl>
                                          <p:spTgt spid="9"/>
                                        </p:tgtEl>
                                        <p:attrNameLst>
                                          <p:attrName>style.visibility</p:attrName>
                                        </p:attrNameLst>
                                      </p:cBhvr>
                                      <p:to>
                                        <p:strVal val="hidden"/>
                                      </p:to>
                                    </p:set>
                                  </p:subTnLst>
                                </p:cTn>
                              </p:par>
                            </p:childTnLst>
                          </p:cTn>
                        </p:par>
                        <p:par>
                          <p:cTn id="45" fill="hold">
                            <p:stCondLst>
                              <p:cond delay="4500"/>
                            </p:stCondLst>
                            <p:childTnLst>
                              <p:par>
                                <p:cTn id="46" presetID="22" presetClass="entr" presetSubtype="8" fill="hold" nodeType="afterEffect">
                                  <p:stCondLst>
                                    <p:cond delay="200"/>
                                  </p:stCondLst>
                                  <p:childTnLst>
                                    <p:set>
                                      <p:cBhvr>
                                        <p:cTn id="47" dur="1" fill="hold">
                                          <p:stCondLst>
                                            <p:cond delay="0"/>
                                          </p:stCondLst>
                                        </p:cTn>
                                        <p:tgtEl>
                                          <p:spTgt spid="77"/>
                                        </p:tgtEl>
                                        <p:attrNameLst>
                                          <p:attrName>style.visibility</p:attrName>
                                        </p:attrNameLst>
                                      </p:cBhvr>
                                      <p:to>
                                        <p:strVal val="visible"/>
                                      </p:to>
                                    </p:set>
                                    <p:animEffect transition="in" filter="wipe(left)">
                                      <p:cBhvr>
                                        <p:cTn id="48" dur="500"/>
                                        <p:tgtEl>
                                          <p:spTgt spid="77"/>
                                        </p:tgtEl>
                                      </p:cBhvr>
                                    </p:animEffect>
                                  </p:childTnLst>
                                </p:cTn>
                              </p:par>
                            </p:childTnLst>
                          </p:cTn>
                        </p:par>
                        <p:par>
                          <p:cTn id="49" fill="hold">
                            <p:stCondLst>
                              <p:cond delay="5200"/>
                            </p:stCondLst>
                            <p:childTnLst>
                              <p:par>
                                <p:cTn id="50" presetID="22" presetClass="exit" presetSubtype="2" fill="hold" nodeType="afterEffect">
                                  <p:stCondLst>
                                    <p:cond delay="0"/>
                                  </p:stCondLst>
                                  <p:childTnLst>
                                    <p:animEffect transition="out" filter="wipe(right)">
                                      <p:cBhvr>
                                        <p:cTn id="51" dur="1000"/>
                                        <p:tgtEl>
                                          <p:spTgt spid="77"/>
                                        </p:tgtEl>
                                      </p:cBhvr>
                                    </p:animEffect>
                                    <p:set>
                                      <p:cBhvr>
                                        <p:cTn id="52" dur="1" fill="hold">
                                          <p:stCondLst>
                                            <p:cond delay="999"/>
                                          </p:stCondLst>
                                        </p:cTn>
                                        <p:tgtEl>
                                          <p:spTgt spid="77"/>
                                        </p:tgtEl>
                                        <p:attrNameLst>
                                          <p:attrName>style.visibility</p:attrName>
                                        </p:attrNameLst>
                                      </p:cBhvr>
                                      <p:to>
                                        <p:strVal val="hidden"/>
                                      </p:to>
                                    </p:set>
                                  </p:childTnLst>
                                </p:cTn>
                              </p:par>
                              <p:par>
                                <p:cTn id="53" presetID="0" presetClass="path" presetSubtype="0" accel="50000" decel="50000" fill="hold" nodeType="withEffect">
                                  <p:stCondLst>
                                    <p:cond delay="0"/>
                                  </p:stCondLst>
                                  <p:childTnLst>
                                    <p:animMotion origin="layout" path="M 0.00208 0.00393 L -0.25384 -0.33172 " pathEditMode="relative" ptsTypes="AA">
                                      <p:cBhvr>
                                        <p:cTn id="54" dur="1000" fill="hold"/>
                                        <p:tgtEl>
                                          <p:spTgt spid="10"/>
                                        </p:tgtEl>
                                        <p:attrNameLst>
                                          <p:attrName>ppt_x</p:attrName>
                                          <p:attrName>ppt_y</p:attrName>
                                        </p:attrNameLst>
                                      </p:cBhvr>
                                    </p:animMotion>
                                  </p:childTnLst>
                                  <p:subTnLst>
                                    <p:set>
                                      <p:cBhvr override="childStyle">
                                        <p:cTn dur="1" fill="hold" display="0" masterRel="sameClick" afterEffect="1">
                                          <p:stCondLst>
                                            <p:cond evt="end" delay="0">
                                              <p:tn val="53"/>
                                            </p:cond>
                                          </p:stCondLst>
                                        </p:cTn>
                                        <p:tgtEl>
                                          <p:spTgt spid="10"/>
                                        </p:tgtEl>
                                        <p:attrNameLst>
                                          <p:attrName>style.visibility</p:attrName>
                                        </p:attrNameLst>
                                      </p:cBhvr>
                                      <p:to>
                                        <p:strVal val="hidden"/>
                                      </p:to>
                                    </p:set>
                                  </p:subTnLst>
                                </p:cTn>
                              </p:par>
                            </p:childTnLst>
                          </p:cTn>
                        </p:par>
                        <p:par>
                          <p:cTn id="55" fill="hold">
                            <p:stCondLst>
                              <p:cond delay="6200"/>
                            </p:stCondLst>
                            <p:childTnLst>
                              <p:par>
                                <p:cTn id="56" presetID="22" presetClass="entr" presetSubtype="4" fill="hold" nodeType="afterEffect">
                                  <p:stCondLst>
                                    <p:cond delay="200"/>
                                  </p:stCondLst>
                                  <p:childTnLst>
                                    <p:set>
                                      <p:cBhvr>
                                        <p:cTn id="57" dur="1" fill="hold">
                                          <p:stCondLst>
                                            <p:cond delay="0"/>
                                          </p:stCondLst>
                                        </p:cTn>
                                        <p:tgtEl>
                                          <p:spTgt spid="81"/>
                                        </p:tgtEl>
                                        <p:attrNameLst>
                                          <p:attrName>style.visibility</p:attrName>
                                        </p:attrNameLst>
                                      </p:cBhvr>
                                      <p:to>
                                        <p:strVal val="visible"/>
                                      </p:to>
                                    </p:set>
                                    <p:animEffect transition="in" filter="wipe(down)">
                                      <p:cBhvr>
                                        <p:cTn id="58" dur="500"/>
                                        <p:tgtEl>
                                          <p:spTgt spid="81"/>
                                        </p:tgtEl>
                                      </p:cBhvr>
                                    </p:animEffect>
                                  </p:childTnLst>
                                </p:cTn>
                              </p:par>
                            </p:childTnLst>
                          </p:cTn>
                        </p:par>
                        <p:par>
                          <p:cTn id="59" fill="hold">
                            <p:stCondLst>
                              <p:cond delay="6900"/>
                            </p:stCondLst>
                            <p:childTnLst>
                              <p:par>
                                <p:cTn id="60" presetID="22" presetClass="exit" presetSubtype="1" fill="hold" nodeType="afterEffect">
                                  <p:stCondLst>
                                    <p:cond delay="0"/>
                                  </p:stCondLst>
                                  <p:childTnLst>
                                    <p:animEffect transition="out" filter="wipe(up)">
                                      <p:cBhvr>
                                        <p:cTn id="61" dur="1000"/>
                                        <p:tgtEl>
                                          <p:spTgt spid="81"/>
                                        </p:tgtEl>
                                      </p:cBhvr>
                                    </p:animEffect>
                                    <p:set>
                                      <p:cBhvr>
                                        <p:cTn id="62" dur="1" fill="hold">
                                          <p:stCondLst>
                                            <p:cond delay="999"/>
                                          </p:stCondLst>
                                        </p:cTn>
                                        <p:tgtEl>
                                          <p:spTgt spid="81"/>
                                        </p:tgtEl>
                                        <p:attrNameLst>
                                          <p:attrName>style.visibility</p:attrName>
                                        </p:attrNameLst>
                                      </p:cBhvr>
                                      <p:to>
                                        <p:strVal val="hidden"/>
                                      </p:to>
                                    </p:set>
                                  </p:childTnLst>
                                </p:cTn>
                              </p:par>
                              <p:par>
                                <p:cTn id="63" presetID="0" presetClass="path" presetSubtype="0" accel="50000" decel="50000" fill="hold" nodeType="withEffect">
                                  <p:stCondLst>
                                    <p:cond delay="0"/>
                                  </p:stCondLst>
                                  <p:childTnLst>
                                    <p:animMotion origin="layout" path="M 6.87321E-7 3.7037E-6 L 0.15908 0.31134 " pathEditMode="relative" rAng="0" ptsTypes="AA">
                                      <p:cBhvr>
                                        <p:cTn id="64" dur="1000" fill="hold"/>
                                        <p:tgtEl>
                                          <p:spTgt spid="32"/>
                                        </p:tgtEl>
                                        <p:attrNameLst>
                                          <p:attrName>ppt_x</p:attrName>
                                          <p:attrName>ppt_y</p:attrName>
                                        </p:attrNameLst>
                                      </p:cBhvr>
                                      <p:rCtr x="8123" y="15394"/>
                                    </p:animMotion>
                                  </p:childTnLst>
                                  <p:subTnLst>
                                    <p:set>
                                      <p:cBhvr override="childStyle">
                                        <p:cTn dur="1" fill="hold" display="0" masterRel="sameClick" afterEffect="1">
                                          <p:stCondLst>
                                            <p:cond evt="end" delay="0">
                                              <p:tn val="63"/>
                                            </p:cond>
                                          </p:stCondLst>
                                        </p:cTn>
                                        <p:tgtEl>
                                          <p:spTgt spid="3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001" y="1016064"/>
            <a:ext cx="11186476" cy="415498"/>
          </a:xfrm>
        </p:spPr>
        <p:txBody>
          <a:bodyPr/>
          <a:lstStyle/>
          <a:p>
            <a:pPr algn="ctr"/>
            <a:r>
              <a:rPr lang="en-US" dirty="0"/>
              <a:t> Intelligent Spend Management</a:t>
            </a:r>
          </a:p>
        </p:txBody>
      </p:sp>
      <p:grpSp>
        <p:nvGrpSpPr>
          <p:cNvPr id="22" name="travel and expense">
            <a:extLst>
              <a:ext uri="{FF2B5EF4-FFF2-40B4-BE49-F238E27FC236}">
                <a16:creationId xmlns:a16="http://schemas.microsoft.com/office/drawing/2014/main" id="{5F7CC866-2EC9-D848-86B5-7DD5297EA32D}"/>
              </a:ext>
            </a:extLst>
          </p:cNvPr>
          <p:cNvGrpSpPr/>
          <p:nvPr/>
        </p:nvGrpSpPr>
        <p:grpSpPr>
          <a:xfrm>
            <a:off x="9081257" y="2458357"/>
            <a:ext cx="2346690" cy="2346690"/>
            <a:chOff x="9081257" y="2458357"/>
            <a:chExt cx="2346690" cy="2346690"/>
          </a:xfrm>
        </p:grpSpPr>
        <p:sp>
          <p:nvSpPr>
            <p:cNvPr id="68" name="Oval 67">
              <a:extLst>
                <a:ext uri="{FF2B5EF4-FFF2-40B4-BE49-F238E27FC236}">
                  <a16:creationId xmlns:a16="http://schemas.microsoft.com/office/drawing/2014/main" id="{A9321708-F5C0-CC43-BEC7-4E81E0659B60}"/>
                </a:ext>
              </a:extLst>
            </p:cNvPr>
            <p:cNvSpPr/>
            <p:nvPr/>
          </p:nvSpPr>
          <p:spPr bwMode="gray">
            <a:xfrm>
              <a:off x="9081257" y="2458357"/>
              <a:ext cx="2346690" cy="2346690"/>
            </a:xfrm>
            <a:prstGeom prst="ellipse">
              <a:avLst/>
            </a:prstGeom>
            <a:solidFill>
              <a:schemeClr val="tx1"/>
            </a:solidFill>
            <a:ln w="12700" algn="ctr">
              <a:solidFill>
                <a:srgbClr val="F991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55" name="TextBox 54">
              <a:extLst>
                <a:ext uri="{FF2B5EF4-FFF2-40B4-BE49-F238E27FC236}">
                  <a16:creationId xmlns:a16="http://schemas.microsoft.com/office/drawing/2014/main" id="{64F499AF-CA08-C846-81AD-4D83843CBE04}"/>
                </a:ext>
              </a:extLst>
            </p:cNvPr>
            <p:cNvSpPr txBox="1"/>
            <p:nvPr/>
          </p:nvSpPr>
          <p:spPr>
            <a:xfrm>
              <a:off x="9202120" y="4061510"/>
              <a:ext cx="2104964" cy="498598"/>
            </a:xfrm>
            <a:prstGeom prst="rect">
              <a:avLst/>
            </a:prstGeom>
            <a:noFill/>
          </p:spPr>
          <p:txBody>
            <a:bodyPr wrap="square" lIns="0" tIns="0" rIns="0" bIns="0" rtlCol="0">
              <a:spAutoFit/>
            </a:bodyPr>
            <a:lstStyle/>
            <a:p>
              <a:pPr algn="ctr" fontAlgn="base">
                <a:lnSpc>
                  <a:spcPct val="90000"/>
                </a:lnSpc>
                <a:spcAft>
                  <a:spcPct val="0"/>
                </a:spcAft>
                <a:buClr>
                  <a:srgbClr val="F0AB00"/>
                </a:buClr>
                <a:buSzPct val="80000"/>
              </a:pPr>
              <a:r>
                <a:rPr lang="en-US" sz="1800" dirty="0">
                  <a:solidFill>
                    <a:schemeClr val="bg1"/>
                  </a:solidFill>
                </a:rPr>
                <a:t>Travel &amp; </a:t>
              </a:r>
              <a:br>
                <a:rPr lang="en-US" sz="1800" dirty="0">
                  <a:solidFill>
                    <a:schemeClr val="bg1"/>
                  </a:solidFill>
                </a:rPr>
              </a:br>
              <a:r>
                <a:rPr lang="en-US" sz="1800" dirty="0">
                  <a:solidFill>
                    <a:schemeClr val="bg1"/>
                  </a:solidFill>
                </a:rPr>
                <a:t>Expense</a:t>
              </a:r>
            </a:p>
          </p:txBody>
        </p:sp>
        <p:pic>
          <p:nvPicPr>
            <p:cNvPr id="56" name="Picture 55">
              <a:extLst>
                <a:ext uri="{FF2B5EF4-FFF2-40B4-BE49-F238E27FC236}">
                  <a16:creationId xmlns:a16="http://schemas.microsoft.com/office/drawing/2014/main" id="{91B9A234-68F7-BD4D-8154-AFC38F9D95BC}"/>
                </a:ext>
              </a:extLst>
            </p:cNvPr>
            <p:cNvPicPr>
              <a:picLocks noChangeAspect="1"/>
            </p:cNvPicPr>
            <p:nvPr/>
          </p:nvPicPr>
          <p:blipFill>
            <a:blip r:embed="rId3"/>
            <a:stretch>
              <a:fillRect/>
            </a:stretch>
          </p:blipFill>
          <p:spPr>
            <a:xfrm>
              <a:off x="9566837" y="2681696"/>
              <a:ext cx="1433045" cy="1433045"/>
            </a:xfrm>
            <a:prstGeom prst="rect">
              <a:avLst/>
            </a:prstGeom>
          </p:spPr>
        </p:pic>
      </p:grpSp>
      <p:grpSp>
        <p:nvGrpSpPr>
          <p:cNvPr id="19" name="direct">
            <a:extLst>
              <a:ext uri="{FF2B5EF4-FFF2-40B4-BE49-F238E27FC236}">
                <a16:creationId xmlns:a16="http://schemas.microsoft.com/office/drawing/2014/main" id="{C4DCEF91-C60F-1144-95AF-ECA0E42596BB}"/>
              </a:ext>
            </a:extLst>
          </p:cNvPr>
          <p:cNvGrpSpPr/>
          <p:nvPr/>
        </p:nvGrpSpPr>
        <p:grpSpPr>
          <a:xfrm>
            <a:off x="756647" y="2458357"/>
            <a:ext cx="2346690" cy="2346690"/>
            <a:chOff x="756647" y="2458357"/>
            <a:chExt cx="2346690" cy="2346690"/>
          </a:xfrm>
        </p:grpSpPr>
        <p:sp>
          <p:nvSpPr>
            <p:cNvPr id="17" name="Oval 16">
              <a:extLst>
                <a:ext uri="{FF2B5EF4-FFF2-40B4-BE49-F238E27FC236}">
                  <a16:creationId xmlns:a16="http://schemas.microsoft.com/office/drawing/2014/main" id="{49A5E75D-A2EC-E34D-83B1-2420AE4DDFF4}"/>
                </a:ext>
              </a:extLst>
            </p:cNvPr>
            <p:cNvSpPr/>
            <p:nvPr/>
          </p:nvSpPr>
          <p:spPr bwMode="gray">
            <a:xfrm>
              <a:off x="756647" y="2458357"/>
              <a:ext cx="2346690" cy="2346690"/>
            </a:xfrm>
            <a:prstGeom prst="ellipse">
              <a:avLst/>
            </a:prstGeom>
            <a:solidFill>
              <a:schemeClr val="tx1"/>
            </a:solidFill>
            <a:ln w="12700" algn="ctr">
              <a:solidFill>
                <a:srgbClr val="F991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58" name="TextBox 57">
              <a:extLst>
                <a:ext uri="{FF2B5EF4-FFF2-40B4-BE49-F238E27FC236}">
                  <a16:creationId xmlns:a16="http://schemas.microsoft.com/office/drawing/2014/main" id="{7DECF28E-4296-5646-8914-21F76FF90DF4}"/>
                </a:ext>
              </a:extLst>
            </p:cNvPr>
            <p:cNvSpPr txBox="1"/>
            <p:nvPr/>
          </p:nvSpPr>
          <p:spPr>
            <a:xfrm>
              <a:off x="877510" y="4230711"/>
              <a:ext cx="2104964" cy="249299"/>
            </a:xfrm>
            <a:prstGeom prst="rect">
              <a:avLst/>
            </a:prstGeom>
            <a:noFill/>
          </p:spPr>
          <p:txBody>
            <a:bodyPr wrap="square" lIns="0" tIns="0" rIns="0" bIns="0" rtlCol="0">
              <a:spAutoFit/>
            </a:bodyPr>
            <a:lstStyle/>
            <a:p>
              <a:pPr algn="ctr" fontAlgn="base">
                <a:lnSpc>
                  <a:spcPct val="90000"/>
                </a:lnSpc>
                <a:spcAft>
                  <a:spcPct val="0"/>
                </a:spcAft>
                <a:buClr>
                  <a:srgbClr val="F0AB00"/>
                </a:buClr>
                <a:buSzPct val="80000"/>
              </a:pPr>
              <a:r>
                <a:rPr lang="en-US" sz="1800" dirty="0">
                  <a:solidFill>
                    <a:schemeClr val="bg1"/>
                  </a:solidFill>
                </a:rPr>
                <a:t>Direct</a:t>
              </a:r>
            </a:p>
          </p:txBody>
        </p:sp>
        <p:pic>
          <p:nvPicPr>
            <p:cNvPr id="59" name="Picture 58">
              <a:extLst>
                <a:ext uri="{FF2B5EF4-FFF2-40B4-BE49-F238E27FC236}">
                  <a16:creationId xmlns:a16="http://schemas.microsoft.com/office/drawing/2014/main" id="{9D380959-8BC2-D347-9F52-BA76B9DC29ED}"/>
                </a:ext>
              </a:extLst>
            </p:cNvPr>
            <p:cNvPicPr>
              <a:picLocks noChangeAspect="1"/>
            </p:cNvPicPr>
            <p:nvPr/>
          </p:nvPicPr>
          <p:blipFill>
            <a:blip r:embed="rId4"/>
            <a:stretch>
              <a:fillRect/>
            </a:stretch>
          </p:blipFill>
          <p:spPr>
            <a:xfrm>
              <a:off x="1213470" y="2705972"/>
              <a:ext cx="1433045" cy="1433045"/>
            </a:xfrm>
            <a:prstGeom prst="rect">
              <a:avLst/>
            </a:prstGeom>
          </p:spPr>
        </p:pic>
      </p:grpSp>
      <p:grpSp>
        <p:nvGrpSpPr>
          <p:cNvPr id="20" name="indirect">
            <a:extLst>
              <a:ext uri="{FF2B5EF4-FFF2-40B4-BE49-F238E27FC236}">
                <a16:creationId xmlns:a16="http://schemas.microsoft.com/office/drawing/2014/main" id="{7EC6C0C2-C07F-6B4F-9FAC-67449A80CA73}"/>
              </a:ext>
            </a:extLst>
          </p:cNvPr>
          <p:cNvGrpSpPr/>
          <p:nvPr/>
        </p:nvGrpSpPr>
        <p:grpSpPr>
          <a:xfrm>
            <a:off x="3507939" y="2458357"/>
            <a:ext cx="2346690" cy="2346690"/>
            <a:chOff x="3507939" y="2458357"/>
            <a:chExt cx="2346690" cy="2346690"/>
          </a:xfrm>
        </p:grpSpPr>
        <p:sp>
          <p:nvSpPr>
            <p:cNvPr id="66" name="Oval 65">
              <a:extLst>
                <a:ext uri="{FF2B5EF4-FFF2-40B4-BE49-F238E27FC236}">
                  <a16:creationId xmlns:a16="http://schemas.microsoft.com/office/drawing/2014/main" id="{2CCBAF25-5C62-9548-81BE-9ADA3C78E0E3}"/>
                </a:ext>
              </a:extLst>
            </p:cNvPr>
            <p:cNvSpPr/>
            <p:nvPr/>
          </p:nvSpPr>
          <p:spPr bwMode="gray">
            <a:xfrm>
              <a:off x="3507939" y="2458357"/>
              <a:ext cx="2346690" cy="2346690"/>
            </a:xfrm>
            <a:prstGeom prst="ellipse">
              <a:avLst/>
            </a:prstGeom>
            <a:solidFill>
              <a:schemeClr val="tx1"/>
            </a:solidFill>
            <a:ln w="12700" algn="ctr">
              <a:solidFill>
                <a:srgbClr val="F991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61" name="TextBox 60">
              <a:extLst>
                <a:ext uri="{FF2B5EF4-FFF2-40B4-BE49-F238E27FC236}">
                  <a16:creationId xmlns:a16="http://schemas.microsoft.com/office/drawing/2014/main" id="{19ECB2D8-ABD6-3F40-BDB8-FEB952552124}"/>
                </a:ext>
              </a:extLst>
            </p:cNvPr>
            <p:cNvSpPr txBox="1"/>
            <p:nvPr/>
          </p:nvSpPr>
          <p:spPr>
            <a:xfrm>
              <a:off x="3628802" y="4230711"/>
              <a:ext cx="2104964" cy="249299"/>
            </a:xfrm>
            <a:prstGeom prst="rect">
              <a:avLst/>
            </a:prstGeom>
            <a:noFill/>
          </p:spPr>
          <p:txBody>
            <a:bodyPr wrap="square" lIns="0" tIns="0" rIns="0" bIns="0" rtlCol="0">
              <a:spAutoFit/>
            </a:bodyPr>
            <a:lstStyle/>
            <a:p>
              <a:pPr algn="ctr" fontAlgn="base">
                <a:lnSpc>
                  <a:spcPct val="90000"/>
                </a:lnSpc>
                <a:spcAft>
                  <a:spcPct val="0"/>
                </a:spcAft>
                <a:buClr>
                  <a:srgbClr val="F0AB00"/>
                </a:buClr>
                <a:buSzPct val="80000"/>
              </a:pPr>
              <a:r>
                <a:rPr lang="en-US" sz="1800" dirty="0">
                  <a:solidFill>
                    <a:schemeClr val="bg1"/>
                  </a:solidFill>
                </a:rPr>
                <a:t>Indirect</a:t>
              </a:r>
            </a:p>
          </p:txBody>
        </p:sp>
        <p:pic>
          <p:nvPicPr>
            <p:cNvPr id="62" name="Picture 61">
              <a:extLst>
                <a:ext uri="{FF2B5EF4-FFF2-40B4-BE49-F238E27FC236}">
                  <a16:creationId xmlns:a16="http://schemas.microsoft.com/office/drawing/2014/main" id="{A628E192-F254-7F4D-B9FB-63A213F6B251}"/>
                </a:ext>
              </a:extLst>
            </p:cNvPr>
            <p:cNvPicPr>
              <a:picLocks noChangeAspect="1"/>
            </p:cNvPicPr>
            <p:nvPr/>
          </p:nvPicPr>
          <p:blipFill>
            <a:blip r:embed="rId5"/>
            <a:stretch>
              <a:fillRect/>
            </a:stretch>
          </p:blipFill>
          <p:spPr>
            <a:xfrm>
              <a:off x="3964762" y="2705972"/>
              <a:ext cx="1433045" cy="1433045"/>
            </a:xfrm>
            <a:prstGeom prst="rect">
              <a:avLst/>
            </a:prstGeom>
          </p:spPr>
        </p:pic>
      </p:grpSp>
      <p:grpSp>
        <p:nvGrpSpPr>
          <p:cNvPr id="21" name="services">
            <a:extLst>
              <a:ext uri="{FF2B5EF4-FFF2-40B4-BE49-F238E27FC236}">
                <a16:creationId xmlns:a16="http://schemas.microsoft.com/office/drawing/2014/main" id="{3B55D1A2-C4F7-9042-A7CD-AE3C41FF4B9B}"/>
              </a:ext>
            </a:extLst>
          </p:cNvPr>
          <p:cNvGrpSpPr/>
          <p:nvPr/>
        </p:nvGrpSpPr>
        <p:grpSpPr>
          <a:xfrm>
            <a:off x="6243047" y="2458357"/>
            <a:ext cx="2346690" cy="2346690"/>
            <a:chOff x="6243047" y="2458357"/>
            <a:chExt cx="2346690" cy="2346690"/>
          </a:xfrm>
        </p:grpSpPr>
        <p:sp>
          <p:nvSpPr>
            <p:cNvPr id="67" name="Oval 66">
              <a:extLst>
                <a:ext uri="{FF2B5EF4-FFF2-40B4-BE49-F238E27FC236}">
                  <a16:creationId xmlns:a16="http://schemas.microsoft.com/office/drawing/2014/main" id="{6DA8730D-739B-A443-8256-B6125BBB78FB}"/>
                </a:ext>
              </a:extLst>
            </p:cNvPr>
            <p:cNvSpPr/>
            <p:nvPr/>
          </p:nvSpPr>
          <p:spPr bwMode="gray">
            <a:xfrm>
              <a:off x="6243047" y="2458357"/>
              <a:ext cx="2346690" cy="2346690"/>
            </a:xfrm>
            <a:prstGeom prst="ellipse">
              <a:avLst/>
            </a:prstGeom>
            <a:solidFill>
              <a:schemeClr val="tx1"/>
            </a:solidFill>
            <a:ln w="12700" algn="ctr">
              <a:solidFill>
                <a:srgbClr val="F991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64" name="TextBox 63">
              <a:extLst>
                <a:ext uri="{FF2B5EF4-FFF2-40B4-BE49-F238E27FC236}">
                  <a16:creationId xmlns:a16="http://schemas.microsoft.com/office/drawing/2014/main" id="{3814E927-A868-0D48-B836-3B7186A7BEF7}"/>
                </a:ext>
              </a:extLst>
            </p:cNvPr>
            <p:cNvSpPr txBox="1"/>
            <p:nvPr/>
          </p:nvSpPr>
          <p:spPr>
            <a:xfrm>
              <a:off x="6363910" y="4230711"/>
              <a:ext cx="2104964" cy="249299"/>
            </a:xfrm>
            <a:prstGeom prst="rect">
              <a:avLst/>
            </a:prstGeom>
            <a:noFill/>
          </p:spPr>
          <p:txBody>
            <a:bodyPr wrap="square" lIns="0" tIns="0" rIns="0" bIns="0" rtlCol="0">
              <a:spAutoFit/>
            </a:bodyPr>
            <a:lstStyle/>
            <a:p>
              <a:pPr algn="ctr" fontAlgn="base">
                <a:lnSpc>
                  <a:spcPct val="90000"/>
                </a:lnSpc>
                <a:spcAft>
                  <a:spcPct val="0"/>
                </a:spcAft>
                <a:buClr>
                  <a:srgbClr val="F0AB00"/>
                </a:buClr>
                <a:buSzPct val="80000"/>
              </a:pPr>
              <a:r>
                <a:rPr lang="en-US" sz="1800" dirty="0">
                  <a:solidFill>
                    <a:schemeClr val="bg1"/>
                  </a:solidFill>
                </a:rPr>
                <a:t>Services</a:t>
              </a:r>
            </a:p>
          </p:txBody>
        </p:sp>
        <p:pic>
          <p:nvPicPr>
            <p:cNvPr id="65" name="Picture 64">
              <a:extLst>
                <a:ext uri="{FF2B5EF4-FFF2-40B4-BE49-F238E27FC236}">
                  <a16:creationId xmlns:a16="http://schemas.microsoft.com/office/drawing/2014/main" id="{71223C00-AD5E-3344-A457-84F3B011B92A}"/>
                </a:ext>
              </a:extLst>
            </p:cNvPr>
            <p:cNvPicPr>
              <a:picLocks noChangeAspect="1"/>
            </p:cNvPicPr>
            <p:nvPr/>
          </p:nvPicPr>
          <p:blipFill>
            <a:blip r:embed="rId6"/>
            <a:stretch>
              <a:fillRect/>
            </a:stretch>
          </p:blipFill>
          <p:spPr>
            <a:xfrm>
              <a:off x="6675986" y="2682088"/>
              <a:ext cx="1480813" cy="1480813"/>
            </a:xfrm>
            <a:prstGeom prst="rect">
              <a:avLst/>
            </a:prstGeom>
          </p:spPr>
        </p:pic>
      </p:grpSp>
    </p:spTree>
    <p:extLst>
      <p:ext uri="{BB962C8B-B14F-4D97-AF65-F5344CB8AC3E}">
        <p14:creationId xmlns:p14="http://schemas.microsoft.com/office/powerpoint/2010/main" val="1767855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connection lines">
            <a:extLst>
              <a:ext uri="{FF2B5EF4-FFF2-40B4-BE49-F238E27FC236}">
                <a16:creationId xmlns:a16="http://schemas.microsoft.com/office/drawing/2014/main" id="{BD68B465-BFC4-D642-9E9F-DABD5A1916CF}"/>
              </a:ext>
            </a:extLst>
          </p:cNvPr>
          <p:cNvGrpSpPr>
            <a:grpSpLocks noChangeAspect="1"/>
          </p:cNvGrpSpPr>
          <p:nvPr/>
        </p:nvGrpSpPr>
        <p:grpSpPr>
          <a:xfrm>
            <a:off x="-12890" y="3043551"/>
            <a:ext cx="12220258" cy="1761496"/>
            <a:chOff x="5817" y="5095333"/>
            <a:chExt cx="24387840" cy="3515399"/>
          </a:xfrm>
        </p:grpSpPr>
        <p:sp>
          <p:nvSpPr>
            <p:cNvPr id="39" name="Freeform 38">
              <a:extLst>
                <a:ext uri="{FF2B5EF4-FFF2-40B4-BE49-F238E27FC236}">
                  <a16:creationId xmlns:a16="http://schemas.microsoft.com/office/drawing/2014/main" id="{D605587D-1CDF-BA46-9B63-22EB13E66219}"/>
                </a:ext>
              </a:extLst>
            </p:cNvPr>
            <p:cNvSpPr/>
            <p:nvPr/>
          </p:nvSpPr>
          <p:spPr>
            <a:xfrm>
              <a:off x="5817" y="5095333"/>
              <a:ext cx="24382870" cy="1302131"/>
            </a:xfrm>
            <a:custGeom>
              <a:avLst/>
              <a:gdLst>
                <a:gd name="connsiteX0" fmla="*/ 0 w 24382870"/>
                <a:gd name="connsiteY0" fmla="*/ 1302131 h 1302131"/>
                <a:gd name="connsiteX1" fmla="*/ 7206107 w 24382870"/>
                <a:gd name="connsiteY1" fmla="*/ 1302131 h 1302131"/>
                <a:gd name="connsiteX2" fmla="*/ 12218137 w 24382870"/>
                <a:gd name="connsiteY2" fmla="*/ 0 h 1302131"/>
                <a:gd name="connsiteX3" fmla="*/ 17175251 w 24382870"/>
                <a:gd name="connsiteY3" fmla="*/ 1302131 h 1302131"/>
                <a:gd name="connsiteX4" fmla="*/ 24382870 w 24382870"/>
                <a:gd name="connsiteY4" fmla="*/ 1302131 h 130213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4382870" h="1302131">
                  <a:moveTo>
                    <a:pt x="0" y="1302131"/>
                  </a:moveTo>
                  <a:lnTo>
                    <a:pt x="7206107" y="1302131"/>
                  </a:lnTo>
                  <a:cubicBezTo>
                    <a:pt x="9899028" y="1302131"/>
                    <a:pt x="10190162" y="0"/>
                    <a:pt x="12218137" y="0"/>
                  </a:cubicBezTo>
                  <a:cubicBezTo>
                    <a:pt x="14246085" y="0"/>
                    <a:pt x="14482331" y="1302131"/>
                    <a:pt x="17175251" y="1302131"/>
                  </a:cubicBezTo>
                  <a:lnTo>
                    <a:pt x="24382870" y="1302131"/>
                  </a:lnTo>
                </a:path>
              </a:pathLst>
            </a:custGeom>
            <a:solidFill>
              <a:srgbClr val="FFFFFF">
                <a:alpha val="0"/>
              </a:srgbClr>
            </a:solidFill>
            <a:ln w="9525" cap="flat">
              <a:gradFill>
                <a:gsLst>
                  <a:gs pos="30000">
                    <a:srgbClr val="0FAAFF"/>
                  </a:gs>
                  <a:gs pos="10000">
                    <a:srgbClr val="0FAAFF"/>
                  </a:gs>
                  <a:gs pos="0">
                    <a:schemeClr val="tx1"/>
                  </a:gs>
                  <a:gs pos="74000">
                    <a:srgbClr val="0FAAFF"/>
                  </a:gs>
                  <a:gs pos="90000">
                    <a:srgbClr val="0FAAFF"/>
                  </a:gs>
                  <a:gs pos="100000">
                    <a:schemeClr val="tx1"/>
                  </a:gs>
                </a:gsLst>
                <a:lin ang="0" scaled="0"/>
              </a:gra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3">
              <a:extLst>
                <a:ext uri="{FF2B5EF4-FFF2-40B4-BE49-F238E27FC236}">
                  <a16:creationId xmlns:a16="http://schemas.microsoft.com/office/drawing/2014/main" id="{934AA186-23A9-224C-9E8B-B81B5859A872}"/>
                </a:ext>
              </a:extLst>
            </p:cNvPr>
            <p:cNvSpPr/>
            <p:nvPr/>
          </p:nvSpPr>
          <p:spPr>
            <a:xfrm>
              <a:off x="8539" y="5362594"/>
              <a:ext cx="24385118" cy="1103579"/>
            </a:xfrm>
            <a:custGeom>
              <a:avLst/>
              <a:gdLst>
                <a:gd name="connsiteX0" fmla="*/ 0 w 24385118"/>
                <a:gd name="connsiteY0" fmla="*/ 1103579 h 1103579"/>
                <a:gd name="connsiteX1" fmla="*/ 7205777 w 24385118"/>
                <a:gd name="connsiteY1" fmla="*/ 1103579 h 1103579"/>
                <a:gd name="connsiteX2" fmla="*/ 12216765 w 24385118"/>
                <a:gd name="connsiteY2" fmla="*/ 0 h 1103579"/>
                <a:gd name="connsiteX3" fmla="*/ 17172864 w 24385118"/>
                <a:gd name="connsiteY3" fmla="*/ 1103579 h 1103579"/>
                <a:gd name="connsiteX4" fmla="*/ 24385118 w 24385118"/>
                <a:gd name="connsiteY4" fmla="*/ 1103579 h 11035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4385118" h="1103579">
                  <a:moveTo>
                    <a:pt x="0" y="1103579"/>
                  </a:moveTo>
                  <a:lnTo>
                    <a:pt x="7205777" y="1103579"/>
                  </a:lnTo>
                  <a:cubicBezTo>
                    <a:pt x="9898126" y="1103579"/>
                    <a:pt x="10189210" y="0"/>
                    <a:pt x="12216765" y="0"/>
                  </a:cubicBezTo>
                  <a:cubicBezTo>
                    <a:pt x="14244307" y="0"/>
                    <a:pt x="14480502" y="1103579"/>
                    <a:pt x="17172864" y="1103579"/>
                  </a:cubicBezTo>
                  <a:lnTo>
                    <a:pt x="24385118" y="1103579"/>
                  </a:lnTo>
                </a:path>
              </a:pathLst>
            </a:custGeom>
            <a:solidFill>
              <a:srgbClr val="FFFFFF">
                <a:alpha val="0"/>
              </a:srgbClr>
            </a:solidFill>
            <a:ln w="9525" cap="flat">
              <a:gradFill>
                <a:gsLst>
                  <a:gs pos="30000">
                    <a:srgbClr val="0FAAFF"/>
                  </a:gs>
                  <a:gs pos="10000">
                    <a:srgbClr val="0FAAFF"/>
                  </a:gs>
                  <a:gs pos="0">
                    <a:schemeClr val="tx1"/>
                  </a:gs>
                  <a:gs pos="74000">
                    <a:srgbClr val="0FAAFF"/>
                  </a:gs>
                  <a:gs pos="90000">
                    <a:srgbClr val="0FAAFF"/>
                  </a:gs>
                  <a:gs pos="100000">
                    <a:schemeClr val="tx1"/>
                  </a:gs>
                </a:gsLst>
                <a:lin ang="0" scaled="0"/>
              </a:gra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Freeform 3">
              <a:extLst>
                <a:ext uri="{FF2B5EF4-FFF2-40B4-BE49-F238E27FC236}">
                  <a16:creationId xmlns:a16="http://schemas.microsoft.com/office/drawing/2014/main" id="{7F251212-68F7-B748-91A1-4A49A687CE04}"/>
                </a:ext>
              </a:extLst>
            </p:cNvPr>
            <p:cNvSpPr/>
            <p:nvPr/>
          </p:nvSpPr>
          <p:spPr>
            <a:xfrm>
              <a:off x="6598" y="5631509"/>
              <a:ext cx="24382095" cy="905586"/>
            </a:xfrm>
            <a:custGeom>
              <a:avLst/>
              <a:gdLst>
                <a:gd name="connsiteX0" fmla="*/ 0 w 24382095"/>
                <a:gd name="connsiteY0" fmla="*/ 905586 h 905586"/>
                <a:gd name="connsiteX1" fmla="*/ 7206031 w 24382095"/>
                <a:gd name="connsiteY1" fmla="*/ 905586 h 905586"/>
                <a:gd name="connsiteX2" fmla="*/ 12217730 w 24382095"/>
                <a:gd name="connsiteY2" fmla="*/ 0 h 905586"/>
                <a:gd name="connsiteX3" fmla="*/ 17174528 w 24382095"/>
                <a:gd name="connsiteY3" fmla="*/ 905586 h 905586"/>
                <a:gd name="connsiteX4" fmla="*/ 24382095 w 24382095"/>
                <a:gd name="connsiteY4" fmla="*/ 905586 h 90558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4382095" h="905586">
                  <a:moveTo>
                    <a:pt x="0" y="905586"/>
                  </a:moveTo>
                  <a:lnTo>
                    <a:pt x="7206031" y="905586"/>
                  </a:lnTo>
                  <a:cubicBezTo>
                    <a:pt x="9898837" y="905586"/>
                    <a:pt x="10189858" y="0"/>
                    <a:pt x="12217730" y="0"/>
                  </a:cubicBezTo>
                  <a:cubicBezTo>
                    <a:pt x="14245603" y="0"/>
                    <a:pt x="14481734" y="905586"/>
                    <a:pt x="17174528" y="905586"/>
                  </a:cubicBezTo>
                  <a:lnTo>
                    <a:pt x="24382095" y="905586"/>
                  </a:lnTo>
                </a:path>
              </a:pathLst>
            </a:custGeom>
            <a:solidFill>
              <a:srgbClr val="FFFFFF">
                <a:alpha val="0"/>
              </a:srgbClr>
            </a:solidFill>
            <a:ln w="9525" cap="flat">
              <a:gradFill>
                <a:gsLst>
                  <a:gs pos="30000">
                    <a:srgbClr val="0FAAFF"/>
                  </a:gs>
                  <a:gs pos="10000">
                    <a:srgbClr val="0FAAFF"/>
                  </a:gs>
                  <a:gs pos="0">
                    <a:schemeClr val="tx1"/>
                  </a:gs>
                  <a:gs pos="74000">
                    <a:srgbClr val="0FAAFF"/>
                  </a:gs>
                  <a:gs pos="90000">
                    <a:srgbClr val="0FAAFF"/>
                  </a:gs>
                  <a:gs pos="100000">
                    <a:schemeClr val="tx1"/>
                  </a:gs>
                </a:gsLst>
                <a:lin ang="0" scaled="0"/>
              </a:gra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Freeform 3">
              <a:extLst>
                <a:ext uri="{FF2B5EF4-FFF2-40B4-BE49-F238E27FC236}">
                  <a16:creationId xmlns:a16="http://schemas.microsoft.com/office/drawing/2014/main" id="{0D18BEBC-FD33-654C-A48B-B08F2666C08D}"/>
                </a:ext>
              </a:extLst>
            </p:cNvPr>
            <p:cNvSpPr/>
            <p:nvPr/>
          </p:nvSpPr>
          <p:spPr>
            <a:xfrm>
              <a:off x="6598" y="5908392"/>
              <a:ext cx="24382095" cy="702120"/>
            </a:xfrm>
            <a:custGeom>
              <a:avLst/>
              <a:gdLst>
                <a:gd name="connsiteX0" fmla="*/ 0 w 24382095"/>
                <a:gd name="connsiteY0" fmla="*/ 702120 h 702120"/>
                <a:gd name="connsiteX1" fmla="*/ 7206031 w 24382095"/>
                <a:gd name="connsiteY1" fmla="*/ 702120 h 702120"/>
                <a:gd name="connsiteX2" fmla="*/ 12217730 w 24382095"/>
                <a:gd name="connsiteY2" fmla="*/ 0 h 702120"/>
                <a:gd name="connsiteX3" fmla="*/ 17174528 w 24382095"/>
                <a:gd name="connsiteY3" fmla="*/ 702120 h 702120"/>
                <a:gd name="connsiteX4" fmla="*/ 24382095 w 24382095"/>
                <a:gd name="connsiteY4" fmla="*/ 702120 h 7021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4382095" h="702120">
                  <a:moveTo>
                    <a:pt x="0" y="702120"/>
                  </a:moveTo>
                  <a:lnTo>
                    <a:pt x="7206031" y="702120"/>
                  </a:lnTo>
                  <a:cubicBezTo>
                    <a:pt x="9898837" y="702120"/>
                    <a:pt x="10189858" y="0"/>
                    <a:pt x="12217730" y="0"/>
                  </a:cubicBezTo>
                  <a:cubicBezTo>
                    <a:pt x="14245603" y="0"/>
                    <a:pt x="14481734" y="702120"/>
                    <a:pt x="17174528" y="702120"/>
                  </a:cubicBezTo>
                  <a:lnTo>
                    <a:pt x="24382095" y="702120"/>
                  </a:lnTo>
                </a:path>
              </a:pathLst>
            </a:custGeom>
            <a:solidFill>
              <a:srgbClr val="FFFFFF">
                <a:alpha val="0"/>
              </a:srgbClr>
            </a:solidFill>
            <a:ln w="9525" cap="flat">
              <a:gradFill>
                <a:gsLst>
                  <a:gs pos="30000">
                    <a:srgbClr val="0FAAFF"/>
                  </a:gs>
                  <a:gs pos="10000">
                    <a:srgbClr val="0FAAFF"/>
                  </a:gs>
                  <a:gs pos="0">
                    <a:schemeClr val="tx1"/>
                  </a:gs>
                  <a:gs pos="74000">
                    <a:srgbClr val="0FAAFF"/>
                  </a:gs>
                  <a:gs pos="90000">
                    <a:srgbClr val="0FAAFF"/>
                  </a:gs>
                  <a:gs pos="100000">
                    <a:schemeClr val="tx1"/>
                  </a:gs>
                </a:gsLst>
                <a:lin ang="0" scaled="0"/>
              </a:gra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Freeform 3">
              <a:extLst>
                <a:ext uri="{FF2B5EF4-FFF2-40B4-BE49-F238E27FC236}">
                  <a16:creationId xmlns:a16="http://schemas.microsoft.com/office/drawing/2014/main" id="{0A0332BB-F37D-BD4C-93C5-816AB7F117B1}"/>
                </a:ext>
              </a:extLst>
            </p:cNvPr>
            <p:cNvSpPr/>
            <p:nvPr/>
          </p:nvSpPr>
          <p:spPr>
            <a:xfrm>
              <a:off x="6598" y="6173865"/>
              <a:ext cx="24382095" cy="500202"/>
            </a:xfrm>
            <a:custGeom>
              <a:avLst/>
              <a:gdLst>
                <a:gd name="connsiteX0" fmla="*/ 0 w 24382095"/>
                <a:gd name="connsiteY0" fmla="*/ 500202 h 500202"/>
                <a:gd name="connsiteX1" fmla="*/ 7206031 w 24382095"/>
                <a:gd name="connsiteY1" fmla="*/ 500202 h 500202"/>
                <a:gd name="connsiteX2" fmla="*/ 12217730 w 24382095"/>
                <a:gd name="connsiteY2" fmla="*/ 0 h 500202"/>
                <a:gd name="connsiteX3" fmla="*/ 17174528 w 24382095"/>
                <a:gd name="connsiteY3" fmla="*/ 500202 h 500202"/>
                <a:gd name="connsiteX4" fmla="*/ 24382095 w 24382095"/>
                <a:gd name="connsiteY4" fmla="*/ 500202 h 50020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4382095" h="500202">
                  <a:moveTo>
                    <a:pt x="0" y="500202"/>
                  </a:moveTo>
                  <a:lnTo>
                    <a:pt x="7206031" y="500202"/>
                  </a:lnTo>
                  <a:cubicBezTo>
                    <a:pt x="9898837" y="500202"/>
                    <a:pt x="10189858" y="0"/>
                    <a:pt x="12217730" y="0"/>
                  </a:cubicBezTo>
                  <a:cubicBezTo>
                    <a:pt x="14245603" y="0"/>
                    <a:pt x="14481734" y="500202"/>
                    <a:pt x="17174528" y="500202"/>
                  </a:cubicBezTo>
                  <a:lnTo>
                    <a:pt x="24382095" y="500202"/>
                  </a:lnTo>
                </a:path>
              </a:pathLst>
            </a:custGeom>
            <a:solidFill>
              <a:srgbClr val="FFFFFF">
                <a:alpha val="0"/>
              </a:srgbClr>
            </a:solidFill>
            <a:ln w="9525" cap="flat">
              <a:gradFill>
                <a:gsLst>
                  <a:gs pos="30000">
                    <a:srgbClr val="0FAAFF"/>
                  </a:gs>
                  <a:gs pos="10000">
                    <a:srgbClr val="0FAAFF"/>
                  </a:gs>
                  <a:gs pos="0">
                    <a:schemeClr val="tx1"/>
                  </a:gs>
                  <a:gs pos="74000">
                    <a:srgbClr val="0FAAFF"/>
                  </a:gs>
                  <a:gs pos="90000">
                    <a:srgbClr val="0FAAFF"/>
                  </a:gs>
                  <a:gs pos="100000">
                    <a:schemeClr val="tx1"/>
                  </a:gs>
                </a:gsLst>
                <a:lin ang="0" scaled="0"/>
              </a:gra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Freeform 3">
              <a:extLst>
                <a:ext uri="{FF2B5EF4-FFF2-40B4-BE49-F238E27FC236}">
                  <a16:creationId xmlns:a16="http://schemas.microsoft.com/office/drawing/2014/main" id="{111E55E5-B799-D248-AF0E-630155EB6E2A}"/>
                </a:ext>
              </a:extLst>
            </p:cNvPr>
            <p:cNvSpPr/>
            <p:nvPr/>
          </p:nvSpPr>
          <p:spPr>
            <a:xfrm>
              <a:off x="6598" y="6442800"/>
              <a:ext cx="24382095" cy="306680"/>
            </a:xfrm>
            <a:custGeom>
              <a:avLst/>
              <a:gdLst>
                <a:gd name="connsiteX0" fmla="*/ 0 w 24382095"/>
                <a:gd name="connsiteY0" fmla="*/ 306680 h 306680"/>
                <a:gd name="connsiteX1" fmla="*/ 7206031 w 24382095"/>
                <a:gd name="connsiteY1" fmla="*/ 306680 h 306680"/>
                <a:gd name="connsiteX2" fmla="*/ 12217730 w 24382095"/>
                <a:gd name="connsiteY2" fmla="*/ 0 h 306680"/>
                <a:gd name="connsiteX3" fmla="*/ 17174528 w 24382095"/>
                <a:gd name="connsiteY3" fmla="*/ 306680 h 306680"/>
                <a:gd name="connsiteX4" fmla="*/ 24382095 w 24382095"/>
                <a:gd name="connsiteY4" fmla="*/ 306680 h 30668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4382095" h="306680">
                  <a:moveTo>
                    <a:pt x="0" y="306680"/>
                  </a:moveTo>
                  <a:lnTo>
                    <a:pt x="7206031" y="306680"/>
                  </a:lnTo>
                  <a:cubicBezTo>
                    <a:pt x="9898837" y="306680"/>
                    <a:pt x="10189858" y="0"/>
                    <a:pt x="12217730" y="0"/>
                  </a:cubicBezTo>
                  <a:cubicBezTo>
                    <a:pt x="14245603" y="0"/>
                    <a:pt x="14481734" y="306680"/>
                    <a:pt x="17174528" y="306680"/>
                  </a:cubicBezTo>
                  <a:lnTo>
                    <a:pt x="24382095" y="306680"/>
                  </a:lnTo>
                </a:path>
              </a:pathLst>
            </a:custGeom>
            <a:solidFill>
              <a:srgbClr val="FFFFFF">
                <a:alpha val="0"/>
              </a:srgbClr>
            </a:solidFill>
            <a:ln w="9525" cap="flat">
              <a:gradFill>
                <a:gsLst>
                  <a:gs pos="30000">
                    <a:srgbClr val="0FAAFF"/>
                  </a:gs>
                  <a:gs pos="10000">
                    <a:srgbClr val="0FAAFF"/>
                  </a:gs>
                  <a:gs pos="0">
                    <a:schemeClr val="tx1"/>
                  </a:gs>
                  <a:gs pos="74000">
                    <a:srgbClr val="0FAAFF"/>
                  </a:gs>
                  <a:gs pos="90000">
                    <a:srgbClr val="0FAAFF"/>
                  </a:gs>
                  <a:gs pos="100000">
                    <a:schemeClr val="tx1"/>
                  </a:gs>
                </a:gsLst>
                <a:lin ang="0" scaled="0"/>
              </a:gra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Freeform 3">
              <a:extLst>
                <a:ext uri="{FF2B5EF4-FFF2-40B4-BE49-F238E27FC236}">
                  <a16:creationId xmlns:a16="http://schemas.microsoft.com/office/drawing/2014/main" id="{90C42FF3-009E-A141-9B63-57B9B2879A08}"/>
                </a:ext>
              </a:extLst>
            </p:cNvPr>
            <p:cNvSpPr/>
            <p:nvPr/>
          </p:nvSpPr>
          <p:spPr>
            <a:xfrm>
              <a:off x="6598" y="6713339"/>
              <a:ext cx="24382095" cy="106591"/>
            </a:xfrm>
            <a:custGeom>
              <a:avLst/>
              <a:gdLst>
                <a:gd name="connsiteX0" fmla="*/ 0 w 24382095"/>
                <a:gd name="connsiteY0" fmla="*/ 106591 h 106591"/>
                <a:gd name="connsiteX1" fmla="*/ 7206031 w 24382095"/>
                <a:gd name="connsiteY1" fmla="*/ 106591 h 106591"/>
                <a:gd name="connsiteX2" fmla="*/ 12217730 w 24382095"/>
                <a:gd name="connsiteY2" fmla="*/ 0 h 106591"/>
                <a:gd name="connsiteX3" fmla="*/ 17174528 w 24382095"/>
                <a:gd name="connsiteY3" fmla="*/ 106591 h 106591"/>
                <a:gd name="connsiteX4" fmla="*/ 24382095 w 24382095"/>
                <a:gd name="connsiteY4" fmla="*/ 106591 h 10659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4382095" h="106591">
                  <a:moveTo>
                    <a:pt x="0" y="106591"/>
                  </a:moveTo>
                  <a:lnTo>
                    <a:pt x="7206031" y="106591"/>
                  </a:lnTo>
                  <a:cubicBezTo>
                    <a:pt x="9898837" y="106591"/>
                    <a:pt x="10189858" y="0"/>
                    <a:pt x="12217730" y="0"/>
                  </a:cubicBezTo>
                  <a:cubicBezTo>
                    <a:pt x="14245603" y="0"/>
                    <a:pt x="14481734" y="106591"/>
                    <a:pt x="17174528" y="106591"/>
                  </a:cubicBezTo>
                  <a:lnTo>
                    <a:pt x="24382095" y="106591"/>
                  </a:lnTo>
                </a:path>
              </a:pathLst>
            </a:custGeom>
            <a:solidFill>
              <a:srgbClr val="FFFFFF">
                <a:alpha val="0"/>
              </a:srgbClr>
            </a:solidFill>
            <a:ln w="9525" cap="flat">
              <a:gradFill>
                <a:gsLst>
                  <a:gs pos="30000">
                    <a:srgbClr val="0FAAFF"/>
                  </a:gs>
                  <a:gs pos="10000">
                    <a:srgbClr val="0FAAFF"/>
                  </a:gs>
                  <a:gs pos="0">
                    <a:schemeClr val="tx1"/>
                  </a:gs>
                  <a:gs pos="74000">
                    <a:srgbClr val="0FAAFF"/>
                  </a:gs>
                  <a:gs pos="90000">
                    <a:srgbClr val="0FAAFF"/>
                  </a:gs>
                  <a:gs pos="100000">
                    <a:schemeClr val="tx1"/>
                  </a:gs>
                </a:gsLst>
                <a:lin ang="0" scaled="0"/>
              </a:gra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Freeform 3">
              <a:extLst>
                <a:ext uri="{FF2B5EF4-FFF2-40B4-BE49-F238E27FC236}">
                  <a16:creationId xmlns:a16="http://schemas.microsoft.com/office/drawing/2014/main" id="{72831486-3A83-3545-A549-5CC96CFB9558}"/>
                </a:ext>
              </a:extLst>
            </p:cNvPr>
            <p:cNvSpPr/>
            <p:nvPr/>
          </p:nvSpPr>
          <p:spPr>
            <a:xfrm>
              <a:off x="5817" y="7308614"/>
              <a:ext cx="24382870" cy="1302118"/>
            </a:xfrm>
            <a:custGeom>
              <a:avLst/>
              <a:gdLst>
                <a:gd name="connsiteX0" fmla="*/ 0 w 24382870"/>
                <a:gd name="connsiteY0" fmla="*/ 0 h 1302118"/>
                <a:gd name="connsiteX1" fmla="*/ 7206107 w 24382870"/>
                <a:gd name="connsiteY1" fmla="*/ 0 h 1302118"/>
                <a:gd name="connsiteX2" fmla="*/ 12218137 w 24382870"/>
                <a:gd name="connsiteY2" fmla="*/ 1302118 h 1302118"/>
                <a:gd name="connsiteX3" fmla="*/ 17175251 w 24382870"/>
                <a:gd name="connsiteY3" fmla="*/ 0 h 1302118"/>
                <a:gd name="connsiteX4" fmla="*/ 24382870 w 24382870"/>
                <a:gd name="connsiteY4" fmla="*/ 0 h 130211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4382870" h="1302118">
                  <a:moveTo>
                    <a:pt x="0" y="0"/>
                  </a:moveTo>
                  <a:lnTo>
                    <a:pt x="7206107" y="0"/>
                  </a:lnTo>
                  <a:cubicBezTo>
                    <a:pt x="9899028" y="0"/>
                    <a:pt x="10190162" y="1302118"/>
                    <a:pt x="12218137" y="1302118"/>
                  </a:cubicBezTo>
                  <a:cubicBezTo>
                    <a:pt x="14246085" y="1302118"/>
                    <a:pt x="14482331" y="0"/>
                    <a:pt x="17175251" y="0"/>
                  </a:cubicBezTo>
                  <a:lnTo>
                    <a:pt x="24382870" y="0"/>
                  </a:lnTo>
                </a:path>
              </a:pathLst>
            </a:custGeom>
            <a:solidFill>
              <a:srgbClr val="FFFFFF">
                <a:alpha val="0"/>
              </a:srgbClr>
            </a:solidFill>
            <a:ln w="9525" cap="flat">
              <a:gradFill>
                <a:gsLst>
                  <a:gs pos="30000">
                    <a:srgbClr val="0FAAFF"/>
                  </a:gs>
                  <a:gs pos="10000">
                    <a:srgbClr val="0FAAFF"/>
                  </a:gs>
                  <a:gs pos="0">
                    <a:schemeClr val="tx1"/>
                  </a:gs>
                  <a:gs pos="74000">
                    <a:srgbClr val="0FAAFF"/>
                  </a:gs>
                  <a:gs pos="90000">
                    <a:srgbClr val="0FAAFF"/>
                  </a:gs>
                  <a:gs pos="100000">
                    <a:schemeClr val="tx1"/>
                  </a:gs>
                </a:gsLst>
                <a:lin ang="0" scaled="0"/>
              </a:gra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Freeform 3">
              <a:extLst>
                <a:ext uri="{FF2B5EF4-FFF2-40B4-BE49-F238E27FC236}">
                  <a16:creationId xmlns:a16="http://schemas.microsoft.com/office/drawing/2014/main" id="{E52A3165-091B-9E49-B3E3-F440977674AD}"/>
                </a:ext>
              </a:extLst>
            </p:cNvPr>
            <p:cNvSpPr/>
            <p:nvPr/>
          </p:nvSpPr>
          <p:spPr>
            <a:xfrm>
              <a:off x="8539" y="7239906"/>
              <a:ext cx="24380152" cy="1103579"/>
            </a:xfrm>
            <a:custGeom>
              <a:avLst/>
              <a:gdLst>
                <a:gd name="connsiteX0" fmla="*/ 0 w 24380152"/>
                <a:gd name="connsiteY0" fmla="*/ 0 h 1103579"/>
                <a:gd name="connsiteX1" fmla="*/ 7205777 w 24380152"/>
                <a:gd name="connsiteY1" fmla="*/ 0 h 1103579"/>
                <a:gd name="connsiteX2" fmla="*/ 12216765 w 24380152"/>
                <a:gd name="connsiteY2" fmla="*/ 1103579 h 1103579"/>
                <a:gd name="connsiteX3" fmla="*/ 17172864 w 24380152"/>
                <a:gd name="connsiteY3" fmla="*/ 0 h 1103579"/>
                <a:gd name="connsiteX4" fmla="*/ 24380152 w 24380152"/>
                <a:gd name="connsiteY4" fmla="*/ 0 h 11035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4380152" h="1103579">
                  <a:moveTo>
                    <a:pt x="0" y="0"/>
                  </a:moveTo>
                  <a:lnTo>
                    <a:pt x="7205777" y="0"/>
                  </a:lnTo>
                  <a:cubicBezTo>
                    <a:pt x="9898126" y="0"/>
                    <a:pt x="10189210" y="1103579"/>
                    <a:pt x="12216765" y="1103579"/>
                  </a:cubicBezTo>
                  <a:cubicBezTo>
                    <a:pt x="14244307" y="1103579"/>
                    <a:pt x="14480502" y="0"/>
                    <a:pt x="17172864" y="0"/>
                  </a:cubicBezTo>
                  <a:lnTo>
                    <a:pt x="24380152" y="0"/>
                  </a:lnTo>
                </a:path>
              </a:pathLst>
            </a:custGeom>
            <a:solidFill>
              <a:srgbClr val="FFFFFF">
                <a:alpha val="0"/>
              </a:srgbClr>
            </a:solidFill>
            <a:ln w="9525" cap="flat">
              <a:gradFill>
                <a:gsLst>
                  <a:gs pos="30000">
                    <a:srgbClr val="0FAAFF"/>
                  </a:gs>
                  <a:gs pos="10000">
                    <a:srgbClr val="0FAAFF"/>
                  </a:gs>
                  <a:gs pos="0">
                    <a:schemeClr val="tx1"/>
                  </a:gs>
                  <a:gs pos="74000">
                    <a:srgbClr val="0FAAFF"/>
                  </a:gs>
                  <a:gs pos="90000">
                    <a:srgbClr val="0FAAFF"/>
                  </a:gs>
                  <a:gs pos="100000">
                    <a:schemeClr val="tx1"/>
                  </a:gs>
                </a:gsLst>
                <a:lin ang="0" scaled="0"/>
              </a:gra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Freeform 3">
              <a:extLst>
                <a:ext uri="{FF2B5EF4-FFF2-40B4-BE49-F238E27FC236}">
                  <a16:creationId xmlns:a16="http://schemas.microsoft.com/office/drawing/2014/main" id="{CC07BD21-39AB-BF42-8CF3-F6301CDB40C2}"/>
                </a:ext>
              </a:extLst>
            </p:cNvPr>
            <p:cNvSpPr/>
            <p:nvPr/>
          </p:nvSpPr>
          <p:spPr>
            <a:xfrm>
              <a:off x="6598" y="7168976"/>
              <a:ext cx="24382095" cy="905586"/>
            </a:xfrm>
            <a:custGeom>
              <a:avLst/>
              <a:gdLst>
                <a:gd name="connsiteX0" fmla="*/ 0 w 24382095"/>
                <a:gd name="connsiteY0" fmla="*/ 0 h 905586"/>
                <a:gd name="connsiteX1" fmla="*/ 7206031 w 24382095"/>
                <a:gd name="connsiteY1" fmla="*/ 0 h 905586"/>
                <a:gd name="connsiteX2" fmla="*/ 12217730 w 24382095"/>
                <a:gd name="connsiteY2" fmla="*/ 905586 h 905586"/>
                <a:gd name="connsiteX3" fmla="*/ 17174528 w 24382095"/>
                <a:gd name="connsiteY3" fmla="*/ 0 h 905586"/>
                <a:gd name="connsiteX4" fmla="*/ 24382095 w 24382095"/>
                <a:gd name="connsiteY4" fmla="*/ 0 h 90558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4382095" h="905586">
                  <a:moveTo>
                    <a:pt x="0" y="0"/>
                  </a:moveTo>
                  <a:lnTo>
                    <a:pt x="7206031" y="0"/>
                  </a:lnTo>
                  <a:cubicBezTo>
                    <a:pt x="9898837" y="0"/>
                    <a:pt x="10189858" y="905586"/>
                    <a:pt x="12217730" y="905586"/>
                  </a:cubicBezTo>
                  <a:cubicBezTo>
                    <a:pt x="14245603" y="905586"/>
                    <a:pt x="14481734" y="0"/>
                    <a:pt x="17174528" y="0"/>
                  </a:cubicBezTo>
                  <a:lnTo>
                    <a:pt x="24382095" y="0"/>
                  </a:lnTo>
                </a:path>
              </a:pathLst>
            </a:custGeom>
            <a:solidFill>
              <a:srgbClr val="FFFFFF">
                <a:alpha val="0"/>
              </a:srgbClr>
            </a:solidFill>
            <a:ln w="9525" cap="flat">
              <a:gradFill>
                <a:gsLst>
                  <a:gs pos="30000">
                    <a:srgbClr val="0FAAFF"/>
                  </a:gs>
                  <a:gs pos="10000">
                    <a:srgbClr val="0FAAFF"/>
                  </a:gs>
                  <a:gs pos="0">
                    <a:schemeClr val="tx1"/>
                  </a:gs>
                  <a:gs pos="74000">
                    <a:srgbClr val="0FAAFF"/>
                  </a:gs>
                  <a:gs pos="90000">
                    <a:srgbClr val="0FAAFF"/>
                  </a:gs>
                  <a:gs pos="100000">
                    <a:schemeClr val="tx1"/>
                  </a:gs>
                </a:gsLst>
                <a:lin ang="0" scaled="0"/>
              </a:gra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Freeform 3">
              <a:extLst>
                <a:ext uri="{FF2B5EF4-FFF2-40B4-BE49-F238E27FC236}">
                  <a16:creationId xmlns:a16="http://schemas.microsoft.com/office/drawing/2014/main" id="{E7F72433-FD8C-F24C-BA4B-494AA3F14FB8}"/>
                </a:ext>
              </a:extLst>
            </p:cNvPr>
            <p:cNvSpPr/>
            <p:nvPr/>
          </p:nvSpPr>
          <p:spPr>
            <a:xfrm>
              <a:off x="6598" y="7095555"/>
              <a:ext cx="24382095" cy="702119"/>
            </a:xfrm>
            <a:custGeom>
              <a:avLst/>
              <a:gdLst>
                <a:gd name="connsiteX0" fmla="*/ 0 w 24382095"/>
                <a:gd name="connsiteY0" fmla="*/ 0 h 702119"/>
                <a:gd name="connsiteX1" fmla="*/ 7206031 w 24382095"/>
                <a:gd name="connsiteY1" fmla="*/ 0 h 702119"/>
                <a:gd name="connsiteX2" fmla="*/ 12217730 w 24382095"/>
                <a:gd name="connsiteY2" fmla="*/ 702119 h 702119"/>
                <a:gd name="connsiteX3" fmla="*/ 17174528 w 24382095"/>
                <a:gd name="connsiteY3" fmla="*/ 0 h 702119"/>
                <a:gd name="connsiteX4" fmla="*/ 24382095 w 24382095"/>
                <a:gd name="connsiteY4" fmla="*/ 0 h 70211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4382095" h="702119">
                  <a:moveTo>
                    <a:pt x="0" y="0"/>
                  </a:moveTo>
                  <a:lnTo>
                    <a:pt x="7206031" y="0"/>
                  </a:lnTo>
                  <a:cubicBezTo>
                    <a:pt x="9898837" y="0"/>
                    <a:pt x="10189858" y="702119"/>
                    <a:pt x="12217730" y="702119"/>
                  </a:cubicBezTo>
                  <a:cubicBezTo>
                    <a:pt x="14245603" y="702119"/>
                    <a:pt x="14481734" y="0"/>
                    <a:pt x="17174528" y="0"/>
                  </a:cubicBezTo>
                  <a:lnTo>
                    <a:pt x="24382095" y="0"/>
                  </a:lnTo>
                </a:path>
              </a:pathLst>
            </a:custGeom>
            <a:solidFill>
              <a:srgbClr val="FFFFFF">
                <a:alpha val="0"/>
              </a:srgbClr>
            </a:solidFill>
            <a:ln w="9525" cap="flat">
              <a:gradFill>
                <a:gsLst>
                  <a:gs pos="30000">
                    <a:srgbClr val="0FAAFF"/>
                  </a:gs>
                  <a:gs pos="10000">
                    <a:srgbClr val="0FAAFF"/>
                  </a:gs>
                  <a:gs pos="0">
                    <a:schemeClr val="tx1"/>
                  </a:gs>
                  <a:gs pos="74000">
                    <a:srgbClr val="0FAAFF"/>
                  </a:gs>
                  <a:gs pos="90000">
                    <a:srgbClr val="0FAAFF"/>
                  </a:gs>
                  <a:gs pos="100000">
                    <a:schemeClr val="tx1"/>
                  </a:gs>
                </a:gsLst>
                <a:lin ang="0" scaled="0"/>
              </a:gra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Freeform 3">
              <a:extLst>
                <a:ext uri="{FF2B5EF4-FFF2-40B4-BE49-F238E27FC236}">
                  <a16:creationId xmlns:a16="http://schemas.microsoft.com/office/drawing/2014/main" id="{06F08933-F770-1640-B363-1803FA475DAF}"/>
                </a:ext>
              </a:extLst>
            </p:cNvPr>
            <p:cNvSpPr/>
            <p:nvPr/>
          </p:nvSpPr>
          <p:spPr>
            <a:xfrm>
              <a:off x="6598" y="7032005"/>
              <a:ext cx="24382095" cy="500202"/>
            </a:xfrm>
            <a:custGeom>
              <a:avLst/>
              <a:gdLst>
                <a:gd name="connsiteX0" fmla="*/ 0 w 24382095"/>
                <a:gd name="connsiteY0" fmla="*/ 0 h 500202"/>
                <a:gd name="connsiteX1" fmla="*/ 7206031 w 24382095"/>
                <a:gd name="connsiteY1" fmla="*/ 0 h 500202"/>
                <a:gd name="connsiteX2" fmla="*/ 12217730 w 24382095"/>
                <a:gd name="connsiteY2" fmla="*/ 500202 h 500202"/>
                <a:gd name="connsiteX3" fmla="*/ 17174528 w 24382095"/>
                <a:gd name="connsiteY3" fmla="*/ 0 h 500202"/>
                <a:gd name="connsiteX4" fmla="*/ 24382095 w 24382095"/>
                <a:gd name="connsiteY4" fmla="*/ 0 h 50020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4382095" h="500202">
                  <a:moveTo>
                    <a:pt x="0" y="0"/>
                  </a:moveTo>
                  <a:lnTo>
                    <a:pt x="7206031" y="0"/>
                  </a:lnTo>
                  <a:cubicBezTo>
                    <a:pt x="9898837" y="0"/>
                    <a:pt x="10189858" y="500202"/>
                    <a:pt x="12217730" y="500202"/>
                  </a:cubicBezTo>
                  <a:cubicBezTo>
                    <a:pt x="14245603" y="500202"/>
                    <a:pt x="14481734" y="0"/>
                    <a:pt x="17174528" y="0"/>
                  </a:cubicBezTo>
                  <a:lnTo>
                    <a:pt x="24382095" y="0"/>
                  </a:lnTo>
                </a:path>
              </a:pathLst>
            </a:custGeom>
            <a:solidFill>
              <a:srgbClr val="FFFFFF">
                <a:alpha val="0"/>
              </a:srgbClr>
            </a:solidFill>
            <a:ln w="9525" cap="flat">
              <a:gradFill>
                <a:gsLst>
                  <a:gs pos="30000">
                    <a:srgbClr val="0FAAFF"/>
                  </a:gs>
                  <a:gs pos="10000">
                    <a:srgbClr val="0FAAFF"/>
                  </a:gs>
                  <a:gs pos="0">
                    <a:schemeClr val="tx1"/>
                  </a:gs>
                  <a:gs pos="74000">
                    <a:srgbClr val="0FAAFF"/>
                  </a:gs>
                  <a:gs pos="90000">
                    <a:srgbClr val="0FAAFF"/>
                  </a:gs>
                  <a:gs pos="100000">
                    <a:schemeClr val="tx1"/>
                  </a:gs>
                </a:gsLst>
                <a:lin ang="0" scaled="0"/>
              </a:gra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Freeform 3">
              <a:extLst>
                <a:ext uri="{FF2B5EF4-FFF2-40B4-BE49-F238E27FC236}">
                  <a16:creationId xmlns:a16="http://schemas.microsoft.com/office/drawing/2014/main" id="{5F7D2E58-8E4B-774D-8D1F-FF3D0CD088D7}"/>
                </a:ext>
              </a:extLst>
            </p:cNvPr>
            <p:cNvSpPr/>
            <p:nvPr/>
          </p:nvSpPr>
          <p:spPr>
            <a:xfrm>
              <a:off x="6598" y="6956599"/>
              <a:ext cx="24382095" cy="306667"/>
            </a:xfrm>
            <a:custGeom>
              <a:avLst/>
              <a:gdLst>
                <a:gd name="connsiteX0" fmla="*/ 0 w 24382095"/>
                <a:gd name="connsiteY0" fmla="*/ 0 h 306667"/>
                <a:gd name="connsiteX1" fmla="*/ 7206031 w 24382095"/>
                <a:gd name="connsiteY1" fmla="*/ 0 h 306667"/>
                <a:gd name="connsiteX2" fmla="*/ 12217730 w 24382095"/>
                <a:gd name="connsiteY2" fmla="*/ 306667 h 306667"/>
                <a:gd name="connsiteX3" fmla="*/ 17174528 w 24382095"/>
                <a:gd name="connsiteY3" fmla="*/ 0 h 306667"/>
                <a:gd name="connsiteX4" fmla="*/ 24382095 w 24382095"/>
                <a:gd name="connsiteY4" fmla="*/ 0 h 30666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4382095" h="306667">
                  <a:moveTo>
                    <a:pt x="0" y="0"/>
                  </a:moveTo>
                  <a:lnTo>
                    <a:pt x="7206031" y="0"/>
                  </a:lnTo>
                  <a:cubicBezTo>
                    <a:pt x="9898837" y="0"/>
                    <a:pt x="10189858" y="306667"/>
                    <a:pt x="12217730" y="306667"/>
                  </a:cubicBezTo>
                  <a:cubicBezTo>
                    <a:pt x="14245603" y="306667"/>
                    <a:pt x="14481734" y="0"/>
                    <a:pt x="17174528" y="0"/>
                  </a:cubicBezTo>
                  <a:lnTo>
                    <a:pt x="24382095" y="0"/>
                  </a:lnTo>
                </a:path>
              </a:pathLst>
            </a:custGeom>
            <a:solidFill>
              <a:srgbClr val="FFFFFF">
                <a:alpha val="0"/>
              </a:srgbClr>
            </a:solidFill>
            <a:ln w="9525" cap="flat">
              <a:gradFill>
                <a:gsLst>
                  <a:gs pos="30000">
                    <a:srgbClr val="0FAAFF"/>
                  </a:gs>
                  <a:gs pos="10000">
                    <a:srgbClr val="0FAAFF"/>
                  </a:gs>
                  <a:gs pos="0">
                    <a:schemeClr val="tx1"/>
                  </a:gs>
                  <a:gs pos="74000">
                    <a:srgbClr val="0FAAFF"/>
                  </a:gs>
                  <a:gs pos="90000">
                    <a:srgbClr val="0FAAFF"/>
                  </a:gs>
                  <a:gs pos="100000">
                    <a:schemeClr val="tx1"/>
                  </a:gs>
                </a:gsLst>
                <a:lin ang="0" scaled="0"/>
              </a:gra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Freeform 3">
              <a:extLst>
                <a:ext uri="{FF2B5EF4-FFF2-40B4-BE49-F238E27FC236}">
                  <a16:creationId xmlns:a16="http://schemas.microsoft.com/office/drawing/2014/main" id="{AF5A3691-C2E8-BD42-8306-941CFEA2341C}"/>
                </a:ext>
              </a:extLst>
            </p:cNvPr>
            <p:cNvSpPr/>
            <p:nvPr/>
          </p:nvSpPr>
          <p:spPr>
            <a:xfrm>
              <a:off x="6598" y="6885807"/>
              <a:ext cx="24382095" cy="106591"/>
            </a:xfrm>
            <a:custGeom>
              <a:avLst/>
              <a:gdLst>
                <a:gd name="connsiteX0" fmla="*/ 0 w 24382095"/>
                <a:gd name="connsiteY0" fmla="*/ 0 h 106591"/>
                <a:gd name="connsiteX1" fmla="*/ 7206031 w 24382095"/>
                <a:gd name="connsiteY1" fmla="*/ 0 h 106591"/>
                <a:gd name="connsiteX2" fmla="*/ 12217730 w 24382095"/>
                <a:gd name="connsiteY2" fmla="*/ 106591 h 106591"/>
                <a:gd name="connsiteX3" fmla="*/ 17174528 w 24382095"/>
                <a:gd name="connsiteY3" fmla="*/ 0 h 106591"/>
                <a:gd name="connsiteX4" fmla="*/ 24382095 w 24382095"/>
                <a:gd name="connsiteY4" fmla="*/ 0 h 10659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4382095" h="106591">
                  <a:moveTo>
                    <a:pt x="0" y="0"/>
                  </a:moveTo>
                  <a:lnTo>
                    <a:pt x="7206031" y="0"/>
                  </a:lnTo>
                  <a:cubicBezTo>
                    <a:pt x="9898837" y="0"/>
                    <a:pt x="10189858" y="106591"/>
                    <a:pt x="12217730" y="106591"/>
                  </a:cubicBezTo>
                  <a:cubicBezTo>
                    <a:pt x="14245603" y="106591"/>
                    <a:pt x="14481734" y="0"/>
                    <a:pt x="17174528" y="0"/>
                  </a:cubicBezTo>
                  <a:lnTo>
                    <a:pt x="24382095" y="0"/>
                  </a:lnTo>
                </a:path>
              </a:pathLst>
            </a:custGeom>
            <a:solidFill>
              <a:srgbClr val="FFFFFF">
                <a:alpha val="0"/>
              </a:srgbClr>
            </a:solidFill>
            <a:ln w="9525" cap="flat">
              <a:gradFill>
                <a:gsLst>
                  <a:gs pos="30000">
                    <a:srgbClr val="0FAAFF"/>
                  </a:gs>
                  <a:gs pos="10000">
                    <a:srgbClr val="0FAAFF"/>
                  </a:gs>
                  <a:gs pos="0">
                    <a:schemeClr val="tx1"/>
                  </a:gs>
                  <a:gs pos="74000">
                    <a:srgbClr val="0FAAFF"/>
                  </a:gs>
                  <a:gs pos="90000">
                    <a:srgbClr val="0FAAFF"/>
                  </a:gs>
                  <a:gs pos="100000">
                    <a:schemeClr val="tx1"/>
                  </a:gs>
                </a:gsLst>
                <a:lin ang="0" scaled="0"/>
              </a:gra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Title 1"/>
          <p:cNvSpPr>
            <a:spLocks noGrp="1"/>
          </p:cNvSpPr>
          <p:nvPr>
            <p:ph type="title"/>
          </p:nvPr>
        </p:nvSpPr>
        <p:spPr>
          <a:xfrm>
            <a:off x="504001" y="1016064"/>
            <a:ext cx="11186476" cy="415498"/>
          </a:xfrm>
        </p:spPr>
        <p:txBody>
          <a:bodyPr/>
          <a:lstStyle/>
          <a:p>
            <a:pPr algn="ctr"/>
            <a:r>
              <a:rPr lang="en-US" dirty="0"/>
              <a:t> Intelligent Spend Management</a:t>
            </a:r>
          </a:p>
        </p:txBody>
      </p:sp>
      <p:sp>
        <p:nvSpPr>
          <p:cNvPr id="3" name="TextBox 2">
            <a:extLst>
              <a:ext uri="{FF2B5EF4-FFF2-40B4-BE49-F238E27FC236}">
                <a16:creationId xmlns:a16="http://schemas.microsoft.com/office/drawing/2014/main" id="{A8CE692B-B158-E34C-B77E-C86A7B2F5842}"/>
              </a:ext>
            </a:extLst>
          </p:cNvPr>
          <p:cNvSpPr txBox="1"/>
          <p:nvPr/>
        </p:nvSpPr>
        <p:spPr>
          <a:xfrm>
            <a:off x="2532889" y="1520599"/>
            <a:ext cx="7129398" cy="276999"/>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1800" dirty="0">
                <a:solidFill>
                  <a:schemeClr val="bg1"/>
                </a:solidFill>
              </a:rPr>
              <a:t>Every source. Every category. One unified view</a:t>
            </a:r>
          </a:p>
        </p:txBody>
      </p:sp>
      <p:grpSp>
        <p:nvGrpSpPr>
          <p:cNvPr id="7" name="globe lnes">
            <a:extLst>
              <a:ext uri="{FF2B5EF4-FFF2-40B4-BE49-F238E27FC236}">
                <a16:creationId xmlns:a16="http://schemas.microsoft.com/office/drawing/2014/main" id="{4F067908-DD0F-1F44-ACEA-2AC1DA5DBE2A}"/>
              </a:ext>
            </a:extLst>
          </p:cNvPr>
          <p:cNvGrpSpPr>
            <a:grpSpLocks noChangeAspect="1"/>
          </p:cNvGrpSpPr>
          <p:nvPr/>
        </p:nvGrpSpPr>
        <p:grpSpPr>
          <a:xfrm>
            <a:off x="5216494" y="3043551"/>
            <a:ext cx="1761490" cy="1761497"/>
            <a:chOff x="10438252" y="5091537"/>
            <a:chExt cx="3522980" cy="3522993"/>
          </a:xfrm>
        </p:grpSpPr>
        <p:sp>
          <p:nvSpPr>
            <p:cNvPr id="4" name="Freeform 3">
              <a:extLst>
                <a:ext uri="{FF2B5EF4-FFF2-40B4-BE49-F238E27FC236}">
                  <a16:creationId xmlns:a16="http://schemas.microsoft.com/office/drawing/2014/main" id="{53DF1E76-BF08-5247-AB80-3967FAE1AD88}"/>
                </a:ext>
              </a:extLst>
            </p:cNvPr>
            <p:cNvSpPr/>
            <p:nvPr/>
          </p:nvSpPr>
          <p:spPr>
            <a:xfrm>
              <a:off x="10438252" y="5091537"/>
              <a:ext cx="3522980" cy="3522993"/>
            </a:xfrm>
            <a:custGeom>
              <a:avLst/>
              <a:gdLst>
                <a:gd name="connsiteX0" fmla="*/ 3522980 w 3522980"/>
                <a:gd name="connsiteY0" fmla="*/ 1761503 h 3522993"/>
                <a:gd name="connsiteX1" fmla="*/ 1761490 w 3522980"/>
                <a:gd name="connsiteY1" fmla="*/ 3522993 h 3522993"/>
                <a:gd name="connsiteX2" fmla="*/ 0 w 3522980"/>
                <a:gd name="connsiteY2" fmla="*/ 1761503 h 3522993"/>
                <a:gd name="connsiteX3" fmla="*/ 1761490 w 3522980"/>
                <a:gd name="connsiteY3" fmla="*/ 0 h 3522993"/>
                <a:gd name="connsiteX4" fmla="*/ 3522980 w 3522980"/>
                <a:gd name="connsiteY4" fmla="*/ 1761503 h 352299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22980" h="3522993">
                  <a:moveTo>
                    <a:pt x="3522980" y="1761503"/>
                  </a:moveTo>
                  <a:cubicBezTo>
                    <a:pt x="3522980" y="2734348"/>
                    <a:pt x="2734323" y="3522993"/>
                    <a:pt x="1761490" y="3522993"/>
                  </a:cubicBezTo>
                  <a:cubicBezTo>
                    <a:pt x="788645" y="3522993"/>
                    <a:pt x="0" y="2734348"/>
                    <a:pt x="0" y="1761503"/>
                  </a:cubicBezTo>
                  <a:cubicBezTo>
                    <a:pt x="0" y="788657"/>
                    <a:pt x="788645" y="0"/>
                    <a:pt x="1761490" y="0"/>
                  </a:cubicBezTo>
                  <a:cubicBezTo>
                    <a:pt x="2734323" y="0"/>
                    <a:pt x="3522980" y="788657"/>
                    <a:pt x="3522980" y="1761503"/>
                  </a:cubicBezTo>
                  <a:close/>
                </a:path>
              </a:pathLst>
            </a:custGeom>
            <a:solidFill>
              <a:srgbClr val="FFFFFF">
                <a:alpha val="0"/>
              </a:srgbClr>
            </a:solidFill>
            <a:ln w="9525" cap="flat">
              <a:solidFill>
                <a:srgbClr val="0FAAFF"/>
              </a:soli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a:extLst>
                <a:ext uri="{FF2B5EF4-FFF2-40B4-BE49-F238E27FC236}">
                  <a16:creationId xmlns:a16="http://schemas.microsoft.com/office/drawing/2014/main" id="{F75B9013-DA6C-5B46-813F-EBE3F7F2B4EB}"/>
                </a:ext>
              </a:extLst>
            </p:cNvPr>
            <p:cNvSpPr/>
            <p:nvPr/>
          </p:nvSpPr>
          <p:spPr>
            <a:xfrm>
              <a:off x="10837664" y="5091537"/>
              <a:ext cx="2724150" cy="3522993"/>
            </a:xfrm>
            <a:custGeom>
              <a:avLst/>
              <a:gdLst>
                <a:gd name="connsiteX0" fmla="*/ 2724150 w 2724150"/>
                <a:gd name="connsiteY0" fmla="*/ 1761503 h 3522993"/>
                <a:gd name="connsiteX1" fmla="*/ 1362075 w 2724150"/>
                <a:gd name="connsiteY1" fmla="*/ 3522993 h 3522993"/>
                <a:gd name="connsiteX2" fmla="*/ 0 w 2724150"/>
                <a:gd name="connsiteY2" fmla="*/ 1761503 h 3522993"/>
                <a:gd name="connsiteX3" fmla="*/ 1362075 w 2724150"/>
                <a:gd name="connsiteY3" fmla="*/ 0 h 3522993"/>
                <a:gd name="connsiteX4" fmla="*/ 2724150 w 2724150"/>
                <a:gd name="connsiteY4" fmla="*/ 1761503 h 352299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724150" h="3522993">
                  <a:moveTo>
                    <a:pt x="2724150" y="1761503"/>
                  </a:moveTo>
                  <a:cubicBezTo>
                    <a:pt x="2724150" y="2734348"/>
                    <a:pt x="2114321" y="3522993"/>
                    <a:pt x="1362075" y="3522993"/>
                  </a:cubicBezTo>
                  <a:cubicBezTo>
                    <a:pt x="609829" y="3522993"/>
                    <a:pt x="0" y="2734348"/>
                    <a:pt x="0" y="1761503"/>
                  </a:cubicBezTo>
                  <a:cubicBezTo>
                    <a:pt x="0" y="788657"/>
                    <a:pt x="609829" y="0"/>
                    <a:pt x="1362075" y="0"/>
                  </a:cubicBezTo>
                  <a:cubicBezTo>
                    <a:pt x="2114321" y="0"/>
                    <a:pt x="2724150" y="788657"/>
                    <a:pt x="2724150" y="1761503"/>
                  </a:cubicBezTo>
                  <a:close/>
                </a:path>
              </a:pathLst>
            </a:custGeom>
            <a:solidFill>
              <a:srgbClr val="FFFFFF">
                <a:alpha val="0"/>
              </a:srgbClr>
            </a:solidFill>
            <a:ln w="9525" cap="flat">
              <a:solidFill>
                <a:srgbClr val="0FAAFF"/>
              </a:soli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3">
              <a:extLst>
                <a:ext uri="{FF2B5EF4-FFF2-40B4-BE49-F238E27FC236}">
                  <a16:creationId xmlns:a16="http://schemas.microsoft.com/office/drawing/2014/main" id="{47B4A2F2-9A91-784B-81D1-62796CD8FD32}"/>
                </a:ext>
              </a:extLst>
            </p:cNvPr>
            <p:cNvSpPr/>
            <p:nvPr/>
          </p:nvSpPr>
          <p:spPr>
            <a:xfrm>
              <a:off x="11597400" y="5091537"/>
              <a:ext cx="1204671" cy="3522993"/>
            </a:xfrm>
            <a:custGeom>
              <a:avLst/>
              <a:gdLst>
                <a:gd name="connsiteX0" fmla="*/ 1204671 w 1204671"/>
                <a:gd name="connsiteY0" fmla="*/ 1761503 h 3522993"/>
                <a:gd name="connsiteX1" fmla="*/ 602336 w 1204671"/>
                <a:gd name="connsiteY1" fmla="*/ 3522993 h 3522993"/>
                <a:gd name="connsiteX2" fmla="*/ 0 w 1204671"/>
                <a:gd name="connsiteY2" fmla="*/ 1761503 h 3522993"/>
                <a:gd name="connsiteX3" fmla="*/ 602336 w 1204671"/>
                <a:gd name="connsiteY3" fmla="*/ 0 h 3522993"/>
                <a:gd name="connsiteX4" fmla="*/ 1204671 w 1204671"/>
                <a:gd name="connsiteY4" fmla="*/ 1761503 h 352299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04671" h="3522993">
                  <a:moveTo>
                    <a:pt x="1204671" y="1761503"/>
                  </a:moveTo>
                  <a:cubicBezTo>
                    <a:pt x="1204671" y="2734348"/>
                    <a:pt x="934999" y="3522993"/>
                    <a:pt x="602336" y="3522993"/>
                  </a:cubicBezTo>
                  <a:cubicBezTo>
                    <a:pt x="269672" y="3522993"/>
                    <a:pt x="0" y="2734348"/>
                    <a:pt x="0" y="1761503"/>
                  </a:cubicBezTo>
                  <a:cubicBezTo>
                    <a:pt x="0" y="788657"/>
                    <a:pt x="269672" y="0"/>
                    <a:pt x="602336" y="0"/>
                  </a:cubicBezTo>
                  <a:cubicBezTo>
                    <a:pt x="934999" y="0"/>
                    <a:pt x="1204671" y="788657"/>
                    <a:pt x="1204671" y="1761503"/>
                  </a:cubicBezTo>
                  <a:close/>
                </a:path>
              </a:pathLst>
            </a:custGeom>
            <a:solidFill>
              <a:srgbClr val="FFFFFF">
                <a:alpha val="0"/>
              </a:srgbClr>
            </a:solidFill>
            <a:ln w="9525" cap="flat">
              <a:solidFill>
                <a:srgbClr val="0FAAFF"/>
              </a:solidFill>
              <a:prstDash val="solid"/>
            </a:ln>
          </p:spPr>
          <p:style>
            <a:lnRef idx="1">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Group 9">
            <a:extLst>
              <a:ext uri="{FF2B5EF4-FFF2-40B4-BE49-F238E27FC236}">
                <a16:creationId xmlns:a16="http://schemas.microsoft.com/office/drawing/2014/main" id="{730A273F-AB3B-D041-AEBD-1E77068E38A0}"/>
              </a:ext>
            </a:extLst>
          </p:cNvPr>
          <p:cNvGrpSpPr/>
          <p:nvPr/>
        </p:nvGrpSpPr>
        <p:grpSpPr>
          <a:xfrm>
            <a:off x="1666592" y="2918556"/>
            <a:ext cx="2011487" cy="2011487"/>
            <a:chOff x="1666592" y="2918556"/>
            <a:chExt cx="2011487" cy="2011487"/>
          </a:xfrm>
        </p:grpSpPr>
        <p:sp>
          <p:nvSpPr>
            <p:cNvPr id="8" name="glow left">
              <a:extLst>
                <a:ext uri="{FF2B5EF4-FFF2-40B4-BE49-F238E27FC236}">
                  <a16:creationId xmlns:a16="http://schemas.microsoft.com/office/drawing/2014/main" id="{0384B05A-6700-7F44-97E0-712BAD4F305E}"/>
                </a:ext>
              </a:extLst>
            </p:cNvPr>
            <p:cNvSpPr/>
            <p:nvPr/>
          </p:nvSpPr>
          <p:spPr bwMode="gray">
            <a:xfrm>
              <a:off x="1848486" y="3098765"/>
              <a:ext cx="1647698" cy="1647698"/>
            </a:xfrm>
            <a:prstGeom prst="ellipse">
              <a:avLst/>
            </a:prstGeom>
            <a:solidFill>
              <a:srgbClr val="0FAAFF"/>
            </a:solidFill>
            <a:ln w="25400" algn="ctr">
              <a:noFill/>
              <a:miter lim="800000"/>
              <a:headEnd/>
              <a:tailEnd/>
            </a:ln>
            <a:effectLst>
              <a:glow rad="787400">
                <a:srgbClr val="0FAAFF"/>
              </a:glow>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grpSp>
          <p:nvGrpSpPr>
            <p:cNvPr id="16" name="Group 15">
              <a:extLst>
                <a:ext uri="{FF2B5EF4-FFF2-40B4-BE49-F238E27FC236}">
                  <a16:creationId xmlns:a16="http://schemas.microsoft.com/office/drawing/2014/main" id="{AEC8C7AA-F56C-8547-9895-9E9EC849BD4E}"/>
                </a:ext>
              </a:extLst>
            </p:cNvPr>
            <p:cNvGrpSpPr/>
            <p:nvPr/>
          </p:nvGrpSpPr>
          <p:grpSpPr>
            <a:xfrm>
              <a:off x="1666592" y="2918556"/>
              <a:ext cx="2011487" cy="2011487"/>
              <a:chOff x="1666592" y="3349180"/>
              <a:chExt cx="2011487" cy="2011487"/>
            </a:xfrm>
          </p:grpSpPr>
          <p:sp>
            <p:nvSpPr>
              <p:cNvPr id="31" name="Oval 30">
                <a:extLst>
                  <a:ext uri="{FF2B5EF4-FFF2-40B4-BE49-F238E27FC236}">
                    <a16:creationId xmlns:a16="http://schemas.microsoft.com/office/drawing/2014/main" id="{6ECF8000-D4D9-344C-BF00-74271523554F}"/>
                  </a:ext>
                </a:extLst>
              </p:cNvPr>
              <p:cNvSpPr/>
              <p:nvPr/>
            </p:nvSpPr>
            <p:spPr bwMode="gray">
              <a:xfrm>
                <a:off x="1666592" y="3349180"/>
                <a:ext cx="2011487" cy="2011487"/>
              </a:xfrm>
              <a:prstGeom prst="ellipse">
                <a:avLst/>
              </a:prstGeom>
              <a:solidFill>
                <a:schemeClr val="tx1"/>
              </a:solidFill>
              <a:ln w="127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53" name="Oval 52">
                <a:extLst>
                  <a:ext uri="{FF2B5EF4-FFF2-40B4-BE49-F238E27FC236}">
                    <a16:creationId xmlns:a16="http://schemas.microsoft.com/office/drawing/2014/main" id="{64208649-AFB7-2E47-A30E-E16156BE4DFA}"/>
                  </a:ext>
                </a:extLst>
              </p:cNvPr>
              <p:cNvSpPr/>
              <p:nvPr/>
            </p:nvSpPr>
            <p:spPr bwMode="gray">
              <a:xfrm>
                <a:off x="1808876" y="3491464"/>
                <a:ext cx="1726918" cy="1726918"/>
              </a:xfrm>
              <a:prstGeom prst="ellipse">
                <a:avLst/>
              </a:prstGeom>
              <a:solidFill>
                <a:schemeClr val="tx1"/>
              </a:solidFill>
              <a:ln w="127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pic>
            <p:nvPicPr>
              <p:cNvPr id="11" name="Picture 10">
                <a:extLst>
                  <a:ext uri="{FF2B5EF4-FFF2-40B4-BE49-F238E27FC236}">
                    <a16:creationId xmlns:a16="http://schemas.microsoft.com/office/drawing/2014/main" id="{1C79FAF6-B4BE-CD48-BA1D-BDD09C5CEB09}"/>
                  </a:ext>
                </a:extLst>
              </p:cNvPr>
              <p:cNvPicPr>
                <a:picLocks noChangeAspect="1"/>
              </p:cNvPicPr>
              <p:nvPr/>
            </p:nvPicPr>
            <p:blipFill>
              <a:blip r:embed="rId3"/>
              <a:stretch>
                <a:fillRect/>
              </a:stretch>
            </p:blipFill>
            <p:spPr>
              <a:xfrm>
                <a:off x="2232022" y="3507618"/>
                <a:ext cx="880627" cy="880627"/>
              </a:xfrm>
              <a:prstGeom prst="rect">
                <a:avLst/>
              </a:prstGeom>
            </p:spPr>
          </p:pic>
          <p:sp>
            <p:nvSpPr>
              <p:cNvPr id="12" name="TextBox 11">
                <a:extLst>
                  <a:ext uri="{FF2B5EF4-FFF2-40B4-BE49-F238E27FC236}">
                    <a16:creationId xmlns:a16="http://schemas.microsoft.com/office/drawing/2014/main" id="{E286A136-6349-E248-A976-90D7BFD17A97}"/>
                  </a:ext>
                </a:extLst>
              </p:cNvPr>
              <p:cNvSpPr txBox="1"/>
              <p:nvPr/>
            </p:nvSpPr>
            <p:spPr>
              <a:xfrm>
                <a:off x="1983845" y="4455112"/>
                <a:ext cx="1376980" cy="519373"/>
              </a:xfrm>
              <a:prstGeom prst="rect">
                <a:avLst/>
              </a:prstGeom>
              <a:noFill/>
            </p:spPr>
            <p:txBody>
              <a:bodyPr wrap="none" lIns="0" tIns="0" rIns="0" bIns="0" rtlCol="0">
                <a:spAutoFit/>
              </a:bodyPr>
              <a:lstStyle/>
              <a:p>
                <a:pPr algn="ctr" fontAlgn="base">
                  <a:lnSpc>
                    <a:spcPct val="90000"/>
                  </a:lnSpc>
                  <a:spcAft>
                    <a:spcPct val="0"/>
                  </a:spcAft>
                  <a:buClr>
                    <a:srgbClr val="F0AB00"/>
                  </a:buClr>
                  <a:buSzPct val="80000"/>
                </a:pPr>
                <a:r>
                  <a:rPr lang="en-US" sz="1250" dirty="0">
                    <a:solidFill>
                      <a:schemeClr val="bg1"/>
                    </a:solidFill>
                  </a:rPr>
                  <a:t>Comprehensive</a:t>
                </a:r>
              </a:p>
              <a:p>
                <a:pPr algn="ctr" fontAlgn="base">
                  <a:lnSpc>
                    <a:spcPct val="90000"/>
                  </a:lnSpc>
                  <a:spcAft>
                    <a:spcPct val="0"/>
                  </a:spcAft>
                  <a:buClr>
                    <a:srgbClr val="F0AB00"/>
                  </a:buClr>
                  <a:buSzPct val="80000"/>
                </a:pPr>
                <a:r>
                  <a:rPr lang="en-US" sz="1250" dirty="0">
                    <a:solidFill>
                      <a:schemeClr val="bg1"/>
                    </a:solidFill>
                  </a:rPr>
                  <a:t>Policy and Supplier</a:t>
                </a:r>
              </a:p>
              <a:p>
                <a:pPr algn="ctr" fontAlgn="base">
                  <a:lnSpc>
                    <a:spcPct val="90000"/>
                  </a:lnSpc>
                  <a:spcAft>
                    <a:spcPct val="0"/>
                  </a:spcAft>
                  <a:buClr>
                    <a:srgbClr val="F0AB00"/>
                  </a:buClr>
                  <a:buSzPct val="80000"/>
                </a:pPr>
                <a:r>
                  <a:rPr lang="en-US" sz="1250" dirty="0">
                    <a:solidFill>
                      <a:schemeClr val="bg1"/>
                    </a:solidFill>
                  </a:rPr>
                  <a:t>Management</a:t>
                </a:r>
              </a:p>
            </p:txBody>
          </p:sp>
        </p:grpSp>
      </p:grpSp>
      <p:grpSp>
        <p:nvGrpSpPr>
          <p:cNvPr id="13" name="Group 12">
            <a:extLst>
              <a:ext uri="{FF2B5EF4-FFF2-40B4-BE49-F238E27FC236}">
                <a16:creationId xmlns:a16="http://schemas.microsoft.com/office/drawing/2014/main" id="{26D3BAB5-93FE-6840-99D0-791EC4D0EB4F}"/>
              </a:ext>
            </a:extLst>
          </p:cNvPr>
          <p:cNvGrpSpPr/>
          <p:nvPr/>
        </p:nvGrpSpPr>
        <p:grpSpPr>
          <a:xfrm>
            <a:off x="8933665" y="2918556"/>
            <a:ext cx="2011487" cy="2011487"/>
            <a:chOff x="8933665" y="2918556"/>
            <a:chExt cx="2011487" cy="2011487"/>
          </a:xfrm>
        </p:grpSpPr>
        <p:sp>
          <p:nvSpPr>
            <p:cNvPr id="82" name="glow right">
              <a:extLst>
                <a:ext uri="{FF2B5EF4-FFF2-40B4-BE49-F238E27FC236}">
                  <a16:creationId xmlns:a16="http://schemas.microsoft.com/office/drawing/2014/main" id="{A6A89882-2866-7B4C-8B8A-C74C0C189EE1}"/>
                </a:ext>
              </a:extLst>
            </p:cNvPr>
            <p:cNvSpPr/>
            <p:nvPr/>
          </p:nvSpPr>
          <p:spPr bwMode="gray">
            <a:xfrm>
              <a:off x="9112886" y="3098765"/>
              <a:ext cx="1647698" cy="1647698"/>
            </a:xfrm>
            <a:prstGeom prst="ellipse">
              <a:avLst/>
            </a:prstGeom>
            <a:solidFill>
              <a:srgbClr val="0FAAFF"/>
            </a:solidFill>
            <a:ln w="25400" algn="ctr">
              <a:noFill/>
              <a:miter lim="800000"/>
              <a:headEnd/>
              <a:tailEnd/>
            </a:ln>
            <a:effectLst>
              <a:glow rad="787400">
                <a:srgbClr val="0FAAFF"/>
              </a:glow>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grpSp>
          <p:nvGrpSpPr>
            <p:cNvPr id="15" name="Group 14">
              <a:extLst>
                <a:ext uri="{FF2B5EF4-FFF2-40B4-BE49-F238E27FC236}">
                  <a16:creationId xmlns:a16="http://schemas.microsoft.com/office/drawing/2014/main" id="{B293CADB-789F-DD45-A09B-ADB259669647}"/>
                </a:ext>
              </a:extLst>
            </p:cNvPr>
            <p:cNvGrpSpPr/>
            <p:nvPr/>
          </p:nvGrpSpPr>
          <p:grpSpPr>
            <a:xfrm>
              <a:off x="8933665" y="2918556"/>
              <a:ext cx="2011487" cy="2011487"/>
              <a:chOff x="8933665" y="3349180"/>
              <a:chExt cx="2011487" cy="2011487"/>
            </a:xfrm>
          </p:grpSpPr>
          <p:sp>
            <p:nvSpPr>
              <p:cNvPr id="32" name="Oval 31">
                <a:extLst>
                  <a:ext uri="{FF2B5EF4-FFF2-40B4-BE49-F238E27FC236}">
                    <a16:creationId xmlns:a16="http://schemas.microsoft.com/office/drawing/2014/main" id="{273D0107-5F35-0E4F-8429-3365A17451B4}"/>
                  </a:ext>
                </a:extLst>
              </p:cNvPr>
              <p:cNvSpPr/>
              <p:nvPr/>
            </p:nvSpPr>
            <p:spPr bwMode="gray">
              <a:xfrm>
                <a:off x="8933665" y="3349180"/>
                <a:ext cx="2011487" cy="2011487"/>
              </a:xfrm>
              <a:prstGeom prst="ellipse">
                <a:avLst/>
              </a:prstGeom>
              <a:solidFill>
                <a:schemeClr val="tx1"/>
              </a:solidFill>
              <a:ln w="127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54" name="Oval 53">
                <a:extLst>
                  <a:ext uri="{FF2B5EF4-FFF2-40B4-BE49-F238E27FC236}">
                    <a16:creationId xmlns:a16="http://schemas.microsoft.com/office/drawing/2014/main" id="{BF714344-9478-ED4A-9321-82FEEB79FB4B}"/>
                  </a:ext>
                </a:extLst>
              </p:cNvPr>
              <p:cNvSpPr/>
              <p:nvPr/>
            </p:nvSpPr>
            <p:spPr bwMode="gray">
              <a:xfrm>
                <a:off x="9075949" y="3491464"/>
                <a:ext cx="1726918" cy="1726918"/>
              </a:xfrm>
              <a:prstGeom prst="ellipse">
                <a:avLst/>
              </a:prstGeom>
              <a:solidFill>
                <a:schemeClr val="tx1"/>
              </a:solidFill>
              <a:ln w="127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pic>
            <p:nvPicPr>
              <p:cNvPr id="9" name="Picture 8">
                <a:extLst>
                  <a:ext uri="{FF2B5EF4-FFF2-40B4-BE49-F238E27FC236}">
                    <a16:creationId xmlns:a16="http://schemas.microsoft.com/office/drawing/2014/main" id="{BE9C0476-3FD2-B540-82D2-B0C014B864B1}"/>
                  </a:ext>
                </a:extLst>
              </p:cNvPr>
              <p:cNvPicPr>
                <a:picLocks noChangeAspect="1"/>
              </p:cNvPicPr>
              <p:nvPr/>
            </p:nvPicPr>
            <p:blipFill>
              <a:blip r:embed="rId4"/>
              <a:stretch>
                <a:fillRect/>
              </a:stretch>
            </p:blipFill>
            <p:spPr>
              <a:xfrm>
                <a:off x="9499095" y="3551160"/>
                <a:ext cx="880627" cy="880627"/>
              </a:xfrm>
              <a:prstGeom prst="rect">
                <a:avLst/>
              </a:prstGeom>
            </p:spPr>
          </p:pic>
          <p:sp>
            <p:nvSpPr>
              <p:cNvPr id="30" name="TextBox 29">
                <a:extLst>
                  <a:ext uri="{FF2B5EF4-FFF2-40B4-BE49-F238E27FC236}">
                    <a16:creationId xmlns:a16="http://schemas.microsoft.com/office/drawing/2014/main" id="{65C0ED71-B503-FD4F-803A-12B76B6BA379}"/>
                  </a:ext>
                </a:extLst>
              </p:cNvPr>
              <p:cNvSpPr txBox="1"/>
              <p:nvPr/>
            </p:nvSpPr>
            <p:spPr>
              <a:xfrm>
                <a:off x="9471973" y="4498654"/>
                <a:ext cx="934871" cy="346249"/>
              </a:xfrm>
              <a:prstGeom prst="rect">
                <a:avLst/>
              </a:prstGeom>
              <a:noFill/>
            </p:spPr>
            <p:txBody>
              <a:bodyPr wrap="none" lIns="0" tIns="0" rIns="0" bIns="0" rtlCol="0">
                <a:spAutoFit/>
              </a:bodyPr>
              <a:lstStyle/>
              <a:p>
                <a:pPr algn="ctr" fontAlgn="base">
                  <a:lnSpc>
                    <a:spcPct val="90000"/>
                  </a:lnSpc>
                  <a:spcAft>
                    <a:spcPct val="0"/>
                  </a:spcAft>
                  <a:buClr>
                    <a:srgbClr val="F0AB00"/>
                  </a:buClr>
                  <a:buSzPct val="80000"/>
                </a:pPr>
                <a:r>
                  <a:rPr lang="en-US" sz="1250" dirty="0">
                    <a:solidFill>
                      <a:schemeClr val="bg1"/>
                    </a:solidFill>
                  </a:rPr>
                  <a:t>Unified View </a:t>
                </a:r>
              </a:p>
              <a:p>
                <a:pPr algn="ctr" fontAlgn="base">
                  <a:lnSpc>
                    <a:spcPct val="90000"/>
                  </a:lnSpc>
                  <a:spcAft>
                    <a:spcPct val="0"/>
                  </a:spcAft>
                  <a:buClr>
                    <a:srgbClr val="F0AB00"/>
                  </a:buClr>
                  <a:buSzPct val="80000"/>
                </a:pPr>
                <a:r>
                  <a:rPr lang="en-US" sz="1250" dirty="0">
                    <a:solidFill>
                      <a:schemeClr val="bg1"/>
                    </a:solidFill>
                  </a:rPr>
                  <a:t>of Spending </a:t>
                </a:r>
              </a:p>
            </p:txBody>
          </p:sp>
        </p:grpSp>
      </p:grpSp>
      <p:grpSp>
        <p:nvGrpSpPr>
          <p:cNvPr id="66" name="travel and expense">
            <a:extLst>
              <a:ext uri="{FF2B5EF4-FFF2-40B4-BE49-F238E27FC236}">
                <a16:creationId xmlns:a16="http://schemas.microsoft.com/office/drawing/2014/main" id="{3EF3ADED-5D09-6D4C-907D-062409704EEE}"/>
              </a:ext>
            </a:extLst>
          </p:cNvPr>
          <p:cNvGrpSpPr/>
          <p:nvPr/>
        </p:nvGrpSpPr>
        <p:grpSpPr>
          <a:xfrm>
            <a:off x="5675329" y="4093067"/>
            <a:ext cx="843820" cy="843820"/>
            <a:chOff x="9081257" y="2458357"/>
            <a:chExt cx="2346690" cy="2346690"/>
          </a:xfrm>
        </p:grpSpPr>
        <p:sp>
          <p:nvSpPr>
            <p:cNvPr id="67" name="Oval 66">
              <a:extLst>
                <a:ext uri="{FF2B5EF4-FFF2-40B4-BE49-F238E27FC236}">
                  <a16:creationId xmlns:a16="http://schemas.microsoft.com/office/drawing/2014/main" id="{680AD77D-32D2-ED43-B7C9-3BDCDF9CC7F6}"/>
                </a:ext>
              </a:extLst>
            </p:cNvPr>
            <p:cNvSpPr/>
            <p:nvPr/>
          </p:nvSpPr>
          <p:spPr bwMode="gray">
            <a:xfrm>
              <a:off x="9081257" y="2458357"/>
              <a:ext cx="2346690" cy="2346690"/>
            </a:xfrm>
            <a:prstGeom prst="ellipse">
              <a:avLst/>
            </a:prstGeom>
            <a:solidFill>
              <a:schemeClr val="tx1">
                <a:alpha val="60000"/>
              </a:schemeClr>
            </a:solidFill>
            <a:ln w="12700" algn="ctr">
              <a:solidFill>
                <a:srgbClr val="F991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9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68" name="TextBox 67">
              <a:extLst>
                <a:ext uri="{FF2B5EF4-FFF2-40B4-BE49-F238E27FC236}">
                  <a16:creationId xmlns:a16="http://schemas.microsoft.com/office/drawing/2014/main" id="{C145E496-998B-F44C-93ED-27550A36A63A}"/>
                </a:ext>
              </a:extLst>
            </p:cNvPr>
            <p:cNvSpPr txBox="1"/>
            <p:nvPr/>
          </p:nvSpPr>
          <p:spPr>
            <a:xfrm>
              <a:off x="9202121" y="3863523"/>
              <a:ext cx="2104963" cy="599412"/>
            </a:xfrm>
            <a:prstGeom prst="rect">
              <a:avLst/>
            </a:prstGeom>
            <a:noFill/>
          </p:spPr>
          <p:txBody>
            <a:bodyPr wrap="square" lIns="0" tIns="0" rIns="0" bIns="0" rtlCol="0">
              <a:spAutoFit/>
            </a:bodyPr>
            <a:lstStyle/>
            <a:p>
              <a:pPr algn="ctr" fontAlgn="base">
                <a:lnSpc>
                  <a:spcPct val="90000"/>
                </a:lnSpc>
                <a:spcAft>
                  <a:spcPct val="0"/>
                </a:spcAft>
                <a:buClr>
                  <a:srgbClr val="F0AB00"/>
                </a:buClr>
                <a:buSzPct val="80000"/>
              </a:pPr>
              <a:r>
                <a:rPr lang="en-US" sz="900" dirty="0">
                  <a:solidFill>
                    <a:schemeClr val="bg1"/>
                  </a:solidFill>
                </a:rPr>
                <a:t>Travel &amp; </a:t>
              </a:r>
              <a:br>
                <a:rPr lang="en-US" sz="900" dirty="0">
                  <a:solidFill>
                    <a:schemeClr val="bg1"/>
                  </a:solidFill>
                </a:rPr>
              </a:br>
              <a:r>
                <a:rPr lang="en-US" sz="900" dirty="0">
                  <a:solidFill>
                    <a:schemeClr val="bg1"/>
                  </a:solidFill>
                </a:rPr>
                <a:t>Expense</a:t>
              </a:r>
            </a:p>
          </p:txBody>
        </p:sp>
        <p:pic>
          <p:nvPicPr>
            <p:cNvPr id="69" name="Picture 68">
              <a:extLst>
                <a:ext uri="{FF2B5EF4-FFF2-40B4-BE49-F238E27FC236}">
                  <a16:creationId xmlns:a16="http://schemas.microsoft.com/office/drawing/2014/main" id="{AB96BEDB-4A90-074A-9EA0-0294255F4602}"/>
                </a:ext>
              </a:extLst>
            </p:cNvPr>
            <p:cNvPicPr>
              <a:picLocks noChangeAspect="1"/>
            </p:cNvPicPr>
            <p:nvPr/>
          </p:nvPicPr>
          <p:blipFill>
            <a:blip r:embed="rId5"/>
            <a:stretch>
              <a:fillRect/>
            </a:stretch>
          </p:blipFill>
          <p:spPr>
            <a:xfrm>
              <a:off x="9577215" y="2567529"/>
              <a:ext cx="1433046" cy="1433046"/>
            </a:xfrm>
            <a:prstGeom prst="rect">
              <a:avLst/>
            </a:prstGeom>
          </p:spPr>
        </p:pic>
      </p:grpSp>
      <p:grpSp>
        <p:nvGrpSpPr>
          <p:cNvPr id="70" name="direct">
            <a:extLst>
              <a:ext uri="{FF2B5EF4-FFF2-40B4-BE49-F238E27FC236}">
                <a16:creationId xmlns:a16="http://schemas.microsoft.com/office/drawing/2014/main" id="{98EE5A45-883B-1C49-BE8F-FD7206202514}"/>
              </a:ext>
            </a:extLst>
          </p:cNvPr>
          <p:cNvGrpSpPr/>
          <p:nvPr/>
        </p:nvGrpSpPr>
        <p:grpSpPr>
          <a:xfrm>
            <a:off x="5675329" y="2923313"/>
            <a:ext cx="843820" cy="843820"/>
            <a:chOff x="756647" y="2458357"/>
            <a:chExt cx="2346690" cy="2346690"/>
          </a:xfrm>
        </p:grpSpPr>
        <p:sp>
          <p:nvSpPr>
            <p:cNvPr id="71" name="Oval 70">
              <a:extLst>
                <a:ext uri="{FF2B5EF4-FFF2-40B4-BE49-F238E27FC236}">
                  <a16:creationId xmlns:a16="http://schemas.microsoft.com/office/drawing/2014/main" id="{BE642F9C-0824-F445-8A24-5F0F4B18E3DA}"/>
                </a:ext>
              </a:extLst>
            </p:cNvPr>
            <p:cNvSpPr/>
            <p:nvPr/>
          </p:nvSpPr>
          <p:spPr bwMode="gray">
            <a:xfrm>
              <a:off x="756647" y="2458357"/>
              <a:ext cx="2346690" cy="2346690"/>
            </a:xfrm>
            <a:prstGeom prst="ellipse">
              <a:avLst/>
            </a:prstGeom>
            <a:solidFill>
              <a:schemeClr val="tx1">
                <a:alpha val="60000"/>
              </a:schemeClr>
            </a:solidFill>
            <a:ln w="12700" algn="ctr">
              <a:solidFill>
                <a:srgbClr val="F991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9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72" name="TextBox 71">
              <a:extLst>
                <a:ext uri="{FF2B5EF4-FFF2-40B4-BE49-F238E27FC236}">
                  <a16:creationId xmlns:a16="http://schemas.microsoft.com/office/drawing/2014/main" id="{F553E521-90C6-7A4B-9539-87F57D570073}"/>
                </a:ext>
              </a:extLst>
            </p:cNvPr>
            <p:cNvSpPr txBox="1"/>
            <p:nvPr/>
          </p:nvSpPr>
          <p:spPr>
            <a:xfrm>
              <a:off x="877511" y="4230712"/>
              <a:ext cx="2104964" cy="299708"/>
            </a:xfrm>
            <a:prstGeom prst="rect">
              <a:avLst/>
            </a:prstGeom>
            <a:noFill/>
          </p:spPr>
          <p:txBody>
            <a:bodyPr wrap="square" lIns="0" tIns="0" rIns="0" bIns="0" rtlCol="0">
              <a:spAutoFit/>
            </a:bodyPr>
            <a:lstStyle/>
            <a:p>
              <a:pPr algn="ctr" fontAlgn="base">
                <a:lnSpc>
                  <a:spcPct val="90000"/>
                </a:lnSpc>
                <a:spcAft>
                  <a:spcPct val="0"/>
                </a:spcAft>
                <a:buClr>
                  <a:srgbClr val="F0AB00"/>
                </a:buClr>
                <a:buSzPct val="80000"/>
              </a:pPr>
              <a:r>
                <a:rPr lang="en-US" sz="900" dirty="0">
                  <a:solidFill>
                    <a:schemeClr val="bg1"/>
                  </a:solidFill>
                </a:rPr>
                <a:t>Direct</a:t>
              </a:r>
            </a:p>
          </p:txBody>
        </p:sp>
        <p:pic>
          <p:nvPicPr>
            <p:cNvPr id="73" name="Picture 72">
              <a:extLst>
                <a:ext uri="{FF2B5EF4-FFF2-40B4-BE49-F238E27FC236}">
                  <a16:creationId xmlns:a16="http://schemas.microsoft.com/office/drawing/2014/main" id="{1BB699DE-FE41-794A-9668-60AE3C6A8C14}"/>
                </a:ext>
              </a:extLst>
            </p:cNvPr>
            <p:cNvPicPr>
              <a:picLocks noChangeAspect="1"/>
            </p:cNvPicPr>
            <p:nvPr/>
          </p:nvPicPr>
          <p:blipFill>
            <a:blip r:embed="rId6"/>
            <a:stretch>
              <a:fillRect/>
            </a:stretch>
          </p:blipFill>
          <p:spPr>
            <a:xfrm>
              <a:off x="1213470" y="2705972"/>
              <a:ext cx="1433045" cy="1433045"/>
            </a:xfrm>
            <a:prstGeom prst="rect">
              <a:avLst/>
            </a:prstGeom>
          </p:spPr>
        </p:pic>
      </p:grpSp>
      <p:grpSp>
        <p:nvGrpSpPr>
          <p:cNvPr id="74" name="indirect">
            <a:extLst>
              <a:ext uri="{FF2B5EF4-FFF2-40B4-BE49-F238E27FC236}">
                <a16:creationId xmlns:a16="http://schemas.microsoft.com/office/drawing/2014/main" id="{0F52CF05-751F-284B-A3C6-25FF85B0094C}"/>
              </a:ext>
            </a:extLst>
          </p:cNvPr>
          <p:cNvGrpSpPr/>
          <p:nvPr/>
        </p:nvGrpSpPr>
        <p:grpSpPr>
          <a:xfrm>
            <a:off x="6346661" y="3502389"/>
            <a:ext cx="843820" cy="843820"/>
            <a:chOff x="3507939" y="2458357"/>
            <a:chExt cx="2346690" cy="2346690"/>
          </a:xfrm>
        </p:grpSpPr>
        <p:sp>
          <p:nvSpPr>
            <p:cNvPr id="75" name="Oval 74">
              <a:extLst>
                <a:ext uri="{FF2B5EF4-FFF2-40B4-BE49-F238E27FC236}">
                  <a16:creationId xmlns:a16="http://schemas.microsoft.com/office/drawing/2014/main" id="{CC35C318-EFBD-3D4B-A540-B0A6289C21E0}"/>
                </a:ext>
              </a:extLst>
            </p:cNvPr>
            <p:cNvSpPr/>
            <p:nvPr/>
          </p:nvSpPr>
          <p:spPr bwMode="gray">
            <a:xfrm>
              <a:off x="3507939" y="2458357"/>
              <a:ext cx="2346690" cy="2346690"/>
            </a:xfrm>
            <a:prstGeom prst="ellipse">
              <a:avLst/>
            </a:prstGeom>
            <a:solidFill>
              <a:schemeClr val="tx1">
                <a:alpha val="60000"/>
              </a:schemeClr>
            </a:solidFill>
            <a:ln w="12700" algn="ctr">
              <a:solidFill>
                <a:srgbClr val="F991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9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76" name="TextBox 75">
              <a:extLst>
                <a:ext uri="{FF2B5EF4-FFF2-40B4-BE49-F238E27FC236}">
                  <a16:creationId xmlns:a16="http://schemas.microsoft.com/office/drawing/2014/main" id="{DA9F1F01-69C2-3C44-BDEA-E30245E48221}"/>
                </a:ext>
              </a:extLst>
            </p:cNvPr>
            <p:cNvSpPr txBox="1"/>
            <p:nvPr/>
          </p:nvSpPr>
          <p:spPr>
            <a:xfrm>
              <a:off x="3628803" y="4230712"/>
              <a:ext cx="2104964" cy="299708"/>
            </a:xfrm>
            <a:prstGeom prst="rect">
              <a:avLst/>
            </a:prstGeom>
            <a:noFill/>
          </p:spPr>
          <p:txBody>
            <a:bodyPr wrap="square" lIns="0" tIns="0" rIns="0" bIns="0" rtlCol="0">
              <a:spAutoFit/>
            </a:bodyPr>
            <a:lstStyle/>
            <a:p>
              <a:pPr algn="ctr" fontAlgn="base">
                <a:lnSpc>
                  <a:spcPct val="90000"/>
                </a:lnSpc>
                <a:spcAft>
                  <a:spcPct val="0"/>
                </a:spcAft>
                <a:buClr>
                  <a:srgbClr val="F0AB00"/>
                </a:buClr>
                <a:buSzPct val="80000"/>
              </a:pPr>
              <a:r>
                <a:rPr lang="en-US" sz="900" dirty="0">
                  <a:solidFill>
                    <a:schemeClr val="bg1"/>
                  </a:solidFill>
                </a:rPr>
                <a:t>Indirect</a:t>
              </a:r>
            </a:p>
          </p:txBody>
        </p:sp>
        <p:pic>
          <p:nvPicPr>
            <p:cNvPr id="77" name="Picture 76">
              <a:extLst>
                <a:ext uri="{FF2B5EF4-FFF2-40B4-BE49-F238E27FC236}">
                  <a16:creationId xmlns:a16="http://schemas.microsoft.com/office/drawing/2014/main" id="{91021F43-53DD-F449-8DA6-FB01C3EFCEF7}"/>
                </a:ext>
              </a:extLst>
            </p:cNvPr>
            <p:cNvPicPr>
              <a:picLocks noChangeAspect="1"/>
            </p:cNvPicPr>
            <p:nvPr/>
          </p:nvPicPr>
          <p:blipFill>
            <a:blip r:embed="rId7"/>
            <a:stretch>
              <a:fillRect/>
            </a:stretch>
          </p:blipFill>
          <p:spPr>
            <a:xfrm>
              <a:off x="3964762" y="2705972"/>
              <a:ext cx="1433045" cy="1433045"/>
            </a:xfrm>
            <a:prstGeom prst="rect">
              <a:avLst/>
            </a:prstGeom>
          </p:spPr>
        </p:pic>
      </p:grpSp>
      <p:grpSp>
        <p:nvGrpSpPr>
          <p:cNvPr id="78" name="services">
            <a:extLst>
              <a:ext uri="{FF2B5EF4-FFF2-40B4-BE49-F238E27FC236}">
                <a16:creationId xmlns:a16="http://schemas.microsoft.com/office/drawing/2014/main" id="{1569F034-C0EA-8644-A369-63EE5564E6DB}"/>
              </a:ext>
            </a:extLst>
          </p:cNvPr>
          <p:cNvGrpSpPr/>
          <p:nvPr/>
        </p:nvGrpSpPr>
        <p:grpSpPr>
          <a:xfrm>
            <a:off x="5013693" y="3502389"/>
            <a:ext cx="843820" cy="843820"/>
            <a:chOff x="6243047" y="2458357"/>
            <a:chExt cx="2346690" cy="2346690"/>
          </a:xfrm>
        </p:grpSpPr>
        <p:sp>
          <p:nvSpPr>
            <p:cNvPr id="79" name="Oval 78">
              <a:extLst>
                <a:ext uri="{FF2B5EF4-FFF2-40B4-BE49-F238E27FC236}">
                  <a16:creationId xmlns:a16="http://schemas.microsoft.com/office/drawing/2014/main" id="{5C03A0CF-D2D1-0A4E-9A54-A9CB2A390681}"/>
                </a:ext>
              </a:extLst>
            </p:cNvPr>
            <p:cNvSpPr/>
            <p:nvPr/>
          </p:nvSpPr>
          <p:spPr bwMode="gray">
            <a:xfrm>
              <a:off x="6243047" y="2458357"/>
              <a:ext cx="2346690" cy="2346690"/>
            </a:xfrm>
            <a:prstGeom prst="ellipse">
              <a:avLst/>
            </a:prstGeom>
            <a:solidFill>
              <a:schemeClr val="tx1">
                <a:alpha val="60000"/>
              </a:schemeClr>
            </a:solidFill>
            <a:ln w="12700" algn="ctr">
              <a:solidFill>
                <a:srgbClr val="F991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9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80" name="TextBox 79">
              <a:extLst>
                <a:ext uri="{FF2B5EF4-FFF2-40B4-BE49-F238E27FC236}">
                  <a16:creationId xmlns:a16="http://schemas.microsoft.com/office/drawing/2014/main" id="{3AC8EB85-B64E-2B45-B9E3-F303117C43A8}"/>
                </a:ext>
              </a:extLst>
            </p:cNvPr>
            <p:cNvSpPr txBox="1"/>
            <p:nvPr/>
          </p:nvSpPr>
          <p:spPr>
            <a:xfrm>
              <a:off x="6363911" y="4230712"/>
              <a:ext cx="2104964" cy="299708"/>
            </a:xfrm>
            <a:prstGeom prst="rect">
              <a:avLst/>
            </a:prstGeom>
            <a:noFill/>
          </p:spPr>
          <p:txBody>
            <a:bodyPr wrap="square" lIns="0" tIns="0" rIns="0" bIns="0" rtlCol="0">
              <a:spAutoFit/>
            </a:bodyPr>
            <a:lstStyle/>
            <a:p>
              <a:pPr algn="ctr" fontAlgn="base">
                <a:lnSpc>
                  <a:spcPct val="90000"/>
                </a:lnSpc>
                <a:spcAft>
                  <a:spcPct val="0"/>
                </a:spcAft>
                <a:buClr>
                  <a:srgbClr val="F0AB00"/>
                </a:buClr>
                <a:buSzPct val="80000"/>
              </a:pPr>
              <a:r>
                <a:rPr lang="en-US" sz="900" dirty="0">
                  <a:solidFill>
                    <a:schemeClr val="bg1"/>
                  </a:solidFill>
                </a:rPr>
                <a:t>Services</a:t>
              </a:r>
            </a:p>
          </p:txBody>
        </p:sp>
        <p:pic>
          <p:nvPicPr>
            <p:cNvPr id="81" name="Picture 80">
              <a:extLst>
                <a:ext uri="{FF2B5EF4-FFF2-40B4-BE49-F238E27FC236}">
                  <a16:creationId xmlns:a16="http://schemas.microsoft.com/office/drawing/2014/main" id="{E13A529B-1A9B-F646-AC63-175A6BA68036}"/>
                </a:ext>
              </a:extLst>
            </p:cNvPr>
            <p:cNvPicPr>
              <a:picLocks noChangeAspect="1"/>
            </p:cNvPicPr>
            <p:nvPr/>
          </p:nvPicPr>
          <p:blipFill>
            <a:blip r:embed="rId8"/>
            <a:stretch>
              <a:fillRect/>
            </a:stretch>
          </p:blipFill>
          <p:spPr>
            <a:xfrm>
              <a:off x="6675986" y="2682088"/>
              <a:ext cx="1480813" cy="1480813"/>
            </a:xfrm>
            <a:prstGeom prst="rect">
              <a:avLst/>
            </a:prstGeom>
          </p:spPr>
        </p:pic>
      </p:grpSp>
    </p:spTree>
    <p:extLst>
      <p:ext uri="{BB962C8B-B14F-4D97-AF65-F5344CB8AC3E}">
        <p14:creationId xmlns:p14="http://schemas.microsoft.com/office/powerpoint/2010/main" val="7183964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16" presetClass="entr" presetSubtype="37" fill="hold" nodeType="after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barn(outVertical)">
                                      <p:cBhvr>
                                        <p:cTn id="22" dur="1600"/>
                                        <p:tgtEl>
                                          <p:spTgt spid="38"/>
                                        </p:tgtEl>
                                      </p:cBhvr>
                                    </p:animEffect>
                                  </p:childTnLst>
                                </p:cTn>
                              </p:par>
                            </p:childTnLst>
                          </p:cTn>
                        </p:par>
                        <p:par>
                          <p:cTn id="23" fill="hold">
                            <p:stCondLst>
                              <p:cond delay="2600"/>
                            </p:stCondLst>
                            <p:childTnLst>
                              <p:par>
                                <p:cTn id="24" presetID="10" presetClass="entr" presetSubtype="0" fill="hold" grpId="0" nodeType="afterEffect">
                                  <p:stCondLst>
                                    <p:cond delay="6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FC6A14-8764-314C-8A09-AC895DBA4138}"/>
              </a:ext>
            </a:extLst>
          </p:cNvPr>
          <p:cNvSpPr txBox="1"/>
          <p:nvPr/>
        </p:nvSpPr>
        <p:spPr>
          <a:xfrm>
            <a:off x="-1" y="2926079"/>
            <a:ext cx="12195175" cy="738664"/>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4800" dirty="0">
                <a:solidFill>
                  <a:schemeClr val="bg1"/>
                </a:solidFill>
              </a:rPr>
              <a:t>Appendix</a:t>
            </a:r>
          </a:p>
        </p:txBody>
      </p:sp>
    </p:spTree>
    <p:extLst>
      <p:ext uri="{BB962C8B-B14F-4D97-AF65-F5344CB8AC3E}">
        <p14:creationId xmlns:p14="http://schemas.microsoft.com/office/powerpoint/2010/main" val="354659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E8B409C6-A4BE-B14B-A520-25D77137DEE9}"/>
              </a:ext>
            </a:extLst>
          </p:cNvPr>
          <p:cNvPicPr>
            <a:picLocks noChangeAspect="1"/>
          </p:cNvPicPr>
          <p:nvPr/>
        </p:nvPicPr>
        <p:blipFill rotWithShape="1">
          <a:blip r:embed="rId3">
            <a:alphaModFix amt="55000"/>
          </a:blip>
          <a:srcRect l="36030"/>
          <a:stretch/>
        </p:blipFill>
        <p:spPr>
          <a:xfrm>
            <a:off x="-1" y="0"/>
            <a:ext cx="6592799" cy="6858000"/>
          </a:xfrm>
          <a:prstGeom prst="rect">
            <a:avLst/>
          </a:prstGeom>
        </p:spPr>
      </p:pic>
      <p:cxnSp>
        <p:nvCxnSpPr>
          <p:cNvPr id="19" name="Elbow Connector 18">
            <a:extLst>
              <a:ext uri="{FF2B5EF4-FFF2-40B4-BE49-F238E27FC236}">
                <a16:creationId xmlns:a16="http://schemas.microsoft.com/office/drawing/2014/main" id="{9B2A1A4C-2214-0140-BA9B-940499C770B9}"/>
              </a:ext>
            </a:extLst>
          </p:cNvPr>
          <p:cNvCxnSpPr>
            <a:cxnSpLocks/>
            <a:stCxn id="17" idx="6"/>
            <a:endCxn id="4" idx="1"/>
          </p:cNvCxnSpPr>
          <p:nvPr/>
        </p:nvCxnSpPr>
        <p:spPr>
          <a:xfrm flipV="1">
            <a:off x="5583843" y="2808242"/>
            <a:ext cx="2073305" cy="1259952"/>
          </a:xfrm>
          <a:prstGeom prst="bentConnector3">
            <a:avLst>
              <a:gd name="adj1" fmla="val 13958"/>
            </a:avLst>
          </a:prstGeom>
          <a:ln w="1587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6" name="autonomous">
            <a:extLst>
              <a:ext uri="{FF2B5EF4-FFF2-40B4-BE49-F238E27FC236}">
                <a16:creationId xmlns:a16="http://schemas.microsoft.com/office/drawing/2014/main" id="{2234B460-B711-264A-9EA2-36DA6F4DE57D}"/>
              </a:ext>
            </a:extLst>
          </p:cNvPr>
          <p:cNvGrpSpPr/>
          <p:nvPr/>
        </p:nvGrpSpPr>
        <p:grpSpPr>
          <a:xfrm>
            <a:off x="2949890" y="2006428"/>
            <a:ext cx="4123536" cy="4123532"/>
            <a:chOff x="2346372" y="1871363"/>
            <a:chExt cx="4123536" cy="4123532"/>
          </a:xfrm>
        </p:grpSpPr>
        <p:sp>
          <p:nvSpPr>
            <p:cNvPr id="30" name="Oval 29">
              <a:extLst>
                <a:ext uri="{FF2B5EF4-FFF2-40B4-BE49-F238E27FC236}">
                  <a16:creationId xmlns:a16="http://schemas.microsoft.com/office/drawing/2014/main" id="{495D7088-D8D8-9445-A402-1583E4BFBF48}"/>
                </a:ext>
              </a:extLst>
            </p:cNvPr>
            <p:cNvSpPr/>
            <p:nvPr/>
          </p:nvSpPr>
          <p:spPr bwMode="gray">
            <a:xfrm>
              <a:off x="2346372" y="1871363"/>
              <a:ext cx="4123536" cy="4123532"/>
            </a:xfrm>
            <a:prstGeom prst="ellipse">
              <a:avLst/>
            </a:prstGeom>
            <a:noFill/>
            <a:ln w="15875" algn="ctr">
              <a:solidFill>
                <a:srgbClr val="0FAAFF"/>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9" name="Oval 28">
              <a:extLst>
                <a:ext uri="{FF2B5EF4-FFF2-40B4-BE49-F238E27FC236}">
                  <a16:creationId xmlns:a16="http://schemas.microsoft.com/office/drawing/2014/main" id="{9FB4CB62-1DE5-B948-A68C-BDC42698E806}"/>
                </a:ext>
              </a:extLst>
            </p:cNvPr>
            <p:cNvSpPr/>
            <p:nvPr/>
          </p:nvSpPr>
          <p:spPr bwMode="gray">
            <a:xfrm>
              <a:off x="2527632" y="2052622"/>
              <a:ext cx="3761016" cy="3761014"/>
            </a:xfrm>
            <a:prstGeom prst="ellipse">
              <a:avLst/>
            </a:prstGeom>
            <a:noFill/>
            <a:ln w="15875" algn="ctr">
              <a:solidFill>
                <a:srgbClr val="0FAAFF"/>
              </a:solidFill>
              <a:miter lim="800000"/>
              <a:headEnd/>
              <a:tailEnd/>
            </a:ln>
            <a:effectLst>
              <a:glow rad="101600">
                <a:srgbClr val="0FAAFF">
                  <a:alpha val="55000"/>
                </a:srgbClr>
              </a:glow>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0" name="Oval 19">
              <a:extLst>
                <a:ext uri="{FF2B5EF4-FFF2-40B4-BE49-F238E27FC236}">
                  <a16:creationId xmlns:a16="http://schemas.microsoft.com/office/drawing/2014/main" id="{5A20DDD9-7E95-F744-970E-49A03B2AB94B}"/>
                </a:ext>
              </a:extLst>
            </p:cNvPr>
            <p:cNvSpPr/>
            <p:nvPr/>
          </p:nvSpPr>
          <p:spPr bwMode="gray">
            <a:xfrm>
              <a:off x="2686290" y="2211280"/>
              <a:ext cx="3443700" cy="3443698"/>
            </a:xfrm>
            <a:prstGeom prst="ellipse">
              <a:avLst/>
            </a:prstGeom>
            <a:noFill/>
            <a:ln w="25400" algn="ctr">
              <a:solidFill>
                <a:srgbClr val="0FAAFF"/>
              </a:solidFill>
              <a:prstDash val="sysDot"/>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23" name="automated">
            <a:extLst>
              <a:ext uri="{FF2B5EF4-FFF2-40B4-BE49-F238E27FC236}">
                <a16:creationId xmlns:a16="http://schemas.microsoft.com/office/drawing/2014/main" id="{C7DC00D8-F2B3-F64E-9B78-1C414CC5226C}"/>
              </a:ext>
            </a:extLst>
          </p:cNvPr>
          <p:cNvGrpSpPr/>
          <p:nvPr/>
        </p:nvGrpSpPr>
        <p:grpSpPr>
          <a:xfrm>
            <a:off x="3835955" y="2892491"/>
            <a:ext cx="2351406" cy="2351406"/>
            <a:chOff x="3232438" y="2808423"/>
            <a:chExt cx="2351406" cy="2351406"/>
          </a:xfrm>
        </p:grpSpPr>
        <p:sp>
          <p:nvSpPr>
            <p:cNvPr id="25" name="Oval 24">
              <a:extLst>
                <a:ext uri="{FF2B5EF4-FFF2-40B4-BE49-F238E27FC236}">
                  <a16:creationId xmlns:a16="http://schemas.microsoft.com/office/drawing/2014/main" id="{6914B45F-1198-D549-A766-4146DBE63C14}"/>
                </a:ext>
              </a:extLst>
            </p:cNvPr>
            <p:cNvSpPr/>
            <p:nvPr/>
          </p:nvSpPr>
          <p:spPr bwMode="gray">
            <a:xfrm>
              <a:off x="3232438" y="2808423"/>
              <a:ext cx="2351406" cy="2351406"/>
            </a:xfrm>
            <a:prstGeom prst="ellipse">
              <a:avLst/>
            </a:prstGeom>
            <a:noFill/>
            <a:ln w="15240" cmpd="sng" algn="ctr">
              <a:solidFill>
                <a:srgbClr val="F99100"/>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8" name="Oval 17">
              <a:extLst>
                <a:ext uri="{FF2B5EF4-FFF2-40B4-BE49-F238E27FC236}">
                  <a16:creationId xmlns:a16="http://schemas.microsoft.com/office/drawing/2014/main" id="{C4DC0E04-7620-844D-A954-1B8C5E09F99C}"/>
                </a:ext>
              </a:extLst>
            </p:cNvPr>
            <p:cNvSpPr/>
            <p:nvPr/>
          </p:nvSpPr>
          <p:spPr bwMode="gray">
            <a:xfrm>
              <a:off x="3328663" y="2904648"/>
              <a:ext cx="2158956" cy="2158956"/>
            </a:xfrm>
            <a:prstGeom prst="ellipse">
              <a:avLst/>
            </a:prstGeom>
            <a:noFill/>
            <a:ln w="15240" cmpd="sng" algn="ctr">
              <a:solidFill>
                <a:srgbClr val="F99100"/>
              </a:solidFill>
              <a:prstDash val="lg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sp>
        <p:nvSpPr>
          <p:cNvPr id="17" name="digital">
            <a:extLst>
              <a:ext uri="{FF2B5EF4-FFF2-40B4-BE49-F238E27FC236}">
                <a16:creationId xmlns:a16="http://schemas.microsoft.com/office/drawing/2014/main" id="{1F4A398D-B403-914C-A702-C75E70EB69B2}"/>
              </a:ext>
            </a:extLst>
          </p:cNvPr>
          <p:cNvSpPr/>
          <p:nvPr/>
        </p:nvSpPr>
        <p:spPr bwMode="gray">
          <a:xfrm>
            <a:off x="4439473" y="3496009"/>
            <a:ext cx="1144370" cy="1144370"/>
          </a:xfrm>
          <a:prstGeom prst="ellipse">
            <a:avLst/>
          </a:prstGeom>
          <a:noFill/>
          <a:ln w="15875" algn="ctr">
            <a:solidFill>
              <a:schemeClr val="bg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cxnSp>
        <p:nvCxnSpPr>
          <p:cNvPr id="28" name="Elbow Connector 27">
            <a:extLst>
              <a:ext uri="{FF2B5EF4-FFF2-40B4-BE49-F238E27FC236}">
                <a16:creationId xmlns:a16="http://schemas.microsoft.com/office/drawing/2014/main" id="{77B42FAC-C295-5744-8077-AD5D9DECC697}"/>
              </a:ext>
            </a:extLst>
          </p:cNvPr>
          <p:cNvCxnSpPr>
            <a:cxnSpLocks/>
            <a:stCxn id="25" idx="6"/>
            <a:endCxn id="5" idx="1"/>
          </p:cNvCxnSpPr>
          <p:nvPr/>
        </p:nvCxnSpPr>
        <p:spPr>
          <a:xfrm flipV="1">
            <a:off x="6187361" y="3429400"/>
            <a:ext cx="1469787" cy="638794"/>
          </a:xfrm>
          <a:prstGeom prst="bentConnector3">
            <a:avLst>
              <a:gd name="adj1" fmla="val 21428"/>
            </a:avLst>
          </a:prstGeom>
          <a:ln w="15875">
            <a:solidFill>
              <a:srgbClr val="F991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0712FD7-7160-B444-AC5A-BEBADDD5C5F7}"/>
              </a:ext>
            </a:extLst>
          </p:cNvPr>
          <p:cNvCxnSpPr>
            <a:cxnSpLocks/>
            <a:endCxn id="6" idx="1"/>
          </p:cNvCxnSpPr>
          <p:nvPr/>
        </p:nvCxnSpPr>
        <p:spPr>
          <a:xfrm flipV="1">
            <a:off x="6892166" y="4064104"/>
            <a:ext cx="764982" cy="4494"/>
          </a:xfrm>
          <a:prstGeom prst="line">
            <a:avLst/>
          </a:prstGeom>
          <a:ln w="15875">
            <a:solidFill>
              <a:srgbClr val="0FAA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6" name="Oval 55">
            <a:extLst>
              <a:ext uri="{FF2B5EF4-FFF2-40B4-BE49-F238E27FC236}">
                <a16:creationId xmlns:a16="http://schemas.microsoft.com/office/drawing/2014/main" id="{20C455CB-78CF-174D-9159-58F879AE5143}"/>
              </a:ext>
            </a:extLst>
          </p:cNvPr>
          <p:cNvSpPr/>
          <p:nvPr/>
        </p:nvSpPr>
        <p:spPr bwMode="gray">
          <a:xfrm>
            <a:off x="4716690" y="3773226"/>
            <a:ext cx="589936" cy="589936"/>
          </a:xfrm>
          <a:prstGeom prst="ellipse">
            <a:avLst/>
          </a:prstGeom>
          <a:solidFill>
            <a:schemeClr val="accent3"/>
          </a:solidFill>
          <a:ln w="15875"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4" name="Title 1">
            <a:extLst>
              <a:ext uri="{FF2B5EF4-FFF2-40B4-BE49-F238E27FC236}">
                <a16:creationId xmlns:a16="http://schemas.microsoft.com/office/drawing/2014/main" id="{649D460C-9BE7-9143-9475-D37DFE5414A7}"/>
              </a:ext>
            </a:extLst>
          </p:cNvPr>
          <p:cNvSpPr>
            <a:spLocks noGrp="1"/>
          </p:cNvSpPr>
          <p:nvPr>
            <p:ph type="title"/>
          </p:nvPr>
        </p:nvSpPr>
        <p:spPr>
          <a:xfrm>
            <a:off x="6774059" y="1213872"/>
            <a:ext cx="3192902" cy="415498"/>
          </a:xfrm>
        </p:spPr>
        <p:txBody>
          <a:bodyPr/>
          <a:lstStyle/>
          <a:p>
            <a:r>
              <a:rPr lang="en-US" dirty="0"/>
              <a:t>Wrapping up:</a:t>
            </a:r>
          </a:p>
        </p:txBody>
      </p:sp>
      <p:sp>
        <p:nvSpPr>
          <p:cNvPr id="15" name="Title 1">
            <a:extLst>
              <a:ext uri="{FF2B5EF4-FFF2-40B4-BE49-F238E27FC236}">
                <a16:creationId xmlns:a16="http://schemas.microsoft.com/office/drawing/2014/main" id="{04AA5998-6044-5C43-8613-D67507D91040}"/>
              </a:ext>
            </a:extLst>
          </p:cNvPr>
          <p:cNvSpPr txBox="1">
            <a:spLocks/>
          </p:cNvSpPr>
          <p:nvPr/>
        </p:nvSpPr>
        <p:spPr bwMode="black">
          <a:xfrm>
            <a:off x="6774059" y="1744786"/>
            <a:ext cx="4857415" cy="461665"/>
          </a:xfrm>
          <a:prstGeom prst="rect">
            <a:avLst/>
          </a:prstGeom>
        </p:spPr>
        <p:txBody>
          <a:bodyPr vert="horz" wrap="square" lIns="0" tIns="0" rIns="0" bIns="0" rtlCol="0" anchor="t" anchorCtr="0">
            <a:spAutoFit/>
          </a:bodyPr>
          <a:lstStyle>
            <a:lvl1pPr algn="l" defTabSz="1088558" rtl="0" eaLnBrk="1" latinLnBrk="0" hangingPunct="1">
              <a:spcBef>
                <a:spcPct val="0"/>
              </a:spcBef>
              <a:buNone/>
              <a:defRPr sz="2700" b="1" kern="1200" baseline="0">
                <a:solidFill>
                  <a:schemeClr val="accent1"/>
                </a:solidFill>
                <a:latin typeface="+mj-lt"/>
                <a:ea typeface="+mj-ea"/>
                <a:cs typeface="+mj-cs"/>
              </a:defRPr>
            </a:lvl1pPr>
          </a:lstStyle>
          <a:p>
            <a:r>
              <a:rPr lang="en-US" sz="3000" dirty="0">
                <a:solidFill>
                  <a:schemeClr val="bg1"/>
                </a:solidFill>
              </a:rPr>
              <a:t>A vision for tomorrow. </a:t>
            </a:r>
          </a:p>
        </p:txBody>
      </p:sp>
      <p:sp>
        <p:nvSpPr>
          <p:cNvPr id="4" name="TextBox 3">
            <a:extLst>
              <a:ext uri="{FF2B5EF4-FFF2-40B4-BE49-F238E27FC236}">
                <a16:creationId xmlns:a16="http://schemas.microsoft.com/office/drawing/2014/main" id="{1122D6B4-EC37-9F45-9069-67864DA32075}"/>
              </a:ext>
            </a:extLst>
          </p:cNvPr>
          <p:cNvSpPr txBox="1"/>
          <p:nvPr/>
        </p:nvSpPr>
        <p:spPr>
          <a:xfrm>
            <a:off x="7657148" y="2692826"/>
            <a:ext cx="4033328" cy="230832"/>
          </a:xfrm>
          <a:prstGeom prst="rect">
            <a:avLst/>
          </a:prstGeom>
          <a:noFill/>
        </p:spPr>
        <p:txBody>
          <a:bodyPr wrap="square" lIns="91440" tIns="0" rIns="0" bIns="0" rtlCol="0">
            <a:spAutoFit/>
          </a:bodyPr>
          <a:lstStyle/>
          <a:p>
            <a:pPr fontAlgn="base">
              <a:spcBef>
                <a:spcPct val="50000"/>
              </a:spcBef>
              <a:spcAft>
                <a:spcPct val="0"/>
              </a:spcAft>
              <a:buClr>
                <a:srgbClr val="F0AB00"/>
              </a:buClr>
              <a:buSzPct val="80000"/>
            </a:pPr>
            <a:r>
              <a:rPr lang="en-US" sz="1500" dirty="0">
                <a:solidFill>
                  <a:schemeClr val="bg2"/>
                </a:solidFill>
              </a:rPr>
              <a:t>Digital- and Intelligence-Driven Procurement</a:t>
            </a:r>
          </a:p>
        </p:txBody>
      </p:sp>
      <p:sp>
        <p:nvSpPr>
          <p:cNvPr id="5" name="TextBox 4">
            <a:extLst>
              <a:ext uri="{FF2B5EF4-FFF2-40B4-BE49-F238E27FC236}">
                <a16:creationId xmlns:a16="http://schemas.microsoft.com/office/drawing/2014/main" id="{33594081-9D6E-0345-B27C-B133CE6A7265}"/>
              </a:ext>
            </a:extLst>
          </p:cNvPr>
          <p:cNvSpPr txBox="1"/>
          <p:nvPr/>
        </p:nvSpPr>
        <p:spPr>
          <a:xfrm>
            <a:off x="7657148" y="3313984"/>
            <a:ext cx="3169042" cy="230832"/>
          </a:xfrm>
          <a:prstGeom prst="rect">
            <a:avLst/>
          </a:prstGeom>
          <a:noFill/>
        </p:spPr>
        <p:txBody>
          <a:bodyPr wrap="square" lIns="91440" tIns="0" rIns="0" bIns="0" rtlCol="0">
            <a:spAutoFit/>
          </a:bodyPr>
          <a:lstStyle/>
          <a:p>
            <a:pPr fontAlgn="base">
              <a:spcBef>
                <a:spcPct val="50000"/>
              </a:spcBef>
              <a:spcAft>
                <a:spcPct val="0"/>
              </a:spcAft>
              <a:buClr>
                <a:srgbClr val="F0AB00"/>
              </a:buClr>
              <a:buSzPct val="80000"/>
            </a:pPr>
            <a:r>
              <a:rPr lang="en-US" sz="1500" dirty="0">
                <a:solidFill>
                  <a:srgbClr val="F99100"/>
                </a:solidFill>
              </a:rPr>
              <a:t>Fully-Automated Procurement</a:t>
            </a:r>
          </a:p>
        </p:txBody>
      </p:sp>
      <p:sp>
        <p:nvSpPr>
          <p:cNvPr id="6" name="TextBox 5">
            <a:extLst>
              <a:ext uri="{FF2B5EF4-FFF2-40B4-BE49-F238E27FC236}">
                <a16:creationId xmlns:a16="http://schemas.microsoft.com/office/drawing/2014/main" id="{5C1F8726-1BBC-7D4A-AD6B-F9F44C82C705}"/>
              </a:ext>
            </a:extLst>
          </p:cNvPr>
          <p:cNvSpPr txBox="1"/>
          <p:nvPr/>
        </p:nvSpPr>
        <p:spPr>
          <a:xfrm>
            <a:off x="7657148" y="3948688"/>
            <a:ext cx="3169042" cy="230832"/>
          </a:xfrm>
          <a:prstGeom prst="rect">
            <a:avLst/>
          </a:prstGeom>
          <a:noFill/>
        </p:spPr>
        <p:txBody>
          <a:bodyPr wrap="square" lIns="91440" tIns="0" rIns="0" bIns="0" rtlCol="0">
            <a:spAutoFit/>
          </a:bodyPr>
          <a:lstStyle/>
          <a:p>
            <a:pPr fontAlgn="base">
              <a:spcBef>
                <a:spcPct val="50000"/>
              </a:spcBef>
              <a:spcAft>
                <a:spcPct val="0"/>
              </a:spcAft>
              <a:buClr>
                <a:srgbClr val="F0AB00"/>
              </a:buClr>
              <a:buSzPct val="80000"/>
            </a:pPr>
            <a:r>
              <a:rPr lang="en-US" sz="1500" dirty="0">
                <a:solidFill>
                  <a:srgbClr val="0FAAFF"/>
                </a:solidFill>
              </a:rPr>
              <a:t>Autonomous Procurement</a:t>
            </a:r>
          </a:p>
        </p:txBody>
      </p:sp>
    </p:spTree>
    <p:extLst>
      <p:ext uri="{BB962C8B-B14F-4D97-AF65-F5344CB8AC3E}">
        <p14:creationId xmlns:p14="http://schemas.microsoft.com/office/powerpoint/2010/main" val="1060849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500"/>
                                        <p:tgtEl>
                                          <p:spTgt spid="56"/>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20" presetClass="entr" presetSubtype="0" fill="hold" grpId="0" nodeType="withEffect">
                                  <p:stCondLst>
                                    <p:cond delay="500"/>
                                  </p:stCondLst>
                                  <p:childTnLst>
                                    <p:set>
                                      <p:cBhvr>
                                        <p:cTn id="16" dur="1" fill="hold">
                                          <p:stCondLst>
                                            <p:cond delay="0"/>
                                          </p:stCondLst>
                                        </p:cTn>
                                        <p:tgtEl>
                                          <p:spTgt spid="17"/>
                                        </p:tgtEl>
                                        <p:attrNameLst>
                                          <p:attrName>style.visibility</p:attrName>
                                        </p:attrNameLst>
                                      </p:cBhvr>
                                      <p:to>
                                        <p:strVal val="visible"/>
                                      </p:to>
                                    </p:set>
                                    <p:animEffect transition="in" filter="wedge">
                                      <p:cBhvr>
                                        <p:cTn id="17" dur="2000"/>
                                        <p:tgtEl>
                                          <p:spTgt spid="17"/>
                                        </p:tgtEl>
                                      </p:cBhvr>
                                    </p:animEffect>
                                  </p:childTnLst>
                                </p:cTn>
                              </p:par>
                              <p:par>
                                <p:cTn id="18" presetID="22" presetClass="entr" presetSubtype="2" fill="hold" nodeType="withEffect">
                                  <p:stCondLst>
                                    <p:cond delay="500"/>
                                  </p:stCondLst>
                                  <p:childTnLst>
                                    <p:set>
                                      <p:cBhvr>
                                        <p:cTn id="19" dur="1" fill="hold">
                                          <p:stCondLst>
                                            <p:cond delay="0"/>
                                          </p:stCondLst>
                                        </p:cTn>
                                        <p:tgtEl>
                                          <p:spTgt spid="19"/>
                                        </p:tgtEl>
                                        <p:attrNameLst>
                                          <p:attrName>style.visibility</p:attrName>
                                        </p:attrNameLst>
                                      </p:cBhvr>
                                      <p:to>
                                        <p:strVal val="visible"/>
                                      </p:to>
                                    </p:set>
                                    <p:animEffect transition="in" filter="wipe(right)">
                                      <p:cBhvr>
                                        <p:cTn id="20" dur="1000"/>
                                        <p:tgtEl>
                                          <p:spTgt spid="19"/>
                                        </p:tgtEl>
                                      </p:cBhvr>
                                    </p:animEffect>
                                  </p:childTnLst>
                                </p:cTn>
                              </p:par>
                            </p:childTnLst>
                          </p:cTn>
                        </p:par>
                        <p:par>
                          <p:cTn id="21" fill="hold">
                            <p:stCondLst>
                              <p:cond delay="3500"/>
                            </p:stCondLst>
                            <p:childTnLst>
                              <p:par>
                                <p:cTn id="22" presetID="10" presetClass="entr" presetSubtype="0" fill="hold" grpId="0" nodeType="afterEffect">
                                  <p:stCondLst>
                                    <p:cond delay="50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20" presetClass="entr" presetSubtype="0" fill="hold" nodeType="withEffect">
                                  <p:stCondLst>
                                    <p:cond delay="500"/>
                                  </p:stCondLst>
                                  <p:childTnLst>
                                    <p:set>
                                      <p:cBhvr>
                                        <p:cTn id="26" dur="1" fill="hold">
                                          <p:stCondLst>
                                            <p:cond delay="0"/>
                                          </p:stCondLst>
                                        </p:cTn>
                                        <p:tgtEl>
                                          <p:spTgt spid="23"/>
                                        </p:tgtEl>
                                        <p:attrNameLst>
                                          <p:attrName>style.visibility</p:attrName>
                                        </p:attrNameLst>
                                      </p:cBhvr>
                                      <p:to>
                                        <p:strVal val="visible"/>
                                      </p:to>
                                    </p:set>
                                    <p:animEffect transition="in" filter="wedge">
                                      <p:cBhvr>
                                        <p:cTn id="27" dur="1500"/>
                                        <p:tgtEl>
                                          <p:spTgt spid="23"/>
                                        </p:tgtEl>
                                      </p:cBhvr>
                                    </p:animEffect>
                                  </p:childTnLst>
                                </p:cTn>
                              </p:par>
                              <p:par>
                                <p:cTn id="28" presetID="22" presetClass="entr" presetSubtype="2" fill="hold" nodeType="withEffect">
                                  <p:stCondLst>
                                    <p:cond delay="500"/>
                                  </p:stCondLst>
                                  <p:childTnLst>
                                    <p:set>
                                      <p:cBhvr>
                                        <p:cTn id="29" dur="1" fill="hold">
                                          <p:stCondLst>
                                            <p:cond delay="0"/>
                                          </p:stCondLst>
                                        </p:cTn>
                                        <p:tgtEl>
                                          <p:spTgt spid="28"/>
                                        </p:tgtEl>
                                        <p:attrNameLst>
                                          <p:attrName>style.visibility</p:attrName>
                                        </p:attrNameLst>
                                      </p:cBhvr>
                                      <p:to>
                                        <p:strVal val="visible"/>
                                      </p:to>
                                    </p:set>
                                    <p:animEffect transition="in" filter="wipe(right)">
                                      <p:cBhvr>
                                        <p:cTn id="30" dur="1500"/>
                                        <p:tgtEl>
                                          <p:spTgt spid="28"/>
                                        </p:tgtEl>
                                      </p:cBhvr>
                                    </p:animEffect>
                                  </p:childTnLst>
                                </p:cTn>
                              </p:par>
                            </p:childTnLst>
                          </p:cTn>
                        </p:par>
                        <p:par>
                          <p:cTn id="31" fill="hold">
                            <p:stCondLst>
                              <p:cond delay="5500"/>
                            </p:stCondLst>
                            <p:childTnLst>
                              <p:par>
                                <p:cTn id="32" presetID="10" presetClass="entr" presetSubtype="0" fill="hold" grpId="0" nodeType="afterEffect">
                                  <p:stCondLst>
                                    <p:cond delay="50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par>
                                <p:cTn id="35" presetID="20" presetClass="entr" presetSubtype="0" fill="hold" nodeType="withEffect">
                                  <p:stCondLst>
                                    <p:cond delay="500"/>
                                  </p:stCondLst>
                                  <p:childTnLst>
                                    <p:set>
                                      <p:cBhvr>
                                        <p:cTn id="36" dur="1" fill="hold">
                                          <p:stCondLst>
                                            <p:cond delay="0"/>
                                          </p:stCondLst>
                                        </p:cTn>
                                        <p:tgtEl>
                                          <p:spTgt spid="26"/>
                                        </p:tgtEl>
                                        <p:attrNameLst>
                                          <p:attrName>style.visibility</p:attrName>
                                        </p:attrNameLst>
                                      </p:cBhvr>
                                      <p:to>
                                        <p:strVal val="visible"/>
                                      </p:to>
                                    </p:set>
                                    <p:animEffect transition="in" filter="wedge">
                                      <p:cBhvr>
                                        <p:cTn id="37" dur="2000"/>
                                        <p:tgtEl>
                                          <p:spTgt spid="26"/>
                                        </p:tgtEl>
                                      </p:cBhvr>
                                    </p:animEffect>
                                  </p:childTnLst>
                                </p:cTn>
                              </p:par>
                              <p:par>
                                <p:cTn id="38" presetID="22" presetClass="entr" presetSubtype="2" fill="hold" nodeType="withEffect">
                                  <p:stCondLst>
                                    <p:cond delay="500"/>
                                  </p:stCondLst>
                                  <p:childTnLst>
                                    <p:set>
                                      <p:cBhvr>
                                        <p:cTn id="39" dur="1" fill="hold">
                                          <p:stCondLst>
                                            <p:cond delay="0"/>
                                          </p:stCondLst>
                                        </p:cTn>
                                        <p:tgtEl>
                                          <p:spTgt spid="46"/>
                                        </p:tgtEl>
                                        <p:attrNameLst>
                                          <p:attrName>style.visibility</p:attrName>
                                        </p:attrNameLst>
                                      </p:cBhvr>
                                      <p:to>
                                        <p:strVal val="visible"/>
                                      </p:to>
                                    </p:set>
                                    <p:animEffect transition="in" filter="wipe(right)">
                                      <p:cBhvr>
                                        <p:cTn id="40"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6" grpId="0" animBg="1"/>
      <p:bldP spid="15" grpId="0"/>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7B9B6-CDFA-904C-B9E6-DC2935B6CAF2}"/>
              </a:ext>
            </a:extLst>
          </p:cNvPr>
          <p:cNvSpPr>
            <a:spLocks noGrp="1"/>
          </p:cNvSpPr>
          <p:nvPr>
            <p:ph type="title"/>
          </p:nvPr>
        </p:nvSpPr>
        <p:spPr/>
        <p:txBody>
          <a:bodyPr/>
          <a:lstStyle/>
          <a:p>
            <a:r>
              <a:rPr lang="en-US" dirty="0"/>
              <a:t>What’s next for indirect spending? </a:t>
            </a:r>
          </a:p>
        </p:txBody>
      </p:sp>
      <p:sp>
        <p:nvSpPr>
          <p:cNvPr id="3" name="TextBox 2">
            <a:extLst>
              <a:ext uri="{FF2B5EF4-FFF2-40B4-BE49-F238E27FC236}">
                <a16:creationId xmlns:a16="http://schemas.microsoft.com/office/drawing/2014/main" id="{1C294A98-188F-3A48-BFCB-1F1985EFD603}"/>
              </a:ext>
            </a:extLst>
          </p:cNvPr>
          <p:cNvSpPr txBox="1"/>
          <p:nvPr/>
        </p:nvSpPr>
        <p:spPr>
          <a:xfrm>
            <a:off x="504001" y="1070517"/>
            <a:ext cx="6469720" cy="369332"/>
          </a:xfrm>
          <a:prstGeom prst="rect">
            <a:avLst/>
          </a:prstGeom>
          <a:noFill/>
        </p:spPr>
        <p:txBody>
          <a:bodyPr wrap="none" lIns="0" tIns="0" rIns="0" bIns="0" rtlCol="0">
            <a:spAutoFit/>
          </a:bodyPr>
          <a:lstStyle/>
          <a:p>
            <a:r>
              <a:rPr lang="en-US" sz="2400" dirty="0">
                <a:solidFill>
                  <a:schemeClr val="bg1"/>
                </a:solidFill>
              </a:rPr>
              <a:t>The demands on procurement continue to rise. </a:t>
            </a:r>
          </a:p>
        </p:txBody>
      </p:sp>
      <p:sp>
        <p:nvSpPr>
          <p:cNvPr id="4" name="TextBox 3">
            <a:extLst>
              <a:ext uri="{FF2B5EF4-FFF2-40B4-BE49-F238E27FC236}">
                <a16:creationId xmlns:a16="http://schemas.microsoft.com/office/drawing/2014/main" id="{A3948302-945A-8C41-9721-0A3BEA8B0614}"/>
              </a:ext>
            </a:extLst>
          </p:cNvPr>
          <p:cNvSpPr txBox="1"/>
          <p:nvPr/>
        </p:nvSpPr>
        <p:spPr>
          <a:xfrm>
            <a:off x="6006958" y="2332750"/>
            <a:ext cx="5027004" cy="230832"/>
          </a:xfrm>
          <a:prstGeom prst="rect">
            <a:avLst/>
          </a:prstGeom>
          <a:noFill/>
        </p:spPr>
        <p:txBody>
          <a:bodyPr wrap="square" lIns="91440" tIns="0" rIns="0" bIns="0" rtlCol="0">
            <a:spAutoFit/>
          </a:bodyPr>
          <a:lstStyle/>
          <a:p>
            <a:pPr fontAlgn="base">
              <a:spcBef>
                <a:spcPct val="50000"/>
              </a:spcBef>
              <a:spcAft>
                <a:spcPct val="0"/>
              </a:spcAft>
              <a:buClr>
                <a:srgbClr val="F0AB00"/>
              </a:buClr>
              <a:buSzPct val="80000"/>
            </a:pPr>
            <a:r>
              <a:rPr lang="en-US" sz="1500" dirty="0">
                <a:solidFill>
                  <a:schemeClr val="bg1"/>
                </a:solidFill>
              </a:rPr>
              <a:t>Budgets and margins continue to get tighter.</a:t>
            </a:r>
          </a:p>
        </p:txBody>
      </p:sp>
      <p:sp>
        <p:nvSpPr>
          <p:cNvPr id="5" name="TextBox 4">
            <a:extLst>
              <a:ext uri="{FF2B5EF4-FFF2-40B4-BE49-F238E27FC236}">
                <a16:creationId xmlns:a16="http://schemas.microsoft.com/office/drawing/2014/main" id="{46282C23-25B6-9547-BF34-323C0938A0C2}"/>
              </a:ext>
            </a:extLst>
          </p:cNvPr>
          <p:cNvSpPr txBox="1"/>
          <p:nvPr/>
        </p:nvSpPr>
        <p:spPr>
          <a:xfrm>
            <a:off x="6006958" y="2998562"/>
            <a:ext cx="5751833" cy="230832"/>
          </a:xfrm>
          <a:prstGeom prst="rect">
            <a:avLst/>
          </a:prstGeom>
          <a:noFill/>
        </p:spPr>
        <p:txBody>
          <a:bodyPr wrap="square" lIns="91440" tIns="0" rIns="0" bIns="0" rtlCol="0">
            <a:spAutoFit/>
          </a:bodyPr>
          <a:lstStyle/>
          <a:p>
            <a:pPr fontAlgn="base">
              <a:spcBef>
                <a:spcPct val="50000"/>
              </a:spcBef>
              <a:spcAft>
                <a:spcPct val="0"/>
              </a:spcAft>
              <a:buClr>
                <a:srgbClr val="F0AB00"/>
              </a:buClr>
              <a:buSzPct val="80000"/>
            </a:pPr>
            <a:r>
              <a:rPr lang="en-US" sz="1500" dirty="0">
                <a:solidFill>
                  <a:schemeClr val="bg1"/>
                </a:solidFill>
              </a:rPr>
              <a:t>Employee behavior and expectations continue to change.</a:t>
            </a:r>
          </a:p>
        </p:txBody>
      </p:sp>
      <p:sp>
        <p:nvSpPr>
          <p:cNvPr id="6" name="TextBox 5">
            <a:extLst>
              <a:ext uri="{FF2B5EF4-FFF2-40B4-BE49-F238E27FC236}">
                <a16:creationId xmlns:a16="http://schemas.microsoft.com/office/drawing/2014/main" id="{FF981B24-8064-E24D-96F4-5E2D03E153F5}"/>
              </a:ext>
            </a:extLst>
          </p:cNvPr>
          <p:cNvSpPr txBox="1"/>
          <p:nvPr/>
        </p:nvSpPr>
        <p:spPr>
          <a:xfrm>
            <a:off x="6006958" y="3664374"/>
            <a:ext cx="5027004" cy="230832"/>
          </a:xfrm>
          <a:prstGeom prst="rect">
            <a:avLst/>
          </a:prstGeom>
          <a:noFill/>
        </p:spPr>
        <p:txBody>
          <a:bodyPr wrap="square" lIns="91440" tIns="0" rIns="0" bIns="0" rtlCol="0">
            <a:spAutoFit/>
          </a:bodyPr>
          <a:lstStyle/>
          <a:p>
            <a:pPr fontAlgn="base">
              <a:spcBef>
                <a:spcPct val="50000"/>
              </a:spcBef>
              <a:spcAft>
                <a:spcPct val="0"/>
              </a:spcAft>
              <a:buClr>
                <a:srgbClr val="F0AB00"/>
              </a:buClr>
              <a:buSzPct val="80000"/>
            </a:pPr>
            <a:r>
              <a:rPr lang="en-US" sz="1500" dirty="0">
                <a:solidFill>
                  <a:schemeClr val="bg1"/>
                </a:solidFill>
              </a:rPr>
              <a:t>Corporate responsibility is an increased focus.</a:t>
            </a:r>
          </a:p>
        </p:txBody>
      </p:sp>
      <p:sp>
        <p:nvSpPr>
          <p:cNvPr id="7" name="TextBox 6">
            <a:extLst>
              <a:ext uri="{FF2B5EF4-FFF2-40B4-BE49-F238E27FC236}">
                <a16:creationId xmlns:a16="http://schemas.microsoft.com/office/drawing/2014/main" id="{85C80C97-CB04-4343-94E1-F4C41D10D552}"/>
              </a:ext>
            </a:extLst>
          </p:cNvPr>
          <p:cNvSpPr txBox="1"/>
          <p:nvPr/>
        </p:nvSpPr>
        <p:spPr>
          <a:xfrm>
            <a:off x="6006958" y="4330186"/>
            <a:ext cx="5027004" cy="230832"/>
          </a:xfrm>
          <a:prstGeom prst="rect">
            <a:avLst/>
          </a:prstGeom>
          <a:noFill/>
        </p:spPr>
        <p:txBody>
          <a:bodyPr wrap="square" lIns="91440" tIns="0" rIns="0" bIns="0" rtlCol="0">
            <a:spAutoFit/>
          </a:bodyPr>
          <a:lstStyle/>
          <a:p>
            <a:pPr fontAlgn="base">
              <a:spcBef>
                <a:spcPct val="50000"/>
              </a:spcBef>
              <a:spcAft>
                <a:spcPct val="0"/>
              </a:spcAft>
              <a:buClr>
                <a:srgbClr val="F0AB00"/>
              </a:buClr>
              <a:buSzPct val="80000"/>
            </a:pPr>
            <a:r>
              <a:rPr lang="en-US" sz="1500" dirty="0">
                <a:solidFill>
                  <a:schemeClr val="bg1"/>
                </a:solidFill>
              </a:rPr>
              <a:t>Regulatory requirements are increasing.</a:t>
            </a:r>
          </a:p>
        </p:txBody>
      </p:sp>
      <p:sp>
        <p:nvSpPr>
          <p:cNvPr id="8" name="TextBox 7">
            <a:extLst>
              <a:ext uri="{FF2B5EF4-FFF2-40B4-BE49-F238E27FC236}">
                <a16:creationId xmlns:a16="http://schemas.microsoft.com/office/drawing/2014/main" id="{CE04A1CB-5AC6-6547-B261-890156A495A6}"/>
              </a:ext>
            </a:extLst>
          </p:cNvPr>
          <p:cNvSpPr txBox="1"/>
          <p:nvPr/>
        </p:nvSpPr>
        <p:spPr>
          <a:xfrm>
            <a:off x="6006958" y="4995997"/>
            <a:ext cx="5027004" cy="230832"/>
          </a:xfrm>
          <a:prstGeom prst="rect">
            <a:avLst/>
          </a:prstGeom>
          <a:noFill/>
        </p:spPr>
        <p:txBody>
          <a:bodyPr wrap="square" lIns="91440" tIns="0" rIns="0" bIns="0" rtlCol="0">
            <a:spAutoFit/>
          </a:bodyPr>
          <a:lstStyle/>
          <a:p>
            <a:pPr fontAlgn="base">
              <a:spcBef>
                <a:spcPct val="50000"/>
              </a:spcBef>
              <a:spcAft>
                <a:spcPct val="0"/>
              </a:spcAft>
              <a:buClr>
                <a:srgbClr val="F0AB00"/>
              </a:buClr>
              <a:buSzPct val="80000"/>
            </a:pPr>
            <a:r>
              <a:rPr lang="en-US" sz="1500" dirty="0">
                <a:solidFill>
                  <a:schemeClr val="bg1"/>
                </a:solidFill>
              </a:rPr>
              <a:t>New sources of innovation are required. </a:t>
            </a:r>
          </a:p>
        </p:txBody>
      </p:sp>
      <p:pic>
        <p:nvPicPr>
          <p:cNvPr id="10" name="Process Pictogram 1">
            <a:extLst>
              <a:ext uri="{FF2B5EF4-FFF2-40B4-BE49-F238E27FC236}">
                <a16:creationId xmlns:a16="http://schemas.microsoft.com/office/drawing/2014/main" id="{8EB62190-B5A2-6546-8D32-F6CFC64D7DA0}"/>
              </a:ext>
            </a:extLst>
          </p:cNvPr>
          <p:cNvPicPr>
            <a:picLocks noChangeAspect="1"/>
          </p:cNvPicPr>
          <p:nvPr/>
        </p:nvPicPr>
        <p:blipFill>
          <a:blip r:embed="rId3"/>
          <a:stretch>
            <a:fillRect/>
          </a:stretch>
        </p:blipFill>
        <p:spPr>
          <a:xfrm>
            <a:off x="966787" y="2218422"/>
            <a:ext cx="3149600" cy="3149600"/>
          </a:xfrm>
          <a:prstGeom prst="rect">
            <a:avLst/>
          </a:prstGeom>
        </p:spPr>
      </p:pic>
      <p:grpSp>
        <p:nvGrpSpPr>
          <p:cNvPr id="111" name="Group 110">
            <a:extLst>
              <a:ext uri="{FF2B5EF4-FFF2-40B4-BE49-F238E27FC236}">
                <a16:creationId xmlns:a16="http://schemas.microsoft.com/office/drawing/2014/main" id="{C2E73419-2EE9-2145-A6DB-ABDBE8DE4A66}"/>
              </a:ext>
            </a:extLst>
          </p:cNvPr>
          <p:cNvGrpSpPr/>
          <p:nvPr/>
        </p:nvGrpSpPr>
        <p:grpSpPr>
          <a:xfrm>
            <a:off x="3770231" y="2448166"/>
            <a:ext cx="2236727" cy="587076"/>
            <a:chOff x="3770231" y="2448166"/>
            <a:chExt cx="2236727" cy="587076"/>
          </a:xfrm>
        </p:grpSpPr>
        <p:sp>
          <p:nvSpPr>
            <p:cNvPr id="11" name="Oval 10">
              <a:extLst>
                <a:ext uri="{FF2B5EF4-FFF2-40B4-BE49-F238E27FC236}">
                  <a16:creationId xmlns:a16="http://schemas.microsoft.com/office/drawing/2014/main" id="{85790AD8-152E-F34B-8C8F-1AA9C34854B0}"/>
                </a:ext>
              </a:extLst>
            </p:cNvPr>
            <p:cNvSpPr/>
            <p:nvPr/>
          </p:nvSpPr>
          <p:spPr bwMode="gray">
            <a:xfrm>
              <a:off x="3770231" y="2959498"/>
              <a:ext cx="75744" cy="75744"/>
            </a:xfrm>
            <a:prstGeom prst="ellipse">
              <a:avLst/>
            </a:prstGeom>
            <a:solidFill>
              <a:schemeClr val="accent1"/>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cxnSp>
          <p:nvCxnSpPr>
            <p:cNvPr id="17" name="Elbow Connector 16">
              <a:extLst>
                <a:ext uri="{FF2B5EF4-FFF2-40B4-BE49-F238E27FC236}">
                  <a16:creationId xmlns:a16="http://schemas.microsoft.com/office/drawing/2014/main" id="{20E965DC-8D62-A848-93BD-1BCF1E325DEA}"/>
                </a:ext>
              </a:extLst>
            </p:cNvPr>
            <p:cNvCxnSpPr>
              <a:cxnSpLocks/>
              <a:stCxn id="11" idx="6"/>
              <a:endCxn id="4" idx="1"/>
            </p:cNvCxnSpPr>
            <p:nvPr/>
          </p:nvCxnSpPr>
          <p:spPr>
            <a:xfrm flipV="1">
              <a:off x="3845975" y="2448166"/>
              <a:ext cx="2160983" cy="549204"/>
            </a:xfrm>
            <a:prstGeom prst="bentConnector3">
              <a:avLst>
                <a:gd name="adj1" fmla="val 50000"/>
              </a:avLst>
            </a:prstGeom>
            <a:ln w="127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12" name="Group 111">
            <a:extLst>
              <a:ext uri="{FF2B5EF4-FFF2-40B4-BE49-F238E27FC236}">
                <a16:creationId xmlns:a16="http://schemas.microsoft.com/office/drawing/2014/main" id="{C71D47B7-D6F3-C34C-91F3-3AE74F5C1B43}"/>
              </a:ext>
            </a:extLst>
          </p:cNvPr>
          <p:cNvGrpSpPr/>
          <p:nvPr/>
        </p:nvGrpSpPr>
        <p:grpSpPr>
          <a:xfrm>
            <a:off x="3770231" y="3083800"/>
            <a:ext cx="2236727" cy="75744"/>
            <a:chOff x="3770231" y="3083800"/>
            <a:chExt cx="2236727" cy="75744"/>
          </a:xfrm>
        </p:grpSpPr>
        <p:sp>
          <p:nvSpPr>
            <p:cNvPr id="12" name="Oval 11">
              <a:extLst>
                <a:ext uri="{FF2B5EF4-FFF2-40B4-BE49-F238E27FC236}">
                  <a16:creationId xmlns:a16="http://schemas.microsoft.com/office/drawing/2014/main" id="{4F53D5F9-2345-9748-AD88-96B335BABB24}"/>
                </a:ext>
              </a:extLst>
            </p:cNvPr>
            <p:cNvSpPr/>
            <p:nvPr/>
          </p:nvSpPr>
          <p:spPr bwMode="gray">
            <a:xfrm>
              <a:off x="3770231" y="3083800"/>
              <a:ext cx="75744" cy="75744"/>
            </a:xfrm>
            <a:prstGeom prst="ellipse">
              <a:avLst/>
            </a:prstGeom>
            <a:solidFill>
              <a:schemeClr val="accent1"/>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cxnSp>
          <p:nvCxnSpPr>
            <p:cNvPr id="18" name="Elbow Connector 17">
              <a:extLst>
                <a:ext uri="{FF2B5EF4-FFF2-40B4-BE49-F238E27FC236}">
                  <a16:creationId xmlns:a16="http://schemas.microsoft.com/office/drawing/2014/main" id="{AB3226A6-9765-2942-B219-019E58DE7F57}"/>
                </a:ext>
              </a:extLst>
            </p:cNvPr>
            <p:cNvCxnSpPr>
              <a:cxnSpLocks/>
              <a:stCxn id="12" idx="6"/>
              <a:endCxn id="5" idx="1"/>
            </p:cNvCxnSpPr>
            <p:nvPr/>
          </p:nvCxnSpPr>
          <p:spPr>
            <a:xfrm flipV="1">
              <a:off x="3845975" y="3113978"/>
              <a:ext cx="2160983" cy="7694"/>
            </a:xfrm>
            <a:prstGeom prst="bentConnector3">
              <a:avLst>
                <a:gd name="adj1" fmla="val 50000"/>
              </a:avLst>
            </a:prstGeom>
            <a:ln w="127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13" name="Group 112">
            <a:extLst>
              <a:ext uri="{FF2B5EF4-FFF2-40B4-BE49-F238E27FC236}">
                <a16:creationId xmlns:a16="http://schemas.microsoft.com/office/drawing/2014/main" id="{C52B325F-8EF6-0B40-870F-E2D2A16627CE}"/>
              </a:ext>
            </a:extLst>
          </p:cNvPr>
          <p:cNvGrpSpPr/>
          <p:nvPr/>
        </p:nvGrpSpPr>
        <p:grpSpPr>
          <a:xfrm>
            <a:off x="3770231" y="3779790"/>
            <a:ext cx="2236727" cy="608510"/>
            <a:chOff x="3770231" y="3779790"/>
            <a:chExt cx="2236727" cy="608510"/>
          </a:xfrm>
        </p:grpSpPr>
        <p:sp>
          <p:nvSpPr>
            <p:cNvPr id="13" name="Oval 12">
              <a:extLst>
                <a:ext uri="{FF2B5EF4-FFF2-40B4-BE49-F238E27FC236}">
                  <a16:creationId xmlns:a16="http://schemas.microsoft.com/office/drawing/2014/main" id="{0A19614C-839B-1342-AA35-FC2AC3BD41A5}"/>
                </a:ext>
              </a:extLst>
            </p:cNvPr>
            <p:cNvSpPr/>
            <p:nvPr/>
          </p:nvSpPr>
          <p:spPr bwMode="gray">
            <a:xfrm>
              <a:off x="3770231" y="4312556"/>
              <a:ext cx="75744" cy="75744"/>
            </a:xfrm>
            <a:prstGeom prst="ellipse">
              <a:avLst/>
            </a:prstGeom>
            <a:solidFill>
              <a:schemeClr val="accent1"/>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cxnSp>
          <p:nvCxnSpPr>
            <p:cNvPr id="21" name="Elbow Connector 20">
              <a:extLst>
                <a:ext uri="{FF2B5EF4-FFF2-40B4-BE49-F238E27FC236}">
                  <a16:creationId xmlns:a16="http://schemas.microsoft.com/office/drawing/2014/main" id="{4230D441-8E8F-4B4D-ABA2-E8F68707F74A}"/>
                </a:ext>
              </a:extLst>
            </p:cNvPr>
            <p:cNvCxnSpPr>
              <a:cxnSpLocks/>
              <a:stCxn id="13" idx="6"/>
              <a:endCxn id="6" idx="1"/>
            </p:cNvCxnSpPr>
            <p:nvPr/>
          </p:nvCxnSpPr>
          <p:spPr>
            <a:xfrm flipV="1">
              <a:off x="3845975" y="3779790"/>
              <a:ext cx="2160983" cy="570638"/>
            </a:xfrm>
            <a:prstGeom prst="bentConnector3">
              <a:avLst>
                <a:gd name="adj1" fmla="val 50000"/>
              </a:avLst>
            </a:prstGeom>
            <a:ln w="127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14" name="Group 113">
            <a:extLst>
              <a:ext uri="{FF2B5EF4-FFF2-40B4-BE49-F238E27FC236}">
                <a16:creationId xmlns:a16="http://schemas.microsoft.com/office/drawing/2014/main" id="{C49663C0-DB7A-EC4C-AD0A-FF22568D58DA}"/>
              </a:ext>
            </a:extLst>
          </p:cNvPr>
          <p:cNvGrpSpPr/>
          <p:nvPr/>
        </p:nvGrpSpPr>
        <p:grpSpPr>
          <a:xfrm>
            <a:off x="3770231" y="4445602"/>
            <a:ext cx="2236727" cy="89306"/>
            <a:chOff x="3770231" y="4445602"/>
            <a:chExt cx="2236727" cy="89306"/>
          </a:xfrm>
        </p:grpSpPr>
        <p:sp>
          <p:nvSpPr>
            <p:cNvPr id="14" name="Oval 13">
              <a:extLst>
                <a:ext uri="{FF2B5EF4-FFF2-40B4-BE49-F238E27FC236}">
                  <a16:creationId xmlns:a16="http://schemas.microsoft.com/office/drawing/2014/main" id="{0B875A6F-317A-6C4B-B5C8-D22C17CF2686}"/>
                </a:ext>
              </a:extLst>
            </p:cNvPr>
            <p:cNvSpPr/>
            <p:nvPr/>
          </p:nvSpPr>
          <p:spPr bwMode="gray">
            <a:xfrm>
              <a:off x="3770231" y="4459164"/>
              <a:ext cx="75744" cy="75744"/>
            </a:xfrm>
            <a:prstGeom prst="ellipse">
              <a:avLst/>
            </a:prstGeom>
            <a:solidFill>
              <a:schemeClr val="accent1"/>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cxnSp>
          <p:nvCxnSpPr>
            <p:cNvPr id="24" name="Elbow Connector 23">
              <a:extLst>
                <a:ext uri="{FF2B5EF4-FFF2-40B4-BE49-F238E27FC236}">
                  <a16:creationId xmlns:a16="http://schemas.microsoft.com/office/drawing/2014/main" id="{85D3F26D-DA34-684A-88A3-211D62558284}"/>
                </a:ext>
              </a:extLst>
            </p:cNvPr>
            <p:cNvCxnSpPr>
              <a:cxnSpLocks/>
              <a:stCxn id="14" idx="6"/>
              <a:endCxn id="7" idx="1"/>
            </p:cNvCxnSpPr>
            <p:nvPr/>
          </p:nvCxnSpPr>
          <p:spPr>
            <a:xfrm flipV="1">
              <a:off x="3845975" y="4445602"/>
              <a:ext cx="2160983" cy="51434"/>
            </a:xfrm>
            <a:prstGeom prst="bentConnector3">
              <a:avLst>
                <a:gd name="adj1" fmla="val 50000"/>
              </a:avLst>
            </a:prstGeom>
            <a:ln w="127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15" name="Group 114">
            <a:extLst>
              <a:ext uri="{FF2B5EF4-FFF2-40B4-BE49-F238E27FC236}">
                <a16:creationId xmlns:a16="http://schemas.microsoft.com/office/drawing/2014/main" id="{5AA8364F-93C8-EB41-AE0A-3577FDC36CFC}"/>
              </a:ext>
            </a:extLst>
          </p:cNvPr>
          <p:cNvGrpSpPr/>
          <p:nvPr/>
        </p:nvGrpSpPr>
        <p:grpSpPr>
          <a:xfrm>
            <a:off x="3770231" y="4605773"/>
            <a:ext cx="2236727" cy="505640"/>
            <a:chOff x="3770231" y="4605773"/>
            <a:chExt cx="2236727" cy="505640"/>
          </a:xfrm>
        </p:grpSpPr>
        <p:sp>
          <p:nvSpPr>
            <p:cNvPr id="15" name="Oval 14">
              <a:extLst>
                <a:ext uri="{FF2B5EF4-FFF2-40B4-BE49-F238E27FC236}">
                  <a16:creationId xmlns:a16="http://schemas.microsoft.com/office/drawing/2014/main" id="{B2DBDC5E-EFC8-144B-9CB4-4E70C4524A5C}"/>
                </a:ext>
              </a:extLst>
            </p:cNvPr>
            <p:cNvSpPr/>
            <p:nvPr/>
          </p:nvSpPr>
          <p:spPr bwMode="gray">
            <a:xfrm>
              <a:off x="3770231" y="4605773"/>
              <a:ext cx="75744" cy="75744"/>
            </a:xfrm>
            <a:prstGeom prst="ellipse">
              <a:avLst/>
            </a:prstGeom>
            <a:solidFill>
              <a:schemeClr val="accent1"/>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cxnSp>
          <p:nvCxnSpPr>
            <p:cNvPr id="27" name="Elbow Connector 26">
              <a:extLst>
                <a:ext uri="{FF2B5EF4-FFF2-40B4-BE49-F238E27FC236}">
                  <a16:creationId xmlns:a16="http://schemas.microsoft.com/office/drawing/2014/main" id="{606890B8-9AB0-5A40-B402-38D159130238}"/>
                </a:ext>
              </a:extLst>
            </p:cNvPr>
            <p:cNvCxnSpPr>
              <a:cxnSpLocks/>
              <a:stCxn id="15" idx="6"/>
              <a:endCxn id="8" idx="1"/>
            </p:cNvCxnSpPr>
            <p:nvPr/>
          </p:nvCxnSpPr>
          <p:spPr>
            <a:xfrm>
              <a:off x="3845975" y="4643645"/>
              <a:ext cx="2160983" cy="467768"/>
            </a:xfrm>
            <a:prstGeom prst="bentConnector3">
              <a:avLst>
                <a:gd name="adj1" fmla="val 50000"/>
              </a:avLst>
            </a:prstGeom>
            <a:ln w="127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453811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500"/>
                                        <p:tgtEl>
                                          <p:spTgt spid="1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2"/>
                                        </p:tgtEl>
                                        <p:attrNameLst>
                                          <p:attrName>style.visibility</p:attrName>
                                        </p:attrNameLst>
                                      </p:cBhvr>
                                      <p:to>
                                        <p:strVal val="visible"/>
                                      </p:to>
                                    </p:set>
                                    <p:animEffect transition="in" filter="wipe(left)">
                                      <p:cBhvr>
                                        <p:cTn id="15" dur="500"/>
                                        <p:tgtEl>
                                          <p:spTgt spid="11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13"/>
                                        </p:tgtEl>
                                        <p:attrNameLst>
                                          <p:attrName>style.visibility</p:attrName>
                                        </p:attrNameLst>
                                      </p:cBhvr>
                                      <p:to>
                                        <p:strVal val="visible"/>
                                      </p:to>
                                    </p:set>
                                    <p:animEffect transition="in" filter="wipe(left)">
                                      <p:cBhvr>
                                        <p:cTn id="23" dur="500"/>
                                        <p:tgtEl>
                                          <p:spTgt spid="11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left)">
                                      <p:cBhvr>
                                        <p:cTn id="31" dur="500"/>
                                        <p:tgtEl>
                                          <p:spTgt spid="11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wipe(left)">
                                      <p:cBhvr>
                                        <p:cTn id="39" dur="500"/>
                                        <p:tgtEl>
                                          <p:spTgt spid="115"/>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4470D9A4-7AF3-AB44-831E-BBE1CC1C5AB3}"/>
              </a:ext>
            </a:extLst>
          </p:cNvPr>
          <p:cNvGrpSpPr/>
          <p:nvPr/>
        </p:nvGrpSpPr>
        <p:grpSpPr>
          <a:xfrm>
            <a:off x="606096" y="1733550"/>
            <a:ext cx="10792025" cy="3865237"/>
            <a:chOff x="606096" y="1733550"/>
            <a:chExt cx="10792025" cy="3865237"/>
          </a:xfrm>
        </p:grpSpPr>
        <p:grpSp>
          <p:nvGrpSpPr>
            <p:cNvPr id="55" name="Group 54">
              <a:extLst>
                <a:ext uri="{FF2B5EF4-FFF2-40B4-BE49-F238E27FC236}">
                  <a16:creationId xmlns:a16="http://schemas.microsoft.com/office/drawing/2014/main" id="{4F1F0459-A2D0-244F-AE4C-3FA11FA75CEE}"/>
                </a:ext>
              </a:extLst>
            </p:cNvPr>
            <p:cNvGrpSpPr/>
            <p:nvPr/>
          </p:nvGrpSpPr>
          <p:grpSpPr>
            <a:xfrm>
              <a:off x="606096" y="1908669"/>
              <a:ext cx="10590416" cy="3690118"/>
              <a:chOff x="606096" y="1908669"/>
              <a:chExt cx="10590416" cy="3690118"/>
            </a:xfrm>
          </p:grpSpPr>
          <p:cxnSp>
            <p:nvCxnSpPr>
              <p:cNvPr id="16" name="Straight Connector 15">
                <a:extLst>
                  <a:ext uri="{FF2B5EF4-FFF2-40B4-BE49-F238E27FC236}">
                    <a16:creationId xmlns:a16="http://schemas.microsoft.com/office/drawing/2014/main" id="{9AFF100C-90EB-FA4F-8CD7-33F7587D7950}"/>
                  </a:ext>
                </a:extLst>
              </p:cNvPr>
              <p:cNvCxnSpPr/>
              <p:nvPr/>
            </p:nvCxnSpPr>
            <p:spPr>
              <a:xfrm rot="5400000">
                <a:off x="-179922" y="3753728"/>
                <a:ext cx="3690118" cy="0"/>
              </a:xfrm>
              <a:prstGeom prst="line">
                <a:avLst/>
              </a:prstGeom>
              <a:ln w="12700">
                <a:solidFill>
                  <a:schemeClr val="accent2">
                    <a:alpha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818240F-59B4-6940-A7CC-2AE67E19A44A}"/>
                  </a:ext>
                </a:extLst>
              </p:cNvPr>
              <p:cNvCxnSpPr/>
              <p:nvPr/>
            </p:nvCxnSpPr>
            <p:spPr>
              <a:xfrm rot="5400000">
                <a:off x="879119" y="3753728"/>
                <a:ext cx="3690118" cy="0"/>
              </a:xfrm>
              <a:prstGeom prst="line">
                <a:avLst/>
              </a:prstGeom>
              <a:ln w="12700">
                <a:solidFill>
                  <a:schemeClr val="accent2">
                    <a:alpha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591C0AF-7B45-1A43-B634-FFFC60CFDC99}"/>
                  </a:ext>
                </a:extLst>
              </p:cNvPr>
              <p:cNvCxnSpPr/>
              <p:nvPr/>
            </p:nvCxnSpPr>
            <p:spPr>
              <a:xfrm rot="5400000">
                <a:off x="1938160" y="3753728"/>
                <a:ext cx="3690118" cy="0"/>
              </a:xfrm>
              <a:prstGeom prst="line">
                <a:avLst/>
              </a:prstGeom>
              <a:ln w="12700">
                <a:solidFill>
                  <a:schemeClr val="accent2">
                    <a:alpha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BA3A48-A80F-C940-A777-6B37F509BC3A}"/>
                  </a:ext>
                </a:extLst>
              </p:cNvPr>
              <p:cNvCxnSpPr/>
              <p:nvPr/>
            </p:nvCxnSpPr>
            <p:spPr>
              <a:xfrm rot="5400000">
                <a:off x="2997201" y="3753728"/>
                <a:ext cx="3690118" cy="0"/>
              </a:xfrm>
              <a:prstGeom prst="line">
                <a:avLst/>
              </a:prstGeom>
              <a:ln w="12700">
                <a:solidFill>
                  <a:schemeClr val="accent2">
                    <a:alpha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DC532CC-D560-1149-BFA9-8416B1ED78B3}"/>
                  </a:ext>
                </a:extLst>
              </p:cNvPr>
              <p:cNvCxnSpPr/>
              <p:nvPr/>
            </p:nvCxnSpPr>
            <p:spPr>
              <a:xfrm rot="5400000">
                <a:off x="4056242" y="3753728"/>
                <a:ext cx="3690118" cy="0"/>
              </a:xfrm>
              <a:prstGeom prst="line">
                <a:avLst/>
              </a:prstGeom>
              <a:ln w="12700">
                <a:solidFill>
                  <a:schemeClr val="accent2">
                    <a:alpha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C3A66F5-556D-6543-A7D2-73B04761BC70}"/>
                  </a:ext>
                </a:extLst>
              </p:cNvPr>
              <p:cNvCxnSpPr/>
              <p:nvPr/>
            </p:nvCxnSpPr>
            <p:spPr>
              <a:xfrm rot="5400000">
                <a:off x="5115283" y="3753728"/>
                <a:ext cx="3690118" cy="0"/>
              </a:xfrm>
              <a:prstGeom prst="line">
                <a:avLst/>
              </a:prstGeom>
              <a:ln w="12700">
                <a:solidFill>
                  <a:schemeClr val="accent2">
                    <a:alpha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F928CE8-2457-9C4B-A109-8BD11DCBD14F}"/>
                  </a:ext>
                </a:extLst>
              </p:cNvPr>
              <p:cNvCxnSpPr/>
              <p:nvPr/>
            </p:nvCxnSpPr>
            <p:spPr>
              <a:xfrm rot="5400000">
                <a:off x="6174324" y="3753728"/>
                <a:ext cx="3690118" cy="0"/>
              </a:xfrm>
              <a:prstGeom prst="line">
                <a:avLst/>
              </a:prstGeom>
              <a:ln w="12700">
                <a:solidFill>
                  <a:schemeClr val="accent2">
                    <a:alpha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4A31C6C-7E33-D344-B3A8-934FBBA04C1C}"/>
                  </a:ext>
                </a:extLst>
              </p:cNvPr>
              <p:cNvCxnSpPr/>
              <p:nvPr/>
            </p:nvCxnSpPr>
            <p:spPr>
              <a:xfrm rot="5400000">
                <a:off x="7233365" y="3753728"/>
                <a:ext cx="3690118" cy="0"/>
              </a:xfrm>
              <a:prstGeom prst="line">
                <a:avLst/>
              </a:prstGeom>
              <a:ln w="12700">
                <a:solidFill>
                  <a:schemeClr val="accent2">
                    <a:alpha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7C69667-5D05-C24D-AC48-9405ED80441D}"/>
                  </a:ext>
                </a:extLst>
              </p:cNvPr>
              <p:cNvCxnSpPr/>
              <p:nvPr/>
            </p:nvCxnSpPr>
            <p:spPr>
              <a:xfrm rot="5400000">
                <a:off x="8292406" y="3753728"/>
                <a:ext cx="3690118" cy="0"/>
              </a:xfrm>
              <a:prstGeom prst="line">
                <a:avLst/>
              </a:prstGeom>
              <a:ln w="12700">
                <a:solidFill>
                  <a:schemeClr val="accent2">
                    <a:alpha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1B00A7F-C566-8D4C-8C7E-3831D8F2EF82}"/>
                  </a:ext>
                </a:extLst>
              </p:cNvPr>
              <p:cNvCxnSpPr/>
              <p:nvPr/>
            </p:nvCxnSpPr>
            <p:spPr>
              <a:xfrm rot="5400000">
                <a:off x="9351451" y="3753728"/>
                <a:ext cx="3690118" cy="0"/>
              </a:xfrm>
              <a:prstGeom prst="line">
                <a:avLst/>
              </a:prstGeom>
              <a:ln w="12700">
                <a:solidFill>
                  <a:schemeClr val="accent2">
                    <a:alpha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571D670-CCE7-0E4D-81D4-C52FCCA03998}"/>
                  </a:ext>
                </a:extLst>
              </p:cNvPr>
              <p:cNvCxnSpPr/>
              <p:nvPr/>
            </p:nvCxnSpPr>
            <p:spPr>
              <a:xfrm rot="5400000">
                <a:off x="-1238963" y="3753728"/>
                <a:ext cx="3690118" cy="0"/>
              </a:xfrm>
              <a:prstGeom prst="line">
                <a:avLst/>
              </a:prstGeom>
              <a:ln w="254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B586895-2701-F74C-82DD-9BE03811B47C}"/>
                  </a:ext>
                </a:extLst>
              </p:cNvPr>
              <p:cNvCxnSpPr>
                <a:cxnSpLocks/>
              </p:cNvCxnSpPr>
              <p:nvPr/>
            </p:nvCxnSpPr>
            <p:spPr>
              <a:xfrm>
                <a:off x="606097" y="2120908"/>
                <a:ext cx="10590415" cy="0"/>
              </a:xfrm>
              <a:prstGeom prst="line">
                <a:avLst/>
              </a:prstGeom>
              <a:ln w="254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CADAD653-0549-F54C-A903-7C4DBD61FB30}"/>
                </a:ext>
              </a:extLst>
            </p:cNvPr>
            <p:cNvGrpSpPr/>
            <p:nvPr/>
          </p:nvGrpSpPr>
          <p:grpSpPr>
            <a:xfrm>
              <a:off x="1460708" y="1733550"/>
              <a:ext cx="9937413" cy="153888"/>
              <a:chOff x="1460708" y="1733550"/>
              <a:chExt cx="9937413" cy="153888"/>
            </a:xfrm>
          </p:grpSpPr>
          <p:sp>
            <p:nvSpPr>
              <p:cNvPr id="44" name="TextBox 43">
                <a:extLst>
                  <a:ext uri="{FF2B5EF4-FFF2-40B4-BE49-F238E27FC236}">
                    <a16:creationId xmlns:a16="http://schemas.microsoft.com/office/drawing/2014/main" id="{37A6BABE-594A-224E-AD51-786FB982B3AD}"/>
                  </a:ext>
                </a:extLst>
              </p:cNvPr>
              <p:cNvSpPr txBox="1"/>
              <p:nvPr/>
            </p:nvSpPr>
            <p:spPr>
              <a:xfrm>
                <a:off x="3581608" y="1733550"/>
                <a:ext cx="403222" cy="153888"/>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1000" dirty="0">
                    <a:solidFill>
                      <a:schemeClr val="accent2"/>
                    </a:solidFill>
                  </a:rPr>
                  <a:t>30%</a:t>
                </a:r>
              </a:p>
            </p:txBody>
          </p:sp>
          <p:sp>
            <p:nvSpPr>
              <p:cNvPr id="45" name="TextBox 44">
                <a:extLst>
                  <a:ext uri="{FF2B5EF4-FFF2-40B4-BE49-F238E27FC236}">
                    <a16:creationId xmlns:a16="http://schemas.microsoft.com/office/drawing/2014/main" id="{E8477D9F-5AD9-8C4D-A683-EE07AB682224}"/>
                  </a:ext>
                </a:extLst>
              </p:cNvPr>
              <p:cNvSpPr txBox="1"/>
              <p:nvPr/>
            </p:nvSpPr>
            <p:spPr>
              <a:xfrm>
                <a:off x="2524333" y="1733550"/>
                <a:ext cx="403222" cy="153888"/>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1000" dirty="0">
                    <a:solidFill>
                      <a:schemeClr val="accent2"/>
                    </a:solidFill>
                  </a:rPr>
                  <a:t>20%</a:t>
                </a:r>
              </a:p>
            </p:txBody>
          </p:sp>
          <p:sp>
            <p:nvSpPr>
              <p:cNvPr id="46" name="TextBox 45">
                <a:extLst>
                  <a:ext uri="{FF2B5EF4-FFF2-40B4-BE49-F238E27FC236}">
                    <a16:creationId xmlns:a16="http://schemas.microsoft.com/office/drawing/2014/main" id="{CEFE58E8-1DA3-844B-934B-B672BBF16272}"/>
                  </a:ext>
                </a:extLst>
              </p:cNvPr>
              <p:cNvSpPr txBox="1"/>
              <p:nvPr/>
            </p:nvSpPr>
            <p:spPr>
              <a:xfrm>
                <a:off x="1460708" y="1733550"/>
                <a:ext cx="403222" cy="153888"/>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1000" dirty="0">
                    <a:solidFill>
                      <a:schemeClr val="accent2"/>
                    </a:solidFill>
                  </a:rPr>
                  <a:t>10%</a:t>
                </a:r>
              </a:p>
            </p:txBody>
          </p:sp>
          <p:sp>
            <p:nvSpPr>
              <p:cNvPr id="47" name="TextBox 46">
                <a:extLst>
                  <a:ext uri="{FF2B5EF4-FFF2-40B4-BE49-F238E27FC236}">
                    <a16:creationId xmlns:a16="http://schemas.microsoft.com/office/drawing/2014/main" id="{F64AB378-AD88-D64C-A578-E51B6F20D0B7}"/>
                  </a:ext>
                </a:extLst>
              </p:cNvPr>
              <p:cNvSpPr txBox="1"/>
              <p:nvPr/>
            </p:nvSpPr>
            <p:spPr>
              <a:xfrm>
                <a:off x="4640649" y="1733550"/>
                <a:ext cx="403222" cy="153888"/>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1000" dirty="0">
                    <a:solidFill>
                      <a:schemeClr val="accent2"/>
                    </a:solidFill>
                  </a:rPr>
                  <a:t>40%</a:t>
                </a:r>
              </a:p>
            </p:txBody>
          </p:sp>
          <p:sp>
            <p:nvSpPr>
              <p:cNvPr id="48" name="TextBox 47">
                <a:extLst>
                  <a:ext uri="{FF2B5EF4-FFF2-40B4-BE49-F238E27FC236}">
                    <a16:creationId xmlns:a16="http://schemas.microsoft.com/office/drawing/2014/main" id="{F4D737D1-0D84-AD4D-B0A0-A1730B3F0ED3}"/>
                  </a:ext>
                </a:extLst>
              </p:cNvPr>
              <p:cNvSpPr txBox="1"/>
              <p:nvPr/>
            </p:nvSpPr>
            <p:spPr>
              <a:xfrm>
                <a:off x="5694017" y="1733550"/>
                <a:ext cx="403222" cy="153888"/>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1000" dirty="0">
                    <a:solidFill>
                      <a:schemeClr val="accent2"/>
                    </a:solidFill>
                  </a:rPr>
                  <a:t>50%</a:t>
                </a:r>
              </a:p>
            </p:txBody>
          </p:sp>
          <p:sp>
            <p:nvSpPr>
              <p:cNvPr id="49" name="TextBox 48">
                <a:extLst>
                  <a:ext uri="{FF2B5EF4-FFF2-40B4-BE49-F238E27FC236}">
                    <a16:creationId xmlns:a16="http://schemas.microsoft.com/office/drawing/2014/main" id="{8218E2AF-9446-1E49-9764-8AD6BBE82E70}"/>
                  </a:ext>
                </a:extLst>
              </p:cNvPr>
              <p:cNvSpPr txBox="1"/>
              <p:nvPr/>
            </p:nvSpPr>
            <p:spPr>
              <a:xfrm>
                <a:off x="6758731" y="1733550"/>
                <a:ext cx="403222" cy="153888"/>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1000" dirty="0">
                    <a:solidFill>
                      <a:schemeClr val="accent2"/>
                    </a:solidFill>
                  </a:rPr>
                  <a:t>60%</a:t>
                </a:r>
              </a:p>
            </p:txBody>
          </p:sp>
          <p:sp>
            <p:nvSpPr>
              <p:cNvPr id="50" name="TextBox 49">
                <a:extLst>
                  <a:ext uri="{FF2B5EF4-FFF2-40B4-BE49-F238E27FC236}">
                    <a16:creationId xmlns:a16="http://schemas.microsoft.com/office/drawing/2014/main" id="{DCFBA858-20EB-0440-ACE6-C40C3C760B18}"/>
                  </a:ext>
                </a:extLst>
              </p:cNvPr>
              <p:cNvSpPr txBox="1"/>
              <p:nvPr/>
            </p:nvSpPr>
            <p:spPr>
              <a:xfrm>
                <a:off x="7823445" y="1733550"/>
                <a:ext cx="403222" cy="153888"/>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1000" dirty="0">
                    <a:solidFill>
                      <a:schemeClr val="accent2"/>
                    </a:solidFill>
                  </a:rPr>
                  <a:t>70%</a:t>
                </a:r>
              </a:p>
            </p:txBody>
          </p:sp>
          <p:sp>
            <p:nvSpPr>
              <p:cNvPr id="51" name="TextBox 50">
                <a:extLst>
                  <a:ext uri="{FF2B5EF4-FFF2-40B4-BE49-F238E27FC236}">
                    <a16:creationId xmlns:a16="http://schemas.microsoft.com/office/drawing/2014/main" id="{3F76613B-C8F0-A341-BA2A-DBA869DCF378}"/>
                  </a:ext>
                </a:extLst>
              </p:cNvPr>
              <p:cNvSpPr txBox="1"/>
              <p:nvPr/>
            </p:nvSpPr>
            <p:spPr>
              <a:xfrm>
                <a:off x="8888159" y="1733550"/>
                <a:ext cx="403222" cy="153888"/>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1000" dirty="0">
                    <a:solidFill>
                      <a:schemeClr val="accent2"/>
                    </a:solidFill>
                  </a:rPr>
                  <a:t>80%</a:t>
                </a:r>
              </a:p>
            </p:txBody>
          </p:sp>
          <p:sp>
            <p:nvSpPr>
              <p:cNvPr id="52" name="TextBox 51">
                <a:extLst>
                  <a:ext uri="{FF2B5EF4-FFF2-40B4-BE49-F238E27FC236}">
                    <a16:creationId xmlns:a16="http://schemas.microsoft.com/office/drawing/2014/main" id="{F639485A-FAFC-F74C-B108-51916EE894F9}"/>
                  </a:ext>
                </a:extLst>
              </p:cNvPr>
              <p:cNvSpPr txBox="1"/>
              <p:nvPr/>
            </p:nvSpPr>
            <p:spPr>
              <a:xfrm>
                <a:off x="9935854" y="1733550"/>
                <a:ext cx="403222" cy="153888"/>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1000" dirty="0">
                    <a:solidFill>
                      <a:schemeClr val="accent2"/>
                    </a:solidFill>
                  </a:rPr>
                  <a:t>90%</a:t>
                </a:r>
              </a:p>
            </p:txBody>
          </p:sp>
          <p:sp>
            <p:nvSpPr>
              <p:cNvPr id="53" name="TextBox 52">
                <a:extLst>
                  <a:ext uri="{FF2B5EF4-FFF2-40B4-BE49-F238E27FC236}">
                    <a16:creationId xmlns:a16="http://schemas.microsoft.com/office/drawing/2014/main" id="{27476512-1416-6743-9598-6E9FA88E2805}"/>
                  </a:ext>
                </a:extLst>
              </p:cNvPr>
              <p:cNvSpPr txBox="1"/>
              <p:nvPr/>
            </p:nvSpPr>
            <p:spPr>
              <a:xfrm>
                <a:off x="10994899" y="1733550"/>
                <a:ext cx="403222" cy="153888"/>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1000" dirty="0">
                    <a:solidFill>
                      <a:schemeClr val="accent2"/>
                    </a:solidFill>
                  </a:rPr>
                  <a:t>100%</a:t>
                </a:r>
              </a:p>
            </p:txBody>
          </p:sp>
        </p:grpSp>
      </p:grpSp>
      <p:sp>
        <p:nvSpPr>
          <p:cNvPr id="2" name="Title 1">
            <a:extLst>
              <a:ext uri="{FF2B5EF4-FFF2-40B4-BE49-F238E27FC236}">
                <a16:creationId xmlns:a16="http://schemas.microsoft.com/office/drawing/2014/main" id="{BBEFDDBD-0674-6E4C-BA87-05534D07A0FD}"/>
              </a:ext>
            </a:extLst>
          </p:cNvPr>
          <p:cNvSpPr>
            <a:spLocks noGrp="1"/>
          </p:cNvSpPr>
          <p:nvPr>
            <p:ph type="title"/>
          </p:nvPr>
        </p:nvSpPr>
        <p:spPr/>
        <p:txBody>
          <a:bodyPr/>
          <a:lstStyle/>
          <a:p>
            <a:r>
              <a:rPr lang="en-US" dirty="0"/>
              <a:t>Do we have the solution?</a:t>
            </a:r>
          </a:p>
        </p:txBody>
      </p:sp>
      <p:sp>
        <p:nvSpPr>
          <p:cNvPr id="4" name="TextBox 3">
            <a:extLst>
              <a:ext uri="{FF2B5EF4-FFF2-40B4-BE49-F238E27FC236}">
                <a16:creationId xmlns:a16="http://schemas.microsoft.com/office/drawing/2014/main" id="{EA9E7EC6-B696-7E43-A91C-B06D7F147A17}"/>
              </a:ext>
            </a:extLst>
          </p:cNvPr>
          <p:cNvSpPr txBox="1"/>
          <p:nvPr/>
        </p:nvSpPr>
        <p:spPr>
          <a:xfrm>
            <a:off x="504001" y="1070517"/>
            <a:ext cx="10506081" cy="369332"/>
          </a:xfrm>
          <a:prstGeom prst="rect">
            <a:avLst/>
          </a:prstGeom>
          <a:noFill/>
        </p:spPr>
        <p:txBody>
          <a:bodyPr wrap="none" lIns="0" tIns="0" rIns="0" bIns="0" rtlCol="0">
            <a:spAutoFit/>
          </a:bodyPr>
          <a:lstStyle/>
          <a:p>
            <a:r>
              <a:rPr lang="en-US" sz="2400" dirty="0">
                <a:solidFill>
                  <a:schemeClr val="bg1"/>
                </a:solidFill>
              </a:rPr>
              <a:t>The value of procurement transformation has yet to translate into real results.</a:t>
            </a:r>
          </a:p>
        </p:txBody>
      </p:sp>
      <p:sp>
        <p:nvSpPr>
          <p:cNvPr id="5" name="TextBox 4">
            <a:extLst>
              <a:ext uri="{FF2B5EF4-FFF2-40B4-BE49-F238E27FC236}">
                <a16:creationId xmlns:a16="http://schemas.microsoft.com/office/drawing/2014/main" id="{DBFAC7D9-0B31-914B-9BDB-9BB849F86BF8}"/>
              </a:ext>
            </a:extLst>
          </p:cNvPr>
          <p:cNvSpPr txBox="1"/>
          <p:nvPr/>
        </p:nvSpPr>
        <p:spPr>
          <a:xfrm>
            <a:off x="6712381" y="2704943"/>
            <a:ext cx="3883867" cy="492443"/>
          </a:xfrm>
          <a:prstGeom prst="rect">
            <a:avLst/>
          </a:prstGeom>
          <a:noFill/>
        </p:spPr>
        <p:txBody>
          <a:bodyPr wrap="square" lIns="91440" tIns="0" rIns="0" bIns="0" rtlCol="0">
            <a:spAutoFit/>
          </a:bodyPr>
          <a:lstStyle/>
          <a:p>
            <a:pPr lvl="0"/>
            <a:r>
              <a:rPr lang="en-US" sz="1600" b="1" dirty="0">
                <a:solidFill>
                  <a:schemeClr val="accent1"/>
                </a:solidFill>
              </a:rPr>
              <a:t>Only 4% </a:t>
            </a:r>
            <a:r>
              <a:rPr lang="en-US" sz="1600" dirty="0">
                <a:solidFill>
                  <a:schemeClr val="bg1"/>
                </a:solidFill>
              </a:rPr>
              <a:t>believe procurement has a big influence on overall digital strategy.</a:t>
            </a:r>
          </a:p>
        </p:txBody>
      </p:sp>
      <p:sp>
        <p:nvSpPr>
          <p:cNvPr id="6" name="TextBox 5">
            <a:extLst>
              <a:ext uri="{FF2B5EF4-FFF2-40B4-BE49-F238E27FC236}">
                <a16:creationId xmlns:a16="http://schemas.microsoft.com/office/drawing/2014/main" id="{3B989BA7-AA6C-DD44-A011-A5A617C0675B}"/>
              </a:ext>
            </a:extLst>
          </p:cNvPr>
          <p:cNvSpPr txBox="1"/>
          <p:nvPr/>
        </p:nvSpPr>
        <p:spPr>
          <a:xfrm>
            <a:off x="6712381" y="3641065"/>
            <a:ext cx="4061522" cy="492443"/>
          </a:xfrm>
          <a:prstGeom prst="rect">
            <a:avLst/>
          </a:prstGeom>
          <a:noFill/>
        </p:spPr>
        <p:txBody>
          <a:bodyPr wrap="square" lIns="91440" tIns="0" rIns="0" bIns="0" rtlCol="0">
            <a:spAutoFit/>
          </a:bodyPr>
          <a:lstStyle/>
          <a:p>
            <a:pPr lvl="0"/>
            <a:r>
              <a:rPr lang="en-US" sz="1600" b="1" dirty="0">
                <a:solidFill>
                  <a:schemeClr val="accent1"/>
                </a:solidFill>
              </a:rPr>
              <a:t>Only 6% </a:t>
            </a:r>
            <a:r>
              <a:rPr lang="en-US" sz="1600" dirty="0">
                <a:solidFill>
                  <a:schemeClr val="bg1"/>
                </a:solidFill>
              </a:rPr>
              <a:t>believe their current strategy will help them to deliver on their objectives.</a:t>
            </a:r>
          </a:p>
        </p:txBody>
      </p:sp>
      <p:sp>
        <p:nvSpPr>
          <p:cNvPr id="7" name="TextBox 6">
            <a:extLst>
              <a:ext uri="{FF2B5EF4-FFF2-40B4-BE49-F238E27FC236}">
                <a16:creationId xmlns:a16="http://schemas.microsoft.com/office/drawing/2014/main" id="{92CFFAD6-F5D8-4C45-8412-45B5D309FFE8}"/>
              </a:ext>
            </a:extLst>
          </p:cNvPr>
          <p:cNvSpPr txBox="1"/>
          <p:nvPr/>
        </p:nvSpPr>
        <p:spPr>
          <a:xfrm>
            <a:off x="6712382" y="4643032"/>
            <a:ext cx="3492810" cy="492443"/>
          </a:xfrm>
          <a:prstGeom prst="rect">
            <a:avLst/>
          </a:prstGeom>
          <a:noFill/>
        </p:spPr>
        <p:txBody>
          <a:bodyPr wrap="square" lIns="91440" tIns="0" rIns="0" bIns="0" rtlCol="0">
            <a:spAutoFit/>
          </a:bodyPr>
          <a:lstStyle/>
          <a:p>
            <a:pPr lvl="0"/>
            <a:r>
              <a:rPr lang="en-US" sz="1600" b="1" dirty="0">
                <a:solidFill>
                  <a:schemeClr val="accent1"/>
                </a:solidFill>
              </a:rPr>
              <a:t>Only 18% </a:t>
            </a:r>
            <a:r>
              <a:rPr lang="en-US" sz="1600" dirty="0">
                <a:solidFill>
                  <a:schemeClr val="bg1"/>
                </a:solidFill>
              </a:rPr>
              <a:t>have a strategy backed up by a complete business case. </a:t>
            </a:r>
          </a:p>
        </p:txBody>
      </p:sp>
      <p:grpSp>
        <p:nvGrpSpPr>
          <p:cNvPr id="61" name="Group 60">
            <a:extLst>
              <a:ext uri="{FF2B5EF4-FFF2-40B4-BE49-F238E27FC236}">
                <a16:creationId xmlns:a16="http://schemas.microsoft.com/office/drawing/2014/main" id="{C622E6A7-9A0B-C54C-985A-904DC80856A6}"/>
              </a:ext>
            </a:extLst>
          </p:cNvPr>
          <p:cNvGrpSpPr/>
          <p:nvPr/>
        </p:nvGrpSpPr>
        <p:grpSpPr>
          <a:xfrm>
            <a:off x="611539" y="3744985"/>
            <a:ext cx="6100842" cy="284604"/>
            <a:chOff x="611539" y="3744985"/>
            <a:chExt cx="6100842" cy="284604"/>
          </a:xfrm>
        </p:grpSpPr>
        <p:grpSp>
          <p:nvGrpSpPr>
            <p:cNvPr id="58" name="Group 57">
              <a:extLst>
                <a:ext uri="{FF2B5EF4-FFF2-40B4-BE49-F238E27FC236}">
                  <a16:creationId xmlns:a16="http://schemas.microsoft.com/office/drawing/2014/main" id="{E2B24613-165B-3543-91B4-E4C86070A116}"/>
                </a:ext>
              </a:extLst>
            </p:cNvPr>
            <p:cNvGrpSpPr/>
            <p:nvPr/>
          </p:nvGrpSpPr>
          <p:grpSpPr>
            <a:xfrm>
              <a:off x="611539" y="3744985"/>
              <a:ext cx="770791" cy="284604"/>
              <a:chOff x="611539" y="3744985"/>
              <a:chExt cx="770791" cy="284604"/>
            </a:xfrm>
          </p:grpSpPr>
          <p:sp>
            <p:nvSpPr>
              <p:cNvPr id="32" name="Oval 31">
                <a:extLst>
                  <a:ext uri="{FF2B5EF4-FFF2-40B4-BE49-F238E27FC236}">
                    <a16:creationId xmlns:a16="http://schemas.microsoft.com/office/drawing/2014/main" id="{51FB981F-8303-6B46-837A-56A89781955C}"/>
                  </a:ext>
                </a:extLst>
              </p:cNvPr>
              <p:cNvSpPr/>
              <p:nvPr/>
            </p:nvSpPr>
            <p:spPr bwMode="gray">
              <a:xfrm>
                <a:off x="1097726" y="3744985"/>
                <a:ext cx="284604" cy="284604"/>
              </a:xfrm>
              <a:prstGeom prst="ellipse">
                <a:avLst/>
              </a:prstGeom>
              <a:noFill/>
              <a:ln w="12700" algn="ctr">
                <a:solidFill>
                  <a:schemeClr val="bg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cxnSp>
            <p:nvCxnSpPr>
              <p:cNvPr id="11" name="Straight Connector 10">
                <a:extLst>
                  <a:ext uri="{FF2B5EF4-FFF2-40B4-BE49-F238E27FC236}">
                    <a16:creationId xmlns:a16="http://schemas.microsoft.com/office/drawing/2014/main" id="{E5C1CD73-F106-2843-A749-BC22582BE873}"/>
                  </a:ext>
                </a:extLst>
              </p:cNvPr>
              <p:cNvCxnSpPr/>
              <p:nvPr/>
            </p:nvCxnSpPr>
            <p:spPr>
              <a:xfrm rot="5400000" flipV="1">
                <a:off x="928775" y="3570053"/>
                <a:ext cx="0" cy="634471"/>
              </a:xfrm>
              <a:prstGeom prst="line">
                <a:avLst/>
              </a:prstGeom>
              <a:ln w="76200">
                <a:solidFill>
                  <a:schemeClr val="accent1"/>
                </a:solidFill>
                <a:headEnd type="none" w="med" len="med"/>
                <a:tailEnd type="oval" w="sm" len="sm"/>
              </a:ln>
            </p:spPr>
            <p:style>
              <a:lnRef idx="1">
                <a:schemeClr val="accent1"/>
              </a:lnRef>
              <a:fillRef idx="0">
                <a:schemeClr val="accent1"/>
              </a:fillRef>
              <a:effectRef idx="0">
                <a:schemeClr val="accent1"/>
              </a:effectRef>
              <a:fontRef idx="minor">
                <a:schemeClr val="tx1"/>
              </a:fontRef>
            </p:style>
          </p:cxnSp>
        </p:grpSp>
        <p:cxnSp>
          <p:nvCxnSpPr>
            <p:cNvPr id="35" name="Straight Connector 34">
              <a:extLst>
                <a:ext uri="{FF2B5EF4-FFF2-40B4-BE49-F238E27FC236}">
                  <a16:creationId xmlns:a16="http://schemas.microsoft.com/office/drawing/2014/main" id="{F01EC312-CBFC-EB4B-8AB4-D86A8392D006}"/>
                </a:ext>
              </a:extLst>
            </p:cNvPr>
            <p:cNvCxnSpPr>
              <a:cxnSpLocks/>
              <a:endCxn id="6" idx="1"/>
            </p:cNvCxnSpPr>
            <p:nvPr/>
          </p:nvCxnSpPr>
          <p:spPr>
            <a:xfrm>
              <a:off x="1382330" y="3887287"/>
              <a:ext cx="5330051" cy="0"/>
            </a:xfrm>
            <a:prstGeom prst="line">
              <a:avLst/>
            </a:prstGeom>
            <a:ln w="1270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0" name="Group 59">
            <a:extLst>
              <a:ext uri="{FF2B5EF4-FFF2-40B4-BE49-F238E27FC236}">
                <a16:creationId xmlns:a16="http://schemas.microsoft.com/office/drawing/2014/main" id="{1331C87A-D35D-9948-BC9C-401C4A421424}"/>
              </a:ext>
            </a:extLst>
          </p:cNvPr>
          <p:cNvGrpSpPr/>
          <p:nvPr/>
        </p:nvGrpSpPr>
        <p:grpSpPr>
          <a:xfrm>
            <a:off x="611538" y="2951165"/>
            <a:ext cx="6100843" cy="457065"/>
            <a:chOff x="611538" y="2951165"/>
            <a:chExt cx="6100843" cy="457065"/>
          </a:xfrm>
        </p:grpSpPr>
        <p:grpSp>
          <p:nvGrpSpPr>
            <p:cNvPr id="57" name="Group 56">
              <a:extLst>
                <a:ext uri="{FF2B5EF4-FFF2-40B4-BE49-F238E27FC236}">
                  <a16:creationId xmlns:a16="http://schemas.microsoft.com/office/drawing/2014/main" id="{5DC42BF8-BB91-544D-AF44-ECC3B5BF697E}"/>
                </a:ext>
              </a:extLst>
            </p:cNvPr>
            <p:cNvGrpSpPr/>
            <p:nvPr/>
          </p:nvGrpSpPr>
          <p:grpSpPr>
            <a:xfrm>
              <a:off x="611538" y="3123626"/>
              <a:ext cx="568111" cy="284604"/>
              <a:chOff x="611538" y="3123626"/>
              <a:chExt cx="568111" cy="284604"/>
            </a:xfrm>
          </p:grpSpPr>
          <p:sp>
            <p:nvSpPr>
              <p:cNvPr id="31" name="Oval 30">
                <a:extLst>
                  <a:ext uri="{FF2B5EF4-FFF2-40B4-BE49-F238E27FC236}">
                    <a16:creationId xmlns:a16="http://schemas.microsoft.com/office/drawing/2014/main" id="{DA24AF04-FDE8-A24B-BA5F-A0C896B4A91E}"/>
                  </a:ext>
                </a:extLst>
              </p:cNvPr>
              <p:cNvSpPr/>
              <p:nvPr/>
            </p:nvSpPr>
            <p:spPr bwMode="gray">
              <a:xfrm>
                <a:off x="895045" y="3123626"/>
                <a:ext cx="284604" cy="284604"/>
              </a:xfrm>
              <a:prstGeom prst="ellipse">
                <a:avLst/>
              </a:prstGeom>
              <a:noFill/>
              <a:ln w="12700" algn="ctr">
                <a:solidFill>
                  <a:schemeClr val="bg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cxnSp>
            <p:nvCxnSpPr>
              <p:cNvPr id="10" name="Straight Connector 9">
                <a:extLst>
                  <a:ext uri="{FF2B5EF4-FFF2-40B4-BE49-F238E27FC236}">
                    <a16:creationId xmlns:a16="http://schemas.microsoft.com/office/drawing/2014/main" id="{80E853A1-2A0B-F24A-8109-E0A156EA31D7}"/>
                  </a:ext>
                </a:extLst>
              </p:cNvPr>
              <p:cNvCxnSpPr/>
              <p:nvPr/>
            </p:nvCxnSpPr>
            <p:spPr>
              <a:xfrm rot="5400000" flipV="1">
                <a:off x="823029" y="3054438"/>
                <a:ext cx="0" cy="422981"/>
              </a:xfrm>
              <a:prstGeom prst="line">
                <a:avLst/>
              </a:prstGeom>
              <a:ln w="76200">
                <a:solidFill>
                  <a:schemeClr val="accent1"/>
                </a:solidFill>
                <a:headEnd type="none" w="med" len="med"/>
                <a:tailEnd type="oval" w="sm" len="sm"/>
              </a:ln>
            </p:spPr>
            <p:style>
              <a:lnRef idx="1">
                <a:schemeClr val="accent1"/>
              </a:lnRef>
              <a:fillRef idx="0">
                <a:schemeClr val="accent1"/>
              </a:fillRef>
              <a:effectRef idx="0">
                <a:schemeClr val="accent1"/>
              </a:effectRef>
              <a:fontRef idx="minor">
                <a:schemeClr val="tx1"/>
              </a:fontRef>
            </p:style>
          </p:cxnSp>
        </p:grpSp>
        <p:cxnSp>
          <p:nvCxnSpPr>
            <p:cNvPr id="38" name="Elbow Connector 37">
              <a:extLst>
                <a:ext uri="{FF2B5EF4-FFF2-40B4-BE49-F238E27FC236}">
                  <a16:creationId xmlns:a16="http://schemas.microsoft.com/office/drawing/2014/main" id="{E70A02D0-4E40-CC47-8DED-293CDC290C74}"/>
                </a:ext>
              </a:extLst>
            </p:cNvPr>
            <p:cNvCxnSpPr>
              <a:cxnSpLocks/>
              <a:stCxn id="31" idx="6"/>
              <a:endCxn id="5" idx="1"/>
            </p:cNvCxnSpPr>
            <p:nvPr/>
          </p:nvCxnSpPr>
          <p:spPr>
            <a:xfrm flipV="1">
              <a:off x="1179649" y="2951165"/>
              <a:ext cx="5532732" cy="314763"/>
            </a:xfrm>
            <a:prstGeom prst="bentConnector3">
              <a:avLst/>
            </a:prstGeom>
            <a:ln w="1270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7E6255CA-E1FB-5C4B-BA1C-219F20AB61AA}"/>
              </a:ext>
            </a:extLst>
          </p:cNvPr>
          <p:cNvGrpSpPr/>
          <p:nvPr/>
        </p:nvGrpSpPr>
        <p:grpSpPr>
          <a:xfrm>
            <a:off x="611539" y="4362222"/>
            <a:ext cx="6100843" cy="527032"/>
            <a:chOff x="611539" y="4362222"/>
            <a:chExt cx="6100843" cy="527032"/>
          </a:xfrm>
        </p:grpSpPr>
        <p:grpSp>
          <p:nvGrpSpPr>
            <p:cNvPr id="59" name="Group 58">
              <a:extLst>
                <a:ext uri="{FF2B5EF4-FFF2-40B4-BE49-F238E27FC236}">
                  <a16:creationId xmlns:a16="http://schemas.microsoft.com/office/drawing/2014/main" id="{22378CB7-7A8A-9D4A-8A9A-4E27B006EBB1}"/>
                </a:ext>
              </a:extLst>
            </p:cNvPr>
            <p:cNvGrpSpPr/>
            <p:nvPr/>
          </p:nvGrpSpPr>
          <p:grpSpPr>
            <a:xfrm>
              <a:off x="611539" y="4362222"/>
              <a:ext cx="2045167" cy="284604"/>
              <a:chOff x="611539" y="4362222"/>
              <a:chExt cx="2045167" cy="284604"/>
            </a:xfrm>
          </p:grpSpPr>
          <p:sp>
            <p:nvSpPr>
              <p:cNvPr id="33" name="Oval 32">
                <a:extLst>
                  <a:ext uri="{FF2B5EF4-FFF2-40B4-BE49-F238E27FC236}">
                    <a16:creationId xmlns:a16="http://schemas.microsoft.com/office/drawing/2014/main" id="{3057DCA8-2E9E-D546-BDEE-79F1A86CADD6}"/>
                  </a:ext>
                </a:extLst>
              </p:cNvPr>
              <p:cNvSpPr/>
              <p:nvPr/>
            </p:nvSpPr>
            <p:spPr bwMode="gray">
              <a:xfrm>
                <a:off x="2372102" y="4362222"/>
                <a:ext cx="284604" cy="284604"/>
              </a:xfrm>
              <a:prstGeom prst="ellipse">
                <a:avLst/>
              </a:prstGeom>
              <a:noFill/>
              <a:ln w="12700" algn="ctr">
                <a:solidFill>
                  <a:schemeClr val="bg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cxnSp>
            <p:nvCxnSpPr>
              <p:cNvPr id="12" name="Straight Connector 11">
                <a:extLst>
                  <a:ext uri="{FF2B5EF4-FFF2-40B4-BE49-F238E27FC236}">
                    <a16:creationId xmlns:a16="http://schemas.microsoft.com/office/drawing/2014/main" id="{7EB11279-B14E-4046-8B51-40CA3BC0C9A6}"/>
                  </a:ext>
                </a:extLst>
              </p:cNvPr>
              <p:cNvCxnSpPr/>
              <p:nvPr/>
            </p:nvCxnSpPr>
            <p:spPr>
              <a:xfrm rot="5400000" flipV="1">
                <a:off x="1563246" y="3556941"/>
                <a:ext cx="0" cy="1903414"/>
              </a:xfrm>
              <a:prstGeom prst="line">
                <a:avLst/>
              </a:prstGeom>
              <a:ln w="76200">
                <a:solidFill>
                  <a:schemeClr val="accent1"/>
                </a:solidFill>
                <a:headEnd type="none" w="med" len="med"/>
                <a:tailEnd type="oval" w="sm" len="sm"/>
              </a:ln>
            </p:spPr>
            <p:style>
              <a:lnRef idx="1">
                <a:schemeClr val="accent1"/>
              </a:lnRef>
              <a:fillRef idx="0">
                <a:schemeClr val="accent1"/>
              </a:fillRef>
              <a:effectRef idx="0">
                <a:schemeClr val="accent1"/>
              </a:effectRef>
              <a:fontRef idx="minor">
                <a:schemeClr val="tx1"/>
              </a:fontRef>
            </p:style>
          </p:cxnSp>
        </p:grpSp>
        <p:cxnSp>
          <p:nvCxnSpPr>
            <p:cNvPr id="41" name="Elbow Connector 40">
              <a:extLst>
                <a:ext uri="{FF2B5EF4-FFF2-40B4-BE49-F238E27FC236}">
                  <a16:creationId xmlns:a16="http://schemas.microsoft.com/office/drawing/2014/main" id="{003DBF1C-5481-8E47-BEED-0E7F1D3B89CB}"/>
                </a:ext>
              </a:extLst>
            </p:cNvPr>
            <p:cNvCxnSpPr>
              <a:cxnSpLocks/>
              <a:stCxn id="33" idx="6"/>
              <a:endCxn id="7" idx="1"/>
            </p:cNvCxnSpPr>
            <p:nvPr/>
          </p:nvCxnSpPr>
          <p:spPr>
            <a:xfrm>
              <a:off x="2656706" y="4504524"/>
              <a:ext cx="4055676" cy="384730"/>
            </a:xfrm>
            <a:prstGeom prst="bentConnector3">
              <a:avLst/>
            </a:prstGeom>
            <a:ln w="1270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8800A7F9-9BBE-3242-9CE0-1C3E3C7A3FF4}"/>
              </a:ext>
            </a:extLst>
          </p:cNvPr>
          <p:cNvSpPr txBox="1"/>
          <p:nvPr/>
        </p:nvSpPr>
        <p:spPr>
          <a:xfrm>
            <a:off x="578434" y="6305932"/>
            <a:ext cx="3097002" cy="12311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800" dirty="0">
                <a:solidFill>
                  <a:schemeClr val="bg2"/>
                </a:solidFill>
              </a:rPr>
              <a:t>Source: The Deloitte Global Chief Procurement Officer Survey 2018</a:t>
            </a:r>
          </a:p>
        </p:txBody>
      </p:sp>
    </p:spTree>
    <p:extLst>
      <p:ext uri="{BB962C8B-B14F-4D97-AF65-F5344CB8AC3E}">
        <p14:creationId xmlns:p14="http://schemas.microsoft.com/office/powerpoint/2010/main" val="834971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1500"/>
                                        <p:tgtEl>
                                          <p:spTgt spid="56"/>
                                        </p:tgtEl>
                                      </p:cBhvr>
                                    </p:animEffect>
                                  </p:childTnLst>
                                </p:cTn>
                              </p:par>
                            </p:childTnLst>
                          </p:cTn>
                        </p:par>
                        <p:par>
                          <p:cTn id="8" fill="hold">
                            <p:stCondLst>
                              <p:cond delay="1500"/>
                            </p:stCondLst>
                            <p:childTnLst>
                              <p:par>
                                <p:cTn id="9" presetID="22" presetClass="entr" presetSubtype="8" fill="hold" nodeType="afterEffect">
                                  <p:stCondLst>
                                    <p:cond delay="500"/>
                                  </p:stCondLst>
                                  <p:childTnLst>
                                    <p:set>
                                      <p:cBhvr>
                                        <p:cTn id="10" dur="1" fill="hold">
                                          <p:stCondLst>
                                            <p:cond delay="0"/>
                                          </p:stCondLst>
                                        </p:cTn>
                                        <p:tgtEl>
                                          <p:spTgt spid="60"/>
                                        </p:tgtEl>
                                        <p:attrNameLst>
                                          <p:attrName>style.visibility</p:attrName>
                                        </p:attrNameLst>
                                      </p:cBhvr>
                                      <p:to>
                                        <p:strVal val="visible"/>
                                      </p:to>
                                    </p:set>
                                    <p:animEffect transition="in" filter="wipe(left)">
                                      <p:cBhvr>
                                        <p:cTn id="11" dur="500"/>
                                        <p:tgtEl>
                                          <p:spTgt spid="60"/>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3000"/>
                            </p:stCondLst>
                            <p:childTnLst>
                              <p:par>
                                <p:cTn id="17" presetID="22" presetClass="entr" presetSubtype="8" fill="hold" nodeType="afterEffect">
                                  <p:stCondLst>
                                    <p:cond delay="500"/>
                                  </p:stCondLst>
                                  <p:childTnLst>
                                    <p:set>
                                      <p:cBhvr>
                                        <p:cTn id="18" dur="1" fill="hold">
                                          <p:stCondLst>
                                            <p:cond delay="0"/>
                                          </p:stCondLst>
                                        </p:cTn>
                                        <p:tgtEl>
                                          <p:spTgt spid="61"/>
                                        </p:tgtEl>
                                        <p:attrNameLst>
                                          <p:attrName>style.visibility</p:attrName>
                                        </p:attrNameLst>
                                      </p:cBhvr>
                                      <p:to>
                                        <p:strVal val="visible"/>
                                      </p:to>
                                    </p:set>
                                    <p:animEffect transition="in" filter="wipe(left)">
                                      <p:cBhvr>
                                        <p:cTn id="19" dur="500"/>
                                        <p:tgtEl>
                                          <p:spTgt spid="61"/>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4500"/>
                            </p:stCondLst>
                            <p:childTnLst>
                              <p:par>
                                <p:cTn id="25" presetID="22" presetClass="entr" presetSubtype="8" fill="hold" nodeType="afterEffect">
                                  <p:stCondLst>
                                    <p:cond delay="500"/>
                                  </p:stCondLst>
                                  <p:childTnLst>
                                    <p:set>
                                      <p:cBhvr>
                                        <p:cTn id="26" dur="1" fill="hold">
                                          <p:stCondLst>
                                            <p:cond delay="0"/>
                                          </p:stCondLst>
                                        </p:cTn>
                                        <p:tgtEl>
                                          <p:spTgt spid="62"/>
                                        </p:tgtEl>
                                        <p:attrNameLst>
                                          <p:attrName>style.visibility</p:attrName>
                                        </p:attrNameLst>
                                      </p:cBhvr>
                                      <p:to>
                                        <p:strVal val="visible"/>
                                      </p:to>
                                    </p:set>
                                    <p:animEffect transition="in" filter="wipe(left)">
                                      <p:cBhvr>
                                        <p:cTn id="27" dur="500"/>
                                        <p:tgtEl>
                                          <p:spTgt spid="62"/>
                                        </p:tgtEl>
                                      </p:cBhvr>
                                    </p:animEffect>
                                  </p:childTnLst>
                                </p:cTn>
                              </p:par>
                            </p:childTnLst>
                          </p:cTn>
                        </p:par>
                        <p:par>
                          <p:cTn id="28" fill="hold">
                            <p:stCondLst>
                              <p:cond delay="5500"/>
                            </p:stCondLst>
                            <p:childTnLst>
                              <p:par>
                                <p:cTn id="29" presetID="10"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par>
                          <p:cTn id="32" fill="hold">
                            <p:stCondLst>
                              <p:cond delay="6000"/>
                            </p:stCondLst>
                            <p:childTnLst>
                              <p:par>
                                <p:cTn id="33" presetID="10" presetClass="entr" presetSubtype="0"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F87DF-BA9D-584B-9385-67FF8A48DF73}"/>
              </a:ext>
            </a:extLst>
          </p:cNvPr>
          <p:cNvSpPr>
            <a:spLocks noGrp="1"/>
          </p:cNvSpPr>
          <p:nvPr>
            <p:ph type="title"/>
          </p:nvPr>
        </p:nvSpPr>
        <p:spPr/>
        <p:txBody>
          <a:bodyPr/>
          <a:lstStyle/>
          <a:p>
            <a:r>
              <a:rPr lang="en-US" dirty="0"/>
              <a:t>Defining the future of procurement. </a:t>
            </a:r>
          </a:p>
        </p:txBody>
      </p:sp>
      <p:sp>
        <p:nvSpPr>
          <p:cNvPr id="3" name="TextBox 2">
            <a:extLst>
              <a:ext uri="{FF2B5EF4-FFF2-40B4-BE49-F238E27FC236}">
                <a16:creationId xmlns:a16="http://schemas.microsoft.com/office/drawing/2014/main" id="{AB4ECC3F-6B1F-7D4F-94B9-BDDCC3C754F5}"/>
              </a:ext>
            </a:extLst>
          </p:cNvPr>
          <p:cNvSpPr txBox="1"/>
          <p:nvPr/>
        </p:nvSpPr>
        <p:spPr>
          <a:xfrm>
            <a:off x="504001" y="1070517"/>
            <a:ext cx="11273407" cy="369332"/>
          </a:xfrm>
          <a:prstGeom prst="rect">
            <a:avLst/>
          </a:prstGeom>
          <a:noFill/>
        </p:spPr>
        <p:txBody>
          <a:bodyPr wrap="none" lIns="0" tIns="0" rIns="0" bIns="0" rtlCol="0">
            <a:spAutoFit/>
          </a:bodyPr>
          <a:lstStyle/>
          <a:p>
            <a:r>
              <a:rPr lang="en-US" sz="2400" dirty="0">
                <a:solidFill>
                  <a:schemeClr val="bg1"/>
                </a:solidFill>
              </a:rPr>
              <a:t>Take procurement transformation from a board room buzzword to a tangible reality.</a:t>
            </a:r>
          </a:p>
        </p:txBody>
      </p:sp>
      <p:sp>
        <p:nvSpPr>
          <p:cNvPr id="4" name="TextBox 3">
            <a:extLst>
              <a:ext uri="{FF2B5EF4-FFF2-40B4-BE49-F238E27FC236}">
                <a16:creationId xmlns:a16="http://schemas.microsoft.com/office/drawing/2014/main" id="{75898F1C-1405-204E-A4AA-00A7F154E0B5}"/>
              </a:ext>
            </a:extLst>
          </p:cNvPr>
          <p:cNvSpPr txBox="1"/>
          <p:nvPr/>
        </p:nvSpPr>
        <p:spPr>
          <a:xfrm>
            <a:off x="5803889" y="2238411"/>
            <a:ext cx="4298893" cy="461665"/>
          </a:xfrm>
          <a:prstGeom prst="rect">
            <a:avLst/>
          </a:prstGeom>
          <a:noFill/>
        </p:spPr>
        <p:txBody>
          <a:bodyPr wrap="square" lIns="91440" tIns="0" rIns="0" bIns="0" rtlCol="0">
            <a:spAutoFit/>
          </a:bodyPr>
          <a:lstStyle/>
          <a:p>
            <a:pPr lvl="0"/>
            <a:r>
              <a:rPr lang="en-US" sz="1500" dirty="0">
                <a:solidFill>
                  <a:schemeClr val="bg1"/>
                </a:solidFill>
              </a:rPr>
              <a:t>Create an experience that engages employees, driving adoption and compliance.</a:t>
            </a:r>
          </a:p>
        </p:txBody>
      </p:sp>
      <p:sp>
        <p:nvSpPr>
          <p:cNvPr id="5" name="TextBox 4">
            <a:extLst>
              <a:ext uri="{FF2B5EF4-FFF2-40B4-BE49-F238E27FC236}">
                <a16:creationId xmlns:a16="http://schemas.microsoft.com/office/drawing/2014/main" id="{044201CF-4700-F74B-8AC4-76A5FEE09D8F}"/>
              </a:ext>
            </a:extLst>
          </p:cNvPr>
          <p:cNvSpPr txBox="1"/>
          <p:nvPr/>
        </p:nvSpPr>
        <p:spPr>
          <a:xfrm>
            <a:off x="5803889" y="3163297"/>
            <a:ext cx="4670382" cy="461665"/>
          </a:xfrm>
          <a:prstGeom prst="rect">
            <a:avLst/>
          </a:prstGeom>
          <a:noFill/>
        </p:spPr>
        <p:txBody>
          <a:bodyPr wrap="square" lIns="91440" tIns="0" rIns="0" bIns="0" rtlCol="0">
            <a:spAutoFit/>
          </a:bodyPr>
          <a:lstStyle/>
          <a:p>
            <a:pPr lvl="0"/>
            <a:r>
              <a:rPr lang="en-US" sz="1500" dirty="0">
                <a:solidFill>
                  <a:schemeClr val="bg1"/>
                </a:solidFill>
              </a:rPr>
              <a:t>Drive costs down by negotiating better pricing without adding expensive headcount and overhead.</a:t>
            </a:r>
          </a:p>
        </p:txBody>
      </p:sp>
      <p:sp>
        <p:nvSpPr>
          <p:cNvPr id="6" name="TextBox 5">
            <a:extLst>
              <a:ext uri="{FF2B5EF4-FFF2-40B4-BE49-F238E27FC236}">
                <a16:creationId xmlns:a16="http://schemas.microsoft.com/office/drawing/2014/main" id="{C22E17A7-06FF-9F4A-85EB-6883DCCCE6FB}"/>
              </a:ext>
            </a:extLst>
          </p:cNvPr>
          <p:cNvSpPr txBox="1"/>
          <p:nvPr/>
        </p:nvSpPr>
        <p:spPr>
          <a:xfrm>
            <a:off x="5803889" y="4203599"/>
            <a:ext cx="4534437" cy="230832"/>
          </a:xfrm>
          <a:prstGeom prst="rect">
            <a:avLst/>
          </a:prstGeom>
          <a:noFill/>
        </p:spPr>
        <p:txBody>
          <a:bodyPr wrap="square" lIns="91440" tIns="0" rIns="0" bIns="0" rtlCol="0">
            <a:spAutoFit/>
          </a:bodyPr>
          <a:lstStyle/>
          <a:p>
            <a:pPr lvl="0"/>
            <a:r>
              <a:rPr lang="en-US" sz="1500" dirty="0">
                <a:solidFill>
                  <a:schemeClr val="bg1"/>
                </a:solidFill>
              </a:rPr>
              <a:t>Stay ahead of regulatory requirements and risks.</a:t>
            </a:r>
          </a:p>
        </p:txBody>
      </p:sp>
      <p:sp>
        <p:nvSpPr>
          <p:cNvPr id="7" name="TextBox 6">
            <a:extLst>
              <a:ext uri="{FF2B5EF4-FFF2-40B4-BE49-F238E27FC236}">
                <a16:creationId xmlns:a16="http://schemas.microsoft.com/office/drawing/2014/main" id="{A2A4297F-B33C-3449-B9B2-2ECE3D6F9A2C}"/>
              </a:ext>
            </a:extLst>
          </p:cNvPr>
          <p:cNvSpPr txBox="1"/>
          <p:nvPr/>
        </p:nvSpPr>
        <p:spPr>
          <a:xfrm>
            <a:off x="5803889" y="5118283"/>
            <a:ext cx="5139165" cy="230832"/>
          </a:xfrm>
          <a:prstGeom prst="rect">
            <a:avLst/>
          </a:prstGeom>
          <a:noFill/>
        </p:spPr>
        <p:txBody>
          <a:bodyPr wrap="square" lIns="91440" tIns="0" rIns="0" bIns="0" rtlCol="0">
            <a:spAutoFit/>
          </a:bodyPr>
          <a:lstStyle/>
          <a:p>
            <a:pPr lvl="0"/>
            <a:r>
              <a:rPr lang="en-US" sz="1500" dirty="0">
                <a:solidFill>
                  <a:schemeClr val="bg1"/>
                </a:solidFill>
              </a:rPr>
              <a:t>Inspire innovation throughout the procurement process.</a:t>
            </a:r>
          </a:p>
        </p:txBody>
      </p:sp>
      <p:grpSp>
        <p:nvGrpSpPr>
          <p:cNvPr id="35" name="Group 34">
            <a:extLst>
              <a:ext uri="{FF2B5EF4-FFF2-40B4-BE49-F238E27FC236}">
                <a16:creationId xmlns:a16="http://schemas.microsoft.com/office/drawing/2014/main" id="{CCDF5743-F04E-0A4C-9B5E-799F3284380C}"/>
              </a:ext>
            </a:extLst>
          </p:cNvPr>
          <p:cNvGrpSpPr/>
          <p:nvPr/>
        </p:nvGrpSpPr>
        <p:grpSpPr>
          <a:xfrm>
            <a:off x="2758886" y="2582106"/>
            <a:ext cx="1624046" cy="1624046"/>
            <a:chOff x="2052468" y="2582106"/>
            <a:chExt cx="1624046" cy="1624046"/>
          </a:xfrm>
        </p:grpSpPr>
        <p:sp>
          <p:nvSpPr>
            <p:cNvPr id="31" name="Oval 30">
              <a:extLst>
                <a:ext uri="{FF2B5EF4-FFF2-40B4-BE49-F238E27FC236}">
                  <a16:creationId xmlns:a16="http://schemas.microsoft.com/office/drawing/2014/main" id="{3B4C9BD9-27F4-D242-A3B7-97E0417CC6B9}"/>
                </a:ext>
              </a:extLst>
            </p:cNvPr>
            <p:cNvSpPr/>
            <p:nvPr/>
          </p:nvSpPr>
          <p:spPr bwMode="gray">
            <a:xfrm>
              <a:off x="2052468" y="2582106"/>
              <a:ext cx="1624046" cy="1624046"/>
            </a:xfrm>
            <a:prstGeom prst="ellipse">
              <a:avLst/>
            </a:prstGeom>
            <a:noFill/>
            <a:ln w="127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23" name="Picture 22">
              <a:extLst>
                <a:ext uri="{FF2B5EF4-FFF2-40B4-BE49-F238E27FC236}">
                  <a16:creationId xmlns:a16="http://schemas.microsoft.com/office/drawing/2014/main" id="{952A04BE-E3BE-8F48-95A7-C918C79A851F}"/>
                </a:ext>
              </a:extLst>
            </p:cNvPr>
            <p:cNvPicPr>
              <a:picLocks noChangeAspect="1"/>
            </p:cNvPicPr>
            <p:nvPr/>
          </p:nvPicPr>
          <p:blipFill>
            <a:blip r:embed="rId3"/>
            <a:stretch>
              <a:fillRect/>
            </a:stretch>
          </p:blipFill>
          <p:spPr>
            <a:xfrm flipH="1">
              <a:off x="2182901" y="2611955"/>
              <a:ext cx="1363180" cy="1363180"/>
            </a:xfrm>
            <a:prstGeom prst="rect">
              <a:avLst/>
            </a:prstGeom>
          </p:spPr>
        </p:pic>
      </p:grpSp>
      <p:grpSp>
        <p:nvGrpSpPr>
          <p:cNvPr id="34" name="Group 33">
            <a:extLst>
              <a:ext uri="{FF2B5EF4-FFF2-40B4-BE49-F238E27FC236}">
                <a16:creationId xmlns:a16="http://schemas.microsoft.com/office/drawing/2014/main" id="{417326E2-74D2-CF48-81A6-73255D5B79A9}"/>
              </a:ext>
            </a:extLst>
          </p:cNvPr>
          <p:cNvGrpSpPr/>
          <p:nvPr/>
        </p:nvGrpSpPr>
        <p:grpSpPr>
          <a:xfrm>
            <a:off x="1252121" y="1657220"/>
            <a:ext cx="1624046" cy="1624046"/>
            <a:chOff x="534982" y="1657220"/>
            <a:chExt cx="1624046" cy="1624046"/>
          </a:xfrm>
        </p:grpSpPr>
        <p:sp>
          <p:nvSpPr>
            <p:cNvPr id="30" name="Oval 29">
              <a:extLst>
                <a:ext uri="{FF2B5EF4-FFF2-40B4-BE49-F238E27FC236}">
                  <a16:creationId xmlns:a16="http://schemas.microsoft.com/office/drawing/2014/main" id="{8691F6AE-EC17-994B-9743-104B6659A918}"/>
                </a:ext>
              </a:extLst>
            </p:cNvPr>
            <p:cNvSpPr/>
            <p:nvPr/>
          </p:nvSpPr>
          <p:spPr bwMode="gray">
            <a:xfrm>
              <a:off x="534982" y="1657220"/>
              <a:ext cx="1624046" cy="1624046"/>
            </a:xfrm>
            <a:prstGeom prst="ellipse">
              <a:avLst/>
            </a:prstGeom>
            <a:noFill/>
            <a:ln w="127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25" name="Picture 24">
              <a:extLst>
                <a:ext uri="{FF2B5EF4-FFF2-40B4-BE49-F238E27FC236}">
                  <a16:creationId xmlns:a16="http://schemas.microsoft.com/office/drawing/2014/main" id="{4C826DF9-6377-2D47-886A-AFFAB431CC21}"/>
                </a:ext>
              </a:extLst>
            </p:cNvPr>
            <p:cNvPicPr>
              <a:picLocks noChangeAspect="1"/>
            </p:cNvPicPr>
            <p:nvPr/>
          </p:nvPicPr>
          <p:blipFill>
            <a:blip r:embed="rId4"/>
            <a:stretch>
              <a:fillRect/>
            </a:stretch>
          </p:blipFill>
          <p:spPr>
            <a:xfrm>
              <a:off x="638345" y="1760583"/>
              <a:ext cx="1417320" cy="1417320"/>
            </a:xfrm>
            <a:prstGeom prst="rect">
              <a:avLst/>
            </a:prstGeom>
          </p:spPr>
        </p:pic>
      </p:grpSp>
      <p:grpSp>
        <p:nvGrpSpPr>
          <p:cNvPr id="37" name="Group 36">
            <a:extLst>
              <a:ext uri="{FF2B5EF4-FFF2-40B4-BE49-F238E27FC236}">
                <a16:creationId xmlns:a16="http://schemas.microsoft.com/office/drawing/2014/main" id="{31BB4169-FECE-E14C-B88B-D25AFCFEDBC8}"/>
              </a:ext>
            </a:extLst>
          </p:cNvPr>
          <p:cNvGrpSpPr/>
          <p:nvPr/>
        </p:nvGrpSpPr>
        <p:grpSpPr>
          <a:xfrm>
            <a:off x="2758886" y="4421676"/>
            <a:ext cx="1624046" cy="1624046"/>
            <a:chOff x="2020477" y="4421676"/>
            <a:chExt cx="1624046" cy="1624046"/>
          </a:xfrm>
        </p:grpSpPr>
        <p:sp>
          <p:nvSpPr>
            <p:cNvPr id="33" name="Oval 32">
              <a:extLst>
                <a:ext uri="{FF2B5EF4-FFF2-40B4-BE49-F238E27FC236}">
                  <a16:creationId xmlns:a16="http://schemas.microsoft.com/office/drawing/2014/main" id="{2D7C4F3D-746B-564E-9D66-E3EF32024163}"/>
                </a:ext>
              </a:extLst>
            </p:cNvPr>
            <p:cNvSpPr/>
            <p:nvPr/>
          </p:nvSpPr>
          <p:spPr bwMode="gray">
            <a:xfrm>
              <a:off x="2020477" y="4421676"/>
              <a:ext cx="1624046" cy="1624046"/>
            </a:xfrm>
            <a:prstGeom prst="ellipse">
              <a:avLst/>
            </a:prstGeom>
            <a:noFill/>
            <a:ln w="127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27" name="Picture 26">
              <a:extLst>
                <a:ext uri="{FF2B5EF4-FFF2-40B4-BE49-F238E27FC236}">
                  <a16:creationId xmlns:a16="http://schemas.microsoft.com/office/drawing/2014/main" id="{0CAA41D8-62DF-2749-A8B2-015BAEC51918}"/>
                </a:ext>
              </a:extLst>
            </p:cNvPr>
            <p:cNvPicPr>
              <a:picLocks noChangeAspect="1"/>
            </p:cNvPicPr>
            <p:nvPr/>
          </p:nvPicPr>
          <p:blipFill>
            <a:blip r:embed="rId5"/>
            <a:stretch>
              <a:fillRect/>
            </a:stretch>
          </p:blipFill>
          <p:spPr>
            <a:xfrm>
              <a:off x="2123840" y="4525039"/>
              <a:ext cx="1417320" cy="1417320"/>
            </a:xfrm>
            <a:prstGeom prst="rect">
              <a:avLst/>
            </a:prstGeom>
          </p:spPr>
        </p:pic>
      </p:grpSp>
      <p:grpSp>
        <p:nvGrpSpPr>
          <p:cNvPr id="36" name="Group 35">
            <a:extLst>
              <a:ext uri="{FF2B5EF4-FFF2-40B4-BE49-F238E27FC236}">
                <a16:creationId xmlns:a16="http://schemas.microsoft.com/office/drawing/2014/main" id="{0C2FAB17-7C89-F145-9546-31B6193106F0}"/>
              </a:ext>
            </a:extLst>
          </p:cNvPr>
          <p:cNvGrpSpPr/>
          <p:nvPr/>
        </p:nvGrpSpPr>
        <p:grpSpPr>
          <a:xfrm>
            <a:off x="1252121" y="3506992"/>
            <a:ext cx="1624046" cy="1624046"/>
            <a:chOff x="524432" y="3506992"/>
            <a:chExt cx="1624046" cy="1624046"/>
          </a:xfrm>
        </p:grpSpPr>
        <p:sp>
          <p:nvSpPr>
            <p:cNvPr id="32" name="Oval 31">
              <a:extLst>
                <a:ext uri="{FF2B5EF4-FFF2-40B4-BE49-F238E27FC236}">
                  <a16:creationId xmlns:a16="http://schemas.microsoft.com/office/drawing/2014/main" id="{6197E046-8F49-F549-BDEF-07601D853E9A}"/>
                </a:ext>
              </a:extLst>
            </p:cNvPr>
            <p:cNvSpPr/>
            <p:nvPr/>
          </p:nvSpPr>
          <p:spPr bwMode="gray">
            <a:xfrm>
              <a:off x="524432" y="3506992"/>
              <a:ext cx="1624046" cy="1624046"/>
            </a:xfrm>
            <a:prstGeom prst="ellipse">
              <a:avLst/>
            </a:prstGeom>
            <a:noFill/>
            <a:ln w="127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29" name="Picture 28">
              <a:extLst>
                <a:ext uri="{FF2B5EF4-FFF2-40B4-BE49-F238E27FC236}">
                  <a16:creationId xmlns:a16="http://schemas.microsoft.com/office/drawing/2014/main" id="{E62B6678-7C49-5C49-8EAF-715FE72D38C1}"/>
                </a:ext>
              </a:extLst>
            </p:cNvPr>
            <p:cNvPicPr>
              <a:picLocks noChangeAspect="1"/>
            </p:cNvPicPr>
            <p:nvPr/>
          </p:nvPicPr>
          <p:blipFill>
            <a:blip r:embed="rId6"/>
            <a:stretch>
              <a:fillRect/>
            </a:stretch>
          </p:blipFill>
          <p:spPr>
            <a:xfrm>
              <a:off x="650655" y="3633215"/>
              <a:ext cx="1371600" cy="1371600"/>
            </a:xfrm>
            <a:prstGeom prst="rect">
              <a:avLst/>
            </a:prstGeom>
          </p:spPr>
        </p:pic>
      </p:grpSp>
      <p:cxnSp>
        <p:nvCxnSpPr>
          <p:cNvPr id="39" name="Straight Connector 38">
            <a:extLst>
              <a:ext uri="{FF2B5EF4-FFF2-40B4-BE49-F238E27FC236}">
                <a16:creationId xmlns:a16="http://schemas.microsoft.com/office/drawing/2014/main" id="{E7C901E8-1C7D-5C48-A3F9-EC19E7D23F3C}"/>
              </a:ext>
            </a:extLst>
          </p:cNvPr>
          <p:cNvCxnSpPr>
            <a:cxnSpLocks/>
          </p:cNvCxnSpPr>
          <p:nvPr/>
        </p:nvCxnSpPr>
        <p:spPr>
          <a:xfrm flipV="1">
            <a:off x="2876167" y="2461549"/>
            <a:ext cx="2927722" cy="15388"/>
          </a:xfrm>
          <a:prstGeom prst="line">
            <a:avLst/>
          </a:prstGeom>
          <a:ln w="127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1F29CEB-6770-984C-B88C-98756D331753}"/>
              </a:ext>
            </a:extLst>
          </p:cNvPr>
          <p:cNvCxnSpPr>
            <a:cxnSpLocks/>
          </p:cNvCxnSpPr>
          <p:nvPr/>
        </p:nvCxnSpPr>
        <p:spPr>
          <a:xfrm flipV="1">
            <a:off x="4382932" y="3386435"/>
            <a:ext cx="1420957" cy="15388"/>
          </a:xfrm>
          <a:prstGeom prst="line">
            <a:avLst/>
          </a:prstGeom>
          <a:ln w="127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8D74971-C228-C647-A52B-A3D9C8455927}"/>
              </a:ext>
            </a:extLst>
          </p:cNvPr>
          <p:cNvCxnSpPr>
            <a:cxnSpLocks/>
          </p:cNvCxnSpPr>
          <p:nvPr/>
        </p:nvCxnSpPr>
        <p:spPr>
          <a:xfrm flipV="1">
            <a:off x="2876167" y="4315168"/>
            <a:ext cx="2927722" cy="7694"/>
          </a:xfrm>
          <a:prstGeom prst="line">
            <a:avLst/>
          </a:prstGeom>
          <a:ln w="127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34B9AF9-1A23-B146-BA43-39CDFC191057}"/>
              </a:ext>
            </a:extLst>
          </p:cNvPr>
          <p:cNvCxnSpPr>
            <a:cxnSpLocks/>
          </p:cNvCxnSpPr>
          <p:nvPr/>
        </p:nvCxnSpPr>
        <p:spPr>
          <a:xfrm flipV="1">
            <a:off x="4382932" y="5229852"/>
            <a:ext cx="1420957" cy="7694"/>
          </a:xfrm>
          <a:prstGeom prst="line">
            <a:avLst/>
          </a:prstGeom>
          <a:ln w="127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3436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left)">
                                      <p:cBhvr>
                                        <p:cTn id="13" dur="500"/>
                                        <p:tgtEl>
                                          <p:spTgt spid="39"/>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left)">
                                      <p:cBhvr>
                                        <p:cTn id="28" dur="500"/>
                                        <p:tgtEl>
                                          <p:spTgt spid="40"/>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left)">
                                      <p:cBhvr>
                                        <p:cTn id="43" dur="500"/>
                                        <p:tgtEl>
                                          <p:spTgt spid="41"/>
                                        </p:tgtEl>
                                      </p:cBhvr>
                                    </p:animEffect>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37"/>
                                        </p:tgtEl>
                                        <p:attrNameLst>
                                          <p:attrName>style.visibility</p:attrName>
                                        </p:attrNameLst>
                                      </p:cBhvr>
                                      <p:to>
                                        <p:strVal val="visible"/>
                                      </p:to>
                                    </p:set>
                                    <p:anim calcmode="lin" valueType="num">
                                      <p:cBhvr>
                                        <p:cTn id="52" dur="500" fill="hold"/>
                                        <p:tgtEl>
                                          <p:spTgt spid="37"/>
                                        </p:tgtEl>
                                        <p:attrNameLst>
                                          <p:attrName>ppt_w</p:attrName>
                                        </p:attrNameLst>
                                      </p:cBhvr>
                                      <p:tavLst>
                                        <p:tav tm="0">
                                          <p:val>
                                            <p:fltVal val="0"/>
                                          </p:val>
                                        </p:tav>
                                        <p:tav tm="100000">
                                          <p:val>
                                            <p:strVal val="#ppt_w"/>
                                          </p:val>
                                        </p:tav>
                                      </p:tavLst>
                                    </p:anim>
                                    <p:anim calcmode="lin" valueType="num">
                                      <p:cBhvr>
                                        <p:cTn id="53" dur="500" fill="hold"/>
                                        <p:tgtEl>
                                          <p:spTgt spid="37"/>
                                        </p:tgtEl>
                                        <p:attrNameLst>
                                          <p:attrName>ppt_h</p:attrName>
                                        </p:attrNameLst>
                                      </p:cBhvr>
                                      <p:tavLst>
                                        <p:tav tm="0">
                                          <p:val>
                                            <p:fltVal val="0"/>
                                          </p:val>
                                        </p:tav>
                                        <p:tav tm="100000">
                                          <p:val>
                                            <p:strVal val="#ppt_h"/>
                                          </p:val>
                                        </p:tav>
                                      </p:tavLst>
                                    </p:anim>
                                    <p:animEffect transition="in" filter="fade">
                                      <p:cBhvr>
                                        <p:cTn id="54" dur="500"/>
                                        <p:tgtEl>
                                          <p:spTgt spid="37"/>
                                        </p:tgtEl>
                                      </p:cBhvr>
                                    </p:animEffect>
                                  </p:childTnLst>
                                </p:cTn>
                              </p:par>
                            </p:childTnLst>
                          </p:cTn>
                        </p:par>
                        <p:par>
                          <p:cTn id="55" fill="hold">
                            <p:stCondLst>
                              <p:cond delay="50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1000"/>
                            </p:stCondLst>
                            <p:childTnLst>
                              <p:par>
                                <p:cTn id="60" presetID="10" presetClass="entr" presetSubtype="0" fill="hold" grpId="0"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4D824-CC4B-8C46-8405-9DFD12109729}"/>
              </a:ext>
            </a:extLst>
          </p:cNvPr>
          <p:cNvSpPr>
            <a:spLocks noGrp="1"/>
          </p:cNvSpPr>
          <p:nvPr>
            <p:ph type="title"/>
          </p:nvPr>
        </p:nvSpPr>
        <p:spPr>
          <a:xfrm>
            <a:off x="504001" y="3308119"/>
            <a:ext cx="3339716" cy="415498"/>
          </a:xfrm>
        </p:spPr>
        <p:txBody>
          <a:bodyPr/>
          <a:lstStyle/>
          <a:p>
            <a:pPr algn="r"/>
            <a:r>
              <a:rPr lang="en-US" dirty="0"/>
              <a:t>Five Key Topics</a:t>
            </a:r>
          </a:p>
        </p:txBody>
      </p:sp>
      <p:sp>
        <p:nvSpPr>
          <p:cNvPr id="3" name="Title 1">
            <a:extLst>
              <a:ext uri="{FF2B5EF4-FFF2-40B4-BE49-F238E27FC236}">
                <a16:creationId xmlns:a16="http://schemas.microsoft.com/office/drawing/2014/main" id="{EB9D4CE6-2146-6C42-9B8B-5D93AA2A6922}"/>
              </a:ext>
            </a:extLst>
          </p:cNvPr>
          <p:cNvSpPr txBox="1">
            <a:spLocks/>
          </p:cNvSpPr>
          <p:nvPr/>
        </p:nvSpPr>
        <p:spPr bwMode="black">
          <a:xfrm>
            <a:off x="5456806" y="1314793"/>
            <a:ext cx="5176607" cy="276999"/>
          </a:xfrm>
          <a:prstGeom prst="rect">
            <a:avLst/>
          </a:prstGeom>
        </p:spPr>
        <p:txBody>
          <a:bodyPr vert="horz" wrap="square" lIns="0" tIns="0" rIns="0" bIns="0" rtlCol="0" anchor="t" anchorCtr="0">
            <a:spAutoFit/>
          </a:bodyPr>
          <a:lstStyle>
            <a:lvl1pPr algn="l" defTabSz="1088558" rtl="0" eaLnBrk="1" latinLnBrk="0" hangingPunct="1">
              <a:spcBef>
                <a:spcPct val="0"/>
              </a:spcBef>
              <a:buNone/>
              <a:defRPr sz="2700" b="1" kern="1200" baseline="0">
                <a:solidFill>
                  <a:schemeClr val="accent1"/>
                </a:solidFill>
                <a:latin typeface="+mj-lt"/>
                <a:ea typeface="+mj-ea"/>
                <a:cs typeface="+mj-cs"/>
              </a:defRPr>
            </a:lvl1pPr>
          </a:lstStyle>
          <a:p>
            <a:r>
              <a:rPr lang="en-US" sz="1800" b="0" dirty="0">
                <a:solidFill>
                  <a:schemeClr val="bg1"/>
                </a:solidFill>
              </a:rPr>
              <a:t>Integrate the entire source-to-settle process.</a:t>
            </a:r>
          </a:p>
        </p:txBody>
      </p:sp>
      <p:sp>
        <p:nvSpPr>
          <p:cNvPr id="4" name="Circle 1">
            <a:extLst>
              <a:ext uri="{FF2B5EF4-FFF2-40B4-BE49-F238E27FC236}">
                <a16:creationId xmlns:a16="http://schemas.microsoft.com/office/drawing/2014/main" id="{EC1E8127-877C-B541-B16D-A0DB8CC41ADC}"/>
              </a:ext>
            </a:extLst>
          </p:cNvPr>
          <p:cNvSpPr/>
          <p:nvPr/>
        </p:nvSpPr>
        <p:spPr bwMode="gray">
          <a:xfrm>
            <a:off x="4351221" y="992046"/>
            <a:ext cx="922493" cy="922493"/>
          </a:xfrm>
          <a:prstGeom prst="ellipse">
            <a:avLst/>
          </a:prstGeom>
          <a:solidFill>
            <a:schemeClr val="tx1"/>
          </a:solidFill>
          <a:ln w="127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2800" b="1" i="0" u="none" strike="noStrike" kern="0" cap="none" spc="0" normalizeH="0" baseline="0" noProof="0" dirty="0">
                <a:ln>
                  <a:noFill/>
                </a:ln>
                <a:solidFill>
                  <a:schemeClr val="bg1"/>
                </a:solidFill>
                <a:effectLst/>
                <a:uLnTx/>
                <a:uFillTx/>
                <a:ea typeface="Arial Unicode MS" pitchFamily="34" charset="-128"/>
                <a:cs typeface="Arial Unicode MS" pitchFamily="34" charset="-128"/>
              </a:rPr>
              <a:t>1</a:t>
            </a:r>
          </a:p>
        </p:txBody>
      </p:sp>
      <p:sp>
        <p:nvSpPr>
          <p:cNvPr id="5" name="Title 1">
            <a:extLst>
              <a:ext uri="{FF2B5EF4-FFF2-40B4-BE49-F238E27FC236}">
                <a16:creationId xmlns:a16="http://schemas.microsoft.com/office/drawing/2014/main" id="{0D34AFC0-ADE3-5B40-B232-DE343E9DF8F4}"/>
              </a:ext>
            </a:extLst>
          </p:cNvPr>
          <p:cNvSpPr txBox="1">
            <a:spLocks/>
          </p:cNvSpPr>
          <p:nvPr/>
        </p:nvSpPr>
        <p:spPr bwMode="black">
          <a:xfrm>
            <a:off x="5456806" y="2346081"/>
            <a:ext cx="4942156" cy="276999"/>
          </a:xfrm>
          <a:prstGeom prst="rect">
            <a:avLst/>
          </a:prstGeom>
        </p:spPr>
        <p:txBody>
          <a:bodyPr vert="horz" wrap="square" lIns="0" tIns="0" rIns="0" bIns="0" rtlCol="0" anchor="t" anchorCtr="0">
            <a:spAutoFit/>
          </a:bodyPr>
          <a:lstStyle>
            <a:lvl1pPr algn="l" defTabSz="1088558" rtl="0" eaLnBrk="1" latinLnBrk="0" hangingPunct="1">
              <a:spcBef>
                <a:spcPct val="0"/>
              </a:spcBef>
              <a:buNone/>
              <a:defRPr sz="2700" b="1" kern="1200" baseline="0">
                <a:solidFill>
                  <a:schemeClr val="accent1"/>
                </a:solidFill>
                <a:latin typeface="+mj-lt"/>
                <a:ea typeface="+mj-ea"/>
                <a:cs typeface="+mj-cs"/>
              </a:defRPr>
            </a:lvl1pPr>
          </a:lstStyle>
          <a:p>
            <a:r>
              <a:rPr lang="en-US" sz="1800" b="0" dirty="0">
                <a:solidFill>
                  <a:schemeClr val="bg1"/>
                </a:solidFill>
              </a:rPr>
              <a:t>Embed intelligence from beginning to end.</a:t>
            </a:r>
          </a:p>
        </p:txBody>
      </p:sp>
      <p:sp>
        <p:nvSpPr>
          <p:cNvPr id="6" name="Circle 1">
            <a:extLst>
              <a:ext uri="{FF2B5EF4-FFF2-40B4-BE49-F238E27FC236}">
                <a16:creationId xmlns:a16="http://schemas.microsoft.com/office/drawing/2014/main" id="{98E892D9-4393-1147-989B-FEDE2E8F4837}"/>
              </a:ext>
            </a:extLst>
          </p:cNvPr>
          <p:cNvSpPr/>
          <p:nvPr/>
        </p:nvSpPr>
        <p:spPr bwMode="gray">
          <a:xfrm>
            <a:off x="4335036" y="2023334"/>
            <a:ext cx="922493" cy="922493"/>
          </a:xfrm>
          <a:prstGeom prst="ellipse">
            <a:avLst/>
          </a:prstGeom>
          <a:solidFill>
            <a:schemeClr val="tx1"/>
          </a:solidFill>
          <a:ln w="127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2800" b="1" i="0" u="none" strike="noStrike" kern="0" cap="none" spc="0" normalizeH="0" baseline="0" noProof="0" dirty="0">
                <a:ln>
                  <a:noFill/>
                </a:ln>
                <a:solidFill>
                  <a:schemeClr val="bg1"/>
                </a:solidFill>
                <a:effectLst/>
                <a:uLnTx/>
                <a:uFillTx/>
                <a:ea typeface="Arial Unicode MS" pitchFamily="34" charset="-128"/>
                <a:cs typeface="Arial Unicode MS" pitchFamily="34" charset="-128"/>
              </a:rPr>
              <a:t>2</a:t>
            </a:r>
          </a:p>
        </p:txBody>
      </p:sp>
      <p:sp>
        <p:nvSpPr>
          <p:cNvPr id="7" name="Title 1">
            <a:extLst>
              <a:ext uri="{FF2B5EF4-FFF2-40B4-BE49-F238E27FC236}">
                <a16:creationId xmlns:a16="http://schemas.microsoft.com/office/drawing/2014/main" id="{32632451-753B-E743-8829-1FCEEE56C343}"/>
              </a:ext>
            </a:extLst>
          </p:cNvPr>
          <p:cNvSpPr txBox="1">
            <a:spLocks/>
          </p:cNvSpPr>
          <p:nvPr/>
        </p:nvSpPr>
        <p:spPr bwMode="black">
          <a:xfrm>
            <a:off x="5456806" y="3377369"/>
            <a:ext cx="6625081" cy="276999"/>
          </a:xfrm>
          <a:prstGeom prst="rect">
            <a:avLst/>
          </a:prstGeom>
        </p:spPr>
        <p:txBody>
          <a:bodyPr vert="horz" wrap="square" lIns="0" tIns="0" rIns="0" bIns="0" rtlCol="0" anchor="t" anchorCtr="0">
            <a:spAutoFit/>
          </a:bodyPr>
          <a:lstStyle>
            <a:lvl1pPr algn="l" defTabSz="1088558" rtl="0" eaLnBrk="1" latinLnBrk="0" hangingPunct="1">
              <a:spcBef>
                <a:spcPct val="0"/>
              </a:spcBef>
              <a:buNone/>
              <a:defRPr sz="2700" b="1" kern="1200" baseline="0">
                <a:solidFill>
                  <a:schemeClr val="accent1"/>
                </a:solidFill>
                <a:latin typeface="+mj-lt"/>
                <a:ea typeface="+mj-ea"/>
                <a:cs typeface="+mj-cs"/>
              </a:defRPr>
            </a:lvl1pPr>
          </a:lstStyle>
          <a:p>
            <a:r>
              <a:rPr lang="en-US" sz="1800" b="0" dirty="0">
                <a:solidFill>
                  <a:schemeClr val="bg1"/>
                </a:solidFill>
              </a:rPr>
              <a:t>Redefine supplier oversight, collaboration and competition. </a:t>
            </a:r>
          </a:p>
        </p:txBody>
      </p:sp>
      <p:sp>
        <p:nvSpPr>
          <p:cNvPr id="8" name="Circle 1">
            <a:extLst>
              <a:ext uri="{FF2B5EF4-FFF2-40B4-BE49-F238E27FC236}">
                <a16:creationId xmlns:a16="http://schemas.microsoft.com/office/drawing/2014/main" id="{BE1BC7EF-51EE-504F-BEFD-EB4D6B1F2858}"/>
              </a:ext>
            </a:extLst>
          </p:cNvPr>
          <p:cNvSpPr/>
          <p:nvPr/>
        </p:nvSpPr>
        <p:spPr bwMode="gray">
          <a:xfrm>
            <a:off x="4335036" y="3054622"/>
            <a:ext cx="922493" cy="922493"/>
          </a:xfrm>
          <a:prstGeom prst="ellipse">
            <a:avLst/>
          </a:prstGeom>
          <a:solidFill>
            <a:schemeClr val="tx1"/>
          </a:solidFill>
          <a:ln w="127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2800" b="1" i="0" u="none" strike="noStrike" kern="0" cap="none" spc="0" normalizeH="0" baseline="0" noProof="0" dirty="0">
                <a:ln>
                  <a:noFill/>
                </a:ln>
                <a:solidFill>
                  <a:schemeClr val="bg1"/>
                </a:solidFill>
                <a:effectLst/>
                <a:uLnTx/>
                <a:uFillTx/>
                <a:ea typeface="Arial Unicode MS" pitchFamily="34" charset="-128"/>
                <a:cs typeface="Arial Unicode MS" pitchFamily="34" charset="-128"/>
              </a:rPr>
              <a:t>3</a:t>
            </a:r>
          </a:p>
        </p:txBody>
      </p:sp>
      <p:sp>
        <p:nvSpPr>
          <p:cNvPr id="9" name="Title 1">
            <a:extLst>
              <a:ext uri="{FF2B5EF4-FFF2-40B4-BE49-F238E27FC236}">
                <a16:creationId xmlns:a16="http://schemas.microsoft.com/office/drawing/2014/main" id="{BB334467-2957-F846-9D12-5BC09E8CDCD6}"/>
              </a:ext>
            </a:extLst>
          </p:cNvPr>
          <p:cNvSpPr txBox="1">
            <a:spLocks/>
          </p:cNvSpPr>
          <p:nvPr/>
        </p:nvSpPr>
        <p:spPr bwMode="black">
          <a:xfrm>
            <a:off x="5456806" y="4408657"/>
            <a:ext cx="6155961" cy="276999"/>
          </a:xfrm>
          <a:prstGeom prst="rect">
            <a:avLst/>
          </a:prstGeom>
        </p:spPr>
        <p:txBody>
          <a:bodyPr vert="horz" wrap="square" lIns="0" tIns="0" rIns="0" bIns="0" rtlCol="0" anchor="t" anchorCtr="0">
            <a:spAutoFit/>
          </a:bodyPr>
          <a:lstStyle>
            <a:lvl1pPr algn="l" defTabSz="1088558" rtl="0" eaLnBrk="1" latinLnBrk="0" hangingPunct="1">
              <a:spcBef>
                <a:spcPct val="0"/>
              </a:spcBef>
              <a:buNone/>
              <a:defRPr sz="2700" b="1" kern="1200" baseline="0">
                <a:solidFill>
                  <a:schemeClr val="accent1"/>
                </a:solidFill>
                <a:latin typeface="+mj-lt"/>
                <a:ea typeface="+mj-ea"/>
                <a:cs typeface="+mj-cs"/>
              </a:defRPr>
            </a:lvl1pPr>
          </a:lstStyle>
          <a:p>
            <a:r>
              <a:rPr lang="en-US" sz="1800" b="0" dirty="0">
                <a:solidFill>
                  <a:schemeClr val="bg1"/>
                </a:solidFill>
              </a:rPr>
              <a:t>Engage and guide buyers with dynamic experiences.</a:t>
            </a:r>
          </a:p>
        </p:txBody>
      </p:sp>
      <p:sp>
        <p:nvSpPr>
          <p:cNvPr id="10" name="Circle 1">
            <a:extLst>
              <a:ext uri="{FF2B5EF4-FFF2-40B4-BE49-F238E27FC236}">
                <a16:creationId xmlns:a16="http://schemas.microsoft.com/office/drawing/2014/main" id="{F95F042B-FD2B-DF43-AF7A-C220B8BDA577}"/>
              </a:ext>
            </a:extLst>
          </p:cNvPr>
          <p:cNvSpPr/>
          <p:nvPr/>
        </p:nvSpPr>
        <p:spPr bwMode="gray">
          <a:xfrm>
            <a:off x="4335036" y="4085910"/>
            <a:ext cx="922493" cy="922493"/>
          </a:xfrm>
          <a:prstGeom prst="ellipse">
            <a:avLst/>
          </a:prstGeom>
          <a:solidFill>
            <a:schemeClr val="tx1"/>
          </a:solidFill>
          <a:ln w="127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2800" b="1" i="0" u="none" strike="noStrike" kern="0" cap="none" spc="0" normalizeH="0" baseline="0" noProof="0" dirty="0">
                <a:ln>
                  <a:noFill/>
                </a:ln>
                <a:solidFill>
                  <a:schemeClr val="bg1"/>
                </a:solidFill>
                <a:effectLst/>
                <a:uLnTx/>
                <a:uFillTx/>
                <a:ea typeface="Arial Unicode MS" pitchFamily="34" charset="-128"/>
                <a:cs typeface="Arial Unicode MS" pitchFamily="34" charset="-128"/>
              </a:rPr>
              <a:t>4</a:t>
            </a:r>
          </a:p>
        </p:txBody>
      </p:sp>
      <p:sp>
        <p:nvSpPr>
          <p:cNvPr id="11" name="Title 1">
            <a:extLst>
              <a:ext uri="{FF2B5EF4-FFF2-40B4-BE49-F238E27FC236}">
                <a16:creationId xmlns:a16="http://schemas.microsoft.com/office/drawing/2014/main" id="{FB97858D-9647-964B-BFAF-1A8B935D2D07}"/>
              </a:ext>
            </a:extLst>
          </p:cNvPr>
          <p:cNvSpPr txBox="1">
            <a:spLocks/>
          </p:cNvSpPr>
          <p:nvPr/>
        </p:nvSpPr>
        <p:spPr bwMode="black">
          <a:xfrm>
            <a:off x="5456806" y="5439944"/>
            <a:ext cx="5797398" cy="276999"/>
          </a:xfrm>
          <a:prstGeom prst="rect">
            <a:avLst/>
          </a:prstGeom>
        </p:spPr>
        <p:txBody>
          <a:bodyPr vert="horz" wrap="square" lIns="0" tIns="0" rIns="0" bIns="0" rtlCol="0" anchor="t" anchorCtr="0">
            <a:spAutoFit/>
          </a:bodyPr>
          <a:lstStyle>
            <a:lvl1pPr algn="l" defTabSz="1088558" rtl="0" eaLnBrk="1" latinLnBrk="0" hangingPunct="1">
              <a:spcBef>
                <a:spcPct val="0"/>
              </a:spcBef>
              <a:buNone/>
              <a:defRPr sz="2700" b="1" kern="1200" baseline="0">
                <a:solidFill>
                  <a:schemeClr val="accent1"/>
                </a:solidFill>
                <a:latin typeface="+mj-lt"/>
                <a:ea typeface="+mj-ea"/>
                <a:cs typeface="+mj-cs"/>
              </a:defRPr>
            </a:lvl1pPr>
          </a:lstStyle>
          <a:p>
            <a:r>
              <a:rPr lang="en-US" sz="1800" b="0" dirty="0">
                <a:solidFill>
                  <a:schemeClr val="bg1"/>
                </a:solidFill>
              </a:rPr>
              <a:t>Capture and control tail spend.</a:t>
            </a:r>
          </a:p>
        </p:txBody>
      </p:sp>
      <p:sp>
        <p:nvSpPr>
          <p:cNvPr id="12" name="Circle 1">
            <a:extLst>
              <a:ext uri="{FF2B5EF4-FFF2-40B4-BE49-F238E27FC236}">
                <a16:creationId xmlns:a16="http://schemas.microsoft.com/office/drawing/2014/main" id="{02B7D38A-5105-D54C-89D9-12E3ADDEF512}"/>
              </a:ext>
            </a:extLst>
          </p:cNvPr>
          <p:cNvSpPr/>
          <p:nvPr/>
        </p:nvSpPr>
        <p:spPr bwMode="gray">
          <a:xfrm>
            <a:off x="4335036" y="5117197"/>
            <a:ext cx="922493" cy="922493"/>
          </a:xfrm>
          <a:prstGeom prst="ellipse">
            <a:avLst/>
          </a:prstGeom>
          <a:solidFill>
            <a:schemeClr val="tx1"/>
          </a:solidFill>
          <a:ln w="1270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2800" b="1" i="0" u="none" strike="noStrike" kern="0" cap="none" spc="0" normalizeH="0" baseline="0" noProof="0" dirty="0">
                <a:ln>
                  <a:noFill/>
                </a:ln>
                <a:solidFill>
                  <a:schemeClr val="bg1"/>
                </a:solidFill>
                <a:effectLst/>
                <a:uLnTx/>
                <a:uFillTx/>
                <a:ea typeface="Arial Unicode MS" pitchFamily="34" charset="-128"/>
                <a:cs typeface="Arial Unicode MS" pitchFamily="34" charset="-128"/>
              </a:rPr>
              <a:t>5</a:t>
            </a:r>
          </a:p>
        </p:txBody>
      </p:sp>
    </p:spTree>
    <p:extLst>
      <p:ext uri="{BB962C8B-B14F-4D97-AF65-F5344CB8AC3E}">
        <p14:creationId xmlns:p14="http://schemas.microsoft.com/office/powerpoint/2010/main" val="239910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6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11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par>
                          <p:cTn id="14" fill="hold">
                            <p:stCondLst>
                              <p:cond delay="1600"/>
                            </p:stCondLst>
                            <p:childTnLst>
                              <p:par>
                                <p:cTn id="15" presetID="53"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21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26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par>
                          <p:cTn id="30" fill="hold">
                            <p:stCondLst>
                              <p:cond delay="3100"/>
                            </p:stCondLst>
                            <p:childTnLst>
                              <p:par>
                                <p:cTn id="31" presetID="10"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par>
                          <p:cTn id="34" fill="hold">
                            <p:stCondLst>
                              <p:cond delay="36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par>
                          <p:cTn id="40" fill="hold">
                            <p:stCondLst>
                              <p:cond delay="4100"/>
                            </p:stCondLst>
                            <p:childTnLst>
                              <p:par>
                                <p:cTn id="41" presetID="10" presetClass="entr" presetSubtype="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par>
                          <p:cTn id="44" fill="hold">
                            <p:stCondLst>
                              <p:cond delay="4600"/>
                            </p:stCondLst>
                            <p:childTnLst>
                              <p:par>
                                <p:cTn id="45" presetID="53" presetClass="entr" presetSubtype="16"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5100"/>
                            </p:stCondLst>
                            <p:childTnLst>
                              <p:par>
                                <p:cTn id="51" presetID="10"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animBg="1"/>
      <p:bldP spid="7" grpId="0"/>
      <p:bldP spid="8" grpId="0" animBg="1"/>
      <p:bldP spid="9" grpId="0"/>
      <p:bldP spid="10" grpId="0" animBg="1"/>
      <p:bldP spid="11" grpId="0"/>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F1B6F-76D2-E54D-A79E-5BF33E9C662E}"/>
              </a:ext>
            </a:extLst>
          </p:cNvPr>
          <p:cNvSpPr>
            <a:spLocks noGrp="1"/>
          </p:cNvSpPr>
          <p:nvPr>
            <p:ph type="title"/>
          </p:nvPr>
        </p:nvSpPr>
        <p:spPr>
          <a:xfrm>
            <a:off x="2709747" y="2721114"/>
            <a:ext cx="7248292" cy="1415772"/>
          </a:xfrm>
        </p:spPr>
        <p:txBody>
          <a:bodyPr/>
          <a:lstStyle/>
          <a:p>
            <a:r>
              <a:rPr lang="en-US" sz="4600" dirty="0"/>
              <a:t>Integrate the entire source-to-settle process.</a:t>
            </a:r>
          </a:p>
        </p:txBody>
      </p:sp>
      <p:sp>
        <p:nvSpPr>
          <p:cNvPr id="3" name="Circle 1">
            <a:extLst>
              <a:ext uri="{FF2B5EF4-FFF2-40B4-BE49-F238E27FC236}">
                <a16:creationId xmlns:a16="http://schemas.microsoft.com/office/drawing/2014/main" id="{79E81454-E82D-7049-BD2C-24C306C4151D}"/>
              </a:ext>
            </a:extLst>
          </p:cNvPr>
          <p:cNvSpPr/>
          <p:nvPr/>
        </p:nvSpPr>
        <p:spPr bwMode="gray">
          <a:xfrm>
            <a:off x="504698" y="2549876"/>
            <a:ext cx="1758247" cy="1758247"/>
          </a:xfrm>
          <a:prstGeom prst="ellipse">
            <a:avLst/>
          </a:prstGeom>
          <a:solidFill>
            <a:schemeClr val="accent1"/>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7800" b="1" i="0" u="none" strike="noStrike" kern="0" cap="none" spc="0" normalizeH="0" baseline="0" noProof="0" dirty="0">
                <a:ln>
                  <a:noFill/>
                </a:ln>
                <a:solidFill>
                  <a:schemeClr val="bg1"/>
                </a:solidFill>
                <a:effectLst/>
                <a:uLnTx/>
                <a:uFillTx/>
                <a:ea typeface="Arial Unicode MS" pitchFamily="34" charset="-128"/>
                <a:cs typeface="Arial Unicode MS" pitchFamily="34" charset="-128"/>
              </a:rPr>
              <a:t>1</a:t>
            </a:r>
          </a:p>
        </p:txBody>
      </p:sp>
    </p:spTree>
    <p:extLst>
      <p:ext uri="{BB962C8B-B14F-4D97-AF65-F5344CB8AC3E}">
        <p14:creationId xmlns:p14="http://schemas.microsoft.com/office/powerpoint/2010/main" val="13385114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F1B6F-76D2-E54D-A79E-5BF33E9C662E}"/>
              </a:ext>
            </a:extLst>
          </p:cNvPr>
          <p:cNvSpPr>
            <a:spLocks noGrp="1"/>
          </p:cNvSpPr>
          <p:nvPr>
            <p:ph type="title"/>
          </p:nvPr>
        </p:nvSpPr>
        <p:spPr>
          <a:xfrm>
            <a:off x="1505415" y="504000"/>
            <a:ext cx="10185062" cy="415498"/>
          </a:xfrm>
        </p:spPr>
        <p:txBody>
          <a:bodyPr/>
          <a:lstStyle/>
          <a:p>
            <a:r>
              <a:rPr lang="en-US" dirty="0"/>
              <a:t>Integrate the entire source-to-settle process.</a:t>
            </a:r>
          </a:p>
        </p:txBody>
      </p:sp>
      <p:sp>
        <p:nvSpPr>
          <p:cNvPr id="4" name="TextBox 3">
            <a:extLst>
              <a:ext uri="{FF2B5EF4-FFF2-40B4-BE49-F238E27FC236}">
                <a16:creationId xmlns:a16="http://schemas.microsoft.com/office/drawing/2014/main" id="{9483A9BE-B085-9849-AD6F-582951320F2F}"/>
              </a:ext>
            </a:extLst>
          </p:cNvPr>
          <p:cNvSpPr txBox="1"/>
          <p:nvPr/>
        </p:nvSpPr>
        <p:spPr>
          <a:xfrm>
            <a:off x="1505415" y="1107617"/>
            <a:ext cx="9757317" cy="369332"/>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2400" dirty="0">
                <a:solidFill>
                  <a:schemeClr val="bg1"/>
                </a:solidFill>
              </a:rPr>
              <a:t>Manage suppliers more effectively.</a:t>
            </a:r>
          </a:p>
        </p:txBody>
      </p:sp>
      <p:grpSp>
        <p:nvGrpSpPr>
          <p:cNvPr id="30" name="Group 29">
            <a:extLst>
              <a:ext uri="{FF2B5EF4-FFF2-40B4-BE49-F238E27FC236}">
                <a16:creationId xmlns:a16="http://schemas.microsoft.com/office/drawing/2014/main" id="{820660D2-59B2-004A-90CC-82F59164CD3E}"/>
              </a:ext>
            </a:extLst>
          </p:cNvPr>
          <p:cNvGrpSpPr/>
          <p:nvPr/>
        </p:nvGrpSpPr>
        <p:grpSpPr>
          <a:xfrm>
            <a:off x="7165668" y="3808325"/>
            <a:ext cx="4195966" cy="230832"/>
            <a:chOff x="7165668" y="3808325"/>
            <a:chExt cx="4195966" cy="230832"/>
          </a:xfrm>
        </p:grpSpPr>
        <p:sp>
          <p:nvSpPr>
            <p:cNvPr id="9" name="TextBox 8">
              <a:extLst>
                <a:ext uri="{FF2B5EF4-FFF2-40B4-BE49-F238E27FC236}">
                  <a16:creationId xmlns:a16="http://schemas.microsoft.com/office/drawing/2014/main" id="{0B1DB96B-C92C-FC49-94FE-F6239618C102}"/>
                </a:ext>
              </a:extLst>
            </p:cNvPr>
            <p:cNvSpPr txBox="1"/>
            <p:nvPr/>
          </p:nvSpPr>
          <p:spPr>
            <a:xfrm>
              <a:off x="7980908" y="3808325"/>
              <a:ext cx="3380726" cy="230832"/>
            </a:xfrm>
            <a:prstGeom prst="rect">
              <a:avLst/>
            </a:prstGeom>
            <a:noFill/>
          </p:spPr>
          <p:txBody>
            <a:bodyPr wrap="square" lIns="91440" tIns="0" rIns="0" bIns="0" rtlCol="0">
              <a:spAutoFit/>
            </a:bodyPr>
            <a:lstStyle/>
            <a:p>
              <a:pPr lvl="0"/>
              <a:r>
                <a:rPr lang="en-US" sz="1500" dirty="0">
                  <a:solidFill>
                    <a:schemeClr val="bg1"/>
                  </a:solidFill>
                </a:rPr>
                <a:t>Get a 360-degree view of suppliers.</a:t>
              </a:r>
            </a:p>
          </p:txBody>
        </p:sp>
        <p:cxnSp>
          <p:nvCxnSpPr>
            <p:cNvPr id="16" name="Straight Connector 15">
              <a:extLst>
                <a:ext uri="{FF2B5EF4-FFF2-40B4-BE49-F238E27FC236}">
                  <a16:creationId xmlns:a16="http://schemas.microsoft.com/office/drawing/2014/main" id="{F91D8D8A-BCF4-604F-B86F-D1E9D26935F8}"/>
                </a:ext>
              </a:extLst>
            </p:cNvPr>
            <p:cNvCxnSpPr>
              <a:cxnSpLocks/>
            </p:cNvCxnSpPr>
            <p:nvPr/>
          </p:nvCxnSpPr>
          <p:spPr>
            <a:xfrm flipH="1">
              <a:off x="7165668" y="3923741"/>
              <a:ext cx="815240" cy="0"/>
            </a:xfrm>
            <a:prstGeom prst="line">
              <a:avLst/>
            </a:prstGeom>
            <a:ln w="1587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5E200597-6611-9241-BF66-DB2E80355F59}"/>
              </a:ext>
            </a:extLst>
          </p:cNvPr>
          <p:cNvGrpSpPr/>
          <p:nvPr/>
        </p:nvGrpSpPr>
        <p:grpSpPr>
          <a:xfrm>
            <a:off x="7165668" y="2642203"/>
            <a:ext cx="3580116" cy="805965"/>
            <a:chOff x="7165668" y="2642203"/>
            <a:chExt cx="3580116" cy="805965"/>
          </a:xfrm>
        </p:grpSpPr>
        <p:sp>
          <p:nvSpPr>
            <p:cNvPr id="5" name="TextBox 4">
              <a:extLst>
                <a:ext uri="{FF2B5EF4-FFF2-40B4-BE49-F238E27FC236}">
                  <a16:creationId xmlns:a16="http://schemas.microsoft.com/office/drawing/2014/main" id="{D091DFDD-EACC-A14E-B4E2-F8193F5DE278}"/>
                </a:ext>
              </a:extLst>
            </p:cNvPr>
            <p:cNvSpPr txBox="1"/>
            <p:nvPr/>
          </p:nvSpPr>
          <p:spPr>
            <a:xfrm>
              <a:off x="7980908" y="2642203"/>
              <a:ext cx="2764876" cy="461665"/>
            </a:xfrm>
            <a:prstGeom prst="rect">
              <a:avLst/>
            </a:prstGeom>
            <a:noFill/>
          </p:spPr>
          <p:txBody>
            <a:bodyPr wrap="square" lIns="91440" tIns="0" rIns="0" bIns="0" rtlCol="0">
              <a:spAutoFit/>
            </a:bodyPr>
            <a:lstStyle/>
            <a:p>
              <a:pPr lvl="0"/>
              <a:r>
                <a:rPr lang="en-US" sz="1500" dirty="0">
                  <a:solidFill>
                    <a:schemeClr val="bg1"/>
                  </a:solidFill>
                </a:rPr>
                <a:t>Centralize direct, indirect, and services supplier information.</a:t>
              </a:r>
            </a:p>
          </p:txBody>
        </p:sp>
        <p:cxnSp>
          <p:nvCxnSpPr>
            <p:cNvPr id="23" name="Elbow Connector 22">
              <a:extLst>
                <a:ext uri="{FF2B5EF4-FFF2-40B4-BE49-F238E27FC236}">
                  <a16:creationId xmlns:a16="http://schemas.microsoft.com/office/drawing/2014/main" id="{3E7A6434-23BE-0F4F-B35B-313138069FAB}"/>
                </a:ext>
              </a:extLst>
            </p:cNvPr>
            <p:cNvCxnSpPr>
              <a:cxnSpLocks/>
              <a:endCxn id="5" idx="1"/>
            </p:cNvCxnSpPr>
            <p:nvPr/>
          </p:nvCxnSpPr>
          <p:spPr>
            <a:xfrm flipV="1">
              <a:off x="7165668" y="2873036"/>
              <a:ext cx="815240" cy="575132"/>
            </a:xfrm>
            <a:prstGeom prst="bentConnector3">
              <a:avLst/>
            </a:prstGeom>
            <a:ln w="1587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387BC13E-8CB5-624C-9245-1A4140BC04E3}"/>
              </a:ext>
            </a:extLst>
          </p:cNvPr>
          <p:cNvGrpSpPr/>
          <p:nvPr/>
        </p:nvGrpSpPr>
        <p:grpSpPr>
          <a:xfrm>
            <a:off x="7165668" y="4399315"/>
            <a:ext cx="3359659" cy="804983"/>
            <a:chOff x="7165668" y="4399315"/>
            <a:chExt cx="3359659" cy="804983"/>
          </a:xfrm>
        </p:grpSpPr>
        <p:sp>
          <p:nvSpPr>
            <p:cNvPr id="11" name="TextBox 10">
              <a:extLst>
                <a:ext uri="{FF2B5EF4-FFF2-40B4-BE49-F238E27FC236}">
                  <a16:creationId xmlns:a16="http://schemas.microsoft.com/office/drawing/2014/main" id="{C40482AA-96A0-F54B-9B49-07132BC50C43}"/>
                </a:ext>
              </a:extLst>
            </p:cNvPr>
            <p:cNvSpPr txBox="1"/>
            <p:nvPr/>
          </p:nvSpPr>
          <p:spPr>
            <a:xfrm>
              <a:off x="7980908" y="4742300"/>
              <a:ext cx="2544419" cy="461998"/>
            </a:xfrm>
            <a:prstGeom prst="rect">
              <a:avLst/>
            </a:prstGeom>
            <a:noFill/>
          </p:spPr>
          <p:txBody>
            <a:bodyPr wrap="square" lIns="91440" tIns="0" rIns="0" bIns="0" rtlCol="0">
              <a:spAutoFit/>
            </a:bodyPr>
            <a:lstStyle/>
            <a:p>
              <a:pPr lvl="0"/>
              <a:r>
                <a:rPr lang="en-US" sz="1500" dirty="0">
                  <a:solidFill>
                    <a:schemeClr val="bg1"/>
                  </a:solidFill>
                </a:rPr>
                <a:t>Improve qualification and oversight process.</a:t>
              </a:r>
            </a:p>
          </p:txBody>
        </p:sp>
        <p:cxnSp>
          <p:nvCxnSpPr>
            <p:cNvPr id="24" name="Elbow Connector 23">
              <a:extLst>
                <a:ext uri="{FF2B5EF4-FFF2-40B4-BE49-F238E27FC236}">
                  <a16:creationId xmlns:a16="http://schemas.microsoft.com/office/drawing/2014/main" id="{0391DF43-ECF8-4947-ABAB-FD1E7F9BE96C}"/>
                </a:ext>
              </a:extLst>
            </p:cNvPr>
            <p:cNvCxnSpPr>
              <a:cxnSpLocks/>
            </p:cNvCxnSpPr>
            <p:nvPr/>
          </p:nvCxnSpPr>
          <p:spPr>
            <a:xfrm>
              <a:off x="7165668" y="4399315"/>
              <a:ext cx="733192" cy="557451"/>
            </a:xfrm>
            <a:prstGeom prst="bentConnector3">
              <a:avLst/>
            </a:prstGeom>
            <a:ln w="1587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7" name="Oval 16">
            <a:extLst>
              <a:ext uri="{FF2B5EF4-FFF2-40B4-BE49-F238E27FC236}">
                <a16:creationId xmlns:a16="http://schemas.microsoft.com/office/drawing/2014/main" id="{334BA508-F670-2A43-B694-3DDC49DEEB36}"/>
              </a:ext>
            </a:extLst>
          </p:cNvPr>
          <p:cNvSpPr/>
          <p:nvPr/>
        </p:nvSpPr>
        <p:spPr bwMode="gray">
          <a:xfrm>
            <a:off x="504698" y="315880"/>
            <a:ext cx="791737" cy="791737"/>
          </a:xfrm>
          <a:prstGeom prst="ellipse">
            <a:avLst/>
          </a:prstGeom>
          <a:solidFill>
            <a:schemeClr val="accent1"/>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3600" b="1" i="0" u="none" strike="noStrike" kern="0" cap="none" spc="0" normalizeH="0" baseline="0" noProof="0" dirty="0">
                <a:ln>
                  <a:noFill/>
                </a:ln>
                <a:solidFill>
                  <a:schemeClr val="bg1"/>
                </a:solidFill>
                <a:effectLst/>
                <a:uLnTx/>
                <a:uFillTx/>
                <a:ea typeface="Arial Unicode MS" pitchFamily="34" charset="-128"/>
                <a:cs typeface="Arial Unicode MS" pitchFamily="34" charset="-128"/>
              </a:rPr>
              <a:t>1</a:t>
            </a:r>
          </a:p>
        </p:txBody>
      </p:sp>
      <p:grpSp>
        <p:nvGrpSpPr>
          <p:cNvPr id="3" name="Group 2">
            <a:extLst>
              <a:ext uri="{FF2B5EF4-FFF2-40B4-BE49-F238E27FC236}">
                <a16:creationId xmlns:a16="http://schemas.microsoft.com/office/drawing/2014/main" id="{CA09890A-5842-AF4B-9120-F30A2402F4DE}"/>
              </a:ext>
            </a:extLst>
          </p:cNvPr>
          <p:cNvGrpSpPr/>
          <p:nvPr/>
        </p:nvGrpSpPr>
        <p:grpSpPr>
          <a:xfrm>
            <a:off x="617672" y="1952522"/>
            <a:ext cx="6547996" cy="3942439"/>
            <a:chOff x="617672" y="1952522"/>
            <a:chExt cx="6547996" cy="3942439"/>
          </a:xfrm>
        </p:grpSpPr>
        <p:pic>
          <p:nvPicPr>
            <p:cNvPr id="13" name="Picture 12">
              <a:extLst>
                <a:ext uri="{FF2B5EF4-FFF2-40B4-BE49-F238E27FC236}">
                  <a16:creationId xmlns:a16="http://schemas.microsoft.com/office/drawing/2014/main" id="{39A5E5AA-3995-3647-9B41-F19775F0514A}"/>
                </a:ext>
              </a:extLst>
            </p:cNvPr>
            <p:cNvPicPr>
              <a:picLocks noChangeAspect="1"/>
            </p:cNvPicPr>
            <p:nvPr/>
          </p:nvPicPr>
          <p:blipFill>
            <a:blip r:embed="rId3"/>
            <a:stretch>
              <a:fillRect/>
            </a:stretch>
          </p:blipFill>
          <p:spPr>
            <a:xfrm>
              <a:off x="617672" y="1952522"/>
              <a:ext cx="6547996" cy="3942439"/>
            </a:xfrm>
            <a:prstGeom prst="rect">
              <a:avLst/>
            </a:prstGeom>
          </p:spPr>
        </p:pic>
        <p:pic>
          <p:nvPicPr>
            <p:cNvPr id="18" name="Picture 17">
              <a:extLst>
                <a:ext uri="{FF2B5EF4-FFF2-40B4-BE49-F238E27FC236}">
                  <a16:creationId xmlns:a16="http://schemas.microsoft.com/office/drawing/2014/main" id="{8BDA16E3-5A07-490F-8060-15A7B071054E}"/>
                </a:ext>
              </a:extLst>
            </p:cNvPr>
            <p:cNvPicPr>
              <a:picLocks noChangeAspect="1"/>
            </p:cNvPicPr>
            <p:nvPr/>
          </p:nvPicPr>
          <p:blipFill>
            <a:blip r:embed="rId4"/>
            <a:srcRect/>
            <a:stretch/>
          </p:blipFill>
          <p:spPr>
            <a:xfrm>
              <a:off x="780418" y="2131116"/>
              <a:ext cx="6198231" cy="3488307"/>
            </a:xfrm>
            <a:prstGeom prst="rect">
              <a:avLst/>
            </a:prstGeom>
            <a:ln>
              <a:solidFill>
                <a:schemeClr val="bg2"/>
              </a:solidFill>
            </a:ln>
          </p:spPr>
        </p:pic>
      </p:grpSp>
    </p:spTree>
    <p:extLst>
      <p:ext uri="{BB962C8B-B14F-4D97-AF65-F5344CB8AC3E}">
        <p14:creationId xmlns:p14="http://schemas.microsoft.com/office/powerpoint/2010/main" val="17861540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60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par>
                          <p:cTn id="12" fill="hold">
                            <p:stCondLst>
                              <p:cond delay="1600"/>
                            </p:stCondLst>
                            <p:childTnLst>
                              <p:par>
                                <p:cTn id="13" presetID="22" presetClass="entr" presetSubtype="8" fill="hold" nodeType="afterEffect">
                                  <p:stCondLst>
                                    <p:cond delay="60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childTnLst>
                          </p:cTn>
                        </p:par>
                        <p:par>
                          <p:cTn id="16" fill="hold">
                            <p:stCondLst>
                              <p:cond delay="2700"/>
                            </p:stCondLst>
                            <p:childTnLst>
                              <p:par>
                                <p:cTn id="17" presetID="22" presetClass="entr" presetSubtype="8" fill="hold" nodeType="afterEffect">
                                  <p:stCondLst>
                                    <p:cond delay="60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AP Fieldglass 2018 16x9">
  <a:themeElements>
    <a:clrScheme name="SAP_colors_2017">
      <a:dk1>
        <a:srgbClr val="000000"/>
      </a:dk1>
      <a:lt1>
        <a:srgbClr val="FFFFFF"/>
      </a:lt1>
      <a:dk2>
        <a:srgbClr val="CCCCCC"/>
      </a:dk2>
      <a:lt2>
        <a:srgbClr val="999999"/>
      </a:lt2>
      <a:accent1>
        <a:srgbClr val="F0AB00"/>
      </a:accent1>
      <a:accent2>
        <a:srgbClr val="666666"/>
      </a:accent2>
      <a:accent3>
        <a:srgbClr val="008FD3"/>
      </a:accent3>
      <a:accent4>
        <a:srgbClr val="4FB81C"/>
      </a:accent4>
      <a:accent5>
        <a:srgbClr val="E35500"/>
      </a:accent5>
      <a:accent6>
        <a:srgbClr val="970A82"/>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fontAlgn="base">
          <a:spcBef>
            <a:spcPct val="50000"/>
          </a:spcBef>
          <a:spcAft>
            <a:spcPct val="0"/>
          </a:spcAft>
          <a:buClr>
            <a:srgbClr val="F0AB00"/>
          </a:buClr>
          <a:buSzPct val="80000"/>
          <a:defRPr sz="1800" dirty="0">
            <a:solidFill>
              <a:schemeClr val="bg1"/>
            </a:solidFill>
          </a:defRPr>
        </a:defPPr>
      </a:lstStyle>
    </a:txDef>
  </a:objectDefaults>
  <a:extraClrSchemeLst/>
  <a:extLst>
    <a:ext uri="{05A4C25C-085E-4340-85A3-A5531E510DB2}">
      <thm15:themeFamily xmlns:thm15="http://schemas.microsoft.com/office/thememl/2012/main" name="SAP_Fieldglass_2018_16x9.potx" id="{9D146689-146E-4EBB-8D02-C1EF43A6B192}" vid="{7B86609D-8664-4E19-B152-39DE4E85A1B4}"/>
    </a:ext>
  </a:extLst>
</a:theme>
</file>

<file path=ppt/theme/theme2.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mage xmlns="c7d1973d-1483-42f7-a775-59b6ca8c1b77">
      <Url xsi:nil="true"/>
      <Description xsi:nil="true"/>
    </Imag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8CCEEF0C99B614A82DC5A7C8CBC0DA2" ma:contentTypeVersion="13" ma:contentTypeDescription="Create a new document." ma:contentTypeScope="" ma:versionID="fc70e47b69bdc0b93ef954ed10303e10">
  <xsd:schema xmlns:xsd="http://www.w3.org/2001/XMLSchema" xmlns:xs="http://www.w3.org/2001/XMLSchema" xmlns:p="http://schemas.microsoft.com/office/2006/metadata/properties" xmlns:ns2="c7d1973d-1483-42f7-a775-59b6ca8c1b77" xmlns:ns3="951609d3-70b2-4ee9-a39e-2b8ddd9f707c" targetNamespace="http://schemas.microsoft.com/office/2006/metadata/properties" ma:root="true" ma:fieldsID="61fa984f9de957695dc5abd3670f80e4" ns2:_="" ns3:_="">
    <xsd:import namespace="c7d1973d-1483-42f7-a775-59b6ca8c1b77"/>
    <xsd:import namespace="951609d3-70b2-4ee9-a39e-2b8ddd9f707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Image"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d1973d-1483-42f7-a775-59b6ca8c1b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Image" ma:index="16"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1609d3-70b2-4ee9-a39e-2b8ddd9f707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76C892-3433-488E-A46C-5D54F789D21D}">
  <ds:schemaRefs>
    <ds:schemaRef ds:uri="http://schemas.microsoft.com/sharepoint/v3/contenttype/forms"/>
  </ds:schemaRefs>
</ds:datastoreItem>
</file>

<file path=customXml/itemProps2.xml><?xml version="1.0" encoding="utf-8"?>
<ds:datastoreItem xmlns:ds="http://schemas.openxmlformats.org/officeDocument/2006/customXml" ds:itemID="{3718EC0F-BB46-460A-A23C-DFBB4655EC2A}">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c7d1973d-1483-42f7-a775-59b6ca8c1b77"/>
    <ds:schemaRef ds:uri="951609d3-70b2-4ee9-a39e-2b8ddd9f707c"/>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36900434-02AC-4EFE-8A0D-5C3A7BDD4F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d1973d-1483-42f7-a775-59b6ca8c1b77"/>
    <ds:schemaRef ds:uri="951609d3-70b2-4ee9-a39e-2b8ddd9f70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SAP Fieldglass 2018 16x9</Template>
  <TotalTime>2180</TotalTime>
  <Words>3802</Words>
  <Application>Microsoft Office PowerPoint</Application>
  <PresentationFormat>Custom</PresentationFormat>
  <Paragraphs>432</Paragraphs>
  <Slides>35</Slides>
  <Notes>33</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Courier New</vt:lpstr>
      <vt:lpstr>Symbol</vt:lpstr>
      <vt:lpstr>wingdings</vt:lpstr>
      <vt:lpstr>wingdings</vt:lpstr>
      <vt:lpstr>SAP Fieldglass 2018 16x9</vt:lpstr>
      <vt:lpstr>Taking More Control of Indirect Spending</vt:lpstr>
      <vt:lpstr>Spending spans categories.</vt:lpstr>
      <vt:lpstr>What’s next for indirect spending? </vt:lpstr>
      <vt:lpstr>What’s next for indirect spending? </vt:lpstr>
      <vt:lpstr>Do we have the solution?</vt:lpstr>
      <vt:lpstr>Defining the future of procurement. </vt:lpstr>
      <vt:lpstr>Five Key Topics</vt:lpstr>
      <vt:lpstr>Integrate the entire source-to-settle process.</vt:lpstr>
      <vt:lpstr>Integrate the entire source-to-settle process.</vt:lpstr>
      <vt:lpstr>Integrate the entire source-to-settle process.</vt:lpstr>
      <vt:lpstr>Integrate the entire source-to-settle process.</vt:lpstr>
      <vt:lpstr>INTERNAL ONLY</vt:lpstr>
      <vt:lpstr>Integrate the entire source-to-settle process.</vt:lpstr>
      <vt:lpstr>Embed intelligence from beginning to end.</vt:lpstr>
      <vt:lpstr>Embed intelligence from beginning to end.</vt:lpstr>
      <vt:lpstr>Embed intelligence from beginning to end.</vt:lpstr>
      <vt:lpstr>Embed intelligence from beginning to end.</vt:lpstr>
      <vt:lpstr>Redefine supplier oversight, collaboration and competition. </vt:lpstr>
      <vt:lpstr>Redefine supplier oversight, collaboration and competition. </vt:lpstr>
      <vt:lpstr>Redefine supplier oversight, collaboration and competition. </vt:lpstr>
      <vt:lpstr>Engage and guide buyers with dynamic experiences.</vt:lpstr>
      <vt:lpstr>Engage and guide buyers with dynamic experiences.</vt:lpstr>
      <vt:lpstr>Capture and control tail spend.</vt:lpstr>
      <vt:lpstr>Capture and control tail spend.</vt:lpstr>
      <vt:lpstr>Capture and control tail spend.</vt:lpstr>
      <vt:lpstr>Wrapping up:</vt:lpstr>
      <vt:lpstr>Wrapping up:</vt:lpstr>
      <vt:lpstr>PowerPoint Presentation</vt:lpstr>
      <vt:lpstr>Wrapping up:</vt:lpstr>
      <vt:lpstr>Wrapping up:</vt:lpstr>
      <vt:lpstr>Wrapping up:</vt:lpstr>
      <vt:lpstr> Intelligent Spend Management</vt:lpstr>
      <vt:lpstr> Intelligent Spend Management</vt:lpstr>
      <vt:lpstr>PowerPoint Presentation</vt:lpstr>
      <vt:lpstr>Wrapping 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 and Here and Here</dc:title>
  <dc:creator>John Holland</dc:creator>
  <cp:keywords>2018/16:9/black and white</cp:keywords>
  <cp:lastModifiedBy>Harding, Lisa</cp:lastModifiedBy>
  <cp:revision>344</cp:revision>
  <dcterms:created xsi:type="dcterms:W3CDTF">2019-03-07T17:45:38Z</dcterms:created>
  <dcterms:modified xsi:type="dcterms:W3CDTF">2019-10-31T20:20:31Z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0x010100C8CCEEF0C99B614A82DC5A7C8CBC0DA2</vt:lpwstr>
  </property>
</Properties>
</file>