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70" r:id="rId4"/>
    <p:sldId id="261" r:id="rId5"/>
    <p:sldId id="262" r:id="rId6"/>
    <p:sldId id="272" r:id="rId7"/>
    <p:sldId id="269" r:id="rId8"/>
    <p:sldId id="273" r:id="rId9"/>
    <p:sldId id="274" r:id="rId10"/>
    <p:sldId id="266" r:id="rId11"/>
    <p:sldId id="267" r:id="rId12"/>
    <p:sldId id="271" r:id="rId13"/>
    <p:sldId id="265" r:id="rId14"/>
    <p:sldId id="259" r:id="rId15"/>
  </p:sldIdLst>
  <p:sldSz cx="9906000" cy="6858000" type="A4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BCD"/>
    <a:srgbClr val="F2DEDF"/>
    <a:srgbClr val="E11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4660"/>
  </p:normalViewPr>
  <p:slideViewPr>
    <p:cSldViewPr snapToGrid="0">
      <p:cViewPr>
        <p:scale>
          <a:sx n="100" d="100"/>
          <a:sy n="100" d="100"/>
        </p:scale>
        <p:origin x="950" y="-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592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1C922-57F3-4593-8577-46EAEA26898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AR"/>
        </a:p>
      </dgm:t>
    </dgm:pt>
    <dgm:pt modelId="{EFDEA74B-3D39-4B14-862A-38C40FF51B94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b="1" dirty="0"/>
            <a:t>Líder de Proyecto</a:t>
          </a:r>
        </a:p>
      </dgm:t>
    </dgm:pt>
    <dgm:pt modelId="{1611E738-AC33-4227-9ED6-0222C8169AD6}" type="parTrans" cxnId="{00184B45-CCFA-4E06-B732-192F92573C35}">
      <dgm:prSet/>
      <dgm:spPr/>
      <dgm:t>
        <a:bodyPr/>
        <a:lstStyle/>
        <a:p>
          <a:endParaRPr lang="es-AR"/>
        </a:p>
      </dgm:t>
    </dgm:pt>
    <dgm:pt modelId="{4882B451-8C93-439B-82B1-A1C8B30C9F45}" type="sibTrans" cxnId="{00184B45-CCFA-4E06-B732-192F92573C35}">
      <dgm:prSet/>
      <dgm:spPr/>
      <dgm:t>
        <a:bodyPr/>
        <a:lstStyle/>
        <a:p>
          <a:endParaRPr lang="es-AR"/>
        </a:p>
      </dgm:t>
    </dgm:pt>
    <dgm:pt modelId="{E540226F-E9BB-4CDF-A33C-C44CD534057F}">
      <dgm:prSet phldrT="[Texto]" custT="1"/>
      <dgm:spPr/>
      <dgm:t>
        <a:bodyPr/>
        <a:lstStyle/>
        <a:p>
          <a:pPr algn="l"/>
          <a:r>
            <a:rPr lang="es-ES" sz="1400" b="1" dirty="0">
              <a:latin typeface="+mn-lt"/>
            </a:rPr>
            <a:t>Consultores Funcionales SAP</a:t>
          </a:r>
        </a:p>
        <a:p>
          <a:pPr algn="l"/>
          <a:r>
            <a:rPr lang="es-ES" sz="1200" dirty="0">
              <a:latin typeface="+mn-lt"/>
            </a:rPr>
            <a:t>Modulo FI </a:t>
          </a:r>
        </a:p>
        <a:p>
          <a:pPr algn="l"/>
          <a:r>
            <a:rPr lang="es-ES" sz="1200" dirty="0">
              <a:latin typeface="+mn-lt"/>
            </a:rPr>
            <a:t>Modulo MM</a:t>
          </a:r>
          <a:endParaRPr lang="es-AR" sz="1200" dirty="0">
            <a:latin typeface="+mn-lt"/>
          </a:endParaRPr>
        </a:p>
      </dgm:t>
    </dgm:pt>
    <dgm:pt modelId="{6047341D-AC0C-44BB-AC58-C15143E79B67}" type="parTrans" cxnId="{DEBD302E-2F43-4AD4-B675-DD7C439256D2}">
      <dgm:prSet/>
      <dgm:spPr/>
      <dgm:t>
        <a:bodyPr/>
        <a:lstStyle/>
        <a:p>
          <a:endParaRPr lang="es-AR"/>
        </a:p>
      </dgm:t>
    </dgm:pt>
    <dgm:pt modelId="{7D6DDCF8-5EEE-4C63-B915-B84094346C4A}" type="sibTrans" cxnId="{DEBD302E-2F43-4AD4-B675-DD7C439256D2}">
      <dgm:prSet/>
      <dgm:spPr/>
      <dgm:t>
        <a:bodyPr/>
        <a:lstStyle/>
        <a:p>
          <a:endParaRPr lang="es-AR"/>
        </a:p>
      </dgm:t>
    </dgm:pt>
    <dgm:pt modelId="{D12407E8-A066-417B-BEAB-CE0CE6A28131}">
      <dgm:prSet phldrT="[Texto]" custT="1"/>
      <dgm:spPr/>
      <dgm:t>
        <a:bodyPr/>
        <a:lstStyle/>
        <a:p>
          <a:pPr algn="l"/>
          <a:r>
            <a:rPr lang="es-ES" sz="1400" b="1" dirty="0">
              <a:latin typeface="+mn-lt"/>
            </a:rPr>
            <a:t>Consultores técnicos</a:t>
          </a:r>
        </a:p>
        <a:p>
          <a:pPr algn="l"/>
          <a:r>
            <a:rPr lang="es-ES" sz="1200" dirty="0">
              <a:latin typeface="+mn-lt"/>
            </a:rPr>
            <a:t>Desarrollador ABAP</a:t>
          </a:r>
        </a:p>
        <a:p>
          <a:pPr algn="l"/>
          <a:r>
            <a:rPr lang="es-ES" sz="1200" dirty="0">
              <a:latin typeface="+mn-lt"/>
            </a:rPr>
            <a:t>Desarrollador WEB</a:t>
          </a:r>
        </a:p>
        <a:p>
          <a:pPr algn="l"/>
          <a:r>
            <a:rPr lang="es-ES" sz="1200" dirty="0">
              <a:latin typeface="+mn-lt"/>
            </a:rPr>
            <a:t>Consultor PI (opcional)</a:t>
          </a:r>
        </a:p>
      </dgm:t>
    </dgm:pt>
    <dgm:pt modelId="{2512F801-8741-4577-977D-73FE544E7609}" type="parTrans" cxnId="{2C811E94-E4BF-4579-A789-435D0D9A9856}">
      <dgm:prSet/>
      <dgm:spPr/>
      <dgm:t>
        <a:bodyPr/>
        <a:lstStyle/>
        <a:p>
          <a:endParaRPr lang="es-AR"/>
        </a:p>
      </dgm:t>
    </dgm:pt>
    <dgm:pt modelId="{FC936523-D16D-40F5-80D3-44C7516E7782}" type="sibTrans" cxnId="{2C811E94-E4BF-4579-A789-435D0D9A9856}">
      <dgm:prSet/>
      <dgm:spPr/>
      <dgm:t>
        <a:bodyPr/>
        <a:lstStyle/>
        <a:p>
          <a:endParaRPr lang="es-AR"/>
        </a:p>
      </dgm:t>
    </dgm:pt>
    <dgm:pt modelId="{BD7E8B3A-473B-4DB0-B97C-B084E7FE3D46}" type="pres">
      <dgm:prSet presAssocID="{AC61C922-57F3-4593-8577-46EAEA2689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CB3CF2-D5F7-4064-BA39-1F6F072DB001}" type="pres">
      <dgm:prSet presAssocID="{EFDEA74B-3D39-4B14-862A-38C40FF51B94}" presName="root" presStyleCnt="0"/>
      <dgm:spPr/>
    </dgm:pt>
    <dgm:pt modelId="{CFD17EE1-6091-4187-B5EF-4E9B9F3F3433}" type="pres">
      <dgm:prSet presAssocID="{EFDEA74B-3D39-4B14-862A-38C40FF51B94}" presName="rootComposite" presStyleCnt="0"/>
      <dgm:spPr/>
    </dgm:pt>
    <dgm:pt modelId="{AC17A192-6CD1-4475-B82A-F78F948F26E1}" type="pres">
      <dgm:prSet presAssocID="{EFDEA74B-3D39-4B14-862A-38C40FF51B94}" presName="rootText" presStyleLbl="node1" presStyleIdx="0" presStyleCnt="1" custScaleX="33645" custScaleY="20184" custLinFactNeighborX="-2067" custLinFactNeighborY="9797"/>
      <dgm:spPr/>
    </dgm:pt>
    <dgm:pt modelId="{972691BC-B2E5-48A4-A10E-54EC573EA9BD}" type="pres">
      <dgm:prSet presAssocID="{EFDEA74B-3D39-4B14-862A-38C40FF51B94}" presName="rootConnector" presStyleLbl="node1" presStyleIdx="0" presStyleCnt="1"/>
      <dgm:spPr/>
    </dgm:pt>
    <dgm:pt modelId="{CCC1C313-4BAF-4162-9776-36EF2AE6BF98}" type="pres">
      <dgm:prSet presAssocID="{EFDEA74B-3D39-4B14-862A-38C40FF51B94}" presName="childShape" presStyleCnt="0"/>
      <dgm:spPr/>
    </dgm:pt>
    <dgm:pt modelId="{2BCA2483-C889-47DB-B0C1-9DCB14C1281C}" type="pres">
      <dgm:prSet presAssocID="{6047341D-AC0C-44BB-AC58-C15143E79B67}" presName="Name13" presStyleLbl="parChTrans1D2" presStyleIdx="0" presStyleCnt="2"/>
      <dgm:spPr/>
    </dgm:pt>
    <dgm:pt modelId="{E941A7E9-FDBE-4F08-B474-37A771408965}" type="pres">
      <dgm:prSet presAssocID="{E540226F-E9BB-4CDF-A33C-C44CD534057F}" presName="childText" presStyleLbl="bgAcc1" presStyleIdx="0" presStyleCnt="2" custScaleX="74734" custScaleY="34993" custLinFactNeighborX="-113" custLinFactNeighborY="-7039">
        <dgm:presLayoutVars>
          <dgm:bulletEnabled val="1"/>
        </dgm:presLayoutVars>
      </dgm:prSet>
      <dgm:spPr/>
    </dgm:pt>
    <dgm:pt modelId="{F1EEE48F-68E2-45A4-ADA1-0C5DB7F91014}" type="pres">
      <dgm:prSet presAssocID="{2512F801-8741-4577-977D-73FE544E7609}" presName="Name13" presStyleLbl="parChTrans1D2" presStyleIdx="1" presStyleCnt="2"/>
      <dgm:spPr/>
    </dgm:pt>
    <dgm:pt modelId="{C02FF531-430D-4A9F-9445-5022610A4ED5}" type="pres">
      <dgm:prSet presAssocID="{D12407E8-A066-417B-BEAB-CE0CE6A28131}" presName="childText" presStyleLbl="bgAcc1" presStyleIdx="1" presStyleCnt="2" custScaleX="74426" custScaleY="49722" custLinFactNeighborX="28" custLinFactNeighborY="-25879">
        <dgm:presLayoutVars>
          <dgm:bulletEnabled val="1"/>
        </dgm:presLayoutVars>
      </dgm:prSet>
      <dgm:spPr/>
    </dgm:pt>
  </dgm:ptLst>
  <dgm:cxnLst>
    <dgm:cxn modelId="{C4E2181E-68B5-4406-94AB-9D07B1BFD9BF}" type="presOf" srcId="{AC61C922-57F3-4593-8577-46EAEA26898B}" destId="{BD7E8B3A-473B-4DB0-B97C-B084E7FE3D46}" srcOrd="0" destOrd="0" presId="urn:microsoft.com/office/officeart/2005/8/layout/hierarchy3"/>
    <dgm:cxn modelId="{DEBD302E-2F43-4AD4-B675-DD7C439256D2}" srcId="{EFDEA74B-3D39-4B14-862A-38C40FF51B94}" destId="{E540226F-E9BB-4CDF-A33C-C44CD534057F}" srcOrd="0" destOrd="0" parTransId="{6047341D-AC0C-44BB-AC58-C15143E79B67}" sibTransId="{7D6DDCF8-5EEE-4C63-B915-B84094346C4A}"/>
    <dgm:cxn modelId="{00184B45-CCFA-4E06-B732-192F92573C35}" srcId="{AC61C922-57F3-4593-8577-46EAEA26898B}" destId="{EFDEA74B-3D39-4B14-862A-38C40FF51B94}" srcOrd="0" destOrd="0" parTransId="{1611E738-AC33-4227-9ED6-0222C8169AD6}" sibTransId="{4882B451-8C93-439B-82B1-A1C8B30C9F45}"/>
    <dgm:cxn modelId="{F16C1E56-152E-474B-AE88-9FF0EBA35C28}" type="presOf" srcId="{E540226F-E9BB-4CDF-A33C-C44CD534057F}" destId="{E941A7E9-FDBE-4F08-B474-37A771408965}" srcOrd="0" destOrd="0" presId="urn:microsoft.com/office/officeart/2005/8/layout/hierarchy3"/>
    <dgm:cxn modelId="{FF542E56-96D6-42F1-844B-BC2555D6A23F}" type="presOf" srcId="{6047341D-AC0C-44BB-AC58-C15143E79B67}" destId="{2BCA2483-C889-47DB-B0C1-9DCB14C1281C}" srcOrd="0" destOrd="0" presId="urn:microsoft.com/office/officeart/2005/8/layout/hierarchy3"/>
    <dgm:cxn modelId="{2806A67E-5889-4650-9024-DAEFF175C7FC}" type="presOf" srcId="{D12407E8-A066-417B-BEAB-CE0CE6A28131}" destId="{C02FF531-430D-4A9F-9445-5022610A4ED5}" srcOrd="0" destOrd="0" presId="urn:microsoft.com/office/officeart/2005/8/layout/hierarchy3"/>
    <dgm:cxn modelId="{2C811E94-E4BF-4579-A789-435D0D9A9856}" srcId="{EFDEA74B-3D39-4B14-862A-38C40FF51B94}" destId="{D12407E8-A066-417B-BEAB-CE0CE6A28131}" srcOrd="1" destOrd="0" parTransId="{2512F801-8741-4577-977D-73FE544E7609}" sibTransId="{FC936523-D16D-40F5-80D3-44C7516E7782}"/>
    <dgm:cxn modelId="{AC9B649A-8487-439D-B66E-D4A32D050A8E}" type="presOf" srcId="{EFDEA74B-3D39-4B14-862A-38C40FF51B94}" destId="{AC17A192-6CD1-4475-B82A-F78F948F26E1}" srcOrd="0" destOrd="0" presId="urn:microsoft.com/office/officeart/2005/8/layout/hierarchy3"/>
    <dgm:cxn modelId="{4181AFDE-3FDE-46C5-B927-5777F3B93879}" type="presOf" srcId="{EFDEA74B-3D39-4B14-862A-38C40FF51B94}" destId="{972691BC-B2E5-48A4-A10E-54EC573EA9BD}" srcOrd="1" destOrd="0" presId="urn:microsoft.com/office/officeart/2005/8/layout/hierarchy3"/>
    <dgm:cxn modelId="{D75F89E5-9B7B-4612-9F0C-CC412A12565E}" type="presOf" srcId="{2512F801-8741-4577-977D-73FE544E7609}" destId="{F1EEE48F-68E2-45A4-ADA1-0C5DB7F91014}" srcOrd="0" destOrd="0" presId="urn:microsoft.com/office/officeart/2005/8/layout/hierarchy3"/>
    <dgm:cxn modelId="{82236617-572C-418D-AA05-311C9EFCAC6F}" type="presParOf" srcId="{BD7E8B3A-473B-4DB0-B97C-B084E7FE3D46}" destId="{B0CB3CF2-D5F7-4064-BA39-1F6F072DB001}" srcOrd="0" destOrd="0" presId="urn:microsoft.com/office/officeart/2005/8/layout/hierarchy3"/>
    <dgm:cxn modelId="{76D70433-54B1-4E28-A30C-6F8C819AAF9E}" type="presParOf" srcId="{B0CB3CF2-D5F7-4064-BA39-1F6F072DB001}" destId="{CFD17EE1-6091-4187-B5EF-4E9B9F3F3433}" srcOrd="0" destOrd="0" presId="urn:microsoft.com/office/officeart/2005/8/layout/hierarchy3"/>
    <dgm:cxn modelId="{7688E652-B89B-4D4D-910C-C36877CD9345}" type="presParOf" srcId="{CFD17EE1-6091-4187-B5EF-4E9B9F3F3433}" destId="{AC17A192-6CD1-4475-B82A-F78F948F26E1}" srcOrd="0" destOrd="0" presId="urn:microsoft.com/office/officeart/2005/8/layout/hierarchy3"/>
    <dgm:cxn modelId="{D8896F65-C1EB-449A-A049-4246D77CC4DE}" type="presParOf" srcId="{CFD17EE1-6091-4187-B5EF-4E9B9F3F3433}" destId="{972691BC-B2E5-48A4-A10E-54EC573EA9BD}" srcOrd="1" destOrd="0" presId="urn:microsoft.com/office/officeart/2005/8/layout/hierarchy3"/>
    <dgm:cxn modelId="{A53190AC-77F6-482E-9C68-92D62EB38761}" type="presParOf" srcId="{B0CB3CF2-D5F7-4064-BA39-1F6F072DB001}" destId="{CCC1C313-4BAF-4162-9776-36EF2AE6BF98}" srcOrd="1" destOrd="0" presId="urn:microsoft.com/office/officeart/2005/8/layout/hierarchy3"/>
    <dgm:cxn modelId="{A74DE588-F28C-41A7-B130-8EC75AAC4AE9}" type="presParOf" srcId="{CCC1C313-4BAF-4162-9776-36EF2AE6BF98}" destId="{2BCA2483-C889-47DB-B0C1-9DCB14C1281C}" srcOrd="0" destOrd="0" presId="urn:microsoft.com/office/officeart/2005/8/layout/hierarchy3"/>
    <dgm:cxn modelId="{D5406EE7-614F-44AD-AE0D-954793E2DA46}" type="presParOf" srcId="{CCC1C313-4BAF-4162-9776-36EF2AE6BF98}" destId="{E941A7E9-FDBE-4F08-B474-37A771408965}" srcOrd="1" destOrd="0" presId="urn:microsoft.com/office/officeart/2005/8/layout/hierarchy3"/>
    <dgm:cxn modelId="{8FF3FA15-B678-4145-8F30-677B75182C84}" type="presParOf" srcId="{CCC1C313-4BAF-4162-9776-36EF2AE6BF98}" destId="{F1EEE48F-68E2-45A4-ADA1-0C5DB7F91014}" srcOrd="2" destOrd="0" presId="urn:microsoft.com/office/officeart/2005/8/layout/hierarchy3"/>
    <dgm:cxn modelId="{C6A7E2A9-AE70-40F6-8CCE-A3AEE791E6C5}" type="presParOf" srcId="{CCC1C313-4BAF-4162-9776-36EF2AE6BF98}" destId="{C02FF531-430D-4A9F-9445-5022610A4ED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1C922-57F3-4593-8577-46EAEA26898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AR"/>
        </a:p>
      </dgm:t>
    </dgm:pt>
    <dgm:pt modelId="{EFDEA74B-3D39-4B14-862A-38C40FF51B94}">
      <dgm:prSet phldrT="[Texto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400" b="1" dirty="0"/>
            <a:t>Líder de Proyecto</a:t>
          </a:r>
        </a:p>
      </dgm:t>
    </dgm:pt>
    <dgm:pt modelId="{1611E738-AC33-4227-9ED6-0222C8169AD6}" type="parTrans" cxnId="{00184B45-CCFA-4E06-B732-192F92573C35}">
      <dgm:prSet/>
      <dgm:spPr/>
      <dgm:t>
        <a:bodyPr/>
        <a:lstStyle/>
        <a:p>
          <a:endParaRPr lang="es-AR"/>
        </a:p>
      </dgm:t>
    </dgm:pt>
    <dgm:pt modelId="{4882B451-8C93-439B-82B1-A1C8B30C9F45}" type="sibTrans" cxnId="{00184B45-CCFA-4E06-B732-192F92573C35}">
      <dgm:prSet/>
      <dgm:spPr/>
      <dgm:t>
        <a:bodyPr/>
        <a:lstStyle/>
        <a:p>
          <a:endParaRPr lang="es-AR"/>
        </a:p>
      </dgm:t>
    </dgm:pt>
    <dgm:pt modelId="{E540226F-E9BB-4CDF-A33C-C44CD534057F}">
      <dgm:prSet phldrT="[Texto]" custT="1"/>
      <dgm:spPr/>
      <dgm:t>
        <a:bodyPr/>
        <a:lstStyle/>
        <a:p>
          <a:pPr algn="l"/>
          <a:r>
            <a:rPr lang="es-ES" sz="1400" b="1" dirty="0">
              <a:latin typeface="+mn-lt"/>
            </a:rPr>
            <a:t>Usuarios Claves Funcionales SAP</a:t>
          </a:r>
        </a:p>
        <a:p>
          <a:pPr algn="l"/>
          <a:r>
            <a:rPr lang="es-ES" sz="1200" dirty="0">
              <a:latin typeface="+mn-lt"/>
            </a:rPr>
            <a:t>Compras</a:t>
          </a:r>
        </a:p>
        <a:p>
          <a:pPr algn="l"/>
          <a:r>
            <a:rPr lang="es-ES" sz="1200" dirty="0">
              <a:latin typeface="+mn-lt"/>
            </a:rPr>
            <a:t>Pago a Proveedores</a:t>
          </a:r>
        </a:p>
        <a:p>
          <a:pPr algn="l"/>
          <a:r>
            <a:rPr lang="es-ES" sz="1200" dirty="0">
              <a:latin typeface="+mn-lt"/>
            </a:rPr>
            <a:t>Impuestos</a:t>
          </a:r>
          <a:endParaRPr lang="es-AR" sz="1200" dirty="0">
            <a:latin typeface="+mn-lt"/>
          </a:endParaRPr>
        </a:p>
      </dgm:t>
    </dgm:pt>
    <dgm:pt modelId="{6047341D-AC0C-44BB-AC58-C15143E79B67}" type="parTrans" cxnId="{DEBD302E-2F43-4AD4-B675-DD7C439256D2}">
      <dgm:prSet/>
      <dgm:spPr/>
      <dgm:t>
        <a:bodyPr/>
        <a:lstStyle/>
        <a:p>
          <a:endParaRPr lang="es-AR"/>
        </a:p>
      </dgm:t>
    </dgm:pt>
    <dgm:pt modelId="{7D6DDCF8-5EEE-4C63-B915-B84094346C4A}" type="sibTrans" cxnId="{DEBD302E-2F43-4AD4-B675-DD7C439256D2}">
      <dgm:prSet/>
      <dgm:spPr/>
      <dgm:t>
        <a:bodyPr/>
        <a:lstStyle/>
        <a:p>
          <a:endParaRPr lang="es-AR"/>
        </a:p>
      </dgm:t>
    </dgm:pt>
    <dgm:pt modelId="{D12407E8-A066-417B-BEAB-CE0CE6A28131}">
      <dgm:prSet phldrT="[Texto]" custT="1"/>
      <dgm:spPr/>
      <dgm:t>
        <a:bodyPr/>
        <a:lstStyle/>
        <a:p>
          <a:pPr algn="l"/>
          <a:r>
            <a:rPr lang="es-ES" sz="1400" b="1" dirty="0">
              <a:latin typeface="+mn-lt"/>
            </a:rPr>
            <a:t>Usuarios Claves Técnicos</a:t>
          </a:r>
        </a:p>
        <a:p>
          <a:pPr algn="l"/>
          <a:r>
            <a:rPr lang="es-AR" sz="1200" dirty="0">
              <a:latin typeface="+mn-lt"/>
            </a:rPr>
            <a:t>Infraestructura</a:t>
          </a:r>
        </a:p>
        <a:p>
          <a:pPr algn="l"/>
          <a:endParaRPr lang="es-AR" sz="1000" dirty="0">
            <a:latin typeface="+mn-lt"/>
          </a:endParaRPr>
        </a:p>
      </dgm:t>
    </dgm:pt>
    <dgm:pt modelId="{2512F801-8741-4577-977D-73FE544E7609}" type="parTrans" cxnId="{2C811E94-E4BF-4579-A789-435D0D9A9856}">
      <dgm:prSet/>
      <dgm:spPr/>
      <dgm:t>
        <a:bodyPr/>
        <a:lstStyle/>
        <a:p>
          <a:endParaRPr lang="es-AR"/>
        </a:p>
      </dgm:t>
    </dgm:pt>
    <dgm:pt modelId="{FC936523-D16D-40F5-80D3-44C7516E7782}" type="sibTrans" cxnId="{2C811E94-E4BF-4579-A789-435D0D9A9856}">
      <dgm:prSet/>
      <dgm:spPr/>
      <dgm:t>
        <a:bodyPr/>
        <a:lstStyle/>
        <a:p>
          <a:endParaRPr lang="es-AR"/>
        </a:p>
      </dgm:t>
    </dgm:pt>
    <dgm:pt modelId="{56D698AC-2407-4597-B0A9-8FF37D22201E}">
      <dgm:prSet phldrT="[Texto]" custT="1"/>
      <dgm:spPr/>
      <dgm:t>
        <a:bodyPr/>
        <a:lstStyle/>
        <a:p>
          <a:pPr algn="l"/>
          <a:r>
            <a:rPr lang="es-ES" sz="1400" b="1" dirty="0">
              <a:latin typeface="+mn-lt"/>
            </a:rPr>
            <a:t>Usuarios Internos</a:t>
          </a:r>
        </a:p>
        <a:p>
          <a:pPr algn="l"/>
          <a:r>
            <a:rPr lang="es-ES" sz="1200" dirty="0">
              <a:latin typeface="+mn-lt"/>
            </a:rPr>
            <a:t>Marketing</a:t>
          </a:r>
        </a:p>
        <a:p>
          <a:pPr algn="l"/>
          <a:r>
            <a:rPr lang="es-ES" sz="1200" dirty="0">
              <a:latin typeface="+mn-lt"/>
            </a:rPr>
            <a:t>Legales</a:t>
          </a:r>
        </a:p>
      </dgm:t>
    </dgm:pt>
    <dgm:pt modelId="{A0D10319-AFCA-45D3-9BDA-140D487FC6E1}" type="parTrans" cxnId="{C9A2C47A-1492-4654-96C9-C6115EA4CD98}">
      <dgm:prSet/>
      <dgm:spPr/>
      <dgm:t>
        <a:bodyPr/>
        <a:lstStyle/>
        <a:p>
          <a:endParaRPr lang="es-AR"/>
        </a:p>
      </dgm:t>
    </dgm:pt>
    <dgm:pt modelId="{F8C45D96-8EDC-4B7F-8AF7-EBFDB11DD51D}" type="sibTrans" cxnId="{C9A2C47A-1492-4654-96C9-C6115EA4CD98}">
      <dgm:prSet/>
      <dgm:spPr/>
      <dgm:t>
        <a:bodyPr/>
        <a:lstStyle/>
        <a:p>
          <a:endParaRPr lang="es-AR"/>
        </a:p>
      </dgm:t>
    </dgm:pt>
    <dgm:pt modelId="{BD7E8B3A-473B-4DB0-B97C-B084E7FE3D46}" type="pres">
      <dgm:prSet presAssocID="{AC61C922-57F3-4593-8577-46EAEA2689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CB3CF2-D5F7-4064-BA39-1F6F072DB001}" type="pres">
      <dgm:prSet presAssocID="{EFDEA74B-3D39-4B14-862A-38C40FF51B94}" presName="root" presStyleCnt="0"/>
      <dgm:spPr/>
    </dgm:pt>
    <dgm:pt modelId="{CFD17EE1-6091-4187-B5EF-4E9B9F3F3433}" type="pres">
      <dgm:prSet presAssocID="{EFDEA74B-3D39-4B14-862A-38C40FF51B94}" presName="rootComposite" presStyleCnt="0"/>
      <dgm:spPr/>
    </dgm:pt>
    <dgm:pt modelId="{AC17A192-6CD1-4475-B82A-F78F948F26E1}" type="pres">
      <dgm:prSet presAssocID="{EFDEA74B-3D39-4B14-862A-38C40FF51B94}" presName="rootText" presStyleLbl="node1" presStyleIdx="0" presStyleCnt="1" custScaleX="46666" custScaleY="26876" custLinFactNeighborX="-3994" custLinFactNeighborY="5535"/>
      <dgm:spPr/>
    </dgm:pt>
    <dgm:pt modelId="{972691BC-B2E5-48A4-A10E-54EC573EA9BD}" type="pres">
      <dgm:prSet presAssocID="{EFDEA74B-3D39-4B14-862A-38C40FF51B94}" presName="rootConnector" presStyleLbl="node1" presStyleIdx="0" presStyleCnt="1"/>
      <dgm:spPr/>
    </dgm:pt>
    <dgm:pt modelId="{CCC1C313-4BAF-4162-9776-36EF2AE6BF98}" type="pres">
      <dgm:prSet presAssocID="{EFDEA74B-3D39-4B14-862A-38C40FF51B94}" presName="childShape" presStyleCnt="0"/>
      <dgm:spPr/>
    </dgm:pt>
    <dgm:pt modelId="{2BCA2483-C889-47DB-B0C1-9DCB14C1281C}" type="pres">
      <dgm:prSet presAssocID="{6047341D-AC0C-44BB-AC58-C15143E79B67}" presName="Name13" presStyleLbl="parChTrans1D2" presStyleIdx="0" presStyleCnt="3"/>
      <dgm:spPr/>
    </dgm:pt>
    <dgm:pt modelId="{E941A7E9-FDBE-4F08-B474-37A771408965}" type="pres">
      <dgm:prSet presAssocID="{E540226F-E9BB-4CDF-A33C-C44CD534057F}" presName="childText" presStyleLbl="bgAcc1" presStyleIdx="0" presStyleCnt="3" custScaleX="97259" custScaleY="68130" custLinFactNeighborX="-113" custLinFactNeighborY="-7039">
        <dgm:presLayoutVars>
          <dgm:bulletEnabled val="1"/>
        </dgm:presLayoutVars>
      </dgm:prSet>
      <dgm:spPr/>
    </dgm:pt>
    <dgm:pt modelId="{F1EEE48F-68E2-45A4-ADA1-0C5DB7F91014}" type="pres">
      <dgm:prSet presAssocID="{2512F801-8741-4577-977D-73FE544E7609}" presName="Name13" presStyleLbl="parChTrans1D2" presStyleIdx="1" presStyleCnt="3"/>
      <dgm:spPr/>
    </dgm:pt>
    <dgm:pt modelId="{C02FF531-430D-4A9F-9445-5022610A4ED5}" type="pres">
      <dgm:prSet presAssocID="{D12407E8-A066-417B-BEAB-CE0CE6A28131}" presName="childText" presStyleLbl="bgAcc1" presStyleIdx="1" presStyleCnt="3" custScaleX="95416" custScaleY="40503" custLinFactNeighborX="28" custLinFactNeighborY="-22050">
        <dgm:presLayoutVars>
          <dgm:bulletEnabled val="1"/>
        </dgm:presLayoutVars>
      </dgm:prSet>
      <dgm:spPr/>
    </dgm:pt>
    <dgm:pt modelId="{B1BB1A88-B562-48D8-97E8-709073781577}" type="pres">
      <dgm:prSet presAssocID="{A0D10319-AFCA-45D3-9BDA-140D487FC6E1}" presName="Name13" presStyleLbl="parChTrans1D2" presStyleIdx="2" presStyleCnt="3"/>
      <dgm:spPr/>
    </dgm:pt>
    <dgm:pt modelId="{E0BC0BE0-BB23-4C66-A58D-333BCDCB170D}" type="pres">
      <dgm:prSet presAssocID="{56D698AC-2407-4597-B0A9-8FF37D22201E}" presName="childText" presStyleLbl="bgAcc1" presStyleIdx="2" presStyleCnt="3" custScaleX="92464" custScaleY="49417" custLinFactNeighborX="1529" custLinFactNeighborY="-38120">
        <dgm:presLayoutVars>
          <dgm:bulletEnabled val="1"/>
        </dgm:presLayoutVars>
      </dgm:prSet>
      <dgm:spPr/>
    </dgm:pt>
  </dgm:ptLst>
  <dgm:cxnLst>
    <dgm:cxn modelId="{57CAD503-E0D7-436B-A7FA-50BEF4EA12BE}" type="presOf" srcId="{2512F801-8741-4577-977D-73FE544E7609}" destId="{F1EEE48F-68E2-45A4-ADA1-0C5DB7F91014}" srcOrd="0" destOrd="0" presId="urn:microsoft.com/office/officeart/2005/8/layout/hierarchy3"/>
    <dgm:cxn modelId="{FB78611D-0D27-40FA-8397-A9D17873041E}" type="presOf" srcId="{E540226F-E9BB-4CDF-A33C-C44CD534057F}" destId="{E941A7E9-FDBE-4F08-B474-37A771408965}" srcOrd="0" destOrd="0" presId="urn:microsoft.com/office/officeart/2005/8/layout/hierarchy3"/>
    <dgm:cxn modelId="{DEBD302E-2F43-4AD4-B675-DD7C439256D2}" srcId="{EFDEA74B-3D39-4B14-862A-38C40FF51B94}" destId="{E540226F-E9BB-4CDF-A33C-C44CD534057F}" srcOrd="0" destOrd="0" parTransId="{6047341D-AC0C-44BB-AC58-C15143E79B67}" sibTransId="{7D6DDCF8-5EEE-4C63-B915-B84094346C4A}"/>
    <dgm:cxn modelId="{EA350137-CCD9-4061-B305-0EAA4BFC9A14}" type="presOf" srcId="{D12407E8-A066-417B-BEAB-CE0CE6A28131}" destId="{C02FF531-430D-4A9F-9445-5022610A4ED5}" srcOrd="0" destOrd="0" presId="urn:microsoft.com/office/officeart/2005/8/layout/hierarchy3"/>
    <dgm:cxn modelId="{00184B45-CCFA-4E06-B732-192F92573C35}" srcId="{AC61C922-57F3-4593-8577-46EAEA26898B}" destId="{EFDEA74B-3D39-4B14-862A-38C40FF51B94}" srcOrd="0" destOrd="0" parTransId="{1611E738-AC33-4227-9ED6-0222C8169AD6}" sibTransId="{4882B451-8C93-439B-82B1-A1C8B30C9F45}"/>
    <dgm:cxn modelId="{6C1B6275-4316-41DF-9D80-FE37BE99D943}" type="presOf" srcId="{A0D10319-AFCA-45D3-9BDA-140D487FC6E1}" destId="{B1BB1A88-B562-48D8-97E8-709073781577}" srcOrd="0" destOrd="0" presId="urn:microsoft.com/office/officeart/2005/8/layout/hierarchy3"/>
    <dgm:cxn modelId="{215AFA76-9DB0-462F-9589-7D6323109A51}" type="presOf" srcId="{EFDEA74B-3D39-4B14-862A-38C40FF51B94}" destId="{AC17A192-6CD1-4475-B82A-F78F948F26E1}" srcOrd="0" destOrd="0" presId="urn:microsoft.com/office/officeart/2005/8/layout/hierarchy3"/>
    <dgm:cxn modelId="{C9A2C47A-1492-4654-96C9-C6115EA4CD98}" srcId="{EFDEA74B-3D39-4B14-862A-38C40FF51B94}" destId="{56D698AC-2407-4597-B0A9-8FF37D22201E}" srcOrd="2" destOrd="0" parTransId="{A0D10319-AFCA-45D3-9BDA-140D487FC6E1}" sibTransId="{F8C45D96-8EDC-4B7F-8AF7-EBFDB11DD51D}"/>
    <dgm:cxn modelId="{2C811E94-E4BF-4579-A789-435D0D9A9856}" srcId="{EFDEA74B-3D39-4B14-862A-38C40FF51B94}" destId="{D12407E8-A066-417B-BEAB-CE0CE6A28131}" srcOrd="1" destOrd="0" parTransId="{2512F801-8741-4577-977D-73FE544E7609}" sibTransId="{FC936523-D16D-40F5-80D3-44C7516E7782}"/>
    <dgm:cxn modelId="{24B776A7-C98F-47CF-9C15-F4B31880EF24}" type="presOf" srcId="{56D698AC-2407-4597-B0A9-8FF37D22201E}" destId="{E0BC0BE0-BB23-4C66-A58D-333BCDCB170D}" srcOrd="0" destOrd="0" presId="urn:microsoft.com/office/officeart/2005/8/layout/hierarchy3"/>
    <dgm:cxn modelId="{C92D45B6-3337-433A-8B4D-5B16D689E6A3}" type="presOf" srcId="{EFDEA74B-3D39-4B14-862A-38C40FF51B94}" destId="{972691BC-B2E5-48A4-A10E-54EC573EA9BD}" srcOrd="1" destOrd="0" presId="urn:microsoft.com/office/officeart/2005/8/layout/hierarchy3"/>
    <dgm:cxn modelId="{384FEECE-8F51-4AC0-B13F-67AEBB390A92}" type="presOf" srcId="{6047341D-AC0C-44BB-AC58-C15143E79B67}" destId="{2BCA2483-C889-47DB-B0C1-9DCB14C1281C}" srcOrd="0" destOrd="0" presId="urn:microsoft.com/office/officeart/2005/8/layout/hierarchy3"/>
    <dgm:cxn modelId="{A40AA7E6-89ED-4020-94C5-CC560E356ED5}" type="presOf" srcId="{AC61C922-57F3-4593-8577-46EAEA26898B}" destId="{BD7E8B3A-473B-4DB0-B97C-B084E7FE3D46}" srcOrd="0" destOrd="0" presId="urn:microsoft.com/office/officeart/2005/8/layout/hierarchy3"/>
    <dgm:cxn modelId="{2CB73A12-2EFC-423D-B5F0-F506766ACD3A}" type="presParOf" srcId="{BD7E8B3A-473B-4DB0-B97C-B084E7FE3D46}" destId="{B0CB3CF2-D5F7-4064-BA39-1F6F072DB001}" srcOrd="0" destOrd="0" presId="urn:microsoft.com/office/officeart/2005/8/layout/hierarchy3"/>
    <dgm:cxn modelId="{7CAAFBED-140F-4FDB-905C-87E6CC36C4E4}" type="presParOf" srcId="{B0CB3CF2-D5F7-4064-BA39-1F6F072DB001}" destId="{CFD17EE1-6091-4187-B5EF-4E9B9F3F3433}" srcOrd="0" destOrd="0" presId="urn:microsoft.com/office/officeart/2005/8/layout/hierarchy3"/>
    <dgm:cxn modelId="{15D4905E-FDC1-4FF6-BD30-44D03EF12223}" type="presParOf" srcId="{CFD17EE1-6091-4187-B5EF-4E9B9F3F3433}" destId="{AC17A192-6CD1-4475-B82A-F78F948F26E1}" srcOrd="0" destOrd="0" presId="urn:microsoft.com/office/officeart/2005/8/layout/hierarchy3"/>
    <dgm:cxn modelId="{1909254D-529F-4540-86F8-E26F9F1951C7}" type="presParOf" srcId="{CFD17EE1-6091-4187-B5EF-4E9B9F3F3433}" destId="{972691BC-B2E5-48A4-A10E-54EC573EA9BD}" srcOrd="1" destOrd="0" presId="urn:microsoft.com/office/officeart/2005/8/layout/hierarchy3"/>
    <dgm:cxn modelId="{4E4152F6-AD21-47F4-9820-AEA5E1816EAA}" type="presParOf" srcId="{B0CB3CF2-D5F7-4064-BA39-1F6F072DB001}" destId="{CCC1C313-4BAF-4162-9776-36EF2AE6BF98}" srcOrd="1" destOrd="0" presId="urn:microsoft.com/office/officeart/2005/8/layout/hierarchy3"/>
    <dgm:cxn modelId="{21E03AF3-4CAF-4D23-8973-22CB4C4AD14D}" type="presParOf" srcId="{CCC1C313-4BAF-4162-9776-36EF2AE6BF98}" destId="{2BCA2483-C889-47DB-B0C1-9DCB14C1281C}" srcOrd="0" destOrd="0" presId="urn:microsoft.com/office/officeart/2005/8/layout/hierarchy3"/>
    <dgm:cxn modelId="{86716F37-2BAF-49CB-9EFB-44428D71E97C}" type="presParOf" srcId="{CCC1C313-4BAF-4162-9776-36EF2AE6BF98}" destId="{E941A7E9-FDBE-4F08-B474-37A771408965}" srcOrd="1" destOrd="0" presId="urn:microsoft.com/office/officeart/2005/8/layout/hierarchy3"/>
    <dgm:cxn modelId="{B1ECDE89-408B-4AE7-BAEF-A9574843AC10}" type="presParOf" srcId="{CCC1C313-4BAF-4162-9776-36EF2AE6BF98}" destId="{F1EEE48F-68E2-45A4-ADA1-0C5DB7F91014}" srcOrd="2" destOrd="0" presId="urn:microsoft.com/office/officeart/2005/8/layout/hierarchy3"/>
    <dgm:cxn modelId="{56C337FB-AC41-4EAC-A7B5-E66CECABF905}" type="presParOf" srcId="{CCC1C313-4BAF-4162-9776-36EF2AE6BF98}" destId="{C02FF531-430D-4A9F-9445-5022610A4ED5}" srcOrd="3" destOrd="0" presId="urn:microsoft.com/office/officeart/2005/8/layout/hierarchy3"/>
    <dgm:cxn modelId="{D714EC62-B9D3-435B-AE60-A66F799E5151}" type="presParOf" srcId="{CCC1C313-4BAF-4162-9776-36EF2AE6BF98}" destId="{B1BB1A88-B562-48D8-97E8-709073781577}" srcOrd="4" destOrd="0" presId="urn:microsoft.com/office/officeart/2005/8/layout/hierarchy3"/>
    <dgm:cxn modelId="{F142DB85-41C2-47C8-9812-B98CEF641BEF}" type="presParOf" srcId="{CCC1C313-4BAF-4162-9776-36EF2AE6BF98}" destId="{E0BC0BE0-BB23-4C66-A58D-333BCDCB170D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7A192-6CD1-4475-B82A-F78F948F26E1}">
      <dsp:nvSpPr>
        <dsp:cNvPr id="0" name=""/>
        <dsp:cNvSpPr/>
      </dsp:nvSpPr>
      <dsp:spPr>
        <a:xfrm>
          <a:off x="760914" y="447393"/>
          <a:ext cx="1744541" cy="523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1" kern="1200" dirty="0"/>
            <a:t>Líder de Proyecto</a:t>
          </a:r>
        </a:p>
      </dsp:txBody>
      <dsp:txXfrm>
        <a:off x="776240" y="462719"/>
        <a:ext cx="1713889" cy="492632"/>
      </dsp:txXfrm>
    </dsp:sp>
    <dsp:sp modelId="{2BCA2483-C889-47DB-B0C1-9DCB14C1281C}">
      <dsp:nvSpPr>
        <dsp:cNvPr id="0" name=""/>
        <dsp:cNvSpPr/>
      </dsp:nvSpPr>
      <dsp:spPr>
        <a:xfrm>
          <a:off x="935368" y="970678"/>
          <a:ext cx="276943" cy="665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266"/>
              </a:lnTo>
              <a:lnTo>
                <a:pt x="276943" y="6652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1A7E9-FDBE-4F08-B474-37A771408965}">
      <dsp:nvSpPr>
        <dsp:cNvPr id="0" name=""/>
        <dsp:cNvSpPr/>
      </dsp:nvSpPr>
      <dsp:spPr>
        <a:xfrm>
          <a:off x="1212312" y="1182336"/>
          <a:ext cx="3100052" cy="9072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+mn-lt"/>
            </a:rPr>
            <a:t>Consultores Funcionales SAP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Modulo FI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Modulo MM</a:t>
          </a:r>
          <a:endParaRPr lang="es-AR" sz="1200" kern="1200" dirty="0">
            <a:latin typeface="+mn-lt"/>
          </a:endParaRPr>
        </a:p>
      </dsp:txBody>
      <dsp:txXfrm>
        <a:off x="1238884" y="1208908"/>
        <a:ext cx="3046908" cy="854074"/>
      </dsp:txXfrm>
    </dsp:sp>
    <dsp:sp modelId="{F1EEE48F-68E2-45A4-ADA1-0C5DB7F91014}">
      <dsp:nvSpPr>
        <dsp:cNvPr id="0" name=""/>
        <dsp:cNvSpPr/>
      </dsp:nvSpPr>
      <dsp:spPr>
        <a:xfrm>
          <a:off x="935368" y="970678"/>
          <a:ext cx="282792" cy="1923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118"/>
              </a:lnTo>
              <a:lnTo>
                <a:pt x="282792" y="19231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FF531-430D-4A9F-9445-5022610A4ED5}">
      <dsp:nvSpPr>
        <dsp:cNvPr id="0" name=""/>
        <dsp:cNvSpPr/>
      </dsp:nvSpPr>
      <dsp:spPr>
        <a:xfrm>
          <a:off x="1218161" y="2249257"/>
          <a:ext cx="3087276" cy="12890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+mn-lt"/>
            </a:rPr>
            <a:t>Consultores técnicos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Desarrollador ABAP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Desarrollador WEB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Consultor PI (opcional)</a:t>
          </a:r>
        </a:p>
      </dsp:txBody>
      <dsp:txXfrm>
        <a:off x="1255917" y="2287013"/>
        <a:ext cx="3011764" cy="1213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7A192-6CD1-4475-B82A-F78F948F26E1}">
      <dsp:nvSpPr>
        <dsp:cNvPr id="0" name=""/>
        <dsp:cNvSpPr/>
      </dsp:nvSpPr>
      <dsp:spPr>
        <a:xfrm>
          <a:off x="516475" y="95405"/>
          <a:ext cx="1579632" cy="4548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ES" sz="1400" b="1" kern="1200" dirty="0"/>
            <a:t>Líder de Proyecto</a:t>
          </a:r>
        </a:p>
      </dsp:txBody>
      <dsp:txXfrm>
        <a:off x="529798" y="108728"/>
        <a:ext cx="1552986" cy="428226"/>
      </dsp:txXfrm>
    </dsp:sp>
    <dsp:sp modelId="{2BCA2483-C889-47DB-B0C1-9DCB14C1281C}">
      <dsp:nvSpPr>
        <dsp:cNvPr id="0" name=""/>
        <dsp:cNvSpPr/>
      </dsp:nvSpPr>
      <dsp:spPr>
        <a:xfrm>
          <a:off x="674438" y="550278"/>
          <a:ext cx="290099" cy="786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854"/>
              </a:lnTo>
              <a:lnTo>
                <a:pt x="290099" y="7868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1A7E9-FDBE-4F08-B474-37A771408965}">
      <dsp:nvSpPr>
        <dsp:cNvPr id="0" name=""/>
        <dsp:cNvSpPr/>
      </dsp:nvSpPr>
      <dsp:spPr>
        <a:xfrm>
          <a:off x="964538" y="760586"/>
          <a:ext cx="2633754" cy="115309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+mn-lt"/>
            </a:rPr>
            <a:t>Usuarios Claves Funcionales SAP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Compras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Pago a Proveedores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Impuestos</a:t>
          </a:r>
          <a:endParaRPr lang="es-AR" sz="1200" kern="1200" dirty="0">
            <a:latin typeface="+mn-lt"/>
          </a:endParaRPr>
        </a:p>
      </dsp:txBody>
      <dsp:txXfrm>
        <a:off x="998311" y="794359"/>
        <a:ext cx="2566208" cy="1085545"/>
      </dsp:txXfrm>
    </dsp:sp>
    <dsp:sp modelId="{F1EEE48F-68E2-45A4-ADA1-0C5DB7F91014}">
      <dsp:nvSpPr>
        <dsp:cNvPr id="0" name=""/>
        <dsp:cNvSpPr/>
      </dsp:nvSpPr>
      <dsp:spPr>
        <a:xfrm>
          <a:off x="674438" y="550278"/>
          <a:ext cx="293917" cy="187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5216"/>
              </a:lnTo>
              <a:lnTo>
                <a:pt x="293917" y="18752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FF531-430D-4A9F-9445-5022610A4ED5}">
      <dsp:nvSpPr>
        <dsp:cNvPr id="0" name=""/>
        <dsp:cNvSpPr/>
      </dsp:nvSpPr>
      <dsp:spPr>
        <a:xfrm>
          <a:off x="968356" y="2082740"/>
          <a:ext cx="2583846" cy="6855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+mn-lt"/>
            </a:rPr>
            <a:t>Usuarios Claves Técnicos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 dirty="0">
              <a:latin typeface="+mn-lt"/>
            </a:rPr>
            <a:t>Infraestructura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000" kern="1200" dirty="0">
            <a:latin typeface="+mn-lt"/>
          </a:endParaRPr>
        </a:p>
      </dsp:txBody>
      <dsp:txXfrm>
        <a:off x="988434" y="2102818"/>
        <a:ext cx="2543690" cy="645352"/>
      </dsp:txXfrm>
    </dsp:sp>
    <dsp:sp modelId="{B1BB1A88-B562-48D8-97E8-709073781577}">
      <dsp:nvSpPr>
        <dsp:cNvPr id="0" name=""/>
        <dsp:cNvSpPr/>
      </dsp:nvSpPr>
      <dsp:spPr>
        <a:xfrm>
          <a:off x="674438" y="550278"/>
          <a:ext cx="334564" cy="2787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7298"/>
              </a:lnTo>
              <a:lnTo>
                <a:pt x="334564" y="27872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C0BE0-BB23-4C66-A58D-333BCDCB170D}">
      <dsp:nvSpPr>
        <dsp:cNvPr id="0" name=""/>
        <dsp:cNvSpPr/>
      </dsp:nvSpPr>
      <dsp:spPr>
        <a:xfrm>
          <a:off x="1009003" y="2919388"/>
          <a:ext cx="2503906" cy="83637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+mn-lt"/>
            </a:rPr>
            <a:t>Usuarios Internos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Marketing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latin typeface="+mn-lt"/>
            </a:rPr>
            <a:t>Legales</a:t>
          </a:r>
        </a:p>
      </dsp:txBody>
      <dsp:txXfrm>
        <a:off x="1033500" y="2943885"/>
        <a:ext cx="2454912" cy="787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CFD41-C966-4837-91CB-A988DCE35745}" type="datetimeFigureOut">
              <a:rPr lang="es-AR" smtClean="0"/>
              <a:t>26/1/2021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A42FA-26F7-40EE-A2E9-9AA7256D979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8797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9C38F-341E-429F-8A7C-B705A381D296}" type="datetimeFigureOut">
              <a:rPr lang="es-AR" smtClean="0"/>
              <a:t>26/1/2021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85B2C-2253-4F7C-AF6B-13E20E1AC5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141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78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21D377-12CE-4DF9-8A01-C941599DA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646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s-419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ACA3938-76EA-42E4-9FA7-4E9AF95F9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376803"/>
            <a:ext cx="8543925" cy="463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79549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64655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1038" y="1376803"/>
            <a:ext cx="8543925" cy="463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6D1537D9-8887-4854-B5A1-ADA4C3AF0A6E}" type="datetimeFigureOut">
              <a:rPr lang="es-AR" smtClean="0"/>
              <a:t>26/1/2021</a:t>
            </a:fld>
            <a:endParaRPr lang="es-A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5A5F55F6-A740-46B7-8534-E78B6B1C0BF1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104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01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4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01" y="688337"/>
            <a:ext cx="8952140" cy="26366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02" y="5929352"/>
            <a:ext cx="2273418" cy="65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0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8"/>
          <p:cNvSpPr>
            <a:spLocks noChangeShapeType="1"/>
          </p:cNvSpPr>
          <p:nvPr/>
        </p:nvSpPr>
        <p:spPr bwMode="auto">
          <a:xfrm>
            <a:off x="143539" y="922596"/>
            <a:ext cx="9447027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3" name="CuadroTexto 2"/>
          <p:cNvSpPr txBox="1"/>
          <p:nvPr/>
        </p:nvSpPr>
        <p:spPr>
          <a:xfrm>
            <a:off x="239233" y="291406"/>
            <a:ext cx="6235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Cronograma estándar de implementación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64" y="181874"/>
            <a:ext cx="1255602" cy="360386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1746396" y="4314486"/>
            <a:ext cx="6241312" cy="2150110"/>
            <a:chOff x="239233" y="1445876"/>
            <a:chExt cx="9431337" cy="4216291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239233" y="1841054"/>
              <a:ext cx="9431337" cy="3821113"/>
            </a:xfrm>
            <a:prstGeom prst="rect">
              <a:avLst/>
            </a:prstGeom>
            <a:solidFill>
              <a:srgbClr val="E5E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endParaRPr lang="en-US" altLang="es-AR" sz="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334483" y="2947542"/>
              <a:ext cx="1065212" cy="1273175"/>
            </a:xfrm>
            <a:prstGeom prst="homePlate">
              <a:avLst>
                <a:gd name="adj" fmla="val 31824"/>
              </a:avLst>
            </a:prstGeom>
            <a:solidFill>
              <a:srgbClr val="000066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72000" bIns="36000" anchor="ctr"/>
            <a:lstStyle>
              <a:lvl1pPr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Aft>
                  <a:spcPct val="25000"/>
                </a:spcAft>
              </a:pPr>
              <a:r>
                <a:rPr lang="es-AR" altLang="es-AR" sz="800">
                  <a:solidFill>
                    <a:srgbClr val="FFFFFF"/>
                  </a:solidFill>
                  <a:latin typeface="+mn-lt"/>
                </a:rPr>
                <a:t>Planificar</a:t>
              </a: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4458808" y="2053779"/>
              <a:ext cx="1179512" cy="2327275"/>
            </a:xfrm>
            <a:prstGeom prst="chevron">
              <a:avLst>
                <a:gd name="adj" fmla="val 7245"/>
              </a:avLst>
            </a:prstGeom>
            <a:solidFill>
              <a:srgbClr val="000066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72000" bIns="36000" anchor="ctr"/>
            <a:lstStyle>
              <a:lvl1pPr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Aft>
                  <a:spcPct val="25000"/>
                </a:spcAft>
              </a:pPr>
              <a:r>
                <a:rPr lang="es-AR" altLang="es-AR" sz="800">
                  <a:solidFill>
                    <a:srgbClr val="FFFFFF"/>
                  </a:solidFill>
                  <a:latin typeface="+mn-lt"/>
                </a:rPr>
                <a:t>Pruebas </a:t>
              </a:r>
            </a:p>
            <a:p>
              <a:pPr algn="ctr" eaLnBrk="1" hangingPunct="1">
                <a:spcAft>
                  <a:spcPct val="25000"/>
                </a:spcAft>
              </a:pPr>
              <a:r>
                <a:rPr lang="es-AR" altLang="es-AR" sz="800">
                  <a:solidFill>
                    <a:srgbClr val="FFFFFF"/>
                  </a:solidFill>
                  <a:latin typeface="+mn-lt"/>
                </a:rPr>
                <a:t>Unitarias</a:t>
              </a: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6941417" y="2184326"/>
              <a:ext cx="1217613" cy="544512"/>
            </a:xfrm>
            <a:prstGeom prst="chevron">
              <a:avLst>
                <a:gd name="adj" fmla="val 18034"/>
              </a:avLst>
            </a:prstGeom>
            <a:solidFill>
              <a:srgbClr val="000066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72000" bIns="36000" anchor="ctr"/>
            <a:lstStyle>
              <a:lvl1pPr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Aft>
                  <a:spcPct val="25000"/>
                </a:spcAft>
              </a:pPr>
              <a:r>
                <a:rPr lang="es-AR" altLang="es-AR" sz="800">
                  <a:solidFill>
                    <a:srgbClr val="FFFFFF"/>
                  </a:solidFill>
                  <a:latin typeface="+mn-lt"/>
                </a:rPr>
                <a:t>CutOver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326920" y="1445876"/>
              <a:ext cx="3505199" cy="426755"/>
            </a:xfrm>
            <a:prstGeom prst="rect">
              <a:avLst/>
            </a:prstGeom>
            <a:solidFill>
              <a:srgbClr val="BFBFB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s-AR" altLang="es-AR" sz="800" dirty="0">
                  <a:solidFill>
                    <a:srgbClr val="000000"/>
                  </a:solidFill>
                  <a:latin typeface="+mn-lt"/>
                </a:rPr>
                <a:t>Realización</a:t>
              </a:r>
              <a:endParaRPr lang="es-ES" altLang="es-AR" sz="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8237057" y="1446429"/>
              <a:ext cx="1433513" cy="426755"/>
            </a:xfrm>
            <a:prstGeom prst="rect">
              <a:avLst/>
            </a:prstGeom>
            <a:solidFill>
              <a:srgbClr val="BFBFB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s-AR" altLang="es-AR" sz="800" dirty="0">
                  <a:solidFill>
                    <a:srgbClr val="000000"/>
                  </a:solidFill>
                  <a:latin typeface="+mn-lt"/>
                </a:rPr>
                <a:t>Soporte</a:t>
              </a:r>
              <a:endParaRPr lang="es-ES" altLang="es-AR" sz="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6827358" y="1446429"/>
              <a:ext cx="1408112" cy="426755"/>
            </a:xfrm>
            <a:prstGeom prst="rect">
              <a:avLst/>
            </a:prstGeom>
            <a:solidFill>
              <a:srgbClr val="BFBFB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s-AR" altLang="es-AR" sz="800" dirty="0" err="1">
                  <a:solidFill>
                    <a:srgbClr val="000000"/>
                  </a:solidFill>
                  <a:latin typeface="+mn-lt"/>
                </a:rPr>
                <a:t>Prep</a:t>
              </a:r>
              <a:r>
                <a:rPr lang="es-AR" altLang="es-AR" sz="800" dirty="0">
                  <a:solidFill>
                    <a:srgbClr val="000000"/>
                  </a:solidFill>
                  <a:latin typeface="+mn-lt"/>
                </a:rPr>
                <a:t>. Final</a:t>
              </a:r>
              <a:endParaRPr lang="es-ES" altLang="es-AR" sz="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6" name="AutoShape 33"/>
            <p:cNvSpPr>
              <a:spLocks noChangeArrowheads="1"/>
            </p:cNvSpPr>
            <p:nvPr/>
          </p:nvSpPr>
          <p:spPr bwMode="auto">
            <a:xfrm>
              <a:off x="5682770" y="2037904"/>
              <a:ext cx="1179513" cy="3343275"/>
            </a:xfrm>
            <a:prstGeom prst="chevron">
              <a:avLst>
                <a:gd name="adj" fmla="val 7245"/>
              </a:avLst>
            </a:prstGeom>
            <a:solidFill>
              <a:srgbClr val="000066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72000" bIns="36000" anchor="ctr"/>
            <a:lstStyle>
              <a:lvl1pPr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Aft>
                  <a:spcPct val="25000"/>
                </a:spcAft>
              </a:pPr>
              <a:r>
                <a:rPr lang="es-AR" altLang="es-AR" sz="800">
                  <a:solidFill>
                    <a:srgbClr val="FFFFFF"/>
                  </a:solidFill>
                  <a:latin typeface="+mn-lt"/>
                </a:rPr>
                <a:t>Pruebas Integrales</a:t>
              </a:r>
            </a:p>
          </p:txBody>
        </p:sp>
        <p:sp>
          <p:nvSpPr>
            <p:cNvPr id="17" name="AutoShape 35"/>
            <p:cNvSpPr>
              <a:spLocks noChangeArrowheads="1"/>
            </p:cNvSpPr>
            <p:nvPr/>
          </p:nvSpPr>
          <p:spPr bwMode="auto">
            <a:xfrm>
              <a:off x="6939351" y="3143915"/>
              <a:ext cx="1219200" cy="542925"/>
            </a:xfrm>
            <a:prstGeom prst="chevron">
              <a:avLst>
                <a:gd name="adj" fmla="val 18110"/>
              </a:avLst>
            </a:prstGeom>
            <a:solidFill>
              <a:srgbClr val="000066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72000" bIns="36000" anchor="ctr"/>
            <a:lstStyle>
              <a:lvl1pPr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Aft>
                  <a:spcPct val="25000"/>
                </a:spcAft>
              </a:pPr>
              <a:r>
                <a:rPr lang="es-AR" altLang="es-AR" sz="800">
                  <a:solidFill>
                    <a:srgbClr val="FFFFFF"/>
                  </a:solidFill>
                  <a:latin typeface="+mn-lt"/>
                </a:rPr>
                <a:t>Migración</a:t>
              </a:r>
            </a:p>
          </p:txBody>
        </p:sp>
        <p:sp>
          <p:nvSpPr>
            <p:cNvPr id="18" name="AutoShape 36"/>
            <p:cNvSpPr>
              <a:spLocks noChangeArrowheads="1"/>
            </p:cNvSpPr>
            <p:nvPr/>
          </p:nvSpPr>
          <p:spPr bwMode="auto">
            <a:xfrm>
              <a:off x="8560312" y="2851012"/>
              <a:ext cx="1051737" cy="1343025"/>
            </a:xfrm>
            <a:prstGeom prst="chevron">
              <a:avLst>
                <a:gd name="adj" fmla="val 7245"/>
              </a:avLst>
            </a:prstGeom>
            <a:solidFill>
              <a:srgbClr val="000066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72000" bIns="36000" anchor="ctr"/>
            <a:lstStyle>
              <a:lvl1pPr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Aft>
                  <a:spcPct val="25000"/>
                </a:spcAft>
              </a:pPr>
              <a:r>
                <a:rPr lang="es-AR" altLang="es-AR" sz="800">
                  <a:solidFill>
                    <a:srgbClr val="FFFFFF"/>
                  </a:solidFill>
                  <a:latin typeface="+mn-lt"/>
                </a:rPr>
                <a:t>Soporte</a:t>
              </a: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1437795" y="1446429"/>
              <a:ext cx="1884363" cy="426755"/>
            </a:xfrm>
            <a:prstGeom prst="rect">
              <a:avLst/>
            </a:prstGeom>
            <a:solidFill>
              <a:srgbClr val="BFBFB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s-AR" altLang="es-AR" sz="800" dirty="0">
                  <a:solidFill>
                    <a:srgbClr val="000000"/>
                  </a:solidFill>
                  <a:latin typeface="+mn-lt"/>
                </a:rPr>
                <a:t>Diseño</a:t>
              </a:r>
              <a:endParaRPr lang="es-ES" altLang="es-AR" sz="8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239233" y="1446429"/>
              <a:ext cx="1211263" cy="426755"/>
            </a:xfrm>
            <a:prstGeom prst="rect">
              <a:avLst/>
            </a:prstGeom>
            <a:solidFill>
              <a:srgbClr val="BFBFB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/>
              <a:r>
                <a:rPr lang="es-AR" altLang="es-AR" sz="800" dirty="0">
                  <a:solidFill>
                    <a:srgbClr val="000000"/>
                  </a:solidFill>
                  <a:latin typeface="+mn-lt"/>
                </a:rPr>
                <a:t>Preparación</a:t>
              </a: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3326920" y="3860354"/>
              <a:ext cx="1074738" cy="544513"/>
            </a:xfrm>
            <a:prstGeom prst="chevron">
              <a:avLst>
                <a:gd name="adj" fmla="val 18060"/>
              </a:avLst>
            </a:prstGeom>
            <a:solidFill>
              <a:srgbClr val="000066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72000" tIns="36000" rIns="72000" bIns="36000" anchor="ctr"/>
            <a:lstStyle/>
            <a:p>
              <a:pPr algn="ctr">
                <a:spcAft>
                  <a:spcPct val="25000"/>
                </a:spcAft>
                <a:tabLst>
                  <a:tab pos="811213" algn="r"/>
                </a:tabLst>
                <a:defRPr/>
              </a:pPr>
              <a:r>
                <a:rPr lang="es-AR" sz="800" dirty="0">
                  <a:solidFill>
                    <a:srgbClr val="FFFFFF"/>
                  </a:solidFill>
                </a:rPr>
                <a:t>Desarrollar</a:t>
              </a:r>
            </a:p>
          </p:txBody>
        </p:sp>
        <p:sp>
          <p:nvSpPr>
            <p:cNvPr id="22" name="AutoShape 7"/>
            <p:cNvSpPr>
              <a:spLocks noChangeArrowheads="1"/>
            </p:cNvSpPr>
            <p:nvPr/>
          </p:nvSpPr>
          <p:spPr bwMode="auto">
            <a:xfrm>
              <a:off x="3366608" y="3001517"/>
              <a:ext cx="1074737" cy="544512"/>
            </a:xfrm>
            <a:prstGeom prst="chevron">
              <a:avLst>
                <a:gd name="adj" fmla="val 18038"/>
              </a:avLst>
            </a:prstGeom>
            <a:solidFill>
              <a:srgbClr val="000066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72000" bIns="36000" anchor="ctr"/>
            <a:lstStyle>
              <a:lvl1pPr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Aft>
                  <a:spcPct val="25000"/>
                </a:spcAft>
              </a:pPr>
              <a:r>
                <a:rPr lang="es-AR" altLang="es-AR" sz="800">
                  <a:solidFill>
                    <a:srgbClr val="FFFFFF"/>
                  </a:solidFill>
                  <a:latin typeface="+mn-lt"/>
                </a:rPr>
                <a:t>Parametri-zar</a:t>
              </a: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3353908" y="2068067"/>
              <a:ext cx="1074737" cy="544512"/>
            </a:xfrm>
            <a:prstGeom prst="chevron">
              <a:avLst>
                <a:gd name="adj" fmla="val 18038"/>
              </a:avLst>
            </a:prstGeom>
            <a:solidFill>
              <a:srgbClr val="000066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72000" bIns="36000" anchor="ctr"/>
            <a:lstStyle>
              <a:lvl1pPr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Aft>
                  <a:spcPct val="25000"/>
                </a:spcAft>
              </a:pPr>
              <a:r>
                <a:rPr lang="es-AR" altLang="es-AR" sz="800">
                  <a:solidFill>
                    <a:srgbClr val="FFFFFF"/>
                  </a:solidFill>
                  <a:latin typeface="+mn-lt"/>
                </a:rPr>
                <a:t>Definir req. datos</a:t>
              </a:r>
            </a:p>
          </p:txBody>
        </p:sp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1434620" y="2947542"/>
              <a:ext cx="877888" cy="1258887"/>
            </a:xfrm>
            <a:prstGeom prst="chevron">
              <a:avLst>
                <a:gd name="adj" fmla="val 7245"/>
              </a:avLst>
            </a:prstGeom>
            <a:solidFill>
              <a:srgbClr val="000066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72000" bIns="36000" anchor="ctr"/>
            <a:lstStyle/>
            <a:p>
              <a:pPr algn="ctr">
                <a:spcAft>
                  <a:spcPct val="25000"/>
                </a:spcAft>
                <a:tabLst>
                  <a:tab pos="811213" algn="r"/>
                </a:tabLst>
              </a:pPr>
              <a:r>
                <a:rPr lang="es-AR" altLang="es-AR" sz="800" dirty="0">
                  <a:solidFill>
                    <a:srgbClr val="FFFFFF"/>
                  </a:solidFill>
                </a:rPr>
                <a:t>Relevar</a:t>
              </a:r>
            </a:p>
          </p:txBody>
        </p:sp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2369658" y="2047429"/>
              <a:ext cx="877887" cy="1258888"/>
            </a:xfrm>
            <a:prstGeom prst="chevron">
              <a:avLst>
                <a:gd name="adj" fmla="val 7245"/>
              </a:avLst>
            </a:prstGeom>
            <a:solidFill>
              <a:srgbClr val="000066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72000" bIns="36000" anchor="ctr"/>
            <a:lstStyle/>
            <a:p>
              <a:pPr algn="ctr">
                <a:spcAft>
                  <a:spcPct val="25000"/>
                </a:spcAft>
                <a:tabLst>
                  <a:tab pos="811213" algn="r"/>
                </a:tabLst>
              </a:pPr>
              <a:r>
                <a:rPr lang="es-AR" altLang="es-AR" sz="800" dirty="0">
                  <a:solidFill>
                    <a:srgbClr val="FFFFFF"/>
                  </a:solidFill>
                </a:rPr>
                <a:t>BBP</a:t>
              </a:r>
            </a:p>
          </p:txBody>
        </p:sp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2395058" y="4166743"/>
              <a:ext cx="971550" cy="1258887"/>
            </a:xfrm>
            <a:prstGeom prst="chevron">
              <a:avLst>
                <a:gd name="adj" fmla="val 7245"/>
              </a:avLst>
            </a:prstGeom>
            <a:solidFill>
              <a:srgbClr val="000066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72000" bIns="36000" anchor="ctr"/>
            <a:lstStyle>
              <a:lvl1pPr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Aft>
                  <a:spcPct val="25000"/>
                </a:spcAft>
              </a:pPr>
              <a:r>
                <a:rPr lang="es-AR" altLang="es-AR" sz="800" dirty="0">
                  <a:solidFill>
                    <a:srgbClr val="FFFFFF"/>
                  </a:solidFill>
                  <a:latin typeface="+mn-lt"/>
                </a:rPr>
                <a:t>Lista de desvíos al estándar</a:t>
              </a:r>
            </a:p>
          </p:txBody>
        </p:sp>
        <p:sp>
          <p:nvSpPr>
            <p:cNvPr id="29" name="Triángulo isósceles 28"/>
            <p:cNvSpPr/>
            <p:nvPr/>
          </p:nvSpPr>
          <p:spPr>
            <a:xfrm>
              <a:off x="8196216" y="3376123"/>
              <a:ext cx="305575" cy="292804"/>
            </a:xfrm>
            <a:prstGeom prst="triangle">
              <a:avLst/>
            </a:prstGeom>
            <a:solidFill>
              <a:srgbClr val="FF0000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72000" bIns="36000" anchor="ctr"/>
            <a:lstStyle/>
            <a:p>
              <a:pPr algn="ctr">
                <a:spcAft>
                  <a:spcPct val="25000"/>
                </a:spcAft>
                <a:tabLst>
                  <a:tab pos="811213" algn="r"/>
                </a:tabLst>
              </a:pPr>
              <a:endParaRPr lang="es-AR" sz="800">
                <a:solidFill>
                  <a:srgbClr val="FFFFFF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7719922" y="3836989"/>
              <a:ext cx="707245" cy="276999"/>
            </a:xfrm>
            <a:prstGeom prst="rect">
              <a:avLst/>
            </a:prstGeom>
            <a:solidFill>
              <a:srgbClr val="000066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72000" bIns="36000" anchor="ctr"/>
            <a:lstStyle>
              <a:defPPr>
                <a:defRPr lang="es-AR"/>
              </a:defPPr>
              <a:lvl1pPr>
                <a:spcAft>
                  <a:spcPct val="25000"/>
                </a:spcAft>
                <a:tabLst>
                  <a:tab pos="811213" algn="r"/>
                </a:tabLst>
                <a:defRPr sz="1200" b="1">
                  <a:solidFill>
                    <a:srgbClr val="FFFFFF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811213" algn="r"/>
                </a:tabLst>
                <a:defRPr sz="1200"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811213" algn="r"/>
                </a:tabLst>
                <a:defRPr sz="1200"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811213" algn="r"/>
                </a:tabLst>
                <a:defRPr sz="1200"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811213" algn="r"/>
                </a:tabLst>
                <a:defRPr sz="1200"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s-ES" sz="800" b="0" dirty="0">
                  <a:latin typeface="+mn-lt"/>
                </a:rPr>
                <a:t>GoLive</a:t>
              </a:r>
              <a:endParaRPr lang="es-AR" sz="800" b="0" dirty="0">
                <a:latin typeface="+mn-lt"/>
              </a:endParaRPr>
            </a:p>
          </p:txBody>
        </p:sp>
        <p:sp>
          <p:nvSpPr>
            <p:cNvPr id="31" name="AutoShape 35"/>
            <p:cNvSpPr>
              <a:spLocks noChangeArrowheads="1"/>
            </p:cNvSpPr>
            <p:nvPr/>
          </p:nvSpPr>
          <p:spPr bwMode="auto">
            <a:xfrm>
              <a:off x="6948876" y="4535627"/>
              <a:ext cx="1299405" cy="542925"/>
            </a:xfrm>
            <a:prstGeom prst="chevron">
              <a:avLst>
                <a:gd name="adj" fmla="val 18110"/>
              </a:avLst>
            </a:prstGeom>
            <a:solidFill>
              <a:srgbClr val="000066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72000" bIns="36000" anchor="ctr"/>
            <a:lstStyle>
              <a:lvl1pPr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11213" algn="r"/>
                </a:tabLst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Aft>
                  <a:spcPct val="25000"/>
                </a:spcAft>
              </a:pPr>
              <a:r>
                <a:rPr lang="es-AR" altLang="es-AR" sz="800" dirty="0">
                  <a:solidFill>
                    <a:srgbClr val="FFFFFF"/>
                  </a:solidFill>
                  <a:latin typeface="+mn-lt"/>
                </a:rPr>
                <a:t>Capacitación</a:t>
              </a:r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auto">
            <a:xfrm>
              <a:off x="4496114" y="4720515"/>
              <a:ext cx="1186657" cy="544513"/>
            </a:xfrm>
            <a:prstGeom prst="chevron">
              <a:avLst>
                <a:gd name="adj" fmla="val 18060"/>
              </a:avLst>
            </a:prstGeom>
            <a:solidFill>
              <a:srgbClr val="000066"/>
            </a:solidFill>
            <a:ln w="1905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72000" tIns="36000" rIns="72000" bIns="36000" anchor="ctr"/>
            <a:lstStyle/>
            <a:p>
              <a:pPr algn="ctr">
                <a:spcAft>
                  <a:spcPct val="25000"/>
                </a:spcAft>
                <a:tabLst>
                  <a:tab pos="811213" algn="r"/>
                </a:tabLst>
                <a:defRPr/>
              </a:pPr>
              <a:r>
                <a:rPr lang="es-AR" sz="800" dirty="0">
                  <a:solidFill>
                    <a:srgbClr val="FFFFFF"/>
                  </a:solidFill>
                </a:rPr>
                <a:t>Definir Roles y Perfiles</a:t>
              </a:r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8" y="1041423"/>
            <a:ext cx="8683256" cy="2662377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590973" y="3859301"/>
            <a:ext cx="4088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es-AR" sz="1600" dirty="0"/>
              <a:t>Resumen de actividades involucradas por Fase: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146896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8"/>
          <p:cNvSpPr>
            <a:spLocks noChangeShapeType="1"/>
          </p:cNvSpPr>
          <p:nvPr/>
        </p:nvSpPr>
        <p:spPr bwMode="auto">
          <a:xfrm>
            <a:off x="143539" y="922596"/>
            <a:ext cx="9447027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3" name="CuadroTexto 2"/>
          <p:cNvSpPr txBox="1"/>
          <p:nvPr/>
        </p:nvSpPr>
        <p:spPr>
          <a:xfrm>
            <a:off x="239233" y="291406"/>
            <a:ext cx="3009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Equipo de Proyecto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854805135"/>
              </p:ext>
            </p:extLst>
          </p:nvPr>
        </p:nvGraphicFramePr>
        <p:xfrm>
          <a:off x="4164418" y="1700254"/>
          <a:ext cx="518514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887081" y="1446533"/>
            <a:ext cx="1872017" cy="418082"/>
            <a:chOff x="871132" y="1242370"/>
            <a:chExt cx="1872017" cy="418082"/>
          </a:xfrm>
        </p:grpSpPr>
        <p:sp>
          <p:nvSpPr>
            <p:cNvPr id="4" name="CuadroTexto 3"/>
            <p:cNvSpPr txBox="1"/>
            <p:nvPr/>
          </p:nvSpPr>
          <p:spPr>
            <a:xfrm>
              <a:off x="1227991" y="1291120"/>
              <a:ext cx="1515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Equipo cliente</a:t>
              </a:r>
              <a:endParaRPr lang="es-AR" dirty="0"/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1132" y="1242370"/>
              <a:ext cx="423957" cy="403107"/>
            </a:xfrm>
            <a:prstGeom prst="rect">
              <a:avLst/>
            </a:prstGeom>
          </p:spPr>
        </p:pic>
      </p:grp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664172667"/>
              </p:ext>
            </p:extLst>
          </p:nvPr>
        </p:nvGraphicFramePr>
        <p:xfrm>
          <a:off x="473149" y="2028975"/>
          <a:ext cx="4253024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64" y="181874"/>
            <a:ext cx="1255602" cy="360386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4823258" y="1491213"/>
            <a:ext cx="2367895" cy="418082"/>
            <a:chOff x="5487792" y="1227395"/>
            <a:chExt cx="2367895" cy="418082"/>
          </a:xfrm>
        </p:grpSpPr>
        <p:sp>
          <p:nvSpPr>
            <p:cNvPr id="5" name="CuadroTexto 4"/>
            <p:cNvSpPr txBox="1"/>
            <p:nvPr/>
          </p:nvSpPr>
          <p:spPr>
            <a:xfrm>
              <a:off x="5824870" y="1259258"/>
              <a:ext cx="833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/>
                <a:t>Equipo</a:t>
              </a:r>
              <a:endParaRPr lang="es-AR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487792" y="1227395"/>
              <a:ext cx="396457" cy="418082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085" y="1279583"/>
              <a:ext cx="1255602" cy="360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841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6715" y="1475933"/>
            <a:ext cx="7240742" cy="425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320" indent="-139320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s-DO" sz="1625" b="1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SAP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25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Mínimo Versión 6.0, recomendado 6.4 o superior.</a:t>
            </a:r>
            <a:endParaRPr lang="es-AR" sz="16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5760">
              <a:lnSpc>
                <a:spcPct val="150000"/>
              </a:lnSpc>
            </a:pPr>
            <a:r>
              <a:rPr lang="es-DO" sz="1625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endParaRPr lang="es-AR" sz="16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320" indent="-139320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es-DO" sz="1625" b="1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Servidor Web: </a:t>
            </a:r>
            <a:endParaRPr lang="es-AR" sz="1625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25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Windows Server (con IIS7.5 o superior).</a:t>
            </a:r>
            <a:endParaRPr lang="es-AR" sz="16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25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Mínimo 8GB de RAM para servidor web y 8GB RAM para Base de Datos.</a:t>
            </a:r>
            <a:endParaRPr lang="es-AR" sz="16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25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Espacio en disco 20GB (independiente del Sistema Operativo).</a:t>
            </a:r>
            <a:endParaRPr lang="es-AR" sz="16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DO" sz="1625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PHP versión 5.5.11.</a:t>
            </a:r>
            <a:endParaRPr lang="es-AR" sz="16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4897">
              <a:lnSpc>
                <a:spcPct val="150000"/>
              </a:lnSpc>
            </a:pPr>
            <a:r>
              <a:rPr lang="es-DO" sz="1625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s-AR" sz="16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320" indent="-139320">
              <a:lnSpc>
                <a:spcPct val="150000"/>
              </a:lnSpc>
              <a:spcAft>
                <a:spcPts val="325"/>
              </a:spcAft>
              <a:buFont typeface="Wingdings" panose="05000000000000000000" pitchFamily="2" charset="2"/>
              <a:buChar char=""/>
            </a:pPr>
            <a:r>
              <a:rPr lang="es-DO" sz="1625" b="1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Servidor de Base de Datos</a:t>
            </a:r>
            <a:r>
              <a:rPr lang="es-DO" sz="1625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285750" indent="-285750">
              <a:lnSpc>
                <a:spcPct val="150000"/>
              </a:lnSpc>
              <a:spcAft>
                <a:spcPts val="325"/>
              </a:spcAft>
              <a:buFont typeface="Arial" panose="020B0604020202020204" pitchFamily="34" charset="0"/>
              <a:buChar char="•"/>
            </a:pPr>
            <a:r>
              <a:rPr lang="es-DO" sz="1625" dirty="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SQL Server 2012.	</a:t>
            </a:r>
            <a:r>
              <a:rPr lang="es-DO" sz="1625" dirty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endParaRPr lang="es-AR" sz="16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ine 108"/>
          <p:cNvSpPr>
            <a:spLocks noChangeShapeType="1"/>
          </p:cNvSpPr>
          <p:nvPr/>
        </p:nvSpPr>
        <p:spPr bwMode="auto">
          <a:xfrm>
            <a:off x="143539" y="922596"/>
            <a:ext cx="9447027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239233" y="291406"/>
            <a:ext cx="304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Requisitos Mínimos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64" y="181874"/>
            <a:ext cx="1255602" cy="3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4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8"/>
          <p:cNvSpPr>
            <a:spLocks noChangeShapeType="1"/>
          </p:cNvSpPr>
          <p:nvPr/>
        </p:nvSpPr>
        <p:spPr bwMode="auto">
          <a:xfrm>
            <a:off x="143539" y="922596"/>
            <a:ext cx="9447027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3" name="CuadroTexto 2"/>
          <p:cNvSpPr txBox="1"/>
          <p:nvPr/>
        </p:nvSpPr>
        <p:spPr>
          <a:xfrm>
            <a:off x="239233" y="291406"/>
            <a:ext cx="244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Próximos pasos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259459"/>
              </p:ext>
            </p:extLst>
          </p:nvPr>
        </p:nvGraphicFramePr>
        <p:xfrm>
          <a:off x="239233" y="1030567"/>
          <a:ext cx="944702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4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>
                          <a:latin typeface="+mn-lt"/>
                        </a:rPr>
                        <a:t>Actividad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>
                          <a:latin typeface="+mn-lt"/>
                        </a:rPr>
                        <a:t>Responsable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Coordinar, crear agenda y enviar invitaciones a las sesiones de relevamiento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Invenzis – Cliente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Definir reuniones de avance semanales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Invenzis – Cliente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Documentar de tareas realizadas por Fase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Invenzis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Analizar maestro</a:t>
                      </a:r>
                      <a:r>
                        <a:rPr lang="es-AR" sz="1400" baseline="0" dirty="0">
                          <a:latin typeface="+mn-lt"/>
                        </a:rPr>
                        <a:t> de proveedores para </a:t>
                      </a:r>
                      <a:r>
                        <a:rPr lang="es-AR" sz="1400" dirty="0">
                          <a:latin typeface="+mn-lt"/>
                        </a:rPr>
                        <a:t>primeros candidatos y sus correos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Cliente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Identificar requerimientos fuera del alcance estándar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Invenzis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Aprobar documento de alcance (BBP) y listado de </a:t>
                      </a:r>
                      <a:r>
                        <a:rPr lang="es-AR" sz="1400" dirty="0" err="1">
                          <a:latin typeface="+mn-lt"/>
                        </a:rPr>
                        <a:t>GAP´s</a:t>
                      </a:r>
                      <a:r>
                        <a:rPr lang="es-AR" sz="1400" baseline="0" dirty="0">
                          <a:latin typeface="+mn-lt"/>
                        </a:rPr>
                        <a:t> 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Cliente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Realizar Instalación (WEB + WS SAP)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Invenzis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AR" sz="1400" dirty="0">
                          <a:latin typeface="+mn-lt"/>
                        </a:rPr>
                        <a:t>Ejecutar el primer ciclo de pruebas unitarias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Invenzis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AR" sz="1400" dirty="0">
                          <a:latin typeface="+mn-lt"/>
                        </a:rPr>
                        <a:t>Realizar pruebas Integrales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Cliente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AR" sz="1400" dirty="0">
                          <a:latin typeface="+mn-lt"/>
                        </a:rPr>
                        <a:t>Llevar a cabo tareas de </a:t>
                      </a:r>
                      <a:r>
                        <a:rPr lang="es-MX" altLang="es-AR" sz="1400" dirty="0" err="1">
                          <a:latin typeface="+mn-lt"/>
                        </a:rPr>
                        <a:t>Cut</a:t>
                      </a:r>
                      <a:r>
                        <a:rPr lang="es-MX" altLang="es-AR" sz="1400" dirty="0">
                          <a:latin typeface="+mn-lt"/>
                        </a:rPr>
                        <a:t> </a:t>
                      </a:r>
                      <a:r>
                        <a:rPr lang="es-MX" altLang="es-AR" sz="1400" dirty="0" err="1">
                          <a:latin typeface="+mn-lt"/>
                        </a:rPr>
                        <a:t>Over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Invenzis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altLang="es-AR" sz="1400" dirty="0">
                          <a:latin typeface="+mn-lt"/>
                        </a:rPr>
                        <a:t>Gestionar soporte Post Productivo</a:t>
                      </a:r>
                      <a:endParaRPr lang="es-A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latin typeface="+mn-lt"/>
                        </a:rPr>
                        <a:t>Invenzis – Cliente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64" y="181874"/>
            <a:ext cx="1255602" cy="3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242" y="1705705"/>
            <a:ext cx="5817782" cy="3134362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" y="4816928"/>
            <a:ext cx="4321628" cy="1045030"/>
          </a:xfrm>
          <a:prstGeom prst="rect">
            <a:avLst/>
          </a:prstGeom>
          <a:solidFill>
            <a:srgbClr val="68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49" y="4816928"/>
            <a:ext cx="5787851" cy="104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1157096" y="4884159"/>
            <a:ext cx="1657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>
                <a:solidFill>
                  <a:schemeClr val="bg1"/>
                </a:solidFill>
              </a:rPr>
              <a:t>Alejandro Modica</a:t>
            </a:r>
            <a:br>
              <a:rPr lang="es-AR" sz="1200" dirty="0">
                <a:solidFill>
                  <a:schemeClr val="bg1"/>
                </a:solidFill>
              </a:rPr>
            </a:br>
            <a:r>
              <a:rPr lang="es-AR" sz="1200" dirty="0">
                <a:solidFill>
                  <a:schemeClr val="bg1"/>
                </a:solidFill>
              </a:rPr>
              <a:t>Gerente</a:t>
            </a:r>
            <a:br>
              <a:rPr lang="es-AR" sz="1200" dirty="0">
                <a:solidFill>
                  <a:schemeClr val="bg1"/>
                </a:solidFill>
              </a:rPr>
            </a:br>
            <a:r>
              <a:rPr lang="es-AR" sz="1200" dirty="0">
                <a:solidFill>
                  <a:schemeClr val="bg1"/>
                </a:solidFill>
              </a:rPr>
              <a:t>Tel: +54 11 4315-4411</a:t>
            </a:r>
            <a:br>
              <a:rPr lang="es-AR" sz="1200" dirty="0">
                <a:solidFill>
                  <a:schemeClr val="bg1"/>
                </a:solidFill>
              </a:rPr>
            </a:br>
            <a:r>
              <a:rPr lang="es-AR" sz="1200" dirty="0">
                <a:solidFill>
                  <a:schemeClr val="bg1"/>
                </a:solidFill>
              </a:rPr>
              <a:t>amodica@invenzis.com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31450" y="4840068"/>
            <a:ext cx="9729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Contacto: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77" y="3961516"/>
            <a:ext cx="3292794" cy="6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1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8"/>
          <p:cNvSpPr>
            <a:spLocks noChangeShapeType="1"/>
          </p:cNvSpPr>
          <p:nvPr/>
        </p:nvSpPr>
        <p:spPr bwMode="auto">
          <a:xfrm>
            <a:off x="143539" y="922596"/>
            <a:ext cx="9447027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3" name="CuadroTexto 2"/>
          <p:cNvSpPr txBox="1"/>
          <p:nvPr/>
        </p:nvSpPr>
        <p:spPr>
          <a:xfrm>
            <a:off x="239233" y="291406"/>
            <a:ext cx="1423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Objetivo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3540" y="1030567"/>
            <a:ext cx="9447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200" dirty="0"/>
              <a:t>El Objetivo esencial de adquirir la solución Portal de Proveedores es optimizar la relación entre la empresa y sus proveedores.</a:t>
            </a:r>
          </a:p>
          <a:p>
            <a:pPr algn="just"/>
            <a:r>
              <a:rPr lang="es-AR" sz="1200" dirty="0"/>
              <a:t> </a:t>
            </a:r>
          </a:p>
          <a:p>
            <a:pPr algn="just"/>
            <a:r>
              <a:rPr lang="es-AR" sz="1200" dirty="0"/>
              <a:t>El Portal de Proveedores tiene como objetivo mejorar aquellas tareas asociadas al análisis de la cadena de suministro, haciendo de intermediario ideal entre CORPORACION AMERICA y sus Proveedores.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51102"/>
          <a:stretch/>
        </p:blipFill>
        <p:spPr>
          <a:xfrm>
            <a:off x="143539" y="1877201"/>
            <a:ext cx="9448945" cy="25296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56340"/>
          <a:stretch/>
        </p:blipFill>
        <p:spPr>
          <a:xfrm>
            <a:off x="249714" y="4406884"/>
            <a:ext cx="9340852" cy="22328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64" y="181874"/>
            <a:ext cx="1255602" cy="3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9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640" y="1278792"/>
            <a:ext cx="5343823" cy="4287441"/>
          </a:xfrm>
          <a:prstGeom prst="rect">
            <a:avLst/>
          </a:prstGeom>
        </p:spPr>
      </p:pic>
      <p:sp>
        <p:nvSpPr>
          <p:cNvPr id="5" name="Line 108"/>
          <p:cNvSpPr>
            <a:spLocks noChangeShapeType="1"/>
          </p:cNvSpPr>
          <p:nvPr/>
        </p:nvSpPr>
        <p:spPr bwMode="auto">
          <a:xfrm>
            <a:off x="143539" y="922596"/>
            <a:ext cx="9447027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CuadroTexto 5"/>
          <p:cNvSpPr txBox="1"/>
          <p:nvPr/>
        </p:nvSpPr>
        <p:spPr>
          <a:xfrm>
            <a:off x="239233" y="291406"/>
            <a:ext cx="3599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Diagrama de Aplicación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64" y="181874"/>
            <a:ext cx="1255602" cy="36038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420033F-1AC8-43D3-9E9B-0B5C3AFE5229}"/>
              </a:ext>
            </a:extLst>
          </p:cNvPr>
          <p:cNvSpPr txBox="1"/>
          <p:nvPr/>
        </p:nvSpPr>
        <p:spPr>
          <a:xfrm>
            <a:off x="3607581" y="1094126"/>
            <a:ext cx="225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Portal de Proveedores</a:t>
            </a:r>
          </a:p>
        </p:txBody>
      </p:sp>
    </p:spTree>
    <p:extLst>
      <p:ext uri="{BB962C8B-B14F-4D97-AF65-F5344CB8AC3E}">
        <p14:creationId xmlns:p14="http://schemas.microsoft.com/office/powerpoint/2010/main" val="68962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8"/>
          <p:cNvSpPr>
            <a:spLocks noChangeShapeType="1"/>
          </p:cNvSpPr>
          <p:nvPr/>
        </p:nvSpPr>
        <p:spPr bwMode="auto">
          <a:xfrm>
            <a:off x="143539" y="922596"/>
            <a:ext cx="9447027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3" name="CuadroTexto 2"/>
          <p:cNvSpPr txBox="1"/>
          <p:nvPr/>
        </p:nvSpPr>
        <p:spPr>
          <a:xfrm>
            <a:off x="239233" y="291406"/>
            <a:ext cx="131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Alcance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3539" y="1030567"/>
            <a:ext cx="94470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just">
              <a:defRPr sz="1400"/>
            </a:lvl1pPr>
          </a:lstStyle>
          <a:p>
            <a:r>
              <a:rPr lang="es-AR" dirty="0"/>
              <a:t>El alcance del proyecto define la implementación de la solución Portal de Proveedores y el </a:t>
            </a:r>
            <a:r>
              <a:rPr lang="es-AR" dirty="0" err="1"/>
              <a:t>AddOn</a:t>
            </a:r>
            <a:r>
              <a:rPr lang="es-AR" dirty="0"/>
              <a:t> para el ingreso de facturas. </a:t>
            </a:r>
          </a:p>
          <a:p>
            <a:endParaRPr lang="es-AR" dirty="0"/>
          </a:p>
          <a:p>
            <a:r>
              <a:rPr lang="es-AR" dirty="0"/>
              <a:t>La solución Portal de Proveedores cuenta con las siguientes dos opciones de consulta: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54193" y="2168487"/>
            <a:ext cx="4219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400" b="1" dirty="0"/>
              <a:t>Portal Interno: </a:t>
            </a:r>
            <a:r>
              <a:rPr lang="es-AR" sz="1400" dirty="0"/>
              <a:t>solución utilizada para consultas, análisis y toma de decisiones de usuarios internos de las distintas áreas.</a:t>
            </a:r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01" y="2238574"/>
            <a:ext cx="314960" cy="32385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74" y="2198796"/>
            <a:ext cx="397422" cy="40340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389796" y="2138888"/>
            <a:ext cx="416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/>
            </a:lvl1pPr>
          </a:lstStyle>
          <a:p>
            <a:pPr algn="just"/>
            <a:r>
              <a:rPr lang="es-AR" dirty="0"/>
              <a:t>Portal Externo: </a:t>
            </a:r>
            <a:r>
              <a:rPr lang="es-AR" b="0" dirty="0"/>
              <a:t>solución utilizada para consulta, ingreso de facturas y comunicación con el proveedor.</a:t>
            </a:r>
          </a:p>
        </p:txBody>
      </p:sp>
      <p:cxnSp>
        <p:nvCxnSpPr>
          <p:cNvPr id="12" name="Conector recto 11"/>
          <p:cNvCxnSpPr>
            <a:stCxn id="4" idx="2"/>
          </p:cNvCxnSpPr>
          <p:nvPr/>
        </p:nvCxnSpPr>
        <p:spPr>
          <a:xfrm>
            <a:off x="4867053" y="1769231"/>
            <a:ext cx="29240" cy="4939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64" y="181874"/>
            <a:ext cx="1255602" cy="36038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160" y="3094791"/>
            <a:ext cx="1930272" cy="32900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383" y="3094790"/>
            <a:ext cx="1923214" cy="18918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928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1385" y="1006741"/>
            <a:ext cx="9011093" cy="255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just">
              <a:defRPr sz="1400"/>
            </a:lvl1pPr>
          </a:lstStyle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b="1" dirty="0"/>
              <a:t>Panel de administración: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Inicio: visualización del listado de proveedores y acceso al detalle de cada uno + </a:t>
            </a:r>
            <a:r>
              <a:rPr lang="es-AR" sz="1200" dirty="0" err="1"/>
              <a:t>Dashboard</a:t>
            </a:r>
            <a:r>
              <a:rPr lang="es-AR" sz="1200" dirty="0"/>
              <a:t> o mosaicos de información resumida.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Administración de proveedores: Alta, actualización y bloqueo de Proveedores.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Administración de usuarios del Portal: Gestión de Roles y Perfiles de usuarios internos. 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200" dirty="0"/>
              <a:t>Administración de Reclamos: Configuración, gestión de cuentas de correos para avisos y configuración de motivos + Listado de Reclamos, resumen de reclamos abiertos.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Administración de documentación para descarga: Gestión de Documentación para descarga para Proveedores.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Administración de noticias: Publicación de notificaciones masivas para Proveedores.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Ingreso de Facturas Proveedor: </a:t>
            </a:r>
            <a:r>
              <a:rPr lang="es-AR" sz="1200" dirty="0" err="1"/>
              <a:t>AddOn</a:t>
            </a:r>
            <a:r>
              <a:rPr lang="es-AR" sz="1200" dirty="0"/>
              <a:t> de Ingreso de Facturas para usuarios internos. </a:t>
            </a:r>
          </a:p>
        </p:txBody>
      </p:sp>
      <p:sp>
        <p:nvSpPr>
          <p:cNvPr id="3" name="Line 108"/>
          <p:cNvSpPr>
            <a:spLocks noChangeShapeType="1"/>
          </p:cNvSpPr>
          <p:nvPr/>
        </p:nvSpPr>
        <p:spPr bwMode="auto">
          <a:xfrm>
            <a:off x="143539" y="922596"/>
            <a:ext cx="9447027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4" name="CuadroTexto 3"/>
          <p:cNvSpPr txBox="1"/>
          <p:nvPr/>
        </p:nvSpPr>
        <p:spPr>
          <a:xfrm>
            <a:off x="239233" y="291406"/>
            <a:ext cx="131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Alcance</a:t>
            </a:r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73" y="389481"/>
            <a:ext cx="314960" cy="32385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869233" y="343999"/>
            <a:ext cx="151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Portal Interno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64" y="181874"/>
            <a:ext cx="1255602" cy="3603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267" y="3870433"/>
            <a:ext cx="1757570" cy="20989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97" y="3734480"/>
            <a:ext cx="1841647" cy="8887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1427" y="3593518"/>
            <a:ext cx="1206242" cy="1154361"/>
          </a:xfrm>
          <a:prstGeom prst="rect">
            <a:avLst/>
          </a:prstGeom>
        </p:spPr>
      </p:pic>
      <p:cxnSp>
        <p:nvCxnSpPr>
          <p:cNvPr id="14" name="Conector recto de flecha 13"/>
          <p:cNvCxnSpPr>
            <a:cxnSpLocks/>
          </p:cNvCxnSpPr>
          <p:nvPr/>
        </p:nvCxnSpPr>
        <p:spPr>
          <a:xfrm flipV="1">
            <a:off x="5745837" y="3870433"/>
            <a:ext cx="1430643" cy="144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/>
          <a:srcRect l="32394" t="1" b="1969"/>
          <a:stretch/>
        </p:blipFill>
        <p:spPr>
          <a:xfrm>
            <a:off x="387560" y="4768132"/>
            <a:ext cx="2170064" cy="303598"/>
          </a:xfrm>
          <a:prstGeom prst="rect">
            <a:avLst/>
          </a:prstGeom>
        </p:spPr>
      </p:pic>
      <p:cxnSp>
        <p:nvCxnSpPr>
          <p:cNvPr id="16" name="Conector recto de flecha 15"/>
          <p:cNvCxnSpPr/>
          <p:nvPr/>
        </p:nvCxnSpPr>
        <p:spPr>
          <a:xfrm flipH="1" flipV="1">
            <a:off x="2041452" y="3870434"/>
            <a:ext cx="1871329" cy="382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24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"/>
          <p:cNvSpPr>
            <a:spLocks noChangeShapeType="1"/>
          </p:cNvSpPr>
          <p:nvPr/>
        </p:nvSpPr>
        <p:spPr bwMode="auto">
          <a:xfrm>
            <a:off x="143539" y="922596"/>
            <a:ext cx="9447027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239233" y="291406"/>
            <a:ext cx="131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Alcance</a:t>
            </a:r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73" y="389481"/>
            <a:ext cx="314960" cy="3238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69233" y="343999"/>
            <a:ext cx="151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Portal Interno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64" y="181874"/>
            <a:ext cx="1255602" cy="36038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39234" y="965412"/>
            <a:ext cx="47793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b="1" dirty="0"/>
              <a:t>Por cada Proveedor</a:t>
            </a:r>
          </a:p>
          <a:p>
            <a:pPr marL="628650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Inicio, resumen de información según configuración definida + </a:t>
            </a:r>
            <a:r>
              <a:rPr lang="es-AR" sz="1200" dirty="0" err="1"/>
              <a:t>Dashboard</a:t>
            </a:r>
            <a:r>
              <a:rPr lang="es-AR" sz="1200" dirty="0"/>
              <a:t> de información general.</a:t>
            </a:r>
          </a:p>
          <a:p>
            <a:pPr marL="628650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Posición consolidada del proveedor e histórico (últimos 365 días).</a:t>
            </a:r>
          </a:p>
          <a:p>
            <a:pPr marL="628650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Visualización de contratos marco que tiene su empresa con el proveedor y su información (pedidos, cumplimiento, etc.).</a:t>
            </a:r>
          </a:p>
          <a:p>
            <a:pPr marL="628650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Visualización de órdenes de compra y su detalle (posiciones, entregas, facturas, órdenes de pago y anticipos).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888" y="4147548"/>
            <a:ext cx="1594196" cy="25252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ángulo 10"/>
          <p:cNvSpPr/>
          <p:nvPr/>
        </p:nvSpPr>
        <p:spPr>
          <a:xfrm>
            <a:off x="4681869" y="1211030"/>
            <a:ext cx="5094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Listado de entregas diferenciadas por: pendientes, vencidas y sin factura. Para su control y comunicación.</a:t>
            </a:r>
          </a:p>
          <a:p>
            <a:pPr marL="628650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Facturas y su detalle. Indicador de documento bloqueado y vencido.</a:t>
            </a:r>
          </a:p>
          <a:p>
            <a:pPr marL="628650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Órdenes de pago y su detalle, incluyendo descarga de formulario de orden de pago y comprobante de retenciones.</a:t>
            </a:r>
          </a:p>
          <a:p>
            <a:pPr marL="628650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Resumen de cuenta por Sociedad con su detalle por tipo de documento SAP.</a:t>
            </a:r>
          </a:p>
          <a:p>
            <a:pPr marL="628650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Gestión de Reclamos, enviados por el Proveedor.</a:t>
            </a:r>
          </a:p>
          <a:p>
            <a:pPr marL="628650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Envío de comunicación directa a un Proveedor.</a:t>
            </a:r>
          </a:p>
          <a:p>
            <a:pPr marL="628650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s-AR" sz="12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911" y="3956099"/>
            <a:ext cx="1048449" cy="2333847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>
            <a:off x="5805374" y="4318971"/>
            <a:ext cx="935668" cy="39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6940673" y="6279356"/>
            <a:ext cx="748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000" dirty="0" err="1"/>
              <a:t>Dashboard</a:t>
            </a:r>
            <a:endParaRPr lang="es-AR" sz="10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09" y="4147548"/>
            <a:ext cx="1765005" cy="9227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727" y="4073352"/>
            <a:ext cx="1555774" cy="5693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8" name="Conector recto de flecha 17"/>
          <p:cNvCxnSpPr/>
          <p:nvPr/>
        </p:nvCxnSpPr>
        <p:spPr>
          <a:xfrm flipH="1" flipV="1">
            <a:off x="2967200" y="4393167"/>
            <a:ext cx="1110110" cy="152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101" y="5310670"/>
            <a:ext cx="2481071" cy="1176005"/>
          </a:xfrm>
          <a:prstGeom prst="rect">
            <a:avLst/>
          </a:prstGeom>
        </p:spPr>
      </p:pic>
      <p:cxnSp>
        <p:nvCxnSpPr>
          <p:cNvPr id="22" name="Conector recto de flecha 21"/>
          <p:cNvCxnSpPr/>
          <p:nvPr/>
        </p:nvCxnSpPr>
        <p:spPr>
          <a:xfrm flipH="1">
            <a:off x="2840093" y="5029201"/>
            <a:ext cx="1181689" cy="184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>
            <a:off x="3067050" y="6107906"/>
            <a:ext cx="404813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Rectángulo 25"/>
          <p:cNvSpPr/>
          <p:nvPr/>
        </p:nvSpPr>
        <p:spPr>
          <a:xfrm>
            <a:off x="3217069" y="5342132"/>
            <a:ext cx="305186" cy="45719"/>
          </a:xfrm>
          <a:prstGeom prst="rect">
            <a:avLst/>
          </a:prstGeom>
          <a:solidFill>
            <a:srgbClr val="E1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164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9233" y="1104658"/>
            <a:ext cx="7495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Inicio con resumen de órdenes de pago + </a:t>
            </a:r>
            <a:r>
              <a:rPr lang="es-AR" sz="1200" dirty="0" err="1"/>
              <a:t>Dashboard</a:t>
            </a:r>
            <a:r>
              <a:rPr lang="es-AR" sz="1200" dirty="0"/>
              <a:t> de información general.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Ordenes de Compra con su detalle 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Facturas y su detalle.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Órdenes de pago y su detalle, incluyendo descarga de formulario de orden de pago y comprobante de retenciones.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Carga de facturas (documento digital y contabilización del documento contable en SAP).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sz="1200" dirty="0"/>
              <a:t>Posibilidad de exportar a distintos formatos digitales (Excel, PDF, CSV, etc.) todos los listados del Portal.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200" dirty="0"/>
              <a:t>Gestión de Reclamos.</a:t>
            </a:r>
            <a:endParaRPr lang="es-AR" sz="1200" dirty="0"/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73" y="322784"/>
            <a:ext cx="408745" cy="414898"/>
          </a:xfrm>
          <a:prstGeom prst="rect">
            <a:avLst/>
          </a:prstGeom>
        </p:spPr>
      </p:pic>
      <p:sp>
        <p:nvSpPr>
          <p:cNvPr id="4" name="Line 108"/>
          <p:cNvSpPr>
            <a:spLocks noChangeShapeType="1"/>
          </p:cNvSpPr>
          <p:nvPr/>
        </p:nvSpPr>
        <p:spPr bwMode="auto">
          <a:xfrm>
            <a:off x="143539" y="922596"/>
            <a:ext cx="9447027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239233" y="291406"/>
            <a:ext cx="131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Alcance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963018" y="422335"/>
            <a:ext cx="151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Portal Externo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273" y="1053526"/>
            <a:ext cx="1638514" cy="16214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64" y="181874"/>
            <a:ext cx="1255602" cy="3603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811" y="3711478"/>
            <a:ext cx="1923214" cy="18918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068" y="3300118"/>
            <a:ext cx="1217958" cy="1040630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V="1">
            <a:off x="6076505" y="3775239"/>
            <a:ext cx="685802" cy="362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97" y="3532424"/>
            <a:ext cx="2467447" cy="14197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4" name="Conector recto de flecha 13"/>
          <p:cNvCxnSpPr/>
          <p:nvPr/>
        </p:nvCxnSpPr>
        <p:spPr>
          <a:xfrm flipH="1" flipV="1">
            <a:off x="3071025" y="3956729"/>
            <a:ext cx="852389" cy="530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116" y="4822668"/>
            <a:ext cx="2686314" cy="18052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8" name="Conector recto de flecha 17"/>
          <p:cNvCxnSpPr/>
          <p:nvPr/>
        </p:nvCxnSpPr>
        <p:spPr>
          <a:xfrm>
            <a:off x="6028660" y="4822668"/>
            <a:ext cx="390746" cy="50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2482158" y="4327556"/>
            <a:ext cx="414951" cy="414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Rectángulo 22"/>
          <p:cNvSpPr/>
          <p:nvPr/>
        </p:nvSpPr>
        <p:spPr>
          <a:xfrm>
            <a:off x="8802987" y="4833566"/>
            <a:ext cx="357612" cy="68885"/>
          </a:xfrm>
          <a:prstGeom prst="rect">
            <a:avLst/>
          </a:prstGeom>
          <a:solidFill>
            <a:srgbClr val="E1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Rectángulo 23"/>
          <p:cNvSpPr/>
          <p:nvPr/>
        </p:nvSpPr>
        <p:spPr>
          <a:xfrm>
            <a:off x="2547629" y="3548958"/>
            <a:ext cx="408915" cy="58848"/>
          </a:xfrm>
          <a:prstGeom prst="rect">
            <a:avLst/>
          </a:prstGeom>
          <a:solidFill>
            <a:srgbClr val="E11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0140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8"/>
          <p:cNvSpPr>
            <a:spLocks noChangeShapeType="1"/>
          </p:cNvSpPr>
          <p:nvPr/>
        </p:nvSpPr>
        <p:spPr bwMode="auto">
          <a:xfrm>
            <a:off x="143539" y="922596"/>
            <a:ext cx="9447027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CuadroTexto 5"/>
          <p:cNvSpPr txBox="1"/>
          <p:nvPr/>
        </p:nvSpPr>
        <p:spPr>
          <a:xfrm>
            <a:off x="239233" y="291406"/>
            <a:ext cx="726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err="1"/>
              <a:t>AddOn</a:t>
            </a:r>
            <a:r>
              <a:rPr lang="es-AR" sz="2800" dirty="0"/>
              <a:t> – Ingreso de Facturas de Proveedor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64" y="181874"/>
            <a:ext cx="1255602" cy="360386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2076005" y="1081583"/>
            <a:ext cx="5794744" cy="4187100"/>
            <a:chOff x="2445488" y="1067109"/>
            <a:chExt cx="5794744" cy="4187100"/>
          </a:xfrm>
        </p:grpSpPr>
        <p:grpSp>
          <p:nvGrpSpPr>
            <p:cNvPr id="16" name="Grupo 15"/>
            <p:cNvGrpSpPr/>
            <p:nvPr/>
          </p:nvGrpSpPr>
          <p:grpSpPr>
            <a:xfrm>
              <a:off x="2445488" y="1067109"/>
              <a:ext cx="5794744" cy="4148161"/>
              <a:chOff x="1929809" y="1721011"/>
              <a:chExt cx="5794744" cy="4148161"/>
            </a:xfrm>
          </p:grpSpPr>
          <p:pic>
            <p:nvPicPr>
              <p:cNvPr id="10" name="Imagen 9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818"/>
              <a:stretch/>
            </p:blipFill>
            <p:spPr>
              <a:xfrm>
                <a:off x="1982972" y="1721011"/>
                <a:ext cx="5629940" cy="4148161"/>
              </a:xfrm>
              <a:prstGeom prst="rect">
                <a:avLst/>
              </a:prstGeom>
            </p:spPr>
          </p:pic>
          <p:sp>
            <p:nvSpPr>
              <p:cNvPr id="11" name="CuadroTexto 10"/>
              <p:cNvSpPr txBox="1"/>
              <p:nvPr/>
            </p:nvSpPr>
            <p:spPr>
              <a:xfrm>
                <a:off x="2897373" y="1818167"/>
                <a:ext cx="1297150" cy="246221"/>
              </a:xfrm>
              <a:prstGeom prst="rect">
                <a:avLst/>
              </a:prstGeom>
              <a:solidFill>
                <a:srgbClr val="F2DEDF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AR" sz="1000" b="1" dirty="0"/>
                  <a:t>Ingreso y vinculación</a:t>
                </a:r>
              </a:p>
            </p:txBody>
          </p:sp>
          <p:sp>
            <p:nvSpPr>
              <p:cNvPr id="12" name="CuadroTexto 11"/>
              <p:cNvSpPr txBox="1"/>
              <p:nvPr/>
            </p:nvSpPr>
            <p:spPr>
              <a:xfrm>
                <a:off x="5041186" y="1818167"/>
                <a:ext cx="1322798" cy="246221"/>
              </a:xfrm>
              <a:prstGeom prst="rect">
                <a:avLst/>
              </a:prstGeom>
              <a:solidFill>
                <a:srgbClr val="3D8BCD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AR" sz="1000" b="1" dirty="0"/>
                  <a:t>Aprobación/Rechazo</a:t>
                </a:r>
              </a:p>
            </p:txBody>
          </p:sp>
          <p:sp>
            <p:nvSpPr>
              <p:cNvPr id="13" name="Rectángulo 12"/>
              <p:cNvSpPr/>
              <p:nvPr/>
            </p:nvSpPr>
            <p:spPr>
              <a:xfrm>
                <a:off x="1929809" y="1721011"/>
                <a:ext cx="749596" cy="20209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2020175" y="5105300"/>
                <a:ext cx="1525773" cy="1046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7028122" y="2457681"/>
                <a:ext cx="696431" cy="54757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8" name="Rectángulo 17"/>
            <p:cNvSpPr/>
            <p:nvPr/>
          </p:nvSpPr>
          <p:spPr>
            <a:xfrm>
              <a:off x="5556865" y="3855538"/>
              <a:ext cx="1476572" cy="1398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3061" y="3871387"/>
              <a:ext cx="1433796" cy="649689"/>
            </a:xfrm>
            <a:prstGeom prst="rect">
              <a:avLst/>
            </a:prstGeom>
          </p:spPr>
        </p:pic>
      </p:grpSp>
      <p:sp>
        <p:nvSpPr>
          <p:cNvPr id="9" name="CuadroTexto 8"/>
          <p:cNvSpPr txBox="1"/>
          <p:nvPr/>
        </p:nvSpPr>
        <p:spPr>
          <a:xfrm>
            <a:off x="239233" y="1081583"/>
            <a:ext cx="2258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Diagrama de procesos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33" y="4872392"/>
            <a:ext cx="2318113" cy="1271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343" y="5384868"/>
            <a:ext cx="3154786" cy="10980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3" name="Conector recto de flecha 22"/>
          <p:cNvCxnSpPr/>
          <p:nvPr/>
        </p:nvCxnSpPr>
        <p:spPr>
          <a:xfrm flipH="1">
            <a:off x="1244009" y="4364665"/>
            <a:ext cx="831996" cy="409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2592" y="3823722"/>
            <a:ext cx="2347974" cy="112531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5769" y="4560463"/>
            <a:ext cx="2779068" cy="1370260"/>
          </a:xfrm>
          <a:prstGeom prst="rect">
            <a:avLst/>
          </a:prstGeom>
        </p:spPr>
      </p:pic>
      <p:grpSp>
        <p:nvGrpSpPr>
          <p:cNvPr id="26" name="Grupo 25"/>
          <p:cNvGrpSpPr/>
          <p:nvPr/>
        </p:nvGrpSpPr>
        <p:grpSpPr>
          <a:xfrm>
            <a:off x="8752844" y="5098195"/>
            <a:ext cx="1127053" cy="507831"/>
            <a:chOff x="1647068" y="4353118"/>
            <a:chExt cx="1500468" cy="673044"/>
          </a:xfrm>
        </p:grpSpPr>
        <p:sp>
          <p:nvSpPr>
            <p:cNvPr id="27" name="CuadroTexto 26"/>
            <p:cNvSpPr txBox="1"/>
            <p:nvPr/>
          </p:nvSpPr>
          <p:spPr>
            <a:xfrm>
              <a:off x="2080053" y="4353118"/>
              <a:ext cx="1067483" cy="673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900" dirty="0"/>
                <a:t>-&gt; Sin Tratar</a:t>
              </a:r>
            </a:p>
            <a:p>
              <a:r>
                <a:rPr lang="es-AR" sz="900" dirty="0"/>
                <a:t>-&gt; Rechazada</a:t>
              </a:r>
            </a:p>
            <a:p>
              <a:r>
                <a:rPr lang="es-AR" sz="900" dirty="0"/>
                <a:t>-&gt; Aprobada</a:t>
              </a: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47068" y="4400400"/>
              <a:ext cx="471300" cy="551766"/>
            </a:xfrm>
            <a:prstGeom prst="rect">
              <a:avLst/>
            </a:prstGeom>
          </p:spPr>
        </p:pic>
      </p:grpSp>
      <p:grpSp>
        <p:nvGrpSpPr>
          <p:cNvPr id="29" name="Grupo 28"/>
          <p:cNvGrpSpPr/>
          <p:nvPr/>
        </p:nvGrpSpPr>
        <p:grpSpPr>
          <a:xfrm>
            <a:off x="4486939" y="5163154"/>
            <a:ext cx="3131675" cy="1567030"/>
            <a:chOff x="179762" y="347729"/>
            <a:chExt cx="11793298" cy="5901140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9762" y="347729"/>
              <a:ext cx="11793298" cy="5901140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86663" y="1300766"/>
              <a:ext cx="3253398" cy="4483255"/>
            </a:xfrm>
            <a:prstGeom prst="rect">
              <a:avLst/>
            </a:prstGeom>
          </p:spPr>
        </p:pic>
      </p:grpSp>
      <p:cxnSp>
        <p:nvCxnSpPr>
          <p:cNvPr id="32" name="Conector recto de flecha 31"/>
          <p:cNvCxnSpPr/>
          <p:nvPr/>
        </p:nvCxnSpPr>
        <p:spPr>
          <a:xfrm>
            <a:off x="6637375" y="3404366"/>
            <a:ext cx="417327" cy="991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39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618359" y="4285205"/>
            <a:ext cx="4593605" cy="104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463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0C7CE52-D2E6-4593-8A6B-E8D5404EFC73}"/>
              </a:ext>
            </a:extLst>
          </p:cNvPr>
          <p:cNvSpPr txBox="1"/>
          <p:nvPr/>
        </p:nvSpPr>
        <p:spPr>
          <a:xfrm>
            <a:off x="143539" y="1246087"/>
            <a:ext cx="2786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Diagrama completo del circuito de</a:t>
            </a:r>
          </a:p>
          <a:p>
            <a:r>
              <a:rPr lang="es-AR" sz="1400" dirty="0"/>
              <a:t>alta para nuevos proveedores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4ED3193A-E51D-427B-9F8A-16E49AC6C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881" y="1042816"/>
            <a:ext cx="4826166" cy="5739723"/>
          </a:xfrm>
          <a:prstGeom prst="rect">
            <a:avLst/>
          </a:prstGeom>
        </p:spPr>
      </p:pic>
      <p:sp>
        <p:nvSpPr>
          <p:cNvPr id="45" name="Line 108">
            <a:extLst>
              <a:ext uri="{FF2B5EF4-FFF2-40B4-BE49-F238E27FC236}">
                <a16:creationId xmlns:a16="http://schemas.microsoft.com/office/drawing/2014/main" id="{93C708FE-3B72-4182-BBFA-FBE692E79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539" y="922596"/>
            <a:ext cx="9447027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72D7E30-E399-405E-AE6F-5F2BAC1B5C81}"/>
              </a:ext>
            </a:extLst>
          </p:cNvPr>
          <p:cNvSpPr txBox="1"/>
          <p:nvPr/>
        </p:nvSpPr>
        <p:spPr>
          <a:xfrm>
            <a:off x="239233" y="291406"/>
            <a:ext cx="726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err="1"/>
              <a:t>AddOn</a:t>
            </a:r>
            <a:r>
              <a:rPr lang="es-AR" sz="2800" dirty="0"/>
              <a:t> – Ingreso de nuevos proveedores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D9874E44-F2C0-47CE-B7C9-5794E2F78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64" y="181874"/>
            <a:ext cx="1255602" cy="3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82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816</Words>
  <Application>Microsoft Office PowerPoint</Application>
  <PresentationFormat>A4 (210 x 297 mm)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Unicode MS</vt:lpstr>
      <vt:lpstr>Calibri</vt:lpstr>
      <vt:lpstr>Calibri Light</vt:lpstr>
      <vt:lpstr>Montserrat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Modica</dc:creator>
  <cp:lastModifiedBy>AModica</cp:lastModifiedBy>
  <cp:revision>73</cp:revision>
  <cp:lastPrinted>2020-09-10T19:10:02Z</cp:lastPrinted>
  <dcterms:created xsi:type="dcterms:W3CDTF">2016-09-12T21:12:23Z</dcterms:created>
  <dcterms:modified xsi:type="dcterms:W3CDTF">2021-01-26T11:28:49Z</dcterms:modified>
</cp:coreProperties>
</file>