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22"/>
  </p:notesMasterIdLst>
  <p:handoutMasterIdLst>
    <p:handoutMasterId r:id="rId23"/>
  </p:handoutMasterIdLst>
  <p:sldIdLst>
    <p:sldId id="446" r:id="rId5"/>
    <p:sldId id="2076136995" r:id="rId6"/>
    <p:sldId id="9334" r:id="rId7"/>
    <p:sldId id="2076136994" r:id="rId8"/>
    <p:sldId id="2076137000" r:id="rId9"/>
    <p:sldId id="2076137002" r:id="rId10"/>
    <p:sldId id="2076137001" r:id="rId11"/>
    <p:sldId id="496" r:id="rId12"/>
    <p:sldId id="9337" r:id="rId13"/>
    <p:sldId id="2076136991" r:id="rId14"/>
    <p:sldId id="2076136999" r:id="rId15"/>
    <p:sldId id="2076136992" r:id="rId16"/>
    <p:sldId id="493" r:id="rId17"/>
    <p:sldId id="9327" r:id="rId18"/>
    <p:sldId id="2076136990" r:id="rId19"/>
    <p:sldId id="2076136982" r:id="rId20"/>
    <p:sldId id="465" r:id="rId21"/>
  </p:sldIdLst>
  <p:sldSz cx="12195175" cy="6858000"/>
  <p:notesSz cx="6858000" cy="1000125"/>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ger, Valentina" initials="UV" lastIdx="5" clrIdx="0">
    <p:extLst>
      <p:ext uri="{19B8F6BF-5375-455C-9EA6-DF929625EA0E}">
        <p15:presenceInfo xmlns:p15="http://schemas.microsoft.com/office/powerpoint/2012/main" userId="S::valentina.unger@sap.com::fcd0ef31-7ee5-4e77-b8e7-9d1f41d03970" providerId="AD"/>
      </p:ext>
    </p:extLst>
  </p:cmAuthor>
  <p:cmAuthor id="2" name="Harsh Jegadeesan" initials="HJ" lastIdx="1" clrIdx="1">
    <p:extLst>
      <p:ext uri="{19B8F6BF-5375-455C-9EA6-DF929625EA0E}">
        <p15:presenceInfo xmlns:p15="http://schemas.microsoft.com/office/powerpoint/2012/main" userId="Harsh Jegadeesan" providerId="None"/>
      </p:ext>
    </p:extLst>
  </p:cmAuthor>
  <p:cmAuthor id="3" name="Hill, Michael" initials="HM" lastIdx="2" clrIdx="2">
    <p:extLst>
      <p:ext uri="{19B8F6BF-5375-455C-9EA6-DF929625EA0E}">
        <p15:presenceInfo xmlns:p15="http://schemas.microsoft.com/office/powerpoint/2012/main" userId="S::michael.hill@sap.com::82d06d9e-bc86-45ef-ab92-c73550553f8e" providerId="AD"/>
      </p:ext>
    </p:extLst>
  </p:cmAuthor>
  <p:cmAuthor id="4" name="Stasila, Craig" initials="SC" lastIdx="5" clrIdx="3">
    <p:extLst>
      <p:ext uri="{19B8F6BF-5375-455C-9EA6-DF929625EA0E}">
        <p15:presenceInfo xmlns:p15="http://schemas.microsoft.com/office/powerpoint/2012/main" userId="S::craig.stasila@sap.com::cfd22fb2-2ae7-4ea9-bd4a-d7eb00a783a1" providerId="AD"/>
      </p:ext>
    </p:extLst>
  </p:cmAuthor>
  <p:cmAuthor id="5" name="Lubet, Paola (external - Project)" initials="LP(-P" lastIdx="4" clrIdx="4">
    <p:extLst>
      <p:ext uri="{19B8F6BF-5375-455C-9EA6-DF929625EA0E}">
        <p15:presenceInfo xmlns:p15="http://schemas.microsoft.com/office/powerpoint/2012/main" userId="S::paola.lubet@sap.com::64b1f25a-2985-4cc0-9894-4e73dc334d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313"/>
    <a:srgbClr val="121412"/>
    <a:srgbClr val="BE018B"/>
    <a:srgbClr val="038FD4"/>
    <a:srgbClr val="000000"/>
    <a:srgbClr val="292929"/>
    <a:srgbClr val="0F46A7"/>
    <a:srgbClr val="00195A"/>
    <a:srgbClr val="970A82"/>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8AAEB-B2B2-4331-B800-174C111190B4}" v="12" dt="2020-06-23T21:09:10.931"/>
    <p1510:client id="{1FDBE769-F5F5-6B4D-8EA1-B456F1453F89}" v="24" dt="2020-06-24T19:50:36.421"/>
    <p1510:client id="{29A5C71D-6E2A-4C7C-9268-94F826FF6888}" v="29" dt="2020-06-24T19:53:09.517"/>
    <p1510:client id="{37704521-2BD3-426F-ADCD-DEDC1B54062B}" v="9" dt="2020-08-04T20:42:29.729"/>
    <p1510:client id="{3C8A0A64-BF2C-49BD-AAFD-0BEB1863995A}" v="32" dt="2020-06-24T01:03:10.410"/>
    <p1510:client id="{536F34F0-7270-4DA8-896E-94886E866701}" v="1" dt="2020-06-24T23:34:45.378"/>
    <p1510:client id="{64508DC1-A67E-4A92-FFB2-D0DF6A79ADA5}" v="9" dt="2020-09-04T16:49:53.742"/>
    <p1510:client id="{B41CDA3F-3050-496F-9C62-46B9F350D18F}" v="6" dt="2020-06-24T01:00:22.480"/>
    <p1510:client id="{B4BBF9D0-0D33-4B4E-A16A-EA60CC4EDDA2}" v="47" dt="2020-08-10T19:48:54.299"/>
    <p1510:client id="{C6847213-4596-4B20-9516-479F45AE17F6}" v="16" dt="2020-06-24T00:59:35.617"/>
    <p1510:client id="{FE6D7A2E-9DCF-42E8-B659-8BBD31A7346B}" v="2" dt="2020-06-24T23:37:02.32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3" y="39"/>
      </p:cViewPr>
      <p:guideLst>
        <p:guide pos="3841"/>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430091"/>
            <a:ext cx="2945659"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5163"/>
            <a:ext cx="6257925" cy="35194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4171" y="4473523"/>
            <a:ext cx="5709333" cy="49549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31497" y="9702084"/>
            <a:ext cx="934681" cy="222970"/>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zdnet.com/article/how-saps-partner-ecosystem-is-built-for-long-term-growt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I would like to talk to you about the partner ecosystem we have aligned around SAP Cloud Platform and explain why an ecosystem is an important consideration when choosing a platform. Today we understand that it is more important than ever to work together collaboratively to best serve our customers especially during times of change. Our ecosystem has never been more important, and the breadth and depth of SAP's ecosystem is unparalleled. </a:t>
            </a:r>
          </a:p>
          <a:p>
            <a:endParaRPr lang="en-US"/>
          </a:p>
          <a:p>
            <a:r>
              <a:rPr lang="en-US"/>
              <a:t> These experienced firms can effectively complement and extend your internal resources to help you achieve your business objectives.</a:t>
            </a:r>
            <a:endParaRPr lang="en-US">
              <a:cs typeface="Arial"/>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297193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value our ecosystem delivers to our customers. EY is an SAP Global Strategic Services Provider (GSSP) with over 5,000 SAP practitioners. EY is a winner of the 2020 SAP Innovation Award for its work developing a tracking and monitoring system of hazardous materials and enforcing disaster prevention mandates in the Jiangsu region of China.  </a:t>
            </a:r>
          </a:p>
          <a:p>
            <a:endParaRPr lang="en-US"/>
          </a:p>
          <a:p>
            <a:r>
              <a:rPr lang="en-US"/>
              <a:t>This was achieved by collaborating with local businesses, governmental agencies, and SAP. The solution leverages SAP Cloud Platform, blockchain, and IoT solutions to track the hazardous material across the region. Sensor data from transports is cross-referenced against operational data in SAP/ERP system used by businesses in the area, opening the door to successfully track 100% of hazardous material movements from SME or larger manufacturers and 80% from the other 4000 businesses impacted by new government mandates.</a:t>
            </a:r>
            <a:endParaRPr lang="en-US" i="1"/>
          </a:p>
        </p:txBody>
      </p:sp>
      <p:sp>
        <p:nvSpPr>
          <p:cNvPr id="4" name="Slide Number Placeholder 3"/>
          <p:cNvSpPr>
            <a:spLocks noGrp="1"/>
          </p:cNvSpPr>
          <p:nvPr>
            <p:ph type="sldNum" sz="quarter" idx="5"/>
          </p:nvPr>
        </p:nvSpPr>
        <p:spPr/>
        <p:txBody>
          <a:bodyPr/>
          <a:lstStyle/>
          <a:p>
            <a:fld id="{7D8C2C35-2B8A-446E-BEC0-FD36716C29AC}" type="slidenum">
              <a:rPr lang="de-DE" smtClean="0"/>
              <a:pPr/>
              <a:t>10</a:t>
            </a:fld>
            <a:endParaRPr lang="de-DE"/>
          </a:p>
        </p:txBody>
      </p:sp>
    </p:spTree>
    <p:extLst>
      <p:ext uri="{BB962C8B-B14F-4D97-AF65-F5344CB8AC3E}">
        <p14:creationId xmlns:p14="http://schemas.microsoft.com/office/powerpoint/2010/main" val="41143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400" b="0" i="0" u="none" strike="noStrike" kern="1200">
              <a:solidFill>
                <a:schemeClr val="tx1"/>
              </a:solidFill>
              <a:effectLst/>
              <a:latin typeface="+mn-lt"/>
              <a:cs typeface="Arial"/>
            </a:endParaRPr>
          </a:p>
          <a:p>
            <a:r>
              <a:rPr lang="en-US" sz="1400" b="0" kern="1200">
                <a:solidFill>
                  <a:schemeClr val="tx1"/>
                </a:solidFill>
                <a:effectLst/>
                <a:latin typeface="+mn-lt"/>
                <a:ea typeface="+mn-ea"/>
                <a:cs typeface="+mn-cs"/>
              </a:rPr>
              <a:t>Deloitte’s “built to evolve” Kinetic Enterprise approach provides a framework </a:t>
            </a:r>
            <a:r>
              <a:rPr lang="en-US"/>
              <a:t>that can </a:t>
            </a:r>
            <a:r>
              <a:rPr lang="en-US" sz="1400" b="0" kern="1200">
                <a:solidFill>
                  <a:schemeClr val="tx1"/>
                </a:solidFill>
                <a:effectLst/>
                <a:latin typeface="+mn-lt"/>
                <a:ea typeface="+mn-ea"/>
                <a:cs typeface="+mn-cs"/>
              </a:rPr>
              <a:t>help you define your specific transformation vision and determine where to start building it, beginning with any or all of its four pillars: intelligent (insightful digitized intuitive apps), clean (with low technical debt), responsive (cloud-enabled to scale right</a:t>
            </a:r>
            <a:r>
              <a:rPr lang="en-US"/>
              <a:t> </a:t>
            </a:r>
            <a:endParaRPr lang="en-US">
              <a:cs typeface="Arial"/>
            </a:endParaRPr>
          </a:p>
          <a:p>
            <a:r>
              <a:rPr lang="en-US" sz="1400" b="0" kern="1200">
                <a:solidFill>
                  <a:schemeClr val="tx1"/>
                </a:solidFill>
                <a:effectLst/>
                <a:latin typeface="+mn-lt"/>
                <a:ea typeface="+mn-ea"/>
                <a:cs typeface="+mn-cs"/>
              </a:rPr>
              <a:t>on demand), and inclusive (with integration of technologies and services).  </a:t>
            </a:r>
            <a:endParaRPr lang="en-US"/>
          </a:p>
          <a:p>
            <a:endParaRPr lang="en-US" sz="1400" b="0" i="0" u="none" strike="noStrike" kern="1200">
              <a:solidFill>
                <a:schemeClr val="tx1"/>
              </a:solidFill>
              <a:effectLst/>
              <a:latin typeface="+mn-lt"/>
              <a:ea typeface="+mn-ea"/>
              <a:cs typeface="+mn-cs"/>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This approach leverages SAP Cloud Platform for extending the power of SAP applications; SAP Analytics Cloud and SAP S/4HANA® Cloud; SAP intelligent capabilities, including blockchain and IoT services; SAP Digital Supply Chain; and SAP Digital Interconnect—all to help businesses scale rapidly, meet shifting demands, and deliver leading-edge capabilities to customers and stakeholders. </a:t>
            </a:r>
            <a:endParaRPr lang="en-US"/>
          </a:p>
          <a:p>
            <a:endParaRPr lang="en-US" sz="1400" b="0" i="0" u="none" strike="noStrike" kern="1200">
              <a:solidFill>
                <a:schemeClr val="tx1"/>
              </a:solidFill>
              <a:effectLst/>
              <a:latin typeface="+mn-lt"/>
              <a:ea typeface="+mn-ea"/>
              <a:cs typeface="+mn-cs"/>
            </a:endParaRPr>
          </a:p>
          <a:p>
            <a:r>
              <a:rPr lang="en-US" sz="1400" b="0" i="0" u="none" strike="noStrike" kern="1200">
                <a:solidFill>
                  <a:schemeClr val="tx1"/>
                </a:solidFill>
                <a:effectLst/>
                <a:latin typeface="+mn-lt"/>
                <a:ea typeface="+mn-ea"/>
                <a:cs typeface="+mn-cs"/>
              </a:rPr>
              <a:t>Deloitte understands what it takes to deliver results that leverage your current SAP investments, and its over 2,300+ SAP innovation architects can help you through your entire journey.  Deloitte has been working side by side with SAP for three decades, gaining a reputation for excellence and achieving an extensive track record of results when it comes to enterprise transformation.</a:t>
            </a:r>
          </a:p>
          <a:p>
            <a:endParaRPr lang="en-US" sz="1400" b="0" i="0" u="none" strike="noStrike" kern="1200">
              <a:solidFill>
                <a:schemeClr val="tx1"/>
              </a:solidFill>
              <a:effectLst/>
              <a:latin typeface="+mn-lt"/>
              <a:ea typeface="+mn-ea"/>
              <a:cs typeface="+mn-cs"/>
            </a:endParaRPr>
          </a:p>
          <a:p>
            <a:r>
              <a:rPr lang="en-US" sz="1400" b="0" i="0" u="none" strike="noStrike" kern="1200">
                <a:solidFill>
                  <a:schemeClr val="tx1"/>
                </a:solidFill>
                <a:effectLst/>
                <a:latin typeface="+mn-lt"/>
                <a:ea typeface="+mn-ea"/>
                <a:cs typeface="+mn-cs"/>
              </a:rPr>
              <a:t>38 live clients that can testify to the value of leveraging Deloitte to help you through your digital transformation. </a:t>
            </a:r>
          </a:p>
          <a:p>
            <a:endParaRPr lang="en-US" sz="1400" b="0" i="0" u="none" strike="noStrike" kern="1200">
              <a:solidFill>
                <a:schemeClr val="tx1"/>
              </a:solidFill>
              <a:effectLst/>
              <a:latin typeface="+mn-lt"/>
              <a:ea typeface="+mn-ea"/>
              <a:cs typeface="+mn-cs"/>
            </a:endParaRPr>
          </a:p>
          <a:p>
            <a:r>
              <a:rPr lang="en-US" sz="1400" b="0" i="0" u="none" strike="noStrike" kern="1200">
                <a:solidFill>
                  <a:schemeClr val="tx1"/>
                </a:solidFill>
                <a:effectLst/>
                <a:latin typeface="+mn-lt"/>
                <a:ea typeface="+mn-ea"/>
                <a:cs typeface="+mn-cs"/>
              </a:rPr>
              <a:t>You can also leverage more than 60 innovation assets that work with your SAP investments – these are cloud microservices that can help you scale up your innovation with IoT Fleet Management, Industry 4.0, Smart City, Connected Products, Predictive Maintenance, and more. Ready-to-deploy capabilities through SAP Cloud Platform also include Lights out Finance. </a:t>
            </a:r>
            <a:endParaRPr lang="en-US" sz="1400">
              <a:solidFill>
                <a:schemeClr val="bg1"/>
              </a:solidFill>
              <a:latin typeface="Open Sans" panose="020B0606030504020204"/>
            </a:endParaRPr>
          </a:p>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11</a:t>
            </a:fld>
            <a:endParaRPr lang="de-DE"/>
          </a:p>
        </p:txBody>
      </p:sp>
    </p:spTree>
    <p:extLst>
      <p:ext uri="{BB962C8B-B14F-4D97-AF65-F5344CB8AC3E}">
        <p14:creationId xmlns:p14="http://schemas.microsoft.com/office/powerpoint/2010/main" val="73266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u="none" strike="noStrike" kern="1200">
                <a:solidFill>
                  <a:schemeClr val="tx1"/>
                </a:solidFill>
                <a:effectLst/>
                <a:latin typeface="+mn-lt"/>
                <a:ea typeface="+mn-ea"/>
                <a:cs typeface="+mn-cs"/>
              </a:rPr>
              <a:t>Let's look at how SAP Cloud Platform Ecosystem helps you </a:t>
            </a:r>
            <a:r>
              <a:rPr lang="en-US"/>
              <a:t>innovate</a:t>
            </a:r>
            <a:r>
              <a:rPr lang="en-US" sz="1400" b="0" i="0" u="none" strike="noStrike" kern="1200">
                <a:solidFill>
                  <a:schemeClr val="tx1"/>
                </a:solidFill>
                <a:effectLst/>
                <a:latin typeface="+mn-lt"/>
                <a:ea typeface="+mn-ea"/>
                <a:cs typeface="+mn-cs"/>
              </a:rPr>
              <a:t> faster. SAP has simplified the consumption of </a:t>
            </a:r>
            <a:r>
              <a:rPr lang="en-US"/>
              <a:t>ready-to-deploy</a:t>
            </a:r>
            <a:r>
              <a:rPr lang="en-US" sz="1400" b="0" i="0" u="none" strike="noStrike" kern="1200">
                <a:solidFill>
                  <a:schemeClr val="tx1"/>
                </a:solidFill>
                <a:effectLst/>
                <a:latin typeface="+mn-lt"/>
                <a:ea typeface="+mn-ea"/>
                <a:cs typeface="+mn-cs"/>
              </a:rPr>
              <a:t> business applications thru the SAP App Center—</a:t>
            </a:r>
            <a:r>
              <a:rPr lang="en-US"/>
              <a:t>SAP's marketplace </a:t>
            </a:r>
            <a:r>
              <a:rPr lang="en-US" sz="1400" b="0" i="0" u="none" strike="noStrike" kern="1200">
                <a:solidFill>
                  <a:schemeClr val="tx1"/>
                </a:solidFill>
                <a:effectLst/>
                <a:latin typeface="+mn-lt"/>
                <a:ea typeface="+mn-ea"/>
                <a:cs typeface="+mn-cs"/>
              </a:rPr>
              <a:t>for the enterprise</a:t>
            </a:r>
            <a:r>
              <a:rPr lang="en-US"/>
              <a:t> –  </a:t>
            </a:r>
            <a:endParaRPr lang="en-US" sz="1400" b="0" i="0" u="none" strike="noStrike" kern="1200">
              <a:solidFill>
                <a:schemeClr val="tx1"/>
              </a:solidFill>
              <a:effectLst/>
              <a:latin typeface="+mn-lt"/>
              <a:ea typeface="+mn-ea"/>
              <a:cs typeface="+mn-cs"/>
            </a:endParaRPr>
          </a:p>
          <a:p>
            <a:endParaRPr lang="en-US" sz="1400" b="0" i="0" u="none" strike="noStrike" kern="1200">
              <a:solidFill>
                <a:schemeClr val="tx1"/>
              </a:solidFill>
              <a:effectLst/>
              <a:latin typeface="+mn-lt"/>
              <a:ea typeface="+mn-ea"/>
              <a:cs typeface="+mn-cs"/>
            </a:endParaRPr>
          </a:p>
          <a:p>
            <a:r>
              <a:rPr lang="en-US" sz="1400" b="0" i="0" kern="1200">
                <a:solidFill>
                  <a:schemeClr val="tx1"/>
                </a:solidFill>
                <a:effectLst/>
                <a:latin typeface="+mn-lt"/>
                <a:ea typeface="+mn-ea"/>
                <a:cs typeface="+mn-cs"/>
              </a:rPr>
              <a:t>Marketplaces can help you with the effort of sourcing and governing the proliferating landscape of SaaS </a:t>
            </a:r>
            <a:r>
              <a:rPr lang="en-US"/>
              <a:t>applications, and to</a:t>
            </a:r>
            <a:r>
              <a:rPr lang="en-US" sz="1400" b="0" i="0" u="none" strike="noStrike" kern="1200">
                <a:solidFill>
                  <a:schemeClr val="tx1"/>
                </a:solidFill>
                <a:effectLst/>
                <a:latin typeface="+mn-lt"/>
                <a:ea typeface="+mn-ea"/>
                <a:cs typeface="+mn-cs"/>
              </a:rPr>
              <a:t> extend your SAP applications</a:t>
            </a:r>
            <a:r>
              <a:rPr lang="en-US"/>
              <a:t> and help you innovate to deliver fast time-to-value to your business.</a:t>
            </a:r>
            <a:endParaRPr lang="en-US" sz="1400" b="0" i="0" u="none" strike="noStrike" kern="1200">
              <a:solidFill>
                <a:schemeClr val="tx1"/>
              </a:solidFill>
              <a:effectLst/>
              <a:latin typeface="+mn-lt"/>
              <a:cs typeface="Arial"/>
            </a:endParaRPr>
          </a:p>
          <a:p>
            <a:endParaRPr lang="en-US" sz="1400" b="0" i="0" u="none" strike="noStrike" kern="1200">
              <a:solidFill>
                <a:schemeClr val="tx1"/>
              </a:solidFill>
              <a:effectLst/>
              <a:latin typeface="+mn-lt"/>
              <a:ea typeface="+mn-ea"/>
              <a:cs typeface="+mn-cs"/>
            </a:endParaRPr>
          </a:p>
          <a:p>
            <a:pPr>
              <a:defRPr/>
            </a:pPr>
            <a:r>
              <a:rPr lang="en-US"/>
              <a:t>The</a:t>
            </a:r>
            <a:r>
              <a:rPr lang="en-US" sz="1400" b="0" i="0" u="none" strike="noStrike" kern="1200">
                <a:solidFill>
                  <a:schemeClr val="tx1"/>
                </a:solidFill>
                <a:effectLst/>
                <a:latin typeface="+mn-lt"/>
                <a:ea typeface="+mn-ea"/>
                <a:cs typeface="+mn-cs"/>
              </a:rPr>
              <a:t> SAP App </a:t>
            </a:r>
            <a:r>
              <a:rPr lang="en-US"/>
              <a:t>Center</a:t>
            </a:r>
            <a:r>
              <a:rPr lang="en-US" sz="1400" b="0" i="0" u="none" strike="noStrike" kern="1200">
                <a:solidFill>
                  <a:schemeClr val="tx1"/>
                </a:solidFill>
                <a:effectLst/>
                <a:latin typeface="+mn-lt"/>
                <a:ea typeface="+mn-ea"/>
                <a:cs typeface="+mn-cs"/>
              </a:rPr>
              <a:t> is an online marketplace that allows you to discover, </a:t>
            </a:r>
            <a:r>
              <a:rPr lang="en-US"/>
              <a:t>try, buy</a:t>
            </a:r>
            <a:r>
              <a:rPr lang="en-US" sz="1400" b="0" i="0" u="none" strike="noStrike" kern="1200">
                <a:solidFill>
                  <a:schemeClr val="tx1"/>
                </a:solidFill>
                <a:effectLst/>
                <a:latin typeface="+mn-lt"/>
                <a:ea typeface="+mn-ea"/>
                <a:cs typeface="+mn-cs"/>
              </a:rPr>
              <a:t>, and manage applications. It provides a </a:t>
            </a:r>
            <a:r>
              <a:rPr lang="en-US" sz="1400" kern="0">
                <a:ea typeface="Arial Unicode MS"/>
                <a:cs typeface="Arial"/>
              </a:rPr>
              <a:t>choice </a:t>
            </a:r>
            <a:r>
              <a:rPr lang="en-US" kern="0">
                <a:ea typeface="Arial Unicode MS"/>
                <a:cs typeface="Arial"/>
              </a:rPr>
              <a:t>of over1,800</a:t>
            </a:r>
            <a:r>
              <a:rPr lang="en-US" kern="0">
                <a:solidFill>
                  <a:srgbClr val="000000"/>
                </a:solidFill>
                <a:ea typeface="Arial Unicode MS"/>
                <a:cs typeface="Arial"/>
              </a:rPr>
              <a:t> business apps</a:t>
            </a:r>
            <a:r>
              <a:rPr lang="en-US" sz="1400" kern="0">
                <a:solidFill>
                  <a:srgbClr val="000000"/>
                </a:solidFill>
                <a:ea typeface="Arial Unicode MS"/>
                <a:cs typeface="Arial"/>
              </a:rPr>
              <a:t> </a:t>
            </a:r>
            <a:r>
              <a:rPr lang="en-US" kern="0">
                <a:solidFill>
                  <a:srgbClr val="000000"/>
                </a:solidFill>
                <a:ea typeface="Arial Unicode MS"/>
                <a:cs typeface="Arial"/>
              </a:rPr>
              <a:t>that work with your business.</a:t>
            </a:r>
            <a:endParaRPr lang="en-US" sz="1400" kern="0">
              <a:solidFill>
                <a:schemeClr val="accent1"/>
              </a:solidFill>
              <a:ea typeface="Arial Unicode MS"/>
              <a:cs typeface="Arial"/>
            </a:endParaRPr>
          </a:p>
          <a:p>
            <a:endParaRPr lang="en-US" sz="1400" b="0" i="0" u="none" strike="noStrike" kern="1200">
              <a:solidFill>
                <a:schemeClr val="tx1"/>
              </a:solidFill>
              <a:effectLst/>
              <a:latin typeface="+mn-lt"/>
              <a:ea typeface="+mn-ea"/>
              <a:cs typeface="+mn-cs"/>
            </a:endParaRPr>
          </a:p>
          <a:p>
            <a:r>
              <a:rPr lang="en-US" sz="1400" b="0" i="0" u="none" strike="noStrike" kern="1200">
                <a:solidFill>
                  <a:schemeClr val="tx1"/>
                </a:solidFill>
                <a:effectLst/>
                <a:latin typeface="+mn-lt"/>
                <a:ea typeface="+mn-ea"/>
                <a:cs typeface="+mn-cs"/>
              </a:rPr>
              <a:t>It has received many accolades, including a recent one from ZDNET, highlighting its fast-expanding app portfolio and the superior buying experience the </a:t>
            </a:r>
            <a:r>
              <a:rPr lang="en-US"/>
              <a:t>marketplace</a:t>
            </a:r>
            <a:r>
              <a:rPr lang="en-US" sz="1400" b="0" i="0" u="none" strike="noStrike" kern="1200">
                <a:solidFill>
                  <a:schemeClr val="tx1"/>
                </a:solidFill>
                <a:effectLst/>
                <a:latin typeface="+mn-lt"/>
                <a:ea typeface="+mn-ea"/>
                <a:cs typeface="+mn-cs"/>
              </a:rPr>
              <a:t> provides to both our customers and partners.</a:t>
            </a:r>
            <a:endParaRPr lang="en-US" sz="1400" b="0" i="0" u="none" strike="noStrike" kern="1200">
              <a:solidFill>
                <a:schemeClr val="tx1"/>
              </a:solidFill>
              <a:effectLst/>
              <a:latin typeface="+mn-lt"/>
              <a:cs typeface="Arial"/>
            </a:endParaRPr>
          </a:p>
          <a:p>
            <a:endParaRPr lang="en-US" sz="1400" b="0" i="0" u="none" strike="noStrike" kern="1200">
              <a:solidFill>
                <a:schemeClr val="tx1"/>
              </a:solidFill>
              <a:effectLst/>
              <a:latin typeface="+mn-lt"/>
              <a:ea typeface="+mn-ea"/>
              <a:cs typeface="+mn-cs"/>
            </a:endParaRPr>
          </a:p>
          <a:p>
            <a:r>
              <a:rPr lang="en-US" sz="1400" b="0" i="0" u="none" strike="noStrike" kern="1200">
                <a:solidFill>
                  <a:schemeClr val="tx1"/>
                </a:solidFill>
                <a:effectLst/>
                <a:latin typeface="+mn-lt"/>
                <a:ea typeface="+mn-ea"/>
                <a:cs typeface="+mn-cs"/>
              </a:rPr>
              <a:t>We expect our Ecosystem app portfolio to continue its rapid growth fueled by a motivated community of </a:t>
            </a:r>
            <a:r>
              <a:rPr lang="en-US"/>
              <a:t>Software Solution Providers</a:t>
            </a:r>
            <a:r>
              <a:rPr lang="en-US" sz="1400" b="0" i="0" u="none" strike="noStrike" kern="1200">
                <a:solidFill>
                  <a:schemeClr val="tx1"/>
                </a:solidFill>
                <a:effectLst/>
                <a:latin typeface="+mn-lt"/>
                <a:ea typeface="+mn-ea"/>
                <a:cs typeface="+mn-cs"/>
              </a:rPr>
              <a:t> and innovators who are catering to our 400,000 + customers</a:t>
            </a:r>
            <a:endParaRPr lang="en-US" sz="1400" b="0" i="0" u="none" strike="noStrike" kern="1200">
              <a:solidFill>
                <a:schemeClr val="tx1"/>
              </a:solidFill>
              <a:effectLst/>
              <a:latin typeface="+mn-lt"/>
              <a:cs typeface="Aria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12</a:t>
            </a:fld>
            <a:endParaRPr lang="de-DE"/>
          </a:p>
        </p:txBody>
      </p:sp>
    </p:spTree>
    <p:extLst>
      <p:ext uri="{BB962C8B-B14F-4D97-AF65-F5344CB8AC3E}">
        <p14:creationId xmlns:p14="http://schemas.microsoft.com/office/powerpoint/2010/main" val="70496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err="1">
                <a:cs typeface="Arial"/>
              </a:rPr>
              <a:t>Keytree</a:t>
            </a:r>
            <a:r>
              <a:rPr lang="en-US">
                <a:cs typeface="Arial"/>
              </a:rPr>
              <a:t> provides apps to help companies provide the best customer experiences.</a:t>
            </a:r>
            <a:r>
              <a:rPr lang="en-US"/>
              <a:t> With several pre-built apps on the SAP App Center, </a:t>
            </a:r>
            <a:r>
              <a:rPr lang="en-US" err="1"/>
              <a:t>Keytree</a:t>
            </a:r>
            <a:r>
              <a:rPr lang="en-US"/>
              <a:t> is helping customers with click and deliver ordering, and with </a:t>
            </a:r>
            <a:r>
              <a:rPr lang="en-US" err="1"/>
              <a:t>Keytree</a:t>
            </a:r>
            <a:r>
              <a:rPr lang="en-US"/>
              <a:t> In-Store Technology they provide a more streamlined and collaborative experience for customers to receive real-time information. </a:t>
            </a:r>
          </a:p>
          <a:p>
            <a:endParaRPr lang="en-US"/>
          </a:p>
          <a:p>
            <a:r>
              <a:rPr lang="en-US"/>
              <a:t>In addition, they also built an app on SAP Cloud Platform specifically for Heineken.</a:t>
            </a:r>
            <a:endParaRPr lang="en-US">
              <a:cs typeface="Arial"/>
            </a:endParaRPr>
          </a:p>
          <a:p>
            <a:endParaRPr lang="en-US">
              <a:cs typeface="Arial"/>
            </a:endParaRPr>
          </a:p>
          <a:p>
            <a:r>
              <a:rPr lang="en-US" err="1"/>
              <a:t>Keytree</a:t>
            </a:r>
            <a:r>
              <a:rPr lang="en-US"/>
              <a:t> built </a:t>
            </a:r>
            <a:r>
              <a:rPr lang="en-US" err="1"/>
              <a:t>ConectaT</a:t>
            </a:r>
            <a:r>
              <a:rPr lang="en-US"/>
              <a:t> on SAP Cloud Platform.</a:t>
            </a:r>
            <a:endParaRPr lang="en-US">
              <a:cs typeface="Arial"/>
            </a:endParaRPr>
          </a:p>
          <a:p>
            <a:endParaRPr lang="en-US">
              <a:cs typeface="Arial"/>
            </a:endParaRPr>
          </a:p>
          <a:p>
            <a:r>
              <a:rPr lang="en-US"/>
              <a:t>[The factories wanted to be closer to these employees so </a:t>
            </a:r>
            <a:r>
              <a:rPr lang="en-US" err="1"/>
              <a:t>Keytree</a:t>
            </a:r>
            <a:r>
              <a:rPr lang="en-US"/>
              <a:t> created an application that would automate all recruitment needs for a base of approximately 150 fixed-term and seasonal permanent staff (bank staff). Previously, contacting bank staff was a manual process and featured a predetermined recruitment procedure, which was to contact employees following a specific selection order – as agreed with the labor union for each factory. </a:t>
            </a:r>
            <a:r>
              <a:rPr lang="en-US" err="1"/>
              <a:t>Keytree</a:t>
            </a:r>
            <a:r>
              <a:rPr lang="en-US"/>
              <a:t> created the </a:t>
            </a:r>
            <a:r>
              <a:rPr lang="en-US" err="1"/>
              <a:t>ConectaT</a:t>
            </a:r>
            <a:r>
              <a:rPr lang="en-US"/>
              <a:t> application on SAP Cloud Platform giving HR departments at the four HEINEKEN factories a more transparent view of workers including shift patterns and detail, the position and level of workers and their length of service at the company.</a:t>
            </a:r>
          </a:p>
          <a:p>
            <a:endParaRPr lang="en-US">
              <a:cs typeface="Arial"/>
            </a:endParaRPr>
          </a:p>
          <a:p>
            <a:r>
              <a:rPr lang="en-US"/>
              <a:t>All communication with HEINEKEN bank staff is made easier via a mobile version of the </a:t>
            </a:r>
            <a:r>
              <a:rPr lang="en-US" err="1"/>
              <a:t>ConectaT</a:t>
            </a:r>
            <a:r>
              <a:rPr lang="en-US"/>
              <a:t> app – created specifically for bank staff. When a vacancy becomes available, the relevant HR department can reach out to bank staff and send job information through the app.</a:t>
            </a:r>
            <a:endParaRPr lang="en-US">
              <a:cs typeface="Arial"/>
            </a:endParaRPr>
          </a:p>
          <a:p>
            <a:r>
              <a:rPr lang="en-US"/>
              <a:t>One essential requirement that </a:t>
            </a:r>
            <a:r>
              <a:rPr lang="en-US" err="1"/>
              <a:t>Keytree</a:t>
            </a:r>
            <a:r>
              <a:rPr lang="en-US"/>
              <a:t> built into the app was an algorithm that identifies when one of the four factories create a vacancy, and then automatically generates a notification, via the HR department, which is sent directly to the employee mobile app. The algorithm follows </a:t>
            </a:r>
            <a:r>
              <a:rPr lang="en-US" err="1"/>
              <a:t>labour</a:t>
            </a:r>
            <a:r>
              <a:rPr lang="en-US"/>
              <a:t> union requirements for each factory with jobs offered to employees according to the agreed running order – with those at the top of the recruitment list for each factory offered the available position first.</a:t>
            </a:r>
          </a:p>
          <a:p>
            <a:endParaRPr lang="en-US">
              <a:cs typeface="Arial"/>
            </a:endParaRPr>
          </a:p>
          <a:p>
            <a:r>
              <a:rPr lang="en-US"/>
              <a:t>By using the new app, employees also have the ability to check their work balance, keep up to date with their holiday entitlements, communicate directly by HR but most importantly have an up to date and instant view of employment notifications from the factory, which can be easily accepted via the app.] </a:t>
            </a: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13</a:t>
            </a:fld>
            <a:endParaRPr lang="de-DE"/>
          </a:p>
        </p:txBody>
      </p:sp>
    </p:spTree>
    <p:extLst>
      <p:ext uri="{BB962C8B-B14F-4D97-AF65-F5344CB8AC3E}">
        <p14:creationId xmlns:p14="http://schemas.microsoft.com/office/powerpoint/2010/main" val="251648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now talk about how SAP and its Ecosystem help you scale innovation. </a:t>
            </a:r>
            <a:br>
              <a:rPr lang="en-US">
                <a:cs typeface="+mn-lt"/>
              </a:rPr>
            </a:br>
            <a:endParaRPr lang="en-US"/>
          </a:p>
          <a:p>
            <a:pPr marL="285750" indent="-285750">
              <a:buFont typeface="Arial" panose="020B0604020202020204" pitchFamily="34" charset="0"/>
              <a:buChar char="•"/>
            </a:pPr>
            <a:r>
              <a:rPr lang="en-US"/>
              <a:t>First, we make it easier for customers to consume ecosystem innovation. And here is where SAP Cloud Platform plays a pivotal role. It delivers a common, open and unified platform to consume new applications and integrate them with existing business processes and applications - making it efficient to adopt ecosystem innovation.</a:t>
            </a:r>
            <a:br>
              <a:rPr lang="en-US">
                <a:cs typeface="+mn-lt"/>
              </a:rPr>
            </a:br>
            <a:endParaRPr lang="en-US">
              <a:cs typeface="Arial"/>
            </a:endParaRPr>
          </a:p>
          <a:p>
            <a:pPr marL="285750" indent="-285750">
              <a:buFont typeface="Arial" panose="020B0604020202020204" pitchFamily="34" charset="0"/>
              <a:buChar char="•"/>
            </a:pPr>
            <a:r>
              <a:rPr lang="en-US"/>
              <a:t>Second, our customers have choice of cloud providers that ensure reliable, available, and secure operation – both in the public and private clouds. And no matter which of our cloud provider partners you choose, you can rely on SAP Cloud Platform Integration Suite to connect the new applications to your existing applications across hybrid environments.</a:t>
            </a:r>
            <a:br>
              <a:rPr lang="en-US">
                <a:cs typeface="+mn-lt"/>
              </a:rPr>
            </a:br>
            <a:endParaRPr lang="en-US">
              <a:cs typeface="Arial"/>
            </a:endParaRPr>
          </a:p>
          <a:p>
            <a:pPr marL="285750" indent="-285750">
              <a:buFont typeface="Arial" panose="020B0604020202020204" pitchFamily="34" charset="0"/>
              <a:buChar char="•"/>
            </a:pPr>
            <a:r>
              <a:rPr lang="en-US"/>
              <a:t>Finally,  we empower our customers to innovate with trusted partners. SAP partners meet the highest standards of expertise, best-practice, and enterprise readiness.</a:t>
            </a:r>
            <a:endParaRPr lang="en-US">
              <a:cs typeface="Arial"/>
            </a:endParaRPr>
          </a:p>
          <a:p>
            <a:endParaRPr lang="en-US"/>
          </a:p>
          <a:p>
            <a:r>
              <a:rPr lang="en-US"/>
              <a:t>In a nutshell, we help you scale innovation by simplifying adoption and lowering innovation risks.</a:t>
            </a:r>
          </a:p>
          <a:p>
            <a:endParaRPr lang="en-US">
              <a:cs typeface="Aria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14</a:t>
            </a:fld>
            <a:endParaRPr lang="de-DE"/>
          </a:p>
        </p:txBody>
      </p:sp>
    </p:spTree>
    <p:extLst>
      <p:ext uri="{BB962C8B-B14F-4D97-AF65-F5344CB8AC3E}">
        <p14:creationId xmlns:p14="http://schemas.microsoft.com/office/powerpoint/2010/main" val="12373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In the end, all that we discussed today is possible because, thanks to you our loyal customers, SAP is a catalyst for Ecosystem-driven innovation.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a:p>
          <a:p>
            <a:pPr>
              <a:defRPr/>
            </a:pPr>
            <a:r>
              <a:rPr lang="en-US"/>
              <a:t>With 77% of the world's transactions across 25 industries touching SAP applications and 400,000+ customers worldwide, SAP has the market footprint to attract and foster innovation with a vibrant and robust ecosystem.</a:t>
            </a:r>
            <a:endParaRPr lang="en-US">
              <a:cs typeface="Arial"/>
            </a:endParaRPr>
          </a:p>
          <a:p>
            <a:pPr>
              <a:defRPr/>
            </a:pPr>
            <a:r>
              <a:rPr lang="en-US"/>
              <a:t> </a:t>
            </a:r>
          </a:p>
          <a:p>
            <a:pPr>
              <a:defRPr/>
            </a:pPr>
            <a:r>
              <a:rPr lang="en-US"/>
              <a:t>And SAP Cloud Platform provides the foundation our partners rely on to build and deliver innovation efficiently so that it easy to consume.</a:t>
            </a:r>
            <a:endParaRPr lang="en-US">
              <a:cs typeface="Aria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15</a:t>
            </a:fld>
            <a:endParaRPr lang="de-DE"/>
          </a:p>
        </p:txBody>
      </p:sp>
    </p:spTree>
    <p:extLst>
      <p:ext uri="{BB962C8B-B14F-4D97-AF65-F5344CB8AC3E}">
        <p14:creationId xmlns:p14="http://schemas.microsoft.com/office/powerpoint/2010/main" val="1558669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SAP Cloud Platform Ecosystem allows you to  accelerate innovation with the expertise our partners provide and leveraging best in class solutions at scale.</a:t>
            </a:r>
          </a:p>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16</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8514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17</a:t>
            </a:fld>
            <a:endParaRPr lang="de-DE"/>
          </a:p>
        </p:txBody>
      </p:sp>
    </p:spTree>
    <p:extLst>
      <p:ext uri="{BB962C8B-B14F-4D97-AF65-F5344CB8AC3E}">
        <p14:creationId xmlns:p14="http://schemas.microsoft.com/office/powerpoint/2010/main" val="124755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0" i="0" kern="1200">
                <a:solidFill>
                  <a:schemeClr val="tx1"/>
                </a:solidFill>
                <a:effectLst/>
                <a:latin typeface="+mn-lt"/>
                <a:ea typeface="+mn-ea"/>
                <a:cs typeface="+mn-cs"/>
              </a:rPr>
              <a:t>Innovation is essential to survive the unforeseeable and to thrive when opportunity opens </a:t>
            </a:r>
            <a:r>
              <a:rPr lang="en-US"/>
              <a:t>its </a:t>
            </a:r>
            <a:r>
              <a:rPr lang="en-US" sz="1400" b="0" i="0" kern="1200">
                <a:solidFill>
                  <a:schemeClr val="tx1"/>
                </a:solidFill>
                <a:effectLst/>
                <a:latin typeface="+mn-lt"/>
                <a:ea typeface="+mn-ea"/>
                <a:cs typeface="+mn-cs"/>
              </a:rPr>
              <a:t>doors.</a:t>
            </a:r>
            <a:r>
              <a:rPr lang="en-US"/>
              <a:t> </a:t>
            </a:r>
            <a:endParaRPr lang="en-US" sz="1400" b="0" i="0" kern="1200">
              <a:solidFill>
                <a:schemeClr val="tx1"/>
              </a:solidFill>
              <a:effectLst/>
              <a:latin typeface="+mn-lt"/>
              <a:ea typeface="+mn-ea"/>
              <a:cs typeface="+mn-cs"/>
            </a:endParaRPr>
          </a:p>
          <a:p>
            <a:endParaRPr lang="en-US" sz="1400" b="0" i="0" kern="1200">
              <a:solidFill>
                <a:schemeClr val="tx1"/>
              </a:solidFill>
              <a:effectLst/>
              <a:latin typeface="+mn-lt"/>
              <a:ea typeface="+mn-ea"/>
              <a:cs typeface="+mn-cs"/>
            </a:endParaRPr>
          </a:p>
          <a:p>
            <a:r>
              <a:rPr lang="en-US" sz="1400" b="0" i="0" kern="1200">
                <a:solidFill>
                  <a:schemeClr val="tx1"/>
                </a:solidFill>
                <a:effectLst/>
                <a:latin typeface="+mn-lt"/>
                <a:ea typeface="+mn-ea"/>
                <a:cs typeface="+mn-cs"/>
              </a:rPr>
              <a:t>Organizations recognize that to innovate at the pace required in the turbulent markets today, no one </a:t>
            </a:r>
            <a:r>
              <a:rPr lang="en-US"/>
              <a:t>should </a:t>
            </a:r>
            <a:r>
              <a:rPr lang="en-US" sz="1400" b="0" i="0" kern="1200">
                <a:solidFill>
                  <a:schemeClr val="tx1"/>
                </a:solidFill>
                <a:effectLst/>
                <a:latin typeface="+mn-lt"/>
                <a:ea typeface="+mn-ea"/>
                <a:cs typeface="+mn-cs"/>
              </a:rPr>
              <a:t>go </a:t>
            </a:r>
            <a:r>
              <a:rPr lang="en-US"/>
              <a:t>at </a:t>
            </a:r>
            <a:r>
              <a:rPr lang="en-US" sz="1400" b="0" i="0" kern="1200">
                <a:solidFill>
                  <a:schemeClr val="tx1"/>
                </a:solidFill>
                <a:effectLst/>
                <a:latin typeface="+mn-lt"/>
                <a:ea typeface="+mn-ea"/>
                <a:cs typeface="+mn-cs"/>
              </a:rPr>
              <a:t>it alone. Every industry and every company is special and specialized. Each has its own legacy and its own vision,</a:t>
            </a:r>
            <a:r>
              <a:rPr lang="en-US"/>
              <a:t> </a:t>
            </a:r>
            <a:endParaRPr lang="en-US" sz="1400" b="0" i="0" kern="1200">
              <a:solidFill>
                <a:schemeClr val="tx1"/>
              </a:solidFill>
              <a:effectLst/>
              <a:latin typeface="+mn-lt"/>
              <a:cs typeface="Arial"/>
            </a:endParaRPr>
          </a:p>
          <a:p>
            <a:r>
              <a:rPr lang="en-US" sz="1400" b="0" i="0" kern="1200">
                <a:solidFill>
                  <a:schemeClr val="tx1"/>
                </a:solidFill>
                <a:effectLst/>
                <a:latin typeface="+mn-lt"/>
                <a:ea typeface="+mn-ea"/>
                <a:cs typeface="+mn-cs"/>
              </a:rPr>
              <a:t>Feature, functionality and implementation needs </a:t>
            </a:r>
            <a:r>
              <a:rPr lang="en-US"/>
              <a:t>differ</a:t>
            </a:r>
            <a:r>
              <a:rPr lang="en-US" sz="1400" b="0" i="0" kern="1200">
                <a:solidFill>
                  <a:schemeClr val="tx1"/>
                </a:solidFill>
                <a:effectLst/>
                <a:latin typeface="+mn-lt"/>
                <a:ea typeface="+mn-ea"/>
                <a:cs typeface="+mn-cs"/>
              </a:rPr>
              <a:t>.</a:t>
            </a:r>
          </a:p>
          <a:p>
            <a:endParaRPr lang="en-US" sz="1400" b="0" i="0" kern="1200">
              <a:solidFill>
                <a:schemeClr val="tx1"/>
              </a:solidFill>
              <a:effectLst/>
              <a:latin typeface="+mn-lt"/>
              <a:ea typeface="+mn-ea"/>
              <a:cs typeface="+mn-cs"/>
            </a:endParaRPr>
          </a:p>
          <a:p>
            <a:r>
              <a:rPr lang="en-US" sz="1400" b="0" i="0" kern="1200">
                <a:solidFill>
                  <a:schemeClr val="tx1"/>
                </a:solidFill>
                <a:effectLst/>
                <a:latin typeface="+mn-lt"/>
                <a:ea typeface="+mn-ea"/>
                <a:cs typeface="+mn-cs"/>
              </a:rPr>
              <a:t>This is where a robust partner ecosystem </a:t>
            </a:r>
            <a:r>
              <a:rPr lang="en-US"/>
              <a:t>is</a:t>
            </a:r>
            <a:r>
              <a:rPr lang="en-US" sz="1400" b="0" i="0" kern="1200">
                <a:solidFill>
                  <a:schemeClr val="tx1"/>
                </a:solidFill>
                <a:effectLst/>
                <a:latin typeface="+mn-lt"/>
                <a:ea typeface="+mn-ea"/>
                <a:cs typeface="+mn-cs"/>
              </a:rPr>
              <a:t> essential to deliver the last mile of success —b/c partners are able to specialize. </a:t>
            </a:r>
            <a:endParaRPr lang="en-US"/>
          </a:p>
          <a:p>
            <a:r>
              <a:rPr lang="en-US"/>
              <a:t>Ecosystem</a:t>
            </a:r>
            <a:r>
              <a:rPr lang="en-US" sz="1400" b="0" i="0" kern="1200">
                <a:solidFill>
                  <a:schemeClr val="tx1"/>
                </a:solidFill>
                <a:effectLst/>
                <a:latin typeface="+mn-lt"/>
                <a:ea typeface="+mn-ea"/>
                <a:cs typeface="+mn-cs"/>
              </a:rPr>
              <a:t> partners have</a:t>
            </a:r>
            <a:endParaRPr lang="en-US" sz="1400" b="0" i="0" kern="1200">
              <a:solidFill>
                <a:schemeClr val="tx1"/>
              </a:solidFill>
              <a:effectLst/>
              <a:latin typeface="+mn-lt"/>
              <a:cs typeface="Arial"/>
            </a:endParaRPr>
          </a:p>
          <a:p>
            <a:endParaRPr lang="en-US" sz="1400" b="0" i="0" kern="1200">
              <a:solidFill>
                <a:schemeClr val="tx1"/>
              </a:solidFill>
              <a:effectLst/>
              <a:latin typeface="+mn-lt"/>
              <a:ea typeface="+mn-ea"/>
              <a:cs typeface="+mn-cs"/>
            </a:endParaRPr>
          </a:p>
          <a:p>
            <a:r>
              <a:rPr lang="en-US" sz="1400" b="0" i="0" kern="1200">
                <a:solidFill>
                  <a:schemeClr val="tx1"/>
                </a:solidFill>
                <a:effectLst/>
                <a:latin typeface="+mn-lt"/>
                <a:ea typeface="+mn-ea"/>
                <a:cs typeface="+mn-cs"/>
              </a:rPr>
              <a:t>1) a nuanced understanding of the special needs of local customers and of SAP products, and they have the skills to bring them together,</a:t>
            </a:r>
            <a:r>
              <a:rPr lang="en-US"/>
              <a:t> </a:t>
            </a:r>
            <a:endParaRPr lang="en-US">
              <a:cs typeface="Arial"/>
            </a:endParaRPr>
          </a:p>
          <a:p>
            <a:r>
              <a:rPr lang="en-US" sz="1400" b="0" i="0" kern="1200">
                <a:solidFill>
                  <a:schemeClr val="tx1"/>
                </a:solidFill>
                <a:effectLst/>
                <a:latin typeface="+mn-lt"/>
                <a:ea typeface="+mn-ea"/>
                <a:cs typeface="+mn-cs"/>
              </a:rPr>
              <a:t>2) built additional unique capabilities and solutions </a:t>
            </a:r>
            <a:r>
              <a:rPr lang="en-US"/>
              <a:t>using SAP's</a:t>
            </a:r>
            <a:r>
              <a:rPr lang="en-US" sz="1400" b="0" i="0" kern="1200">
                <a:solidFill>
                  <a:schemeClr val="tx1"/>
                </a:solidFill>
                <a:effectLst/>
                <a:latin typeface="+mn-lt"/>
                <a:ea typeface="+mn-ea"/>
                <a:cs typeface="+mn-cs"/>
              </a:rPr>
              <a:t> </a:t>
            </a:r>
            <a:r>
              <a:rPr lang="en-US"/>
              <a:t>business technology platform</a:t>
            </a:r>
            <a:r>
              <a:rPr lang="en-US" sz="1400" b="0" i="0" kern="1200">
                <a:solidFill>
                  <a:schemeClr val="tx1"/>
                </a:solidFill>
                <a:effectLst/>
                <a:latin typeface="+mn-lt"/>
                <a:ea typeface="+mn-ea"/>
                <a:cs typeface="+mn-cs"/>
              </a:rPr>
              <a:t>, and</a:t>
            </a:r>
            <a:r>
              <a:rPr lang="en-US"/>
              <a:t> </a:t>
            </a:r>
            <a:endParaRPr lang="en-US" sz="1400" b="0" i="0" kern="1200">
              <a:solidFill>
                <a:schemeClr val="tx1"/>
              </a:solidFill>
              <a:effectLst/>
              <a:latin typeface="+mn-lt"/>
              <a:cs typeface="Arial"/>
            </a:endParaRPr>
          </a:p>
          <a:p>
            <a:r>
              <a:rPr lang="en-US" sz="1400" b="0" i="0" kern="1200">
                <a:solidFill>
                  <a:schemeClr val="tx1"/>
                </a:solidFill>
                <a:effectLst/>
                <a:latin typeface="+mn-lt"/>
                <a:ea typeface="+mn-ea"/>
                <a:cs typeface="+mn-cs"/>
              </a:rPr>
              <a:t>3) integrated all of these elements together, along with 3rd party legacy IT systems, into workable enterprise IT portfolios. </a:t>
            </a:r>
            <a:endParaRPr lang="en-US" sz="1400" b="0" i="0" kern="1200">
              <a:solidFill>
                <a:schemeClr val="tx1"/>
              </a:solidFill>
              <a:effectLst/>
              <a:latin typeface="+mn-lt"/>
              <a:cs typeface="Arial"/>
            </a:endParaRPr>
          </a:p>
          <a:p>
            <a:endParaRPr lang="en-US" sz="1400" b="0" i="0" kern="1200">
              <a:solidFill>
                <a:schemeClr val="tx1"/>
              </a:solidFill>
              <a:effectLst/>
              <a:latin typeface="+mn-lt"/>
              <a:ea typeface="+mn-ea"/>
              <a:cs typeface="+mn-cs"/>
            </a:endParaRPr>
          </a:p>
          <a:p>
            <a:r>
              <a:rPr lang="en-US" sz="1400" b="0" i="0" kern="1200">
                <a:solidFill>
                  <a:schemeClr val="tx1"/>
                </a:solidFill>
                <a:effectLst/>
                <a:latin typeface="+mn-lt"/>
                <a:ea typeface="+mn-ea"/>
                <a:cs typeface="+mn-cs"/>
              </a:rPr>
              <a:t>*ZD Net article 2/2019,</a:t>
            </a:r>
            <a:r>
              <a:rPr lang="en-US">
                <a:hlinkClick r:id="rId3"/>
              </a:rPr>
              <a:t>https://www.zdnet.com/article/how-saps-partner-ecosystem-is-built-for-long-term-growth/</a:t>
            </a:r>
            <a:endParaRPr lang="en-US" sz="1400" b="0" i="0" kern="1200">
              <a:solidFill>
                <a:schemeClr val="tx1"/>
              </a:solidFill>
              <a:effectLst/>
              <a:latin typeface="+mn-lt"/>
              <a:ea typeface="+mn-ea"/>
              <a:cs typeface="+mn-cs"/>
            </a:endParaRPr>
          </a:p>
          <a:p>
            <a:br>
              <a:rPr lang="en-US" sz="1400" b="0" i="0" kern="1200">
                <a:effectLst/>
                <a:cs typeface="+mn-lt"/>
              </a:rPr>
            </a:br>
            <a:endParaRPr lang="en-US" sz="1400" b="0" i="0" kern="1200">
              <a:solidFill>
                <a:schemeClr val="tx1"/>
              </a:solidFill>
              <a:effectLst/>
              <a:latin typeface="+mn-lt"/>
              <a:ea typeface="+mn-ea"/>
              <a:cs typeface="+mn-cs"/>
            </a:endParaRPr>
          </a:p>
          <a:p>
            <a:endParaRPr lang="en-US" sz="14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2</a:t>
            </a:fld>
            <a:endParaRPr lang="de-DE"/>
          </a:p>
        </p:txBody>
      </p:sp>
    </p:spTree>
    <p:extLst>
      <p:ext uri="{BB962C8B-B14F-4D97-AF65-F5344CB8AC3E}">
        <p14:creationId xmlns:p14="http://schemas.microsoft.com/office/powerpoint/2010/main" val="104049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Organizations face a common set of challenges with the “do-it-yourself approach to innovation”, as this approach is no longer sustainable.</a:t>
            </a:r>
            <a:br>
              <a:rPr lang="en-US">
                <a:cs typeface="+mn-lt"/>
              </a:rPr>
            </a:br>
            <a:endParaRPr lang="en-US"/>
          </a:p>
          <a:p>
            <a:pPr marL="342900" indent="-342900">
              <a:buFont typeface="+mj-lt"/>
              <a:buAutoNum type="arabicPeriod"/>
            </a:pPr>
            <a:r>
              <a:rPr lang="en-US"/>
              <a:t>With aging technology infrastructure or inherited legacy systems, organizations tend to allocate the bulk of their resources on maintenance— just keeping the lights on —leaving little room for innovation, making it harder to adapt to change.</a:t>
            </a:r>
            <a:br>
              <a:rPr lang="en-US">
                <a:cs typeface="+mn-lt"/>
              </a:rPr>
            </a:br>
            <a:endParaRPr lang="en-US"/>
          </a:p>
          <a:p>
            <a:pPr marL="342900" indent="-342900">
              <a:buFont typeface="+mj-lt"/>
              <a:buAutoNum type="arabicPeriod"/>
            </a:pPr>
            <a:r>
              <a:rPr lang="en-US"/>
              <a:t>IT departments are overwhelmed with service requests. There is not enough time to fulfill these requests, making it difficult for  business units to capitalize on new opportunities</a:t>
            </a:r>
            <a:br>
              <a:rPr lang="en-US">
                <a:cs typeface="+mn-lt"/>
              </a:rPr>
            </a:br>
            <a:endParaRPr lang="en-US"/>
          </a:p>
          <a:p>
            <a:pPr marL="342900" indent="-342900">
              <a:buFont typeface="+mj-lt"/>
              <a:buAutoNum type="arabicPeriod"/>
            </a:pPr>
            <a:r>
              <a:rPr lang="en-US"/>
              <a:t>New demands such as security, privacy, and hybrid landscapes are straining the collective skill set. Meanwhile new technologies like Blockchain, IoT, Robotics (</a:t>
            </a:r>
            <a:r>
              <a:rPr lang="en-US" err="1"/>
              <a:t>iRPA</a:t>
            </a:r>
            <a:r>
              <a:rPr lang="en-US"/>
              <a:t>), AI are hard to adopt due to the inability to assemble the right skills required to evaluate and take advantage of these innovations.</a:t>
            </a:r>
            <a:endParaRPr lang="en-US">
              <a:cs typeface="Aria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3</a:t>
            </a:fld>
            <a:endParaRPr lang="de-DE"/>
          </a:p>
        </p:txBody>
      </p:sp>
    </p:spTree>
    <p:extLst>
      <p:ext uri="{BB962C8B-B14F-4D97-AF65-F5344CB8AC3E}">
        <p14:creationId xmlns:p14="http://schemas.microsoft.com/office/powerpoint/2010/main" val="370607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t>To stay competitive and navigate change, successful organizations are adopting an ecosystem approach to collaborate, innovate, and scale. A "better together" approach has become more essential than ever given where we are today.</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a:p>
          <a:p>
            <a:pPr>
              <a:defRPr/>
            </a:pPr>
            <a:r>
              <a:rPr lang="en-US"/>
              <a:t>Even a study done back in June 2019 by Deloitte found:</a:t>
            </a:r>
            <a:endParaRPr lang="en-US">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companies that collaborate with services and technology providers grow 30% faster than those that don’t.</a:t>
            </a:r>
            <a:br>
              <a:rPr lang="en-US">
                <a:cs typeface="+mn-lt"/>
              </a:rPr>
            </a:br>
            <a:endParaRPr lang="en-US"/>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81% of the surveyed companies believe that partnering is vital to achieving their innovation goals.</a:t>
            </a:r>
            <a:br>
              <a:rPr lang="en-US">
                <a:cs typeface="+mn-lt"/>
              </a:rPr>
            </a:br>
            <a:endParaRPr lang="en-US"/>
          </a:p>
          <a:p>
            <a:pPr marL="285750" indent="-285750">
              <a:buFont typeface="Arial" panose="020B0604020202020204" pitchFamily="34" charset="0"/>
              <a:buChar char="•"/>
              <a:defRPr/>
            </a:pPr>
            <a:r>
              <a:rPr lang="en-US"/>
              <a:t>And 80% of the companies who lead the pack in terms of digital maturity attribute their success to partnering with ISVs, </a:t>
            </a:r>
            <a:r>
              <a:rPr lang="en-US" err="1"/>
              <a:t>hyperscalers</a:t>
            </a:r>
            <a:r>
              <a:rPr lang="en-US"/>
              <a:t>, and service experts —both in the short and long term.  These partnerships have helped digitally mature organization scale innovation to support business priorities and outpace their peers.</a:t>
            </a:r>
            <a:endParaRPr lang="en-US">
              <a:cs typeface="Arial"/>
            </a:endParaRPr>
          </a:p>
          <a:p>
            <a:pPr marR="0" lvl="0" algn="l" defTabSz="1088776">
              <a:lnSpc>
                <a:spcPct val="100000"/>
              </a:lnSpc>
              <a:spcBef>
                <a:spcPts val="0"/>
              </a:spcBef>
              <a:spcAft>
                <a:spcPts val="0"/>
              </a:spcAft>
              <a:buClrTx/>
              <a:buSzTx/>
              <a:tabLst/>
              <a:defRPr/>
            </a:pPr>
            <a:endParaRPr lang="en-US">
              <a:cs typeface="Aria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4</a:t>
            </a:fld>
            <a:endParaRPr lang="de-DE"/>
          </a:p>
        </p:txBody>
      </p:sp>
    </p:spTree>
    <p:extLst>
      <p:ext uri="{BB962C8B-B14F-4D97-AF65-F5344CB8AC3E}">
        <p14:creationId xmlns:p14="http://schemas.microsoft.com/office/powerpoint/2010/main" val="191462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
        <p:nvSpPr>
          <p:cNvPr id="9" name="Slide Image Placeholder 8"/>
          <p:cNvSpPr>
            <a:spLocks noGrp="1" noRot="1" noChangeAspect="1"/>
          </p:cNvSpPr>
          <p:nvPr>
            <p:ph type="sldImg"/>
          </p:nvPr>
        </p:nvSpPr>
        <p:spPr>
          <a:xfrm>
            <a:off x="269875" y="665163"/>
            <a:ext cx="6257925" cy="3519487"/>
          </a:xfrm>
        </p:spPr>
      </p:sp>
      <p:sp>
        <p:nvSpPr>
          <p:cNvPr id="10" name="Notes Placeholder 9"/>
          <p:cNvSpPr>
            <a:spLocks noGrp="1"/>
          </p:cNvSpPr>
          <p:nvPr>
            <p:ph type="body" idx="1"/>
          </p:nvPr>
        </p:nvSpPr>
        <p:spPr/>
        <p:txBody>
          <a:bodyPr>
            <a:normAutofit/>
          </a:bodyPr>
          <a:lstStyle/>
          <a:p>
            <a:r>
              <a:rPr lang="en-US"/>
              <a:t>We at SAP have the technology like SAP Cloud Platform to help organizations get more value from their technology investments.</a:t>
            </a:r>
          </a:p>
          <a:p>
            <a:endParaRPr lang="en-US"/>
          </a:p>
          <a:p>
            <a:r>
              <a:rPr lang="en-US"/>
              <a:t>Customers use SAP Cloud Platform to accelerate integration of existing and new applications</a:t>
            </a:r>
            <a:r>
              <a:rPr lang="en-US">
                <a:cs typeface="Arial"/>
              </a:rPr>
              <a:t>, and simplify the </a:t>
            </a:r>
            <a:r>
              <a:rPr lang="en-US"/>
              <a:t>extension and the personalization of their business processes with greater agility and efficiency.</a:t>
            </a:r>
            <a:endParaRPr lang="en-US">
              <a:cs typeface="Arial"/>
            </a:endParaRPr>
          </a:p>
          <a:p>
            <a:endParaRPr lang="en-US"/>
          </a:p>
          <a:p>
            <a:r>
              <a:rPr lang="en-US"/>
              <a:t>.SAP Cloud Platform is </a:t>
            </a:r>
            <a:r>
              <a:rPr lang="en-CA" sz="1400" b="0"/>
              <a:t>the ideal conduit for ecosystem innovation delivery and consumption</a:t>
            </a:r>
            <a:endParaRPr lang="en-US">
              <a:solidFill>
                <a:schemeClr val="accent1"/>
              </a:solidFill>
              <a:cs typeface="Arial"/>
            </a:endParaRPr>
          </a:p>
          <a:p>
            <a:endParaRPr lang="en-US">
              <a:cs typeface="Arial"/>
            </a:endParaRPr>
          </a:p>
        </p:txBody>
      </p:sp>
    </p:spTree>
    <p:extLst>
      <p:ext uri="{BB962C8B-B14F-4D97-AF65-F5344CB8AC3E}">
        <p14:creationId xmlns:p14="http://schemas.microsoft.com/office/powerpoint/2010/main" val="286567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6</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
        <p:nvSpPr>
          <p:cNvPr id="9" name="Slide Image Placeholder 8"/>
          <p:cNvSpPr>
            <a:spLocks noGrp="1" noRot="1" noChangeAspect="1"/>
          </p:cNvSpPr>
          <p:nvPr>
            <p:ph type="sldImg"/>
          </p:nvPr>
        </p:nvSpPr>
        <p:spPr>
          <a:xfrm>
            <a:off x="269875" y="665163"/>
            <a:ext cx="6257925" cy="3519487"/>
          </a:xfrm>
        </p:spPr>
      </p:sp>
      <p:sp>
        <p:nvSpPr>
          <p:cNvPr id="10" name="Notes Placeholder 9"/>
          <p:cNvSpPr>
            <a:spLocks noGrp="1"/>
          </p:cNvSpPr>
          <p:nvPr>
            <p:ph type="body" idx="1"/>
          </p:nvPr>
        </p:nvSpPr>
        <p:spPr/>
        <p:txBody>
          <a:bodyPr>
            <a:normAutofit/>
          </a:bodyPr>
          <a:lstStyle/>
          <a:p>
            <a:r>
              <a:rPr lang="en-US"/>
              <a:t>We at SAP have the technology like SAP Cloud Platform to help organizations get more value from their technology investments.</a:t>
            </a:r>
          </a:p>
          <a:p>
            <a:endParaRPr lang="en-US"/>
          </a:p>
          <a:p>
            <a:r>
              <a:rPr lang="en-US"/>
              <a:t>Customers use SAP Cloud Platform to accelerate integration of existing and new applications</a:t>
            </a:r>
            <a:r>
              <a:rPr lang="en-US">
                <a:cs typeface="Arial"/>
              </a:rPr>
              <a:t>, and simplify the </a:t>
            </a:r>
            <a:r>
              <a:rPr lang="en-US"/>
              <a:t>extension and the personalization of their business processes with greater agility and efficiency.</a:t>
            </a:r>
            <a:endParaRPr lang="en-US">
              <a:cs typeface="Arial"/>
            </a:endParaRPr>
          </a:p>
          <a:p>
            <a:endParaRPr lang="en-US"/>
          </a:p>
          <a:p>
            <a:r>
              <a:rPr lang="en-US"/>
              <a:t>.SAP Cloud Platform is </a:t>
            </a:r>
            <a:r>
              <a:rPr lang="en-CA" sz="1400" b="0"/>
              <a:t>the ideal conduit for ecosystem innovation delivery and consumption</a:t>
            </a:r>
            <a:endParaRPr lang="en-US">
              <a:solidFill>
                <a:schemeClr val="accent1"/>
              </a:solidFill>
              <a:cs typeface="Arial"/>
            </a:endParaRPr>
          </a:p>
          <a:p>
            <a:endParaRPr lang="en-US">
              <a:cs typeface="Arial"/>
            </a:endParaRPr>
          </a:p>
        </p:txBody>
      </p:sp>
    </p:spTree>
    <p:extLst>
      <p:ext uri="{BB962C8B-B14F-4D97-AF65-F5344CB8AC3E}">
        <p14:creationId xmlns:p14="http://schemas.microsoft.com/office/powerpoint/2010/main" val="219962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SAP Cloud Platform's Ecosystem is comprised of trusted partners with business function, regional, and industry expertise who understand the nuances of the particular challenges and needs of businesses today.</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This Ecosystem actively co-innovates with SAP and with our joint customers, resulting in a rich portfolio of solutions that work synergistically with SAP applications across lines of business and industries.</a:t>
            </a:r>
            <a:endParaRPr lang="en-US">
              <a:cs typeface="Arial"/>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 SAP has validated these partners so you can trust that their skills and practices meet the highest enterprise standards. And with their help, you can speed and scale your innovation efforts with confidence and efficiency.</a:t>
            </a:r>
            <a:endParaRPr lang="en-US">
              <a:cs typeface="Arial"/>
            </a:endParaRPr>
          </a:p>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7</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0635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 </a:t>
            </a:r>
            <a:r>
              <a:rPr lang="en-US" err="1"/>
              <a:t>Incture</a:t>
            </a:r>
            <a:r>
              <a:rPr lang="en-US"/>
              <a:t> Technologies is a partner that uses SAP Cloud Platform as the integration and extension platform of choice for delivering leading applications. Applications that drive their customer's digital experience and long-term competitive success.</a:t>
            </a:r>
          </a:p>
          <a:p>
            <a:r>
              <a:rPr lang="en-US"/>
              <a:t>In a recent engagement, </a:t>
            </a:r>
            <a:r>
              <a:rPr lang="en-US" err="1"/>
              <a:t>Incture</a:t>
            </a:r>
            <a:r>
              <a:rPr lang="en-US"/>
              <a:t> has helped Murphy Oil, one of our 2020 SAP Innovation Award winners, achieve a 15% workforce productivity improvement and a 30% cost saving from digitization with a 4x consolidation of its procurement network.</a:t>
            </a:r>
            <a:endParaRPr lang="en-US">
              <a:cs typeface="Arial"/>
            </a:endParaRPr>
          </a:p>
          <a:p>
            <a:endParaRPr lang="en-US"/>
          </a:p>
          <a:p>
            <a:r>
              <a:rPr lang="en-US">
                <a:cs typeface="Arial"/>
              </a:rPr>
              <a:t>[Background:</a:t>
            </a:r>
            <a:endParaRPr lang="en-US"/>
          </a:p>
          <a:p>
            <a:r>
              <a:rPr lang="en-US"/>
              <a:t>Murphy Oil faced challenges in gaining visibility into their oil well operations. Lack of integration of business processes running on disparate systems made it difficult for them to locate and collate information in a timely and efficient manner – significantly delaying business decisions and processes.</a:t>
            </a:r>
            <a:endParaRPr lang="en-US">
              <a:cs typeface="Arial"/>
            </a:endParaRPr>
          </a:p>
          <a:p>
            <a:endParaRPr lang="en-US"/>
          </a:p>
          <a:p>
            <a:r>
              <a:rPr lang="en-US"/>
              <a:t>Solution:</a:t>
            </a:r>
            <a:endParaRPr lang="en-US">
              <a:cs typeface="Arial"/>
            </a:endParaRPr>
          </a:p>
          <a:p>
            <a:r>
              <a:rPr lang="en-US"/>
              <a:t>An intuitive application which would unify information and integrate business processes, Murphy Oil utilized SAP Cloud Platform and its services to develop remote operations center with real-time visibility into their oil well operations, the solution that unified information and integrated all relevant business processes.</a:t>
            </a:r>
            <a:endParaRPr lang="en-US">
              <a:cs typeface="Arial"/>
            </a:endParaRPr>
          </a:p>
          <a:p>
            <a:endParaRPr lang="en-US"/>
          </a:p>
          <a:p>
            <a:r>
              <a:rPr lang="en-US"/>
              <a:t>Outcome:</a:t>
            </a:r>
            <a:endParaRPr lang="en-US">
              <a:cs typeface="Arial"/>
            </a:endParaRPr>
          </a:p>
          <a:p>
            <a:r>
              <a:rPr lang="en-US"/>
              <a:t>Integrated task management and collaboration of processes allowed Murphy to create centralized cockpit to manage operations, gain real-time visibility into tasks and track assets accurately while utilizing a secure </a:t>
            </a:r>
            <a:r>
              <a:rPr lang="en-US" err="1"/>
              <a:t>multicloud</a:t>
            </a:r>
            <a:r>
              <a:rPr lang="en-US"/>
              <a:t> infrastructure. (The </a:t>
            </a:r>
            <a:r>
              <a:rPr lang="en-US" err="1"/>
              <a:t>Incture</a:t>
            </a:r>
            <a:r>
              <a:rPr lang="en-US"/>
              <a:t> Integrated Operations Platform (</a:t>
            </a:r>
            <a:r>
              <a:rPr lang="en-US" err="1"/>
              <a:t>IOP</a:t>
            </a:r>
            <a:r>
              <a:rPr lang="en-US"/>
              <a:t>) app is a one-stop solution to monitor all aspects of the production process)]</a:t>
            </a: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8</a:t>
            </a:fld>
            <a:endParaRPr lang="de-DE"/>
          </a:p>
        </p:txBody>
      </p:sp>
    </p:spTree>
    <p:extLst>
      <p:ext uri="{BB962C8B-B14F-4D97-AF65-F5344CB8AC3E}">
        <p14:creationId xmlns:p14="http://schemas.microsoft.com/office/powerpoint/2010/main" val="151274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Why does collaboration across our partners and customers create so much value?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a:p>
          <a:p>
            <a:pPr>
              <a:defRPr/>
            </a:pPr>
            <a:r>
              <a:rPr lang="en-US"/>
              <a:t>Our Ecosystem is composed of partners that understand your business. They know how your operations work and the industry context in which your company operates. </a:t>
            </a:r>
            <a:endParaRPr lang="en-US">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a:p>
          <a:p>
            <a:pPr>
              <a:defRPr/>
            </a:pPr>
            <a:r>
              <a:rPr lang="en-US"/>
              <a:t>The reputable firms listed on this slide need no further introduction. But I would like to point out we have over 5,000 best-in-class partners aligned cross 25 industries ready to help you innovate with SAP Cloud Platform.  </a:t>
            </a:r>
            <a:endParaRPr lang="en-US">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a:p>
          <a:p>
            <a:pPr>
              <a:defRPr/>
            </a:pPr>
            <a:r>
              <a:rPr lang="en-US"/>
              <a:t>Collectively they provide end-to-end best practices to guide you through your innovation journey - from the ideation phase and through the planning, implementation, and production phases. And these partners have thousands and tens of thousands of SAP experts and practitioners with decades of experience with SAP products and solutions – which provide true differentiation.</a:t>
            </a:r>
            <a:endParaRPr lang="en-US">
              <a:cs typeface="Arial"/>
            </a:endParaRPr>
          </a:p>
          <a:p>
            <a:pPr>
              <a:defRPr/>
            </a:pPr>
            <a:endParaRPr lang="en-US"/>
          </a:p>
          <a:p>
            <a:pPr>
              <a:defRPr/>
            </a:pPr>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9</a:t>
            </a:fld>
            <a:endParaRPr lang="de-DE"/>
          </a:p>
        </p:txBody>
      </p:sp>
    </p:spTree>
    <p:extLst>
      <p:ext uri="{BB962C8B-B14F-4D97-AF65-F5344CB8AC3E}">
        <p14:creationId xmlns:p14="http://schemas.microsoft.com/office/powerpoint/2010/main" val="387227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germany/registration/contact.html" TargetMode="External"/><Relationship Id="rId9" Type="http://schemas.openxmlformats.org/officeDocument/2006/relationships/hyperlink" Target="https://twitter.com/sap"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s://twitter.com/sap" TargetMode="External"/><Relationship Id="rId3" Type="http://schemas.openxmlformats.org/officeDocument/2006/relationships/hyperlink" Target="https://www.sap.com/registration/contact.html" TargetMode="Externa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hyperlink" Target="https://www.sap.com/copyright" TargetMode="External"/><Relationship Id="rId1" Type="http://schemas.openxmlformats.org/officeDocument/2006/relationships/slideMaster" Target="../slideMasters/slideMaster1.xml"/><Relationship Id="rId6" Type="http://schemas.openxmlformats.org/officeDocument/2006/relationships/hyperlink" Target="https://www.youtube.com/user/SAP"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8" Type="http://schemas.openxmlformats.org/officeDocument/2006/relationships/hyperlink" Target="https://twitter.com/sap" TargetMode="External"/><Relationship Id="rId3" Type="http://schemas.openxmlformats.org/officeDocument/2006/relationships/hyperlink" Target="https://www.sap.com/germany/registration/contact.html" TargetMode="External"/><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hyperlink" Target="http://www.sap.com/corporate/de/legal/copyright.html" TargetMode="External"/><Relationship Id="rId1" Type="http://schemas.openxmlformats.org/officeDocument/2006/relationships/slideMaster" Target="../slideMasters/slideMaster1.xml"/><Relationship Id="rId6" Type="http://schemas.openxmlformats.org/officeDocument/2006/relationships/hyperlink" Target="https://www.youtube.com/user/SAP"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PUBLIC</a:t>
            </a:r>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a:t>Click to insert title image or illustration</a:t>
            </a:r>
          </a:p>
        </p:txBody>
      </p:sp>
    </p:spTree>
    <p:extLst>
      <p:ext uri="{BB962C8B-B14F-4D97-AF65-F5344CB8AC3E}">
        <p14:creationId xmlns:p14="http://schemas.microsoft.com/office/powerpoint/2010/main" val="522119216"/>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7174314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71972053"/>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63915613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7539395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410950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39298959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70819009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2472742429"/>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62172936"/>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739053971"/>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PUBLIC</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50552" y="6217668"/>
            <a:ext cx="1963636" cy="360000"/>
          </a:xfrm>
          <a:prstGeom prst="rect">
            <a:avLst/>
          </a:prstGeom>
        </p:spPr>
      </p:pic>
    </p:spTree>
    <p:extLst>
      <p:ext uri="{BB962C8B-B14F-4D97-AF65-F5344CB8AC3E}">
        <p14:creationId xmlns:p14="http://schemas.microsoft.com/office/powerpoint/2010/main" val="2397534419"/>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328321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23988962"/>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68050565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13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spTree>
    <p:extLst>
      <p:ext uri="{BB962C8B-B14F-4D97-AF65-F5344CB8AC3E}">
        <p14:creationId xmlns:p14="http://schemas.microsoft.com/office/powerpoint/2010/main" val="2659659900"/>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2020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1"/>
                </a:solidFill>
                <a:latin typeface="Arial"/>
                <a:ea typeface="Arial Unicode MS" panose="020B0604020202020204" pitchFamily="34" charset="-128"/>
                <a:cs typeface="+mn-cs"/>
                <a:hlinkClick r:id="rId3"/>
              </a:rPr>
              <a:t>www.sap.com/copyright</a:t>
            </a:r>
            <a:r>
              <a:rPr lang="en-US" sz="800" kern="120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us</a:t>
            </a:r>
          </a:p>
        </p:txBody>
      </p:sp>
      <p:pic>
        <p:nvPicPr>
          <p:cNvPr id="10" name="Linkedin icon with link">
            <a:hlinkClick r:id="rId5"/>
            <a:extLst>
              <a:ext uri="{FF2B5EF4-FFF2-40B4-BE49-F238E27FC236}">
                <a16:creationId xmlns:a16="http://schemas.microsoft.com/office/drawing/2014/main" id="{900114C7-C3C5-8C49-B878-831CB7B0D5D6}"/>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1" name="YouTube icon with link">
            <a:hlinkClick r:id="rId7"/>
            <a:extLst>
              <a:ext uri="{FF2B5EF4-FFF2-40B4-BE49-F238E27FC236}">
                <a16:creationId xmlns:a16="http://schemas.microsoft.com/office/drawing/2014/main" id="{91FA3574-14E3-394F-B1DA-DE2ADF8DA49C}"/>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2" name="Twitter icon with link">
            <a:hlinkClick r:id="rId9" tooltip="https://twitter.com/sap"/>
            <a:extLst>
              <a:ext uri="{FF2B5EF4-FFF2-40B4-BE49-F238E27FC236}">
                <a16:creationId xmlns:a16="http://schemas.microsoft.com/office/drawing/2014/main" id="{8DDAED38-57B9-2249-939D-D659980AE757}"/>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7" name="Facebook icon with link">
            <a:hlinkClick r:id="rId11"/>
            <a:extLst>
              <a:ext uri="{FF2B5EF4-FFF2-40B4-BE49-F238E27FC236}">
                <a16:creationId xmlns:a16="http://schemas.microsoft.com/office/drawing/2014/main" id="{0C30C213-BD8C-2E40-931D-3843268E4FE5}"/>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1391157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2020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3"/>
              </a:rPr>
              <a:t>www.sap.com/corporate/de/legal/copyright.html</a:t>
            </a:r>
            <a:r>
              <a:rPr lang="de-DE" sz="800" kern="1200" noProof="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www.sap.com/germany</a:t>
            </a:r>
            <a:r>
              <a:rPr lang="en-US" sz="1100" b="1" kern="1200">
                <a:solidFill>
                  <a:schemeClr val="tx1"/>
                </a:solidFill>
                <a:latin typeface="Arial"/>
                <a:ea typeface="Arial Unicode MS" panose="020B0604020202020204" pitchFamily="34" charset="-128"/>
                <a:cs typeface="+mn-cs"/>
              </a:rPr>
              <a:t>/contactsap</a:t>
            </a:r>
          </a:p>
        </p:txBody>
      </p:sp>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pic>
        <p:nvPicPr>
          <p:cNvPr id="10" name="Linkedin icon with link">
            <a:hlinkClick r:id="rId5"/>
            <a:extLst>
              <a:ext uri="{FF2B5EF4-FFF2-40B4-BE49-F238E27FC236}">
                <a16:creationId xmlns:a16="http://schemas.microsoft.com/office/drawing/2014/main" id="{C605E06B-6A8F-534A-9087-7626E8D0C1C4}"/>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1" name="YouTube icon with link">
            <a:hlinkClick r:id="rId7"/>
            <a:extLst>
              <a:ext uri="{FF2B5EF4-FFF2-40B4-BE49-F238E27FC236}">
                <a16:creationId xmlns:a16="http://schemas.microsoft.com/office/drawing/2014/main" id="{CD517ED8-3F22-504E-83B3-619F9637D799}"/>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7" name="Twitter icon with link">
            <a:hlinkClick r:id="rId9" tooltip="https://twitter.com/sap"/>
            <a:extLst>
              <a:ext uri="{FF2B5EF4-FFF2-40B4-BE49-F238E27FC236}">
                <a16:creationId xmlns:a16="http://schemas.microsoft.com/office/drawing/2014/main" id="{848B9344-7392-E54F-A296-7BBEF5EAB1E5}"/>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8" name="Facebook icon with link">
            <a:hlinkClick r:id="rId11"/>
            <a:extLst>
              <a:ext uri="{FF2B5EF4-FFF2-40B4-BE49-F238E27FC236}">
                <a16:creationId xmlns:a16="http://schemas.microsoft.com/office/drawing/2014/main" id="{AD0E3266-AFDB-2B4B-AA99-7D811F32F40E}"/>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87266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Cover with Image or Illustration">
    <p:spTree>
      <p:nvGrpSpPr>
        <p:cNvPr id="1" name=""/>
        <p:cNvGrpSpPr/>
        <p:nvPr/>
      </p:nvGrpSpPr>
      <p:grpSpPr>
        <a:xfrm>
          <a:off x="0" y="0"/>
          <a:ext cx="0" cy="0"/>
          <a:chOff x="0" y="0"/>
          <a:chExt cx="0" cy="0"/>
        </a:xfrm>
      </p:grpSpPr>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a:t>Click to insert title image or illustration</a:t>
            </a:r>
          </a:p>
        </p:txBody>
      </p:sp>
      <p:pic>
        <p:nvPicPr>
          <p:cNvPr id="8" name="SAP Logo">
            <a:extLst>
              <a:ext uri="{FF2B5EF4-FFF2-40B4-BE49-F238E27FC236}">
                <a16:creationId xmlns:a16="http://schemas.microsoft.com/office/drawing/2014/main" id="{7442E806-A501-41B1-B19A-8AB587F160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9255" y="6217668"/>
            <a:ext cx="1963635" cy="359999"/>
          </a:xfrm>
          <a:prstGeom prst="rect">
            <a:avLst/>
          </a:prstGeom>
        </p:spPr>
      </p:pic>
      <p:sp>
        <p:nvSpPr>
          <p:cNvPr id="7" name="Classification">
            <a:extLst>
              <a:ext uri="{FF2B5EF4-FFF2-40B4-BE49-F238E27FC236}">
                <a16:creationId xmlns:a16="http://schemas.microsoft.com/office/drawing/2014/main" id="{27F48172-2A8A-42BE-A517-4AA70BFABE56}"/>
              </a:ext>
            </a:extLst>
          </p:cNvPr>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PUBLIC</a:t>
            </a:r>
          </a:p>
        </p:txBody>
      </p:sp>
    </p:spTree>
    <p:extLst>
      <p:ext uri="{BB962C8B-B14F-4D97-AF65-F5344CB8AC3E}">
        <p14:creationId xmlns:p14="http://schemas.microsoft.com/office/powerpoint/2010/main" val="4070562663"/>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PUBLIC</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6" userDrawn="1">
          <p15:clr>
            <a:srgbClr val="FBAE40"/>
          </p15:clr>
        </p15:guide>
        <p15:guide id="7" orient="horz" pos="414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ver with Pictogram">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PUBLIC</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1184C8C0-15AA-47C7-BD19-7C56B8A3D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1" y="292633"/>
            <a:ext cx="2722244" cy="277200"/>
          </a:xfrm>
          <a:prstGeom prst="rect">
            <a:avLst/>
          </a:prstGeom>
        </p:spPr>
      </p:pic>
      <p:pic>
        <p:nvPicPr>
          <p:cNvPr id="10" name="SAP Logo">
            <a:extLst>
              <a:ext uri="{FF2B5EF4-FFF2-40B4-BE49-F238E27FC236}">
                <a16:creationId xmlns:a16="http://schemas.microsoft.com/office/drawing/2014/main" id="{BEDEF95A-49FE-4393-9138-9D95A46798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49255" y="6217668"/>
            <a:ext cx="1963635" cy="359999"/>
          </a:xfrm>
          <a:prstGeom prst="rect">
            <a:avLst/>
          </a:prstGeom>
        </p:spPr>
      </p:pic>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3944028870"/>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6BEC8-0898-924D-9278-B557E943F6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5175" cy="3429001"/>
          </a:xfrm>
          <a:prstGeom prst="rect">
            <a:avLst/>
          </a:prstGeom>
        </p:spPr>
      </p:pic>
      <p:sp>
        <p:nvSpPr>
          <p:cNvPr id="9" name="Rectangle 8">
            <a:extLst>
              <a:ext uri="{FF2B5EF4-FFF2-40B4-BE49-F238E27FC236}">
                <a16:creationId xmlns:a16="http://schemas.microsoft.com/office/drawing/2014/main" id="{BEE9CD98-3C16-0B40-9592-62AA384CC825}"/>
              </a:ext>
            </a:extLst>
          </p:cNvPr>
          <p:cNvSpPr/>
          <p:nvPr userDrawn="1"/>
        </p:nvSpPr>
        <p:spPr bwMode="gray">
          <a:xfrm>
            <a:off x="0" y="4861933"/>
            <a:ext cx="12195175" cy="2010666"/>
          </a:xfrm>
          <a:prstGeom prst="rect">
            <a:avLst/>
          </a:prstGeom>
          <a:gradFill flip="none" rotWithShape="1">
            <a:gsLst>
              <a:gs pos="0">
                <a:schemeClr val="bg1">
                  <a:alpha val="53000"/>
                </a:schemeClr>
              </a:gs>
              <a:gs pos="100000">
                <a:schemeClr val="bg1">
                  <a:alpha val="0"/>
                </a:schemeClr>
              </a:gs>
            </a:gsLst>
            <a:lin ang="16200000" scaled="1"/>
            <a:tileRect/>
          </a:gra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ivider Page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F5CAA8-52D9-FD40-8C6D-905B72CBBF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5175" cy="3443598"/>
          </a:xfrm>
          <a:prstGeom prst="rect">
            <a:avLst/>
          </a:prstGeom>
        </p:spPr>
      </p:pic>
      <p:sp>
        <p:nvSpPr>
          <p:cNvPr id="9" name="Rectangle 8">
            <a:extLst>
              <a:ext uri="{FF2B5EF4-FFF2-40B4-BE49-F238E27FC236}">
                <a16:creationId xmlns:a16="http://schemas.microsoft.com/office/drawing/2014/main" id="{BEE9CD98-3C16-0B40-9592-62AA384CC825}"/>
              </a:ext>
            </a:extLst>
          </p:cNvPr>
          <p:cNvSpPr/>
          <p:nvPr userDrawn="1"/>
        </p:nvSpPr>
        <p:spPr bwMode="gray">
          <a:xfrm>
            <a:off x="0" y="4861933"/>
            <a:ext cx="12195175" cy="2010666"/>
          </a:xfrm>
          <a:prstGeom prst="rect">
            <a:avLst/>
          </a:prstGeom>
          <a:gradFill flip="none" rotWithShape="1">
            <a:gsLst>
              <a:gs pos="0">
                <a:schemeClr val="bg1">
                  <a:alpha val="53000"/>
                </a:schemeClr>
              </a:gs>
              <a:gs pos="100000">
                <a:schemeClr val="bg1">
                  <a:alpha val="0"/>
                </a:schemeClr>
              </a:gs>
            </a:gsLst>
            <a:lin ang="16200000" scaled="1"/>
            <a:tileRect/>
          </a:gra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500115764"/>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Divider Pag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C5C543-F91D-574E-B4BC-1B811080FD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5175" cy="3428999"/>
          </a:xfrm>
          <a:prstGeom prst="rect">
            <a:avLst/>
          </a:prstGeom>
        </p:spPr>
      </p:pic>
      <p:sp>
        <p:nvSpPr>
          <p:cNvPr id="9" name="Rectangle 8">
            <a:extLst>
              <a:ext uri="{FF2B5EF4-FFF2-40B4-BE49-F238E27FC236}">
                <a16:creationId xmlns:a16="http://schemas.microsoft.com/office/drawing/2014/main" id="{BEE9CD98-3C16-0B40-9592-62AA384CC825}"/>
              </a:ext>
            </a:extLst>
          </p:cNvPr>
          <p:cNvSpPr/>
          <p:nvPr userDrawn="1"/>
        </p:nvSpPr>
        <p:spPr bwMode="gray">
          <a:xfrm>
            <a:off x="0" y="5482953"/>
            <a:ext cx="12195175" cy="1389645"/>
          </a:xfrm>
          <a:prstGeom prst="rect">
            <a:avLst/>
          </a:prstGeom>
          <a:gradFill flip="none" rotWithShape="1">
            <a:gsLst>
              <a:gs pos="0">
                <a:schemeClr val="bg1">
                  <a:alpha val="53000"/>
                </a:schemeClr>
              </a:gs>
              <a:gs pos="100000">
                <a:schemeClr val="bg1">
                  <a:alpha val="0"/>
                </a:schemeClr>
              </a:gs>
            </a:gsLst>
            <a:lin ang="16200000" scaled="1"/>
            <a:tileRect/>
          </a:gra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78050981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9218914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197318721"/>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4233316014"/>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647991447"/>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0"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39791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406236105"/>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pyright">
    <p:spTree>
      <p:nvGrpSpPr>
        <p:cNvPr id="1" name=""/>
        <p:cNvGrpSpPr/>
        <p:nvPr/>
      </p:nvGrpSpPr>
      <p:grpSpPr>
        <a:xfrm>
          <a:off x="0" y="0"/>
          <a:ext cx="0" cy="0"/>
          <a:chOff x="0" y="0"/>
          <a:chExt cx="0" cy="0"/>
        </a:xfrm>
      </p:grpSpPr>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1"/>
                </a:solidFill>
                <a:latin typeface="Arial"/>
                <a:ea typeface="Arial Unicode MS" panose="020B0604020202020204" pitchFamily="34" charset="-128"/>
                <a:cs typeface="+mn-cs"/>
                <a:hlinkClick r:id="rId2"/>
              </a:rPr>
              <a:t>www.sap.com/copyright</a:t>
            </a:r>
            <a:r>
              <a:rPr lang="en-US" sz="800" kern="120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3"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73143" y="1751480"/>
            <a:ext cx="363600" cy="363600"/>
          </a:xfrm>
          <a:prstGeom prst="ellipse">
            <a:avLst/>
          </a:prstGeom>
        </p:spPr>
      </p:pic>
      <p:pic>
        <p:nvPicPr>
          <p:cNvPr id="14" name="YouTube icon with link">
            <a:hlinkClick r:id="rId6"/>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682827" y="1751480"/>
            <a:ext cx="364501" cy="363600"/>
          </a:xfrm>
          <a:prstGeom prst="ellipse">
            <a:avLst/>
          </a:prstGeom>
        </p:spPr>
      </p:pic>
      <p:pic>
        <p:nvPicPr>
          <p:cNvPr id="15" name="Twitter icon with link" descr="Twitter icon" title="Twitter icon">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93412" y="1751480"/>
            <a:ext cx="363600" cy="363600"/>
          </a:xfrm>
          <a:prstGeom prst="ellipse">
            <a:avLst/>
          </a:prstGeom>
        </p:spPr>
      </p:pic>
      <p:pic>
        <p:nvPicPr>
          <p:cNvPr id="16" name="Facebook icon with link">
            <a:hlinkClick r:id="rId10"/>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03997" y="1751480"/>
            <a:ext cx="363600" cy="363600"/>
          </a:xfrm>
          <a:prstGeom prst="rect">
            <a:avLst/>
          </a:prstGeom>
        </p:spPr>
      </p:pic>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us</a:t>
            </a:r>
          </a:p>
        </p:txBody>
      </p:sp>
      <p:pic>
        <p:nvPicPr>
          <p:cNvPr id="11" name="Picture 10">
            <a:extLst>
              <a:ext uri="{FF2B5EF4-FFF2-40B4-BE49-F238E27FC236}">
                <a16:creationId xmlns:a16="http://schemas.microsoft.com/office/drawing/2014/main" id="{161C60D3-1F92-4FE8-BC71-DD0145B6292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170638" y="5994000"/>
            <a:ext cx="1523888" cy="356233"/>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pyright German">
    <p:spTree>
      <p:nvGrpSpPr>
        <p:cNvPr id="1" name=""/>
        <p:cNvGrpSpPr/>
        <p:nvPr/>
      </p:nvGrpSpPr>
      <p:grpSpPr>
        <a:xfrm>
          <a:off x="0" y="0"/>
          <a:ext cx="0" cy="0"/>
          <a:chOff x="0" y="0"/>
          <a:chExt cx="0" cy="0"/>
        </a:xfrm>
      </p:grpSpPr>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2"/>
              </a:rPr>
              <a:t>www.sap.com/corporate/de/legal/copyright.html</a:t>
            </a:r>
            <a:r>
              <a:rPr lang="de-DE" sz="800" kern="1200" noProof="0">
                <a:solidFill>
                  <a:schemeClr val="tx1"/>
                </a:solidFill>
                <a:effectLst/>
                <a:latin typeface="Arial"/>
                <a:ea typeface="+mn-ea"/>
                <a:cs typeface="+mn-cs"/>
              </a:rPr>
              <a:t>.</a:t>
            </a:r>
          </a:p>
        </p:txBody>
      </p:sp>
      <p:sp>
        <p:nvSpPr>
          <p:cNvPr id="16" name="Copyright information">
            <a:hlinkClick r:id="rId3"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www.sap.com/germany</a:t>
            </a:r>
            <a:r>
              <a:rPr lang="en-US" sz="1100" b="1" kern="1200">
                <a:solidFill>
                  <a:schemeClr val="tx1"/>
                </a:solidFill>
                <a:latin typeface="Arial"/>
                <a:ea typeface="Arial Unicode MS" panose="020B0604020202020204" pitchFamily="34" charset="-128"/>
                <a:cs typeface="+mn-cs"/>
              </a:rPr>
              <a:t>/contactsap</a:t>
            </a:r>
          </a:p>
        </p:txBody>
      </p:sp>
      <p:pic>
        <p:nvPicPr>
          <p:cNvPr id="12" name="Linkedin icon with link" descr="Linkedin icon " title="Linkedin icon ">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73143" y="1751480"/>
            <a:ext cx="363600" cy="363600"/>
          </a:xfrm>
          <a:prstGeom prst="ellipse">
            <a:avLst/>
          </a:prstGeom>
        </p:spPr>
      </p:pic>
      <p:pic>
        <p:nvPicPr>
          <p:cNvPr id="13" name="YouTube icon with link">
            <a:hlinkClick r:id="rId6"/>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682827" y="1751480"/>
            <a:ext cx="364501" cy="363600"/>
          </a:xfrm>
          <a:prstGeom prst="ellipse">
            <a:avLst/>
          </a:prstGeom>
        </p:spPr>
      </p:pic>
      <p:pic>
        <p:nvPicPr>
          <p:cNvPr id="14" name="Twitter icon with link" descr="Twitter icon" title="Twitter icon">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93412" y="1751480"/>
            <a:ext cx="363600" cy="363600"/>
          </a:xfrm>
          <a:prstGeom prst="ellipse">
            <a:avLst/>
          </a:prstGeom>
        </p:spPr>
      </p:pic>
      <p:pic>
        <p:nvPicPr>
          <p:cNvPr id="15" name="Facebook icon with link">
            <a:hlinkClick r:id="rId10"/>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03997" y="1751480"/>
            <a:ext cx="363600" cy="363600"/>
          </a:xfrm>
          <a:prstGeom prst="rect">
            <a:avLst/>
          </a:prstGeom>
        </p:spPr>
      </p:pic>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pic>
        <p:nvPicPr>
          <p:cNvPr id="10" name="SAP Logo">
            <a:extLst>
              <a:ext uri="{FF2B5EF4-FFF2-40B4-BE49-F238E27FC236}">
                <a16:creationId xmlns:a16="http://schemas.microsoft.com/office/drawing/2014/main" id="{2842124B-0632-493C-9E4E-815A84858A76}"/>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9949255" y="6217668"/>
            <a:ext cx="1963635" cy="359999"/>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_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5424272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ubtitle &amp; 1 column text">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70023" y="736689"/>
            <a:ext cx="11255130" cy="757255"/>
          </a:xfrm>
          <a:prstGeom prst="rect">
            <a:avLst/>
          </a:prstGeom>
        </p:spPr>
        <p:txBody>
          <a:bodyPr lIns="0" tIns="0" rIns="0" bIns="0">
            <a:noAutofit/>
          </a:bodyPr>
          <a:lstStyle>
            <a:lvl1pPr marL="0" indent="0">
              <a:buNone/>
              <a:defRPr sz="1600" b="0">
                <a:solidFill>
                  <a:schemeClr val="bg2"/>
                </a:solidFill>
                <a:latin typeface="+mn-lt"/>
                <a:ea typeface="Verdana" charset="0"/>
                <a:cs typeface="Verdana" charset="0"/>
              </a:defRPr>
            </a:lvl1pPr>
          </a:lstStyle>
          <a:p>
            <a:pPr lvl="0"/>
            <a:r>
              <a:rPr lang="en-US" noProof="0"/>
              <a:t>Click to add subtitle</a:t>
            </a:r>
          </a:p>
        </p:txBody>
      </p:sp>
      <p:sp>
        <p:nvSpPr>
          <p:cNvPr id="14" name="Title Placeholder 1"/>
          <p:cNvSpPr>
            <a:spLocks noGrp="1"/>
          </p:cNvSpPr>
          <p:nvPr>
            <p:ph type="title"/>
          </p:nvPr>
        </p:nvSpPr>
        <p:spPr>
          <a:xfrm>
            <a:off x="461134" y="402587"/>
            <a:ext cx="11255130" cy="334102"/>
          </a:xfrm>
          <a:prstGeom prst="rect">
            <a:avLst/>
          </a:prstGeom>
        </p:spPr>
        <p:txBody>
          <a:bodyPr vert="horz" lIns="0" tIns="0" rIns="0" bIns="0" rtlCol="0" anchor="t" anchorCtr="0">
            <a:noAutofit/>
          </a:bodyPr>
          <a:lstStyle>
            <a:lvl1pPr>
              <a:defRPr sz="2400">
                <a:solidFill>
                  <a:schemeClr val="accent5"/>
                </a:solidFill>
                <a:latin typeface="+mn-lt"/>
                <a:ea typeface="Verdana" charset="0"/>
                <a:cs typeface="Verdana" charset="0"/>
              </a:defRPr>
            </a:lvl1pPr>
          </a:lstStyle>
          <a:p>
            <a:r>
              <a:rPr lang="en-US" noProof="0"/>
              <a:t>Click to edit Master title style</a:t>
            </a:r>
          </a:p>
        </p:txBody>
      </p:sp>
      <p:sp>
        <p:nvSpPr>
          <p:cNvPr id="8" name="Text Placeholder 18"/>
          <p:cNvSpPr>
            <a:spLocks noGrp="1"/>
          </p:cNvSpPr>
          <p:nvPr>
            <p:ph idx="1"/>
          </p:nvPr>
        </p:nvSpPr>
        <p:spPr>
          <a:xfrm>
            <a:off x="470023" y="1665818"/>
            <a:ext cx="11255130" cy="4633383"/>
          </a:xfrm>
          <a:prstGeom prst="rect">
            <a:avLst/>
          </a:prstGeom>
        </p:spPr>
        <p:txBody>
          <a:bodyPr vert="horz" lIns="0" tIns="0" rIns="0" bIns="0" rtlCol="0">
            <a:noAutofit/>
          </a:bodyPr>
          <a:lstStyle>
            <a:lvl1pPr marL="0" indent="0" algn="l">
              <a:buFontTx/>
              <a:buNone/>
              <a:defRPr>
                <a:solidFill>
                  <a:schemeClr val="bg1"/>
                </a:solidFill>
                <a:latin typeface="+mn-lt"/>
              </a:defRPr>
            </a:lvl1pPr>
            <a:lvl2pPr marL="127000" indent="-127000" algn="l">
              <a:buClrTx/>
              <a:buSzPct val="100000"/>
              <a:buFont typeface="Arial" panose="020B0604020202020204" pitchFamily="34" charset="0"/>
              <a:buChar char="•"/>
              <a:defRPr>
                <a:solidFill>
                  <a:schemeClr val="bg1"/>
                </a:solidFill>
                <a:latin typeface="+mn-lt"/>
              </a:defRPr>
            </a:lvl2pPr>
            <a:lvl3pPr marL="279400" indent="-127000" algn="l">
              <a:buClrTx/>
              <a:buSzPct val="100000"/>
              <a:buFont typeface="Arial" panose="020B0604020202020204" pitchFamily="34" charset="0"/>
              <a:buChar char="−"/>
              <a:defRPr>
                <a:solidFill>
                  <a:schemeClr val="bg1"/>
                </a:solidFill>
                <a:latin typeface="+mn-lt"/>
              </a:defRPr>
            </a:lvl3pPr>
            <a:lvl4pPr marL="431800" indent="-127000" algn="l">
              <a:buClrTx/>
              <a:buSzPct val="100000"/>
              <a:buFont typeface="Arial" panose="020B0604020202020204" pitchFamily="34" charset="0"/>
              <a:buChar char="◦"/>
              <a:defRPr>
                <a:solidFill>
                  <a:schemeClr val="bg1"/>
                </a:solidFill>
                <a:latin typeface="+mn-lt"/>
              </a:defRPr>
            </a:lvl4pPr>
            <a:lvl5pPr marL="584200" indent="-127000" algn="l">
              <a:buClrTx/>
              <a:buSzPct val="100000"/>
              <a:buFont typeface="Arial" panose="020B0604020202020204" pitchFamily="34" charset="0"/>
              <a:buChar char="−"/>
              <a:defRPr>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p:cNvSpPr>
            <a:spLocks noGrp="1"/>
          </p:cNvSpPr>
          <p:nvPr>
            <p:ph type="body" sz="quarter" idx="15" hasCustomPrompt="1"/>
          </p:nvPr>
        </p:nvSpPr>
        <p:spPr>
          <a:xfrm>
            <a:off x="461134" y="155059"/>
            <a:ext cx="11251694" cy="203200"/>
          </a:xfrm>
        </p:spPr>
        <p:txBody>
          <a:bodyPr vert="horz" lIns="0" tIns="0" rIns="0" bIns="0" rtlCol="0">
            <a:noAutofit/>
          </a:bodyPr>
          <a:lstStyle>
            <a:lvl1pPr marL="0" indent="0">
              <a:buNone/>
              <a:defRPr lang="en-US" sz="900" b="1" kern="0" cap="all" spc="250" baseline="0" dirty="0">
                <a:solidFill>
                  <a:schemeClr val="bg2"/>
                </a:solidFill>
                <a:latin typeface="+mn-lt"/>
                <a:ea typeface="Verdana" panose="020B0604030504040204" pitchFamily="34" charset="0"/>
                <a:cs typeface="Verdana" panose="020B0604030504040204" pitchFamily="34" charset="0"/>
              </a:defRPr>
            </a:lvl1pPr>
          </a:lstStyle>
          <a:p>
            <a:pPr marL="228600" lvl="0" indent="-228600"/>
            <a:r>
              <a:rPr lang="en-US"/>
              <a:t>Breadcrumbs</a:t>
            </a:r>
          </a:p>
        </p:txBody>
      </p:sp>
    </p:spTree>
    <p:extLst>
      <p:ext uri="{BB962C8B-B14F-4D97-AF65-F5344CB8AC3E}">
        <p14:creationId xmlns:p14="http://schemas.microsoft.com/office/powerpoint/2010/main" val="28054322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90121149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2739424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94597849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32807282"/>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2020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1474793959"/>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782" r:id="rId27"/>
    <p:sldLayoutId id="2147483773" r:id="rId28"/>
    <p:sldLayoutId id="2147483775" r:id="rId29"/>
    <p:sldLayoutId id="2147483741" r:id="rId30"/>
    <p:sldLayoutId id="2147483765" r:id="rId31"/>
    <p:sldLayoutId id="2147483767" r:id="rId32"/>
    <p:sldLayoutId id="2147483783" r:id="rId33"/>
    <p:sldLayoutId id="2147483781" r:id="rId34"/>
    <p:sldLayoutId id="2147483743" r:id="rId35"/>
    <p:sldLayoutId id="2147483778" r:id="rId36"/>
    <p:sldLayoutId id="2147483774" r:id="rId37"/>
    <p:sldLayoutId id="2147483779" r:id="rId38"/>
    <p:sldLayoutId id="2147483745" r:id="rId39"/>
    <p:sldLayoutId id="2147483760" r:id="rId40"/>
    <p:sldLayoutId id="2147483768" r:id="rId41"/>
    <p:sldLayoutId id="2147483769" r:id="rId42"/>
    <p:sldLayoutId id="2147483770" r:id="rId43"/>
    <p:sldLayoutId id="2147483744" r:id="rId44"/>
    <p:sldLayoutId id="2147483780" r:id="rId45"/>
    <p:sldLayoutId id="2147483757" r:id="rId46"/>
    <p:sldLayoutId id="2147483748" r:id="rId47"/>
    <p:sldLayoutId id="2147483771" r:id="rId48"/>
    <p:sldLayoutId id="2147483763" r:id="rId49"/>
    <p:sldLayoutId id="2147483751" r:id="rId50"/>
    <p:sldLayoutId id="2147483754" r:id="rId51"/>
    <p:sldLayoutId id="2147483755" r:id="rId52"/>
    <p:sldLayoutId id="2147483813" r:id="rId53"/>
    <p:sldLayoutId id="2147483869" r:id="rId5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s://www2.deloitte.com/global/en/pages/technology/articles/sap-case-studies.html" TargetMode="External"/><Relationship Id="rId3" Type="http://schemas.openxmlformats.org/officeDocument/2006/relationships/image" Target="../media/image31.png"/><Relationship Id="rId7" Type="http://schemas.openxmlformats.org/officeDocument/2006/relationships/hyperlink" Target="https://www2.deloitte.com/global/en/pages/technology/articles/gx-sap-why-deloitte.html"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tiff"/></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tif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sap.com/about/customer-involvement/customer-stories/finder.html?sort=latest_desc&amp;tag=products:technology-platform/sap-cloud-platform/sap-cloud-platform" TargetMode="External"/><Relationship Id="rId3" Type="http://schemas.openxmlformats.org/officeDocument/2006/relationships/image" Target="../media/image20.png"/><Relationship Id="rId7" Type="http://schemas.openxmlformats.org/officeDocument/2006/relationships/hyperlink" Target="https://www.sapappcenter.com/hom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sap.com/partner/find.html"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www.mckinsey.com/business-functions/mckinsey-digital/our-insights/adopting-an-ecosystem-view-of-business-technolog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2.deloitte.com/us/en/pages/consulting/solutions/catalyst-innovation-corporate-startup-collaboration.html?id=us:2ps:3gl:confidence:eng:cons:82319:nonem:na:6VLqdguK:1161156850:379166851413:b:Catalyst:Innovation_BMM:nb"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2.deloitte.com/us/en/insights/focus/digital-maturity/digital-innovation-ecosystems-organizational-agility.html#infographic"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tiff"/><Relationship Id="rId12" Type="http://schemas.openxmlformats.org/officeDocument/2006/relationships/image" Target="../media/image29.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tiff"/><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4.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peaker"/>
          <p:cNvSpPr>
            <a:spLocks noGrp="1"/>
          </p:cNvSpPr>
          <p:nvPr>
            <p:ph type="subTitle" idx="1"/>
          </p:nvPr>
        </p:nvSpPr>
        <p:spPr>
          <a:xfrm>
            <a:off x="287999" y="5287065"/>
            <a:ext cx="11628000" cy="430887"/>
          </a:xfrm>
        </p:spPr>
        <p:txBody>
          <a:bodyPr/>
          <a:lstStyle/>
          <a:p>
            <a:r>
              <a:rPr lang="en-US"/>
              <a:t>Name, SAP</a:t>
            </a:r>
          </a:p>
          <a:p>
            <a:pPr lvl="0"/>
            <a:r>
              <a:rPr lang="en-US"/>
              <a:t>August, 2020</a:t>
            </a:r>
            <a:endParaRPr lang="en-US">
              <a:cs typeface="Arial"/>
            </a:endParaRPr>
          </a:p>
        </p:txBody>
      </p:sp>
      <p:sp>
        <p:nvSpPr>
          <p:cNvPr id="8" name="Presentation Title"/>
          <p:cNvSpPr>
            <a:spLocks noGrp="1"/>
          </p:cNvSpPr>
          <p:nvPr>
            <p:ph type="title"/>
          </p:nvPr>
        </p:nvSpPr>
        <p:spPr>
          <a:xfrm>
            <a:off x="289974" y="4166836"/>
            <a:ext cx="11905201" cy="997196"/>
          </a:xfrm>
        </p:spPr>
        <p:txBody>
          <a:bodyPr/>
          <a:lstStyle/>
          <a:p>
            <a:pPr>
              <a:spcBef>
                <a:spcPts val="567"/>
              </a:spcBef>
              <a:spcAft>
                <a:spcPts val="300"/>
              </a:spcAft>
              <a:defRPr/>
            </a:pPr>
            <a:r>
              <a:rPr lang="en-US" sz="3200" kern="0">
                <a:solidFill>
                  <a:srgbClr val="FFFFFF"/>
                </a:solidFill>
                <a:ea typeface="Arial Unicode MS"/>
                <a:cs typeface="Arial Unicode MS"/>
              </a:rPr>
              <a:t>Trusted Collaboration to Scale Business Innovation</a:t>
            </a:r>
            <a:br>
              <a:rPr lang="en-US" sz="2800" kern="0">
                <a:ea typeface="Arial Unicode MS"/>
                <a:cs typeface="Arial Unicode MS"/>
              </a:rPr>
            </a:br>
            <a:r>
              <a:rPr lang="en-US" sz="2400" kern="0">
                <a:solidFill>
                  <a:schemeClr val="accent1"/>
                </a:solidFill>
                <a:ea typeface="Arial Unicode MS"/>
                <a:cs typeface="Arial Unicode MS"/>
              </a:rPr>
              <a:t>SAP Cloud Platform Ecosystem </a:t>
            </a:r>
            <a:r>
              <a:rPr lang="en-US" sz="2400" kern="0">
                <a:ea typeface="Arial Unicode MS"/>
                <a:cs typeface="Arial Unicode MS"/>
              </a:rPr>
              <a:t>expands business value</a:t>
            </a:r>
            <a:br>
              <a:rPr lang="en-US" sz="2400"/>
            </a:br>
            <a:endParaRPr lang="de-DE" sz="1800"/>
          </a:p>
        </p:txBody>
      </p:sp>
      <p:pic>
        <p:nvPicPr>
          <p:cNvPr id="5" name="Picture Placeholder 4">
            <a:extLst>
              <a:ext uri="{FF2B5EF4-FFF2-40B4-BE49-F238E27FC236}">
                <a16:creationId xmlns:a16="http://schemas.microsoft.com/office/drawing/2014/main" id="{0AB9694B-396E-A04F-AD4F-C450C4F82AD9}"/>
              </a:ext>
            </a:extLst>
          </p:cNvPr>
          <p:cNvPicPr>
            <a:picLocks noGrp="1" noChangeAspect="1"/>
          </p:cNvPicPr>
          <p:nvPr>
            <p:ph type="pic" sz="quarter" idx="12"/>
          </p:nvPr>
        </p:nvPicPr>
        <p:blipFill>
          <a:blip r:embed="rId3"/>
          <a:srcRect t="28895" b="28895"/>
          <a:stretch>
            <a:fillRect/>
          </a:stretch>
        </p:blipFill>
        <p:spPr/>
      </p:pic>
    </p:spTree>
    <p:extLst>
      <p:ext uri="{BB962C8B-B14F-4D97-AF65-F5344CB8AC3E}">
        <p14:creationId xmlns:p14="http://schemas.microsoft.com/office/powerpoint/2010/main" val="189934694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BE1CB0-58A9-DD48-BBE9-20CB954498EA}"/>
              </a:ext>
            </a:extLst>
          </p:cNvPr>
          <p:cNvSpPr/>
          <p:nvPr/>
        </p:nvSpPr>
        <p:spPr>
          <a:xfrm>
            <a:off x="433341" y="237439"/>
            <a:ext cx="8553214" cy="830997"/>
          </a:xfrm>
          <a:prstGeom prst="rect">
            <a:avLst/>
          </a:prstGeom>
        </p:spPr>
        <p:txBody>
          <a:bodyPr wrap="square" anchor="t">
            <a:spAutoFit/>
          </a:bodyPr>
          <a:lstStyle/>
          <a:p>
            <a:r>
              <a:rPr lang="en-GB" sz="2400" b="1"/>
              <a:t>Enabling a better working world in harmony with nature for the Jiangsu region</a:t>
            </a:r>
          </a:p>
        </p:txBody>
      </p:sp>
      <p:sp>
        <p:nvSpPr>
          <p:cNvPr id="3" name="TextBox 2">
            <a:extLst>
              <a:ext uri="{FF2B5EF4-FFF2-40B4-BE49-F238E27FC236}">
                <a16:creationId xmlns:a16="http://schemas.microsoft.com/office/drawing/2014/main" id="{AC55BDCF-395F-8A41-8298-EDF61D523B44}"/>
              </a:ext>
            </a:extLst>
          </p:cNvPr>
          <p:cNvSpPr txBox="1"/>
          <p:nvPr/>
        </p:nvSpPr>
        <p:spPr>
          <a:xfrm>
            <a:off x="513320" y="1663369"/>
            <a:ext cx="6812495" cy="2855141"/>
          </a:xfrm>
          <a:prstGeom prst="rect">
            <a:avLst/>
          </a:prstGeom>
          <a:noFill/>
        </p:spPr>
        <p:txBody>
          <a:bodyPr wrap="square" lIns="0" tIns="0" rIns="0" bIns="0" rtlCol="0" anchor="t">
            <a:spAutoFit/>
          </a:bodyPr>
          <a:lstStyle/>
          <a:p>
            <a:r>
              <a:rPr lang="en-GB" sz="1600">
                <a:solidFill>
                  <a:schemeClr val="accent1"/>
                </a:solidFill>
                <a:latin typeface="+mn-lt"/>
              </a:rPr>
              <a:t>EY</a:t>
            </a:r>
            <a:r>
              <a:rPr lang="en-GB" sz="1600" b="1">
                <a:solidFill>
                  <a:schemeClr val="accent1"/>
                </a:solidFill>
                <a:latin typeface="+mn-lt"/>
              </a:rPr>
              <a:t> </a:t>
            </a:r>
            <a:r>
              <a:rPr lang="en-GB" sz="1600">
                <a:solidFill>
                  <a:schemeClr val="accent1"/>
                </a:solidFill>
                <a:latin typeface="+mn-lt"/>
                <a:ea typeface="Century Gothic"/>
                <a:cs typeface="Century Gothic"/>
                <a:sym typeface="Century Gothic"/>
              </a:rPr>
              <a:t>collaborated with SAP, local businesses, and governmental agencies to:</a:t>
            </a:r>
          </a:p>
          <a:p>
            <a:pPr marL="285750" indent="-285750">
              <a:spcBef>
                <a:spcPts val="720"/>
              </a:spcBef>
              <a:spcAft>
                <a:spcPts val="120"/>
              </a:spcAft>
              <a:buFont typeface="Arial" panose="020B0604020202020204" pitchFamily="34" charset="0"/>
              <a:buChar char="•"/>
            </a:pPr>
            <a:r>
              <a:rPr lang="en-GB" sz="1600">
                <a:latin typeface="+mn-lt"/>
                <a:ea typeface="Century Gothic"/>
                <a:cs typeface="Century Gothic"/>
                <a:sym typeface="Century Gothic"/>
              </a:rPr>
              <a:t>Identify where and when hazardous materials pass through the Jiangsu region to enable enforcement of disaster mitigation measures</a:t>
            </a:r>
            <a:endParaRPr lang="en-GB" sz="1600">
              <a:latin typeface="+mn-lt"/>
              <a:ea typeface="Century Gothic"/>
              <a:cs typeface="Century Gothic"/>
            </a:endParaRP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Tag movement of hazmat movement via blockchain</a:t>
            </a:r>
            <a:endParaRPr lang="en-GB" sz="1600">
              <a:latin typeface="+mn-lt"/>
              <a:ea typeface="Century Gothic"/>
              <a:cs typeface="Century Gothic"/>
            </a:endParaRP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Prevent movement of hazmat in non-compliant transportation through IOT integration of surveillance infrastructure</a:t>
            </a:r>
            <a:endParaRPr lang="en-GB" sz="1600">
              <a:latin typeface="+mn-lt"/>
              <a:ea typeface="Century Gothic"/>
              <a:cs typeface="Century Gothic"/>
            </a:endParaRPr>
          </a:p>
          <a:p>
            <a:pPr marL="285750" indent="-285750">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Unrestricted access to hazmat data across enterprises </a:t>
            </a:r>
            <a:r>
              <a:rPr lang="en-US" sz="1600">
                <a:latin typeface="+mn-lt"/>
                <a:ea typeface="Century Gothic"/>
                <a:cs typeface="Century Gothic"/>
              </a:rPr>
              <a:t>and authorities in the cloud </a:t>
            </a:r>
          </a:p>
          <a:p>
            <a:pPr marL="285750" indent="-285750">
              <a:lnSpc>
                <a:spcPct val="150000"/>
              </a:lnSpc>
              <a:spcBef>
                <a:spcPts val="120"/>
              </a:spcBef>
              <a:spcAft>
                <a:spcPts val="120"/>
              </a:spcAft>
              <a:buFont typeface="Arial" panose="020B0604020202020204" pitchFamily="34" charset="0"/>
              <a:buChar char="•"/>
            </a:pPr>
            <a:endParaRPr lang="en-GB" sz="1600">
              <a:latin typeface="+mn-lt"/>
              <a:ea typeface="Century Gothic"/>
              <a:cs typeface="Century Gothic"/>
              <a:sym typeface="Century Gothic"/>
            </a:endParaRPr>
          </a:p>
        </p:txBody>
      </p:sp>
      <p:cxnSp>
        <p:nvCxnSpPr>
          <p:cNvPr id="4" name="Straight Connector 3">
            <a:extLst>
              <a:ext uri="{FF2B5EF4-FFF2-40B4-BE49-F238E27FC236}">
                <a16:creationId xmlns:a16="http://schemas.microsoft.com/office/drawing/2014/main" id="{1A4C5818-61E5-B64B-A8A0-DC373231A04C}"/>
              </a:ext>
            </a:extLst>
          </p:cNvPr>
          <p:cNvCxnSpPr>
            <a:cxnSpLocks/>
          </p:cNvCxnSpPr>
          <p:nvPr/>
        </p:nvCxnSpPr>
        <p:spPr>
          <a:xfrm>
            <a:off x="550365" y="1266288"/>
            <a:ext cx="2789751"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32F0278-3912-564B-A4C4-5CCAD0CA21BD}"/>
              </a:ext>
            </a:extLst>
          </p:cNvPr>
          <p:cNvGrpSpPr/>
          <p:nvPr/>
        </p:nvGrpSpPr>
        <p:grpSpPr>
          <a:xfrm>
            <a:off x="7639996" y="1743829"/>
            <a:ext cx="1240820" cy="914400"/>
            <a:chOff x="7549257" y="2295035"/>
            <a:chExt cx="1240820" cy="914400"/>
          </a:xfrm>
        </p:grpSpPr>
        <p:grpSp>
          <p:nvGrpSpPr>
            <p:cNvPr id="8" name="Group 7">
              <a:extLst>
                <a:ext uri="{FF2B5EF4-FFF2-40B4-BE49-F238E27FC236}">
                  <a16:creationId xmlns:a16="http://schemas.microsoft.com/office/drawing/2014/main" id="{3A635191-B6F8-9445-8A96-CF2E4455FA01}"/>
                </a:ext>
              </a:extLst>
            </p:cNvPr>
            <p:cNvGrpSpPr/>
            <p:nvPr/>
          </p:nvGrpSpPr>
          <p:grpSpPr>
            <a:xfrm>
              <a:off x="7874071" y="2295035"/>
              <a:ext cx="916006" cy="914400"/>
              <a:chOff x="2379790" y="4856801"/>
              <a:chExt cx="1225102" cy="1175459"/>
            </a:xfrm>
          </p:grpSpPr>
          <p:sp>
            <p:nvSpPr>
              <p:cNvPr id="10" name="Oval 9">
                <a:extLst>
                  <a:ext uri="{FF2B5EF4-FFF2-40B4-BE49-F238E27FC236}">
                    <a16:creationId xmlns:a16="http://schemas.microsoft.com/office/drawing/2014/main" id="{0AC84B1C-D9F4-FF4F-8440-F736CAF8B4CD}"/>
                  </a:ext>
                </a:extLst>
              </p:cNvPr>
              <p:cNvSpPr/>
              <p:nvPr/>
            </p:nvSpPr>
            <p:spPr bwMode="gray">
              <a:xfrm>
                <a:off x="2379790" y="4856801"/>
                <a:ext cx="1225102" cy="1175459"/>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467FF146-18CA-304C-B68A-7BCD3815516E}"/>
                  </a:ext>
                </a:extLst>
              </p:cNvPr>
              <p:cNvSpPr/>
              <p:nvPr/>
            </p:nvSpPr>
            <p:spPr>
              <a:xfrm>
                <a:off x="2868810" y="5125516"/>
                <a:ext cx="247066" cy="613252"/>
              </a:xfrm>
              <a:prstGeom prst="rect">
                <a:avLst/>
              </a:prstGeom>
            </p:spPr>
            <p:txBody>
              <a:bodyPr wrap="none">
                <a:spAutoFit/>
              </a:bodyPr>
              <a:lstStyle/>
              <a:p>
                <a:pPr algn="ctr" fontAlgn="base">
                  <a:spcAft>
                    <a:spcPct val="0"/>
                  </a:spcAft>
                  <a:buClr>
                    <a:srgbClr val="F0AB00"/>
                  </a:buClr>
                  <a:buSzPct val="80000"/>
                </a:pPr>
                <a:endParaRPr lang="en-US" sz="2500" b="1" kern="0">
                  <a:solidFill>
                    <a:schemeClr val="accent1"/>
                  </a:solidFill>
                  <a:ea typeface="Arial Unicode MS" pitchFamily="34" charset="-128"/>
                  <a:cs typeface="Arial Unicode MS" pitchFamily="34" charset="-128"/>
                </a:endParaRPr>
              </a:p>
            </p:txBody>
          </p:sp>
        </p:grpSp>
        <p:cxnSp>
          <p:nvCxnSpPr>
            <p:cNvPr id="9" name="Straight Connector 8">
              <a:extLst>
                <a:ext uri="{FF2B5EF4-FFF2-40B4-BE49-F238E27FC236}">
                  <a16:creationId xmlns:a16="http://schemas.microsoft.com/office/drawing/2014/main" id="{97C82B27-29E7-8240-81DA-B1A1B022BD44}"/>
                </a:ext>
              </a:extLst>
            </p:cNvPr>
            <p:cNvCxnSpPr>
              <a:cxnSpLocks/>
            </p:cNvCxnSpPr>
            <p:nvPr/>
          </p:nvCxnSpPr>
          <p:spPr>
            <a:xfrm>
              <a:off x="7549257" y="2752235"/>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56C2AFA5-EDFF-4C4C-9C14-37A4D511AD5A}"/>
              </a:ext>
            </a:extLst>
          </p:cNvPr>
          <p:cNvCxnSpPr>
            <a:cxnSpLocks/>
          </p:cNvCxnSpPr>
          <p:nvPr/>
        </p:nvCxnSpPr>
        <p:spPr>
          <a:xfrm flipH="1" flipV="1">
            <a:off x="7611072" y="1209481"/>
            <a:ext cx="35939" cy="5059406"/>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B9D0568-F346-4F4A-BF0F-55DB4B3DD1E0}"/>
              </a:ext>
            </a:extLst>
          </p:cNvPr>
          <p:cNvGrpSpPr/>
          <p:nvPr/>
        </p:nvGrpSpPr>
        <p:grpSpPr>
          <a:xfrm>
            <a:off x="7639996" y="3279848"/>
            <a:ext cx="1430941" cy="914400"/>
            <a:chOff x="7545726" y="3684073"/>
            <a:chExt cx="1430941" cy="914400"/>
          </a:xfrm>
        </p:grpSpPr>
        <p:grpSp>
          <p:nvGrpSpPr>
            <p:cNvPr id="14" name="Group 13">
              <a:extLst>
                <a:ext uri="{FF2B5EF4-FFF2-40B4-BE49-F238E27FC236}">
                  <a16:creationId xmlns:a16="http://schemas.microsoft.com/office/drawing/2014/main" id="{3BE2F738-F4EB-214F-9D9A-921D12BB3AD8}"/>
                </a:ext>
              </a:extLst>
            </p:cNvPr>
            <p:cNvGrpSpPr/>
            <p:nvPr/>
          </p:nvGrpSpPr>
          <p:grpSpPr>
            <a:xfrm>
              <a:off x="7707149" y="3684073"/>
              <a:ext cx="1269518" cy="914400"/>
              <a:chOff x="2155274" y="4856804"/>
              <a:chExt cx="1697901" cy="1222952"/>
            </a:xfrm>
          </p:grpSpPr>
          <p:sp>
            <p:nvSpPr>
              <p:cNvPr id="16" name="Oval 15">
                <a:extLst>
                  <a:ext uri="{FF2B5EF4-FFF2-40B4-BE49-F238E27FC236}">
                    <a16:creationId xmlns:a16="http://schemas.microsoft.com/office/drawing/2014/main" id="{44CDF58A-66CB-5641-9A02-1EB02247DFF2}"/>
                  </a:ext>
                </a:extLst>
              </p:cNvPr>
              <p:cNvSpPr/>
              <p:nvPr/>
            </p:nvSpPr>
            <p:spPr bwMode="gray">
              <a:xfrm>
                <a:off x="2379790" y="4856804"/>
                <a:ext cx="1222953" cy="122295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9ABAF40B-75DF-D549-AB38-D5CFFFBD3D0E}"/>
                  </a:ext>
                </a:extLst>
              </p:cNvPr>
              <p:cNvSpPr/>
              <p:nvPr/>
            </p:nvSpPr>
            <p:spPr>
              <a:xfrm flipH="1">
                <a:off x="2155274" y="5137418"/>
                <a:ext cx="1697901" cy="638029"/>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80%</a:t>
                </a:r>
                <a:endParaRPr lang="en-US" sz="2500" kern="0">
                  <a:solidFill>
                    <a:schemeClr val="accent1"/>
                  </a:solidFill>
                  <a:ea typeface="Arial Unicode MS" pitchFamily="34" charset="-128"/>
                  <a:cs typeface="Arial Unicode MS" pitchFamily="34" charset="-128"/>
                </a:endParaRPr>
              </a:p>
            </p:txBody>
          </p:sp>
        </p:grpSp>
        <p:cxnSp>
          <p:nvCxnSpPr>
            <p:cNvPr id="15" name="Straight Connector 14">
              <a:extLst>
                <a:ext uri="{FF2B5EF4-FFF2-40B4-BE49-F238E27FC236}">
                  <a16:creationId xmlns:a16="http://schemas.microsoft.com/office/drawing/2014/main" id="{33E2ACB9-D1D6-934D-9186-ED9B2029F42B}"/>
                </a:ext>
              </a:extLst>
            </p:cNvPr>
            <p:cNvCxnSpPr>
              <a:cxnSpLocks/>
            </p:cNvCxnSpPr>
            <p:nvPr/>
          </p:nvCxnSpPr>
          <p:spPr>
            <a:xfrm>
              <a:off x="7545726" y="4141273"/>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9FA6634-8A95-4441-BD2B-3F5298FA461B}"/>
              </a:ext>
            </a:extLst>
          </p:cNvPr>
          <p:cNvSpPr/>
          <p:nvPr/>
        </p:nvSpPr>
        <p:spPr bwMode="gray">
          <a:xfrm rot="10800000" flipV="1">
            <a:off x="2986944" y="4236117"/>
            <a:ext cx="1597159" cy="32233"/>
          </a:xfrm>
          <a:prstGeom prst="rect">
            <a:avLst/>
          </a:prstGeom>
          <a:gradFill>
            <a:gsLst>
              <a:gs pos="7000">
                <a:schemeClr val="bg1"/>
              </a:gs>
              <a:gs pos="50000">
                <a:schemeClr val="accent3"/>
              </a:gs>
              <a:gs pos="94000">
                <a:schemeClr val="bg1"/>
              </a:gs>
            </a:gsLst>
            <a:lin ang="21594000" scaled="0"/>
          </a:gradFill>
          <a:ln w="25400" algn="ctr">
            <a:noFill/>
            <a:miter lim="800000"/>
            <a:headEnd/>
            <a:tailEnd/>
          </a:ln>
        </p:spPr>
        <p:txBody>
          <a:bodyPr lIns="90000" tIns="72000" rIns="90000" bIns="72000"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4" name="TextBox 23">
            <a:extLst>
              <a:ext uri="{FF2B5EF4-FFF2-40B4-BE49-F238E27FC236}">
                <a16:creationId xmlns:a16="http://schemas.microsoft.com/office/drawing/2014/main" id="{92E8858B-E458-E045-9C8E-62B12933B399}"/>
              </a:ext>
            </a:extLst>
          </p:cNvPr>
          <p:cNvSpPr txBox="1"/>
          <p:nvPr/>
        </p:nvSpPr>
        <p:spPr>
          <a:xfrm>
            <a:off x="9153488" y="1866570"/>
            <a:ext cx="2401429" cy="646331"/>
          </a:xfrm>
          <a:prstGeom prst="rect">
            <a:avLst/>
          </a:prstGeom>
          <a:noFill/>
        </p:spPr>
        <p:txBody>
          <a:bodyPr wrap="square" lIns="0" tIns="0" rIns="0" bIns="0" rtlCol="0">
            <a:spAutoFit/>
          </a:bodyPr>
          <a:lstStyle>
            <a:defPPr>
              <a:defRPr lang="de-DE"/>
            </a:defPPr>
            <a:lvl1pPr fontAlgn="base">
              <a:spcBef>
                <a:spcPct val="50000"/>
              </a:spcBef>
              <a:spcAft>
                <a:spcPct val="0"/>
              </a:spcAft>
              <a:buClr>
                <a:srgbClr val="F0AB00"/>
              </a:buClr>
              <a:buSzPct val="80000"/>
              <a:defRPr sz="1500" kern="0">
                <a:ea typeface="Arial Unicode MS" pitchFamily="34" charset="-128"/>
                <a:cs typeface="Arial Unicode MS" pitchFamily="34" charset="-128"/>
              </a:defRPr>
            </a:lvl1pPr>
          </a:lstStyle>
          <a:p>
            <a:r>
              <a:rPr lang="en-US" sz="1400"/>
              <a:t>Tracking of hazardous material movements from SME or larger manufacturers</a:t>
            </a:r>
            <a:r>
              <a:rPr lang="en-US" sz="1400" baseline="30000"/>
              <a:t>1</a:t>
            </a:r>
            <a:r>
              <a:rPr lang="en-US" sz="1400"/>
              <a:t> </a:t>
            </a:r>
          </a:p>
        </p:txBody>
      </p:sp>
      <p:sp>
        <p:nvSpPr>
          <p:cNvPr id="25" name="TextBox 24">
            <a:extLst>
              <a:ext uri="{FF2B5EF4-FFF2-40B4-BE49-F238E27FC236}">
                <a16:creationId xmlns:a16="http://schemas.microsoft.com/office/drawing/2014/main" id="{A0DE195C-7E8A-B448-86B6-4EECF13868F9}"/>
              </a:ext>
            </a:extLst>
          </p:cNvPr>
          <p:cNvSpPr txBox="1"/>
          <p:nvPr/>
        </p:nvSpPr>
        <p:spPr>
          <a:xfrm>
            <a:off x="9153488" y="3349632"/>
            <a:ext cx="2537036" cy="861774"/>
          </a:xfrm>
          <a:prstGeom prst="rect">
            <a:avLst/>
          </a:prstGeom>
          <a:noFill/>
        </p:spPr>
        <p:txBody>
          <a:bodyPr wrap="square" lIns="0" tIns="0" rIns="0" bIns="0" rtlCol="0">
            <a:spAutoFit/>
          </a:bodyPr>
          <a:lstStyle/>
          <a:p>
            <a:r>
              <a:rPr lang="en-US" sz="1400"/>
              <a:t>Tracking of hazardous material movements from cottage industry production and storage facilities</a:t>
            </a:r>
            <a:r>
              <a:rPr lang="en-US" sz="1400" baseline="30000"/>
              <a:t>1 </a:t>
            </a:r>
          </a:p>
        </p:txBody>
      </p:sp>
      <p:sp>
        <p:nvSpPr>
          <p:cNvPr id="28" name="Rectangle 27">
            <a:extLst>
              <a:ext uri="{FF2B5EF4-FFF2-40B4-BE49-F238E27FC236}">
                <a16:creationId xmlns:a16="http://schemas.microsoft.com/office/drawing/2014/main" id="{213670EE-3A91-9E47-82C2-1380485A6601}"/>
              </a:ext>
            </a:extLst>
          </p:cNvPr>
          <p:cNvSpPr/>
          <p:nvPr/>
        </p:nvSpPr>
        <p:spPr>
          <a:xfrm flipH="1">
            <a:off x="7816167" y="1941191"/>
            <a:ext cx="1269518" cy="477054"/>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100%</a:t>
            </a:r>
            <a:endParaRPr lang="en-US" sz="2500" kern="0">
              <a:solidFill>
                <a:schemeClr val="accent1"/>
              </a:solidFill>
              <a:ea typeface="Arial Unicode MS" pitchFamily="34" charset="-128"/>
              <a:cs typeface="Arial Unicode MS" pitchFamily="34" charset="-128"/>
            </a:endParaRPr>
          </a:p>
        </p:txBody>
      </p:sp>
      <p:sp>
        <p:nvSpPr>
          <p:cNvPr id="44" name="TextBox 43">
            <a:extLst>
              <a:ext uri="{FF2B5EF4-FFF2-40B4-BE49-F238E27FC236}">
                <a16:creationId xmlns:a16="http://schemas.microsoft.com/office/drawing/2014/main" id="{06294B23-CE40-4DE6-9458-7CBCD28148B3}"/>
              </a:ext>
            </a:extLst>
          </p:cNvPr>
          <p:cNvSpPr txBox="1"/>
          <p:nvPr/>
        </p:nvSpPr>
        <p:spPr>
          <a:xfrm>
            <a:off x="550364" y="4586698"/>
            <a:ext cx="6779372" cy="1523494"/>
          </a:xfrm>
          <a:prstGeom prst="rect">
            <a:avLst/>
          </a:prstGeom>
          <a:noFill/>
        </p:spPr>
        <p:txBody>
          <a:bodyPr wrap="square" lIns="0" tIns="0" rIns="0" bIns="0" rtlCol="0">
            <a:spAutoFit/>
          </a:bodyPr>
          <a:lstStyle/>
          <a:p>
            <a:pPr algn="ctr"/>
            <a:r>
              <a:rPr lang="en-GB" sz="1600">
                <a:solidFill>
                  <a:schemeClr val="accent1"/>
                </a:solidFill>
                <a:latin typeface="+mn-lt"/>
              </a:rPr>
              <a:t>“</a:t>
            </a:r>
            <a:r>
              <a:rPr lang="en-GB" sz="1600">
                <a:latin typeface="+mn-lt"/>
              </a:rPr>
              <a:t>Leveraging block chain and IOT solutions to tag and </a:t>
            </a:r>
            <a:r>
              <a:rPr lang="en-GB" sz="1600">
                <a:solidFill>
                  <a:schemeClr val="accent1"/>
                </a:solidFill>
                <a:latin typeface="+mn-lt"/>
              </a:rPr>
              <a:t>track hazardous materials</a:t>
            </a:r>
            <a:r>
              <a:rPr lang="en-GB" sz="1600">
                <a:latin typeface="+mn-lt"/>
              </a:rPr>
              <a:t> which in turn is </a:t>
            </a:r>
            <a:r>
              <a:rPr lang="en-GB" sz="1600">
                <a:solidFill>
                  <a:schemeClr val="accent1"/>
                </a:solidFill>
                <a:latin typeface="+mn-lt"/>
              </a:rPr>
              <a:t>cross referenced against operational data in SAP/ERP systems of manufacturers in the region </a:t>
            </a:r>
            <a:r>
              <a:rPr lang="en-GB" sz="1600">
                <a:latin typeface="+mn-lt"/>
              </a:rPr>
              <a:t>we could improve the monitoring of the transportation and storage of goods that contain hazmat components</a:t>
            </a:r>
            <a:r>
              <a:rPr lang="en-GB" sz="1600">
                <a:solidFill>
                  <a:schemeClr val="accent1"/>
                </a:solidFill>
                <a:latin typeface="+mn-lt"/>
              </a:rPr>
              <a:t>”</a:t>
            </a:r>
          </a:p>
          <a:p>
            <a:pPr algn="ctr">
              <a:spcBef>
                <a:spcPts val="600"/>
              </a:spcBef>
            </a:pPr>
            <a:r>
              <a:rPr lang="en-GB" sz="1400" i="1">
                <a:solidFill>
                  <a:schemeClr val="tx1">
                    <a:lumMod val="65000"/>
                  </a:schemeClr>
                </a:solidFill>
                <a:latin typeface="+mn-lt"/>
              </a:rPr>
              <a:t>EY ‘s submission to SAP 2020 Innovation Award</a:t>
            </a:r>
          </a:p>
        </p:txBody>
      </p:sp>
      <p:pic>
        <p:nvPicPr>
          <p:cNvPr id="31" name="Picture 30">
            <a:extLst>
              <a:ext uri="{FF2B5EF4-FFF2-40B4-BE49-F238E27FC236}">
                <a16:creationId xmlns:a16="http://schemas.microsoft.com/office/drawing/2014/main" id="{D43BE9D7-2FB2-1A4F-8BE8-EF22461A1B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3073" y1="51250" x2="58880" y2="56875"/>
                        <a14:foregroundMark x1="33906" y1="40625" x2="67214" y2="26875"/>
                      </a14:backgroundRemoval>
                    </a14:imgEffect>
                  </a14:imgLayer>
                </a14:imgProps>
              </a:ext>
            </a:extLst>
          </a:blip>
          <a:stretch>
            <a:fillRect/>
          </a:stretch>
        </p:blipFill>
        <p:spPr>
          <a:xfrm>
            <a:off x="9714134" y="-83426"/>
            <a:ext cx="2354361" cy="1569575"/>
          </a:xfrm>
          <a:prstGeom prst="rect">
            <a:avLst/>
          </a:prstGeom>
        </p:spPr>
      </p:pic>
      <p:sp>
        <p:nvSpPr>
          <p:cNvPr id="5" name="TextBox 4">
            <a:extLst>
              <a:ext uri="{FF2B5EF4-FFF2-40B4-BE49-F238E27FC236}">
                <a16:creationId xmlns:a16="http://schemas.microsoft.com/office/drawing/2014/main" id="{4AB6DDD5-F633-A24F-8DBB-AA06143B65FD}"/>
              </a:ext>
            </a:extLst>
          </p:cNvPr>
          <p:cNvSpPr txBox="1"/>
          <p:nvPr/>
        </p:nvSpPr>
        <p:spPr>
          <a:xfrm>
            <a:off x="7790180" y="6186352"/>
            <a:ext cx="1505220" cy="138499"/>
          </a:xfrm>
          <a:prstGeom prst="rect">
            <a:avLst/>
          </a:prstGeom>
          <a:noFill/>
        </p:spPr>
        <p:txBody>
          <a:bodyPr wrap="none" lIns="0" tIns="0" rIns="0" bIns="0" rtlCol="0" anchor="t">
            <a:spAutoFit/>
          </a:bodyPr>
          <a:lstStyle/>
          <a:p>
            <a:pPr fontAlgn="base">
              <a:spcBef>
                <a:spcPct val="50000"/>
              </a:spcBef>
              <a:spcAft>
                <a:spcPct val="0"/>
              </a:spcAft>
              <a:buClr>
                <a:srgbClr val="F0AB00"/>
              </a:buClr>
              <a:buSzPct val="80000"/>
            </a:pPr>
            <a:r>
              <a:rPr lang="en-US" sz="900" kern="0" baseline="30000">
                <a:ea typeface="Arial Unicode MS"/>
                <a:cs typeface="Arial Unicode MS"/>
              </a:rPr>
              <a:t>1</a:t>
            </a:r>
            <a:r>
              <a:rPr lang="en-US" sz="900" kern="0">
                <a:ea typeface="Arial Unicode MS"/>
                <a:cs typeface="Arial Unicode MS"/>
              </a:rPr>
              <a:t>Anticipated results from PoC</a:t>
            </a:r>
          </a:p>
        </p:txBody>
      </p:sp>
      <p:grpSp>
        <p:nvGrpSpPr>
          <p:cNvPr id="32" name="Group 31">
            <a:extLst>
              <a:ext uri="{FF2B5EF4-FFF2-40B4-BE49-F238E27FC236}">
                <a16:creationId xmlns:a16="http://schemas.microsoft.com/office/drawing/2014/main" id="{F5C9EF94-36F7-924B-9B96-5D60BEC3459A}"/>
              </a:ext>
            </a:extLst>
          </p:cNvPr>
          <p:cNvGrpSpPr/>
          <p:nvPr/>
        </p:nvGrpSpPr>
        <p:grpSpPr>
          <a:xfrm>
            <a:off x="7658090" y="4688584"/>
            <a:ext cx="1430941" cy="914400"/>
            <a:chOff x="7545726" y="3684073"/>
            <a:chExt cx="1430941" cy="914400"/>
          </a:xfrm>
        </p:grpSpPr>
        <p:grpSp>
          <p:nvGrpSpPr>
            <p:cNvPr id="34" name="Group 33">
              <a:extLst>
                <a:ext uri="{FF2B5EF4-FFF2-40B4-BE49-F238E27FC236}">
                  <a16:creationId xmlns:a16="http://schemas.microsoft.com/office/drawing/2014/main" id="{D3B7D933-99A5-4D46-A853-7318F51D0B69}"/>
                </a:ext>
              </a:extLst>
            </p:cNvPr>
            <p:cNvGrpSpPr/>
            <p:nvPr/>
          </p:nvGrpSpPr>
          <p:grpSpPr>
            <a:xfrm>
              <a:off x="7707149" y="3684073"/>
              <a:ext cx="1269518" cy="914400"/>
              <a:chOff x="2155274" y="4856804"/>
              <a:chExt cx="1697901" cy="1222952"/>
            </a:xfrm>
          </p:grpSpPr>
          <p:sp>
            <p:nvSpPr>
              <p:cNvPr id="36" name="Oval 35">
                <a:extLst>
                  <a:ext uri="{FF2B5EF4-FFF2-40B4-BE49-F238E27FC236}">
                    <a16:creationId xmlns:a16="http://schemas.microsoft.com/office/drawing/2014/main" id="{76C673B1-7038-B542-9423-F7D8B8D79B66}"/>
                  </a:ext>
                </a:extLst>
              </p:cNvPr>
              <p:cNvSpPr/>
              <p:nvPr/>
            </p:nvSpPr>
            <p:spPr bwMode="gray">
              <a:xfrm>
                <a:off x="2379790" y="4856804"/>
                <a:ext cx="1222953" cy="122295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37" name="Rectangle 36">
                <a:extLst>
                  <a:ext uri="{FF2B5EF4-FFF2-40B4-BE49-F238E27FC236}">
                    <a16:creationId xmlns:a16="http://schemas.microsoft.com/office/drawing/2014/main" id="{0F724E50-B1C7-DC42-91A9-657C1C37B925}"/>
                  </a:ext>
                </a:extLst>
              </p:cNvPr>
              <p:cNvSpPr/>
              <p:nvPr/>
            </p:nvSpPr>
            <p:spPr>
              <a:xfrm flipH="1">
                <a:off x="2155274" y="5137418"/>
                <a:ext cx="1697901" cy="638029"/>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4,000</a:t>
                </a:r>
                <a:endParaRPr lang="en-US" sz="2500" kern="0">
                  <a:solidFill>
                    <a:schemeClr val="accent1"/>
                  </a:solidFill>
                  <a:ea typeface="Arial Unicode MS" pitchFamily="34" charset="-128"/>
                  <a:cs typeface="Arial Unicode MS" pitchFamily="34" charset="-128"/>
                </a:endParaRPr>
              </a:p>
            </p:txBody>
          </p:sp>
        </p:grpSp>
        <p:cxnSp>
          <p:nvCxnSpPr>
            <p:cNvPr id="35" name="Straight Connector 34">
              <a:extLst>
                <a:ext uri="{FF2B5EF4-FFF2-40B4-BE49-F238E27FC236}">
                  <a16:creationId xmlns:a16="http://schemas.microsoft.com/office/drawing/2014/main" id="{616A0A21-7573-4543-8D15-7521C909212F}"/>
                </a:ext>
              </a:extLst>
            </p:cNvPr>
            <p:cNvCxnSpPr>
              <a:cxnSpLocks/>
            </p:cNvCxnSpPr>
            <p:nvPr/>
          </p:nvCxnSpPr>
          <p:spPr>
            <a:xfrm>
              <a:off x="7545726" y="4141273"/>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C7FF741A-51C4-FB42-8975-94620DFD38E4}"/>
              </a:ext>
            </a:extLst>
          </p:cNvPr>
          <p:cNvSpPr txBox="1"/>
          <p:nvPr/>
        </p:nvSpPr>
        <p:spPr>
          <a:xfrm>
            <a:off x="9153488" y="4944156"/>
            <a:ext cx="2537036" cy="215444"/>
          </a:xfrm>
          <a:prstGeom prst="rect">
            <a:avLst/>
          </a:prstGeom>
          <a:noFill/>
        </p:spPr>
        <p:txBody>
          <a:bodyPr wrap="square" lIns="0" tIns="0" rIns="0" bIns="0" rtlCol="0">
            <a:spAutoFit/>
          </a:bodyPr>
          <a:lstStyle/>
          <a:p>
            <a:r>
              <a:rPr lang="en-US" sz="1400"/>
              <a:t>Enterprises potentially impacted</a:t>
            </a:r>
            <a:endParaRPr lang="en-US" sz="1400" baseline="30000"/>
          </a:p>
        </p:txBody>
      </p:sp>
      <p:pic>
        <p:nvPicPr>
          <p:cNvPr id="33" name="Picture 32">
            <a:extLst>
              <a:ext uri="{FF2B5EF4-FFF2-40B4-BE49-F238E27FC236}">
                <a16:creationId xmlns:a16="http://schemas.microsoft.com/office/drawing/2014/main" id="{599CA080-D013-6C4D-AB3B-6B2A1E5B2E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1942" y="5751310"/>
            <a:ext cx="1276025" cy="717764"/>
          </a:xfrm>
          <a:prstGeom prst="rect">
            <a:avLst/>
          </a:prstGeom>
        </p:spPr>
      </p:pic>
    </p:spTree>
    <p:extLst>
      <p:ext uri="{BB962C8B-B14F-4D97-AF65-F5344CB8AC3E}">
        <p14:creationId xmlns:p14="http://schemas.microsoft.com/office/powerpoint/2010/main" val="18740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1000"/>
                                        <p:tgtEl>
                                          <p:spTgt spid="23"/>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out)">
                                      <p:cBhvr>
                                        <p:cTn id="23" dur="500"/>
                                        <p:tgtEl>
                                          <p:spTgt spid="12"/>
                                        </p:tgtEl>
                                      </p:cBhvr>
                                    </p:animEffect>
                                  </p:childTnLst>
                                </p:cTn>
                              </p:par>
                              <p:par>
                                <p:cTn id="24" presetID="10" presetClass="entr" presetSubtype="0" fill="hold" nodeType="with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6500"/>
                            </p:stCondLst>
                            <p:childTnLst>
                              <p:par>
                                <p:cTn id="32" presetID="10"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childTnLst>
                                </p:cTn>
                              </p:par>
                            </p:childTnLst>
                          </p:cTn>
                        </p:par>
                        <p:par>
                          <p:cTn id="35" fill="hold">
                            <p:stCondLst>
                              <p:cond delay="7500"/>
                            </p:stCondLst>
                            <p:childTnLst>
                              <p:par>
                                <p:cTn id="36" presetID="10"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F84C2-7761-4ADE-809A-6CF7BFD37BCC}"/>
              </a:ext>
            </a:extLst>
          </p:cNvPr>
          <p:cNvSpPr>
            <a:spLocks noGrp="1"/>
          </p:cNvSpPr>
          <p:nvPr>
            <p:ph type="title"/>
          </p:nvPr>
        </p:nvSpPr>
        <p:spPr>
          <a:xfrm>
            <a:off x="504001" y="504000"/>
            <a:ext cx="11186476" cy="1046440"/>
          </a:xfrm>
        </p:spPr>
        <p:txBody>
          <a:bodyPr/>
          <a:lstStyle/>
          <a:p>
            <a:r>
              <a:rPr lang="en-US">
                <a:solidFill>
                  <a:schemeClr val="accent1"/>
                </a:solidFill>
              </a:rPr>
              <a:t>Get the depth and breadth you need for tomorrow’s challenges </a:t>
            </a:r>
            <a:br>
              <a:rPr lang="en-US" b="0">
                <a:solidFill>
                  <a:schemeClr val="bg1"/>
                </a:solidFill>
              </a:rPr>
            </a:br>
            <a:r>
              <a:rPr lang="en-US" sz="2000" b="0"/>
              <a:t>To take your business to the next level, become a more Kinetic Enterprise</a:t>
            </a:r>
            <a:br>
              <a:rPr lang="en-US" sz="2000" i="1">
                <a:solidFill>
                  <a:schemeClr val="bg1"/>
                </a:solidFill>
              </a:rPr>
            </a:br>
            <a:endParaRPr lang="en-US" b="0">
              <a:solidFill>
                <a:schemeClr val="bg1"/>
              </a:solidFill>
            </a:endParaRPr>
          </a:p>
        </p:txBody>
      </p:sp>
      <p:pic>
        <p:nvPicPr>
          <p:cNvPr id="95" name="Picture 94">
            <a:extLst>
              <a:ext uri="{FF2B5EF4-FFF2-40B4-BE49-F238E27FC236}">
                <a16:creationId xmlns:a16="http://schemas.microsoft.com/office/drawing/2014/main" id="{347B8AD2-7ED9-440A-A12F-0F3A3A0C279E}"/>
              </a:ext>
            </a:extLst>
          </p:cNvPr>
          <p:cNvPicPr>
            <a:picLocks noChangeAspect="1"/>
          </p:cNvPicPr>
          <p:nvPr/>
        </p:nvPicPr>
        <p:blipFill>
          <a:blip r:embed="rId3"/>
          <a:stretch>
            <a:fillRect/>
          </a:stretch>
        </p:blipFill>
        <p:spPr>
          <a:xfrm>
            <a:off x="6097587" y="1861270"/>
            <a:ext cx="4341085" cy="2441860"/>
          </a:xfrm>
          <a:prstGeom prst="rect">
            <a:avLst/>
          </a:prstGeom>
          <a:ln>
            <a:noFill/>
          </a:ln>
          <a:effectLst>
            <a:glow rad="101600">
              <a:schemeClr val="accent3">
                <a:satMod val="175000"/>
                <a:alpha val="40000"/>
              </a:schemeClr>
            </a:glow>
            <a:outerShdw blurRad="292100" dist="139700" dir="2700000" algn="tl" rotWithShape="0">
              <a:srgbClr val="333333">
                <a:alpha val="65000"/>
              </a:srgbClr>
            </a:outerShdw>
            <a:reflection blurRad="6350" stA="50000" endA="300" endPos="55000" dir="5400000" sy="-100000" algn="bl" rotWithShape="0"/>
          </a:effectLst>
        </p:spPr>
      </p:pic>
      <p:pic>
        <p:nvPicPr>
          <p:cNvPr id="122" name="Picture 121">
            <a:extLst>
              <a:ext uri="{FF2B5EF4-FFF2-40B4-BE49-F238E27FC236}">
                <a16:creationId xmlns:a16="http://schemas.microsoft.com/office/drawing/2014/main" id="{BE20D703-A095-4ECB-932A-A1D1DB8D718F}"/>
              </a:ext>
            </a:extLst>
          </p:cNvPr>
          <p:cNvPicPr>
            <a:picLocks noChangeAspect="1"/>
          </p:cNvPicPr>
          <p:nvPr/>
        </p:nvPicPr>
        <p:blipFill>
          <a:blip r:embed="rId4"/>
          <a:stretch>
            <a:fillRect/>
          </a:stretch>
        </p:blipFill>
        <p:spPr>
          <a:xfrm>
            <a:off x="7149023" y="4074818"/>
            <a:ext cx="4275301" cy="1475279"/>
          </a:xfrm>
          <a:prstGeom prst="rect">
            <a:avLst/>
          </a:prstGeom>
          <a:ln>
            <a:noFill/>
          </a:ln>
          <a:effectLst>
            <a:glow rad="101600">
              <a:schemeClr val="accent3">
                <a:satMod val="175000"/>
                <a:alpha val="40000"/>
              </a:schemeClr>
            </a:glow>
            <a:outerShdw blurRad="292100" dist="139700" dir="2700000" algn="tl" rotWithShape="0">
              <a:srgbClr val="333333">
                <a:alpha val="65000"/>
              </a:srgbClr>
            </a:outerShdw>
            <a:reflection blurRad="6350" stA="50000" endA="300" endPos="55000" dir="5400000" sy="-100000" algn="bl" rotWithShape="0"/>
          </a:effectLst>
        </p:spPr>
      </p:pic>
      <p:pic>
        <p:nvPicPr>
          <p:cNvPr id="17" name="Picture 16" descr="A picture containing drawing&#10;&#10;Description automatically generated">
            <a:extLst>
              <a:ext uri="{FF2B5EF4-FFF2-40B4-BE49-F238E27FC236}">
                <a16:creationId xmlns:a16="http://schemas.microsoft.com/office/drawing/2014/main" id="{6E3DB4A1-B54A-0D48-A052-E4CB33B137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4024" r="92683">
                        <a14:foregroundMark x1="4268" y1="33750" x2="8415" y2="76667"/>
                        <a14:foregroundMark x1="23659" y1="63333" x2="27195" y2="73750"/>
                        <a14:foregroundMark x1="90732" y1="76667" x2="90732" y2="76667"/>
                        <a14:foregroundMark x1="92683" y1="76667" x2="92683" y2="76667"/>
                        <a14:foregroundMark x1="32439" y1="40000" x2="32439" y2="40000"/>
                        <a14:foregroundMark x1="40854" y1="47917" x2="40854" y2="47917"/>
                        <a14:foregroundMark x1="52683" y1="51667" x2="52683" y2="51667"/>
                        <a14:foregroundMark x1="52683" y1="28333" x2="52683" y2="28333"/>
                        <a14:foregroundMark x1="59146" y1="47917" x2="59146" y2="47917"/>
                        <a14:foregroundMark x1="70610" y1="44167" x2="70610" y2="44167"/>
                        <a14:foregroundMark x1="83902" y1="59583" x2="83902" y2="59583"/>
                      </a14:backgroundRemoval>
                    </a14:imgEffect>
                  </a14:imgLayer>
                </a14:imgProps>
              </a:ext>
            </a:extLst>
          </a:blip>
          <a:stretch>
            <a:fillRect/>
          </a:stretch>
        </p:blipFill>
        <p:spPr>
          <a:xfrm>
            <a:off x="10438726" y="546020"/>
            <a:ext cx="1635360" cy="478642"/>
          </a:xfrm>
          <a:prstGeom prst="rect">
            <a:avLst/>
          </a:prstGeom>
        </p:spPr>
      </p:pic>
      <p:sp>
        <p:nvSpPr>
          <p:cNvPr id="4" name="TextBox 3">
            <a:hlinkClick r:id="rId7"/>
            <a:extLst>
              <a:ext uri="{FF2B5EF4-FFF2-40B4-BE49-F238E27FC236}">
                <a16:creationId xmlns:a16="http://schemas.microsoft.com/office/drawing/2014/main" id="{8368D051-978E-4B4A-B0F2-F566E35FB9D5}"/>
              </a:ext>
            </a:extLst>
          </p:cNvPr>
          <p:cNvSpPr txBox="1"/>
          <p:nvPr/>
        </p:nvSpPr>
        <p:spPr>
          <a:xfrm>
            <a:off x="7046718" y="5918931"/>
            <a:ext cx="3866443"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a:solidFill>
                  <a:schemeClr val="bg1"/>
                </a:solidFill>
                <a:ea typeface="Arial Unicode MS" pitchFamily="34" charset="-128"/>
                <a:cs typeface="Arial Unicode MS" pitchFamily="34" charset="-128"/>
                <a:hlinkClick r:id="rId7"/>
              </a:rPr>
              <a:t>Learn more about why Deloitte + SAP</a:t>
            </a:r>
            <a:endParaRPr lang="en-US" sz="1800" kern="0">
              <a:solidFill>
                <a:schemeClr val="bg1"/>
              </a:solidFill>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2A70B400-1AF2-3A4F-9619-7D962DFE5713}"/>
              </a:ext>
            </a:extLst>
          </p:cNvPr>
          <p:cNvSpPr/>
          <p:nvPr/>
        </p:nvSpPr>
        <p:spPr>
          <a:xfrm>
            <a:off x="768926" y="2564192"/>
            <a:ext cx="47306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SAP Design Partner for Intelligent Enterprise Suite</a:t>
            </a:r>
            <a:r>
              <a:rPr kumimoji="0" lang="en-US" sz="1400" b="0"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for Total Workforce Management and Lead to Cash</a:t>
            </a:r>
          </a:p>
        </p:txBody>
      </p:sp>
      <p:sp>
        <p:nvSpPr>
          <p:cNvPr id="18" name="TextBox 17">
            <a:extLst>
              <a:ext uri="{FF2B5EF4-FFF2-40B4-BE49-F238E27FC236}">
                <a16:creationId xmlns:a16="http://schemas.microsoft.com/office/drawing/2014/main" id="{0D94BE30-E708-E946-B636-54921F4038DE}"/>
              </a:ext>
            </a:extLst>
          </p:cNvPr>
          <p:cNvSpPr txBox="1"/>
          <p:nvPr/>
        </p:nvSpPr>
        <p:spPr bwMode="gray">
          <a:xfrm>
            <a:off x="886568" y="1661835"/>
            <a:ext cx="2585848" cy="601998"/>
          </a:xfrm>
          <a:prstGeom prst="rect">
            <a:avLst/>
          </a:prstGeom>
        </p:spPr>
        <p:txBody>
          <a:bodyPr wrap="square" lIns="0" rIns="0" rtlCol="0" anchor="t" anchorCtr="0">
            <a:noAutofit/>
          </a:bodyPr>
          <a:lstStyle>
            <a:defPPr>
              <a:defRPr lang="en-US"/>
            </a:defPPr>
            <a:lvl1pPr>
              <a:defRPr sz="480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chemeClr val="accent1"/>
                </a:solidFill>
                <a:effectLst/>
                <a:uLnTx/>
                <a:uFillTx/>
                <a:latin typeface="+mj-lt"/>
              </a:rPr>
              <a:t>2,300</a:t>
            </a:r>
            <a:r>
              <a:rPr kumimoji="0" lang="en-US" sz="3600" b="1" i="0" u="none" strike="noStrike" kern="0" cap="none" spc="0" normalizeH="0" noProof="0">
                <a:ln>
                  <a:noFill/>
                </a:ln>
                <a:solidFill>
                  <a:schemeClr val="accent1"/>
                </a:solidFill>
                <a:effectLst/>
                <a:uLnTx/>
                <a:uFillTx/>
                <a:latin typeface="+mj-lt"/>
              </a:rPr>
              <a:t>+</a:t>
            </a:r>
          </a:p>
        </p:txBody>
      </p:sp>
      <p:sp>
        <p:nvSpPr>
          <p:cNvPr id="19" name="Rectangle 18">
            <a:extLst>
              <a:ext uri="{FF2B5EF4-FFF2-40B4-BE49-F238E27FC236}">
                <a16:creationId xmlns:a16="http://schemas.microsoft.com/office/drawing/2014/main" id="{9A129751-08FF-3141-93FF-E4AEEE330376}"/>
              </a:ext>
            </a:extLst>
          </p:cNvPr>
          <p:cNvSpPr/>
          <p:nvPr/>
        </p:nvSpPr>
        <p:spPr>
          <a:xfrm>
            <a:off x="770851" y="2303872"/>
            <a:ext cx="32869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SAP Innovation Architects</a:t>
            </a:r>
          </a:p>
        </p:txBody>
      </p:sp>
      <p:sp>
        <p:nvSpPr>
          <p:cNvPr id="21" name="TextBox 20">
            <a:extLst>
              <a:ext uri="{FF2B5EF4-FFF2-40B4-BE49-F238E27FC236}">
                <a16:creationId xmlns:a16="http://schemas.microsoft.com/office/drawing/2014/main" id="{F20B1218-7FB7-554B-8183-ED1DC1B5EE21}"/>
              </a:ext>
            </a:extLst>
          </p:cNvPr>
          <p:cNvSpPr txBox="1"/>
          <p:nvPr/>
        </p:nvSpPr>
        <p:spPr bwMode="gray">
          <a:xfrm>
            <a:off x="884643" y="3369011"/>
            <a:ext cx="697627" cy="646331"/>
          </a:xfrm>
          <a:prstGeom prst="rect">
            <a:avLst/>
          </a:prstGeom>
        </p:spPr>
        <p:txBody>
          <a:bodyPr wrap="square" lIns="0" rIns="0" rtlCol="0" anchor="b" anchorCtr="0">
            <a:noAutofit/>
          </a:bodyPr>
          <a:lstStyle>
            <a:defPPr>
              <a:defRPr lang="de-DE"/>
            </a:defPPr>
            <a:lvl1pPr marR="0" lvl="0" indent="0" defTabSz="914400" fontAlgn="auto">
              <a:lnSpc>
                <a:spcPct val="100000"/>
              </a:lnSpc>
              <a:spcBef>
                <a:spcPts val="0"/>
              </a:spcBef>
              <a:spcAft>
                <a:spcPts val="0"/>
              </a:spcAft>
              <a:buClrTx/>
              <a:buSzTx/>
              <a:buFontTx/>
              <a:buNone/>
              <a:tabLst/>
              <a:defRPr kumimoji="0" sz="3600" b="1" i="0" u="none" strike="noStrike" kern="0" cap="none" spc="0" normalizeH="0" baseline="0">
                <a:ln>
                  <a:noFill/>
                </a:ln>
                <a:solidFill>
                  <a:schemeClr val="accent1"/>
                </a:solidFill>
                <a:effectLst/>
                <a:uLnTx/>
                <a:uFillTx/>
                <a:latin typeface="+mj-lt"/>
                <a:ea typeface="Open Sans" panose="020B0606030504020204" pitchFamily="34" charset="0"/>
                <a:cs typeface="Open Sans" panose="020B0606030504020204" pitchFamily="34" charset="0"/>
              </a:defRPr>
            </a:lvl1pPr>
          </a:lstStyle>
          <a:p>
            <a:r>
              <a:rPr lang="en-US"/>
              <a:t>38</a:t>
            </a:r>
          </a:p>
        </p:txBody>
      </p:sp>
      <p:sp>
        <p:nvSpPr>
          <p:cNvPr id="23" name="Rectangle 22">
            <a:extLst>
              <a:ext uri="{FF2B5EF4-FFF2-40B4-BE49-F238E27FC236}">
                <a16:creationId xmlns:a16="http://schemas.microsoft.com/office/drawing/2014/main" id="{DB28C763-61E0-9C4E-AA49-B743A340C97F}"/>
              </a:ext>
            </a:extLst>
          </p:cNvPr>
          <p:cNvSpPr/>
          <p:nvPr/>
        </p:nvSpPr>
        <p:spPr>
          <a:xfrm>
            <a:off x="1356136" y="3537869"/>
            <a:ext cx="241629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LIVE</a:t>
            </a:r>
            <a:r>
              <a:rPr kumimoji="0" lang="en-US" sz="1800" b="0" i="0" u="none" strike="noStrike" kern="1200" cap="none" spc="0" normalizeH="0" baseline="0" noProof="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24" name="Rectangle 23">
            <a:extLst>
              <a:ext uri="{FF2B5EF4-FFF2-40B4-BE49-F238E27FC236}">
                <a16:creationId xmlns:a16="http://schemas.microsoft.com/office/drawing/2014/main" id="{AF4CB95F-3D9A-9446-9177-36C83563DCE3}"/>
              </a:ext>
            </a:extLst>
          </p:cNvPr>
          <p:cNvSpPr/>
          <p:nvPr/>
        </p:nvSpPr>
        <p:spPr>
          <a:xfrm>
            <a:off x="768926" y="3920488"/>
            <a:ext cx="2532425" cy="369332"/>
          </a:xfrm>
          <a:prstGeom prst="rect">
            <a:avLst/>
          </a:prstGeom>
        </p:spPr>
        <p:txBody>
          <a:bodyPr wrap="none">
            <a:spAutoFit/>
          </a:bodyPr>
          <a:lstStyle/>
          <a:p>
            <a:pPr lvl="0" defTabSz="914400">
              <a:defRPr/>
            </a:pPr>
            <a:r>
              <a:rPr lang="en-US" sz="1800">
                <a:solidFill>
                  <a:prstClr val="white"/>
                </a:solidFill>
                <a:latin typeface="Open Sans" panose="020B0606030504020204" pitchFamily="34" charset="0"/>
                <a:ea typeface="Open Sans" panose="020B0606030504020204" pitchFamily="34" charset="0"/>
                <a:cs typeface="Open Sans" panose="020B0606030504020204" pitchFamily="34" charset="0"/>
                <a:hlinkClick r:id="rId8"/>
              </a:rPr>
              <a:t>Global Innovation Clients</a:t>
            </a:r>
            <a:endParaRPr lang="en-US" sz="18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2A1683B-A837-254A-A1DB-340215D60F98}"/>
              </a:ext>
            </a:extLst>
          </p:cNvPr>
          <p:cNvSpPr/>
          <p:nvPr/>
        </p:nvSpPr>
        <p:spPr>
          <a:xfrm>
            <a:off x="768926" y="5164878"/>
            <a:ext cx="32749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Innovation Assets </a:t>
            </a:r>
          </a:p>
        </p:txBody>
      </p:sp>
      <p:sp>
        <p:nvSpPr>
          <p:cNvPr id="26" name="TextBox 25">
            <a:extLst>
              <a:ext uri="{FF2B5EF4-FFF2-40B4-BE49-F238E27FC236}">
                <a16:creationId xmlns:a16="http://schemas.microsoft.com/office/drawing/2014/main" id="{72C976A8-53E3-844E-8D5B-BDD48ED74E6F}"/>
              </a:ext>
            </a:extLst>
          </p:cNvPr>
          <p:cNvSpPr txBox="1"/>
          <p:nvPr/>
        </p:nvSpPr>
        <p:spPr bwMode="gray">
          <a:xfrm>
            <a:off x="865667" y="4610461"/>
            <a:ext cx="966931" cy="646331"/>
          </a:xfrm>
          <a:prstGeom prst="rect">
            <a:avLst/>
          </a:prstGeom>
        </p:spPr>
        <p:txBody>
          <a:bodyPr wrap="square" lIns="0" rIns="0" rtlCol="0" anchor="b" anchorCtr="0">
            <a:noAutofit/>
          </a:bodyPr>
          <a:lstStyle>
            <a:defPPr>
              <a:defRPr lang="de-DE"/>
            </a:defPPr>
            <a:lvl1pPr marR="0" lvl="0" indent="0" defTabSz="914400" fontAlgn="auto">
              <a:lnSpc>
                <a:spcPct val="100000"/>
              </a:lnSpc>
              <a:spcBef>
                <a:spcPts val="0"/>
              </a:spcBef>
              <a:spcAft>
                <a:spcPts val="0"/>
              </a:spcAft>
              <a:buClrTx/>
              <a:buSzTx/>
              <a:buFontTx/>
              <a:buNone/>
              <a:tabLst/>
              <a:defRPr kumimoji="0" sz="3600" b="1" i="0" u="none" strike="noStrike" kern="0" cap="none" spc="0" normalizeH="0" baseline="0">
                <a:ln>
                  <a:noFill/>
                </a:ln>
                <a:solidFill>
                  <a:schemeClr val="accent1"/>
                </a:solidFill>
                <a:effectLst/>
                <a:uLnTx/>
                <a:uFillTx/>
                <a:latin typeface="+mj-lt"/>
                <a:ea typeface="Open Sans" panose="020B0606030504020204" pitchFamily="34" charset="0"/>
                <a:cs typeface="Open Sans" panose="020B0606030504020204" pitchFamily="34" charset="0"/>
              </a:defRPr>
            </a:lvl1pPr>
          </a:lstStyle>
          <a:p>
            <a:r>
              <a:rPr lang="en-US"/>
              <a:t>60+</a:t>
            </a:r>
          </a:p>
        </p:txBody>
      </p:sp>
      <p:sp>
        <p:nvSpPr>
          <p:cNvPr id="27" name="Rectangle 26">
            <a:extLst>
              <a:ext uri="{FF2B5EF4-FFF2-40B4-BE49-F238E27FC236}">
                <a16:creationId xmlns:a16="http://schemas.microsoft.com/office/drawing/2014/main" id="{E44D6BB2-53E0-A24B-9BCD-89A1CC8683DD}"/>
              </a:ext>
            </a:extLst>
          </p:cNvPr>
          <p:cNvSpPr/>
          <p:nvPr/>
        </p:nvSpPr>
        <p:spPr>
          <a:xfrm>
            <a:off x="768926" y="5477388"/>
            <a:ext cx="4730617" cy="738664"/>
          </a:xfrm>
          <a:prstGeom prst="rect">
            <a:avLst/>
          </a:prstGeom>
        </p:spPr>
        <p:txBody>
          <a:bodyPr wrap="square">
            <a:spAutoFit/>
          </a:bodyPr>
          <a:lstStyle/>
          <a:p>
            <a:pPr lvl="0" defTabSz="914400">
              <a:defRPr/>
            </a:pPr>
            <a:r>
              <a:rPr lang="en-US" sz="1400">
                <a:latin typeface="Open Sans" panose="020B0606030504020204" pitchFamily="34" charset="0"/>
                <a:ea typeface="Open Sans" panose="020B0606030504020204" pitchFamily="34" charset="0"/>
                <a:cs typeface="Open Sans" panose="020B0606030504020204" pitchFamily="34" charset="0"/>
              </a:rPr>
              <a:t>Fleet Management, Cold Chain, Smart City, Connected Products, Predictive Maintenance, and more</a:t>
            </a:r>
          </a:p>
          <a:p>
            <a:pPr lvl="0" defTabSz="914400">
              <a:defRPr/>
            </a:pPr>
            <a:endParaRPr lang="en-US" sz="1400" b="1">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922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C556-B9D9-D441-94E4-FA1971D1EA07}"/>
              </a:ext>
            </a:extLst>
          </p:cNvPr>
          <p:cNvSpPr>
            <a:spLocks noGrp="1"/>
          </p:cNvSpPr>
          <p:nvPr>
            <p:ph type="title"/>
          </p:nvPr>
        </p:nvSpPr>
        <p:spPr>
          <a:xfrm>
            <a:off x="504000" y="503999"/>
            <a:ext cx="11431967" cy="1384995"/>
          </a:xfrm>
        </p:spPr>
        <p:txBody>
          <a:bodyPr/>
          <a:lstStyle/>
          <a:p>
            <a:r>
              <a:rPr lang="en-US">
                <a:solidFill>
                  <a:schemeClr val="accent1"/>
                </a:solidFill>
              </a:rPr>
              <a:t>Innovate</a:t>
            </a:r>
            <a:r>
              <a:rPr lang="en-US"/>
              <a:t> with best in-class, ready-to-deploy solutions</a:t>
            </a:r>
            <a:br>
              <a:rPr lang="en-US"/>
            </a:br>
            <a:r>
              <a:rPr lang="en-US" sz="2200" b="0"/>
              <a:t>Extensions and applications that </a:t>
            </a:r>
            <a:r>
              <a:rPr lang="en-US" sz="2200" b="0">
                <a:solidFill>
                  <a:schemeClr val="accent1"/>
                </a:solidFill>
              </a:rPr>
              <a:t>seamlessly extend your core business processes </a:t>
            </a:r>
            <a:br>
              <a:rPr lang="en-US" b="0"/>
            </a:br>
            <a:br>
              <a:rPr lang="en-US"/>
            </a:br>
            <a:endParaRPr lang="en-US" sz="1800" b="0">
              <a:solidFill>
                <a:schemeClr val="accent1"/>
              </a:solidFill>
            </a:endParaRPr>
          </a:p>
        </p:txBody>
      </p:sp>
      <p:grpSp>
        <p:nvGrpSpPr>
          <p:cNvPr id="3" name="Group 2">
            <a:extLst>
              <a:ext uri="{FF2B5EF4-FFF2-40B4-BE49-F238E27FC236}">
                <a16:creationId xmlns:a16="http://schemas.microsoft.com/office/drawing/2014/main" id="{9E713DF5-D45A-0746-B000-5EB92FE26C43}"/>
              </a:ext>
            </a:extLst>
          </p:cNvPr>
          <p:cNvGrpSpPr/>
          <p:nvPr/>
        </p:nvGrpSpPr>
        <p:grpSpPr>
          <a:xfrm>
            <a:off x="8496055" y="2143076"/>
            <a:ext cx="2198535" cy="1718369"/>
            <a:chOff x="1825079" y="1800898"/>
            <a:chExt cx="2198535" cy="1718369"/>
          </a:xfrm>
        </p:grpSpPr>
        <p:sp>
          <p:nvSpPr>
            <p:cNvPr id="57" name="TextBox 56">
              <a:extLst>
                <a:ext uri="{FF2B5EF4-FFF2-40B4-BE49-F238E27FC236}">
                  <a16:creationId xmlns:a16="http://schemas.microsoft.com/office/drawing/2014/main" id="{E31A7C79-4F06-6C48-9AB5-8F7796E516FC}"/>
                </a:ext>
              </a:extLst>
            </p:cNvPr>
            <p:cNvSpPr txBox="1"/>
            <p:nvPr/>
          </p:nvSpPr>
          <p:spPr>
            <a:xfrm>
              <a:off x="1825079" y="3149935"/>
              <a:ext cx="2198535" cy="369332"/>
            </a:xfrm>
            <a:prstGeom prst="rect">
              <a:avLst/>
            </a:prstGeom>
            <a:noFill/>
            <a:ln>
              <a:noFill/>
            </a:ln>
          </p:spPr>
          <p:txBody>
            <a:bodyPr wrap="square" lIns="0" tIns="0" rIns="0" bIns="0" rtlCol="0">
              <a:spAutoFit/>
            </a:bodyPr>
            <a:lstStyle/>
            <a:p>
              <a:pPr algn="ctr" fontAlgn="base">
                <a:spcBef>
                  <a:spcPct val="50000"/>
                </a:spcBef>
                <a:spcAft>
                  <a:spcPct val="0"/>
                </a:spcAft>
                <a:buClr>
                  <a:srgbClr val="F0AB00"/>
                </a:buClr>
                <a:buSzPct val="80000"/>
              </a:pPr>
              <a:endParaRPr lang="en-US" sz="2400" kern="0">
                <a:solidFill>
                  <a:srgbClr val="BE008C"/>
                </a:solidFill>
                <a:ea typeface="Arial Unicode MS" pitchFamily="34" charset="-128"/>
                <a:cs typeface="Arial Unicode MS" pitchFamily="34" charset="-128"/>
              </a:endParaRPr>
            </a:p>
          </p:txBody>
        </p:sp>
        <p:pic>
          <p:nvPicPr>
            <p:cNvPr id="59" name="Picture 58">
              <a:extLst>
                <a:ext uri="{FF2B5EF4-FFF2-40B4-BE49-F238E27FC236}">
                  <a16:creationId xmlns:a16="http://schemas.microsoft.com/office/drawing/2014/main" id="{649C1A15-F4D4-CA45-A6C5-C294A22F4432}"/>
                </a:ext>
              </a:extLst>
            </p:cNvPr>
            <p:cNvPicPr>
              <a:picLocks noChangeAspect="1"/>
            </p:cNvPicPr>
            <p:nvPr/>
          </p:nvPicPr>
          <p:blipFill>
            <a:blip r:embed="rId3"/>
            <a:stretch>
              <a:fillRect/>
            </a:stretch>
          </p:blipFill>
          <p:spPr>
            <a:xfrm>
              <a:off x="2307937" y="1800898"/>
              <a:ext cx="1221531" cy="1221531"/>
            </a:xfrm>
            <a:prstGeom prst="rect">
              <a:avLst/>
            </a:prstGeom>
          </p:spPr>
        </p:pic>
      </p:grpSp>
      <p:sp>
        <p:nvSpPr>
          <p:cNvPr id="98" name="TextBox 97">
            <a:extLst>
              <a:ext uri="{FF2B5EF4-FFF2-40B4-BE49-F238E27FC236}">
                <a16:creationId xmlns:a16="http://schemas.microsoft.com/office/drawing/2014/main" id="{1A07BC1C-F87B-4642-9AE1-04FAE8A0B2BB}"/>
              </a:ext>
            </a:extLst>
          </p:cNvPr>
          <p:cNvSpPr txBox="1"/>
          <p:nvPr/>
        </p:nvSpPr>
        <p:spPr>
          <a:xfrm>
            <a:off x="456059" y="2224228"/>
            <a:ext cx="6587679" cy="3454792"/>
          </a:xfrm>
          <a:prstGeom prst="rect">
            <a:avLst/>
          </a:prstGeom>
          <a:noFill/>
        </p:spPr>
        <p:txBody>
          <a:bodyPr wrap="square" lIns="0" tIns="0" rIns="0" bIns="0" rtlCol="0" anchor="t">
            <a:spAutoFit/>
          </a:bodyPr>
          <a:lstStyle/>
          <a:p>
            <a:pPr fontAlgn="base">
              <a:spcBef>
                <a:spcPts val="1500"/>
              </a:spcBef>
              <a:spcAft>
                <a:spcPct val="0"/>
              </a:spcAft>
              <a:buClr>
                <a:schemeClr val="tx2">
                  <a:lumMod val="75000"/>
                </a:schemeClr>
              </a:buClr>
              <a:buSzPct val="80000"/>
            </a:pPr>
            <a:r>
              <a:rPr lang="en-US" sz="1800" kern="0">
                <a:ea typeface="Arial Unicode MS"/>
                <a:cs typeface="Arial Unicode MS"/>
              </a:rPr>
              <a:t>Choice of over 1,600 </a:t>
            </a:r>
            <a:r>
              <a:rPr lang="en-US" sz="1800" b="1" kern="0">
                <a:ea typeface="Arial Unicode MS"/>
                <a:cs typeface="Arial Unicode MS"/>
              </a:rPr>
              <a:t>partner apps that work with your business</a:t>
            </a:r>
          </a:p>
          <a:p>
            <a:pPr fontAlgn="base">
              <a:spcBef>
                <a:spcPts val="1500"/>
              </a:spcBef>
              <a:spcAft>
                <a:spcPct val="0"/>
              </a:spcAft>
              <a:buClr>
                <a:schemeClr val="tx2">
                  <a:lumMod val="75000"/>
                </a:schemeClr>
              </a:buClr>
              <a:buSzPct val="80000"/>
            </a:pPr>
            <a:endParaRPr lang="en-US" sz="1800" kern="0">
              <a:ea typeface="Arial Unicode MS" pitchFamily="34" charset="-128"/>
              <a:cs typeface="Arial Unicode MS" pitchFamily="34" charset="-128"/>
            </a:endParaRPr>
          </a:p>
          <a:p>
            <a:pPr fontAlgn="base">
              <a:spcBef>
                <a:spcPts val="1500"/>
              </a:spcBef>
              <a:spcAft>
                <a:spcPct val="0"/>
              </a:spcAft>
              <a:buClr>
                <a:schemeClr val="tx2">
                  <a:lumMod val="75000"/>
                </a:schemeClr>
              </a:buClr>
              <a:buSzPct val="80000"/>
            </a:pPr>
            <a:r>
              <a:rPr lang="en-US" sz="1800" kern="0">
                <a:ea typeface="Arial Unicode MS" pitchFamily="34" charset="-128"/>
                <a:cs typeface="Arial Unicode MS" pitchFamily="34" charset="-128"/>
              </a:rPr>
              <a:t>Self-service </a:t>
            </a:r>
            <a:r>
              <a:rPr lang="en-US" sz="1800" b="1" kern="0">
                <a:ea typeface="Arial Unicode MS" pitchFamily="34" charset="-128"/>
                <a:cs typeface="Arial Unicode MS" pitchFamily="34" charset="-128"/>
              </a:rPr>
              <a:t>marketplace</a:t>
            </a:r>
            <a:r>
              <a:rPr lang="en-US" sz="1800" kern="0">
                <a:ea typeface="Arial Unicode MS" pitchFamily="34" charset="-128"/>
                <a:cs typeface="Arial Unicode MS" pitchFamily="34" charset="-128"/>
              </a:rPr>
              <a:t> to discover, try, buy, and manage apps </a:t>
            </a:r>
            <a:r>
              <a:rPr lang="en-US" sz="1800" b="1" kern="0">
                <a:ea typeface="Arial Unicode MS" pitchFamily="34" charset="-128"/>
                <a:cs typeface="Arial Unicode MS" pitchFamily="34" charset="-128"/>
              </a:rPr>
              <a:t>that extend SAP solutions</a:t>
            </a:r>
          </a:p>
          <a:p>
            <a:pPr fontAlgn="base">
              <a:spcBef>
                <a:spcPts val="1500"/>
              </a:spcBef>
              <a:spcAft>
                <a:spcPct val="0"/>
              </a:spcAft>
              <a:buClr>
                <a:schemeClr val="tx2">
                  <a:lumMod val="75000"/>
                </a:schemeClr>
              </a:buClr>
              <a:buSzPct val="80000"/>
            </a:pPr>
            <a:endParaRPr lang="en-US" sz="1800" kern="0">
              <a:ea typeface="Arial Unicode MS" pitchFamily="34" charset="-128"/>
              <a:cs typeface="Arial Unicode MS" pitchFamily="34" charset="-128"/>
            </a:endParaRPr>
          </a:p>
          <a:p>
            <a:pPr fontAlgn="base">
              <a:spcBef>
                <a:spcPts val="1500"/>
              </a:spcBef>
              <a:spcAft>
                <a:spcPct val="0"/>
              </a:spcAft>
              <a:buClr>
                <a:schemeClr val="tx2">
                  <a:lumMod val="75000"/>
                </a:schemeClr>
              </a:buClr>
              <a:buSzPct val="80000"/>
            </a:pPr>
            <a:r>
              <a:rPr lang="en-US" sz="1800" kern="0">
                <a:ea typeface="Arial Unicode MS"/>
                <a:cs typeface="Arial Unicode MS"/>
              </a:rPr>
              <a:t>Highly-motivated innovator community catering to SAP’s </a:t>
            </a:r>
            <a:r>
              <a:rPr lang="en-US" sz="1800" b="1" kern="0">
                <a:ea typeface="Arial Unicode MS"/>
                <a:cs typeface="Arial Unicode MS"/>
              </a:rPr>
              <a:t>400,000+ customers</a:t>
            </a:r>
          </a:p>
          <a:p>
            <a:pPr marL="285750" indent="-285750" fontAlgn="base">
              <a:spcBef>
                <a:spcPts val="1500"/>
              </a:spcBef>
              <a:spcAft>
                <a:spcPct val="0"/>
              </a:spcAft>
              <a:buClr>
                <a:schemeClr val="tx2">
                  <a:lumMod val="75000"/>
                </a:schemeClr>
              </a:buClr>
              <a:buSzPct val="80000"/>
              <a:buFont typeface="Arial" panose="020B0604020202020204" pitchFamily="34" charset="0"/>
              <a:buChar char="•"/>
            </a:pPr>
            <a:endParaRPr lang="en-US" sz="1800" kern="0">
              <a:ea typeface="Arial Unicode MS" pitchFamily="34" charset="-128"/>
              <a:cs typeface="Arial Unicode MS" pitchFamily="34" charset="-128"/>
            </a:endParaRPr>
          </a:p>
        </p:txBody>
      </p:sp>
      <p:sp>
        <p:nvSpPr>
          <p:cNvPr id="35" name="TextBox 34">
            <a:extLst>
              <a:ext uri="{FF2B5EF4-FFF2-40B4-BE49-F238E27FC236}">
                <a16:creationId xmlns:a16="http://schemas.microsoft.com/office/drawing/2014/main" id="{AC7B0F9E-482A-2B47-B857-A4E59688947F}"/>
              </a:ext>
            </a:extLst>
          </p:cNvPr>
          <p:cNvSpPr txBox="1"/>
          <p:nvPr/>
        </p:nvSpPr>
        <p:spPr>
          <a:xfrm>
            <a:off x="7594405" y="3205306"/>
            <a:ext cx="4001836" cy="2215355"/>
          </a:xfrm>
          <a:prstGeom prst="ellipse">
            <a:avLst/>
          </a:prstGeom>
          <a:noFill/>
        </p:spPr>
        <p:txBody>
          <a:bodyPr wrap="square" lIns="0" tIns="0" rIns="0" bIns="0" rtlCol="0" anchor="t">
            <a:spAutoFit/>
          </a:bodyPr>
          <a:lstStyle/>
          <a:p>
            <a:pPr fontAlgn="base">
              <a:lnSpc>
                <a:spcPts val="2460"/>
              </a:lnSpc>
              <a:spcBef>
                <a:spcPct val="50000"/>
              </a:spcBef>
              <a:spcAft>
                <a:spcPct val="0"/>
              </a:spcAft>
              <a:buClr>
                <a:srgbClr val="F0AB00"/>
              </a:buClr>
              <a:buSzPct val="80000"/>
            </a:pPr>
            <a:r>
              <a:rPr lang="en-US" sz="1600"/>
              <a:t>“Growing fast … SAP App Center a delivery channel that is more </a:t>
            </a:r>
            <a:r>
              <a:rPr lang="en-US" sz="1600">
                <a:solidFill>
                  <a:schemeClr val="accent1"/>
                </a:solidFill>
              </a:rPr>
              <a:t>consumerized</a:t>
            </a:r>
            <a:r>
              <a:rPr lang="en-US" sz="1600"/>
              <a:t>, </a:t>
            </a:r>
            <a:r>
              <a:rPr lang="en-US" sz="1600">
                <a:solidFill>
                  <a:schemeClr val="accent1"/>
                </a:solidFill>
              </a:rPr>
              <a:t>on-demand, and ready </a:t>
            </a:r>
            <a:r>
              <a:rPr lang="en-US" sz="1600"/>
              <a:t>to digitally expand reach.</a:t>
            </a:r>
            <a:r>
              <a:rPr lang="en-US" sz="1600" baseline="30000"/>
              <a:t>1”</a:t>
            </a:r>
            <a:endParaRPr lang="en-US" sz="1200" b="1" kern="0">
              <a:solidFill>
                <a:schemeClr val="accent6"/>
              </a:solidFill>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779D38BC-E141-ED4E-8C25-712A0F222704}"/>
              </a:ext>
            </a:extLst>
          </p:cNvPr>
          <p:cNvSpPr/>
          <p:nvPr/>
        </p:nvSpPr>
        <p:spPr>
          <a:xfrm>
            <a:off x="3237336" y="4173091"/>
            <a:ext cx="189135" cy="584775"/>
          </a:xfrm>
          <a:prstGeom prst="rect">
            <a:avLst/>
          </a:prstGeom>
        </p:spPr>
        <p:txBody>
          <a:bodyPr wrap="square" anchor="t">
            <a:spAutoFit/>
          </a:bodyPr>
          <a:lstStyle/>
          <a:p>
            <a:endParaRPr lang="en-US" sz="3200" b="1" kern="0">
              <a:solidFill>
                <a:schemeClr val="accent6"/>
              </a:solidFill>
              <a:ea typeface="Arial Unicode MS"/>
              <a:cs typeface="Arial Unicode MS"/>
            </a:endParaRPr>
          </a:p>
        </p:txBody>
      </p:sp>
      <p:sp>
        <p:nvSpPr>
          <p:cNvPr id="7" name="Rectangle 6">
            <a:extLst>
              <a:ext uri="{FF2B5EF4-FFF2-40B4-BE49-F238E27FC236}">
                <a16:creationId xmlns:a16="http://schemas.microsoft.com/office/drawing/2014/main" id="{DAD37857-E6C3-1F4B-A952-E55EE5A8D451}"/>
              </a:ext>
            </a:extLst>
          </p:cNvPr>
          <p:cNvSpPr/>
          <p:nvPr/>
        </p:nvSpPr>
        <p:spPr>
          <a:xfrm>
            <a:off x="339226" y="6223932"/>
            <a:ext cx="11118854" cy="246221"/>
          </a:xfrm>
          <a:prstGeom prst="rect">
            <a:avLst/>
          </a:prstGeom>
        </p:spPr>
        <p:txBody>
          <a:bodyPr wrap="square">
            <a:spAutoFit/>
          </a:bodyPr>
          <a:lstStyle/>
          <a:p>
            <a:r>
              <a:rPr lang="en-US" sz="1000" baseline="30000">
                <a:latin typeface="Proxima Nova"/>
              </a:rPr>
              <a:t>1</a:t>
            </a:r>
            <a:r>
              <a:rPr lang="en-US" sz="1000">
                <a:latin typeface="Proxima Nova"/>
              </a:rPr>
              <a:t> Source: ZDNet - How SAP's partner ecosystem is built for long-term growth, 2019</a:t>
            </a:r>
            <a:endParaRPr lang="en-US" sz="1000" i="0" u="none" strike="noStrike">
              <a:effectLst/>
              <a:latin typeface="Proxima Nova"/>
            </a:endParaRPr>
          </a:p>
        </p:txBody>
      </p:sp>
      <p:pic>
        <p:nvPicPr>
          <p:cNvPr id="8" name="Picture 7">
            <a:extLst>
              <a:ext uri="{FF2B5EF4-FFF2-40B4-BE49-F238E27FC236}">
                <a16:creationId xmlns:a16="http://schemas.microsoft.com/office/drawing/2014/main" id="{EE03C3AB-A7A4-4F47-B9AC-2917E3E5BDB8}"/>
              </a:ext>
            </a:extLst>
          </p:cNvPr>
          <p:cNvPicPr>
            <a:picLocks noChangeAspect="1"/>
          </p:cNvPicPr>
          <p:nvPr/>
        </p:nvPicPr>
        <p:blipFill>
          <a:blip r:embed="rId4"/>
          <a:stretch>
            <a:fillRect/>
          </a:stretch>
        </p:blipFill>
        <p:spPr>
          <a:xfrm>
            <a:off x="10219930" y="5122265"/>
            <a:ext cx="816112" cy="559358"/>
          </a:xfrm>
          <a:prstGeom prst="rect">
            <a:avLst/>
          </a:prstGeom>
        </p:spPr>
      </p:pic>
    </p:spTree>
    <p:extLst>
      <p:ext uri="{BB962C8B-B14F-4D97-AF65-F5344CB8AC3E}">
        <p14:creationId xmlns:p14="http://schemas.microsoft.com/office/powerpoint/2010/main" val="32640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BE1CB0-58A9-DD48-BBE9-20CB954498EA}"/>
              </a:ext>
            </a:extLst>
          </p:cNvPr>
          <p:cNvSpPr/>
          <p:nvPr/>
        </p:nvSpPr>
        <p:spPr>
          <a:xfrm>
            <a:off x="433341" y="237439"/>
            <a:ext cx="8553214" cy="830997"/>
          </a:xfrm>
          <a:prstGeom prst="rect">
            <a:avLst/>
          </a:prstGeom>
        </p:spPr>
        <p:txBody>
          <a:bodyPr wrap="square">
            <a:spAutoFit/>
          </a:bodyPr>
          <a:lstStyle/>
          <a:p>
            <a:r>
              <a:rPr lang="en-GB" sz="2400" b="1"/>
              <a:t>Providing the very best customer experience with rapidly implemented applications</a:t>
            </a:r>
          </a:p>
        </p:txBody>
      </p:sp>
      <p:sp>
        <p:nvSpPr>
          <p:cNvPr id="3" name="TextBox 2">
            <a:extLst>
              <a:ext uri="{FF2B5EF4-FFF2-40B4-BE49-F238E27FC236}">
                <a16:creationId xmlns:a16="http://schemas.microsoft.com/office/drawing/2014/main" id="{AC55BDCF-395F-8A41-8298-EDF61D523B44}"/>
              </a:ext>
            </a:extLst>
          </p:cNvPr>
          <p:cNvSpPr txBox="1"/>
          <p:nvPr/>
        </p:nvSpPr>
        <p:spPr>
          <a:xfrm>
            <a:off x="550364" y="1384879"/>
            <a:ext cx="6812495" cy="3173176"/>
          </a:xfrm>
          <a:prstGeom prst="rect">
            <a:avLst/>
          </a:prstGeom>
          <a:noFill/>
        </p:spPr>
        <p:txBody>
          <a:bodyPr wrap="square" lIns="0" tIns="0" rIns="0" bIns="0" rtlCol="0" anchor="t">
            <a:spAutoFit/>
          </a:bodyPr>
          <a:lstStyle/>
          <a:p>
            <a:r>
              <a:rPr lang="en-GB" sz="1600">
                <a:solidFill>
                  <a:schemeClr val="accent1"/>
                </a:solidFill>
                <a:latin typeface="+mn-lt"/>
              </a:rPr>
              <a:t>Keytree</a:t>
            </a:r>
            <a:r>
              <a:rPr lang="en-GB" sz="1600" b="1">
                <a:solidFill>
                  <a:schemeClr val="accent1"/>
                </a:solidFill>
                <a:latin typeface="+mn-lt"/>
              </a:rPr>
              <a:t> </a:t>
            </a:r>
            <a:r>
              <a:rPr lang="en-GB" sz="1600">
                <a:solidFill>
                  <a:schemeClr val="accent1"/>
                </a:solidFill>
                <a:latin typeface="+mn-lt"/>
                <a:ea typeface="Century Gothic"/>
                <a:cs typeface="Century Gothic"/>
                <a:sym typeface="Century Gothic"/>
              </a:rPr>
              <a:t>deploys apps built on SAP Cloud Platform to rapidly enable key processes including:</a:t>
            </a: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Enabling commerce with customers at anytime from anywhere</a:t>
            </a:r>
            <a:endParaRPr lang="en-GB" sz="1600">
              <a:latin typeface="+mn-lt"/>
              <a:ea typeface="Century Gothic"/>
              <a:cs typeface="Century Gothic"/>
            </a:endParaRP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Click &amp; Deliver ordering </a:t>
            </a:r>
            <a:endParaRPr lang="en-GB" sz="1600">
              <a:latin typeface="+mn-lt"/>
              <a:ea typeface="Century Gothic"/>
              <a:cs typeface="Century Gothic"/>
            </a:endParaRP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Collaboration and engagement portals – Government, B2C, B2B, B2E</a:t>
            </a:r>
            <a:endParaRPr lang="en-GB" sz="1600">
              <a:latin typeface="+mn-lt"/>
              <a:ea typeface="Century Gothic"/>
              <a:cs typeface="Century Gothic"/>
            </a:endParaRP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Comms for staff, partners and customers, for real-time information</a:t>
            </a:r>
            <a:endParaRPr lang="en-GB" sz="1600">
              <a:latin typeface="+mn-lt"/>
              <a:ea typeface="Century Gothic"/>
              <a:cs typeface="Century Gothic"/>
            </a:endParaRP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Team appraisals, learning, payslips and other HR transactions from SAP SuccessFactors</a:t>
            </a:r>
            <a:endParaRPr lang="en-GB" sz="1600">
              <a:latin typeface="+mn-lt"/>
              <a:ea typeface="Century Gothic"/>
              <a:cs typeface="Century Gothic"/>
            </a:endParaRPr>
          </a:p>
          <a:p>
            <a:pPr marL="285750" indent="-285750">
              <a:lnSpc>
                <a:spcPct val="150000"/>
              </a:lnSpc>
              <a:spcBef>
                <a:spcPts val="120"/>
              </a:spcBef>
              <a:spcAft>
                <a:spcPts val="120"/>
              </a:spcAft>
              <a:buFont typeface="Arial" panose="020B0604020202020204" pitchFamily="34" charset="0"/>
              <a:buChar char="•"/>
            </a:pPr>
            <a:r>
              <a:rPr lang="en-GB" sz="1600">
                <a:latin typeface="+mn-lt"/>
                <a:ea typeface="Century Gothic"/>
                <a:cs typeface="Century Gothic"/>
                <a:sym typeface="Century Gothic"/>
              </a:rPr>
              <a:t>Collaborate with business partners to keep processes running</a:t>
            </a:r>
            <a:endParaRPr lang="en-GB" sz="1600">
              <a:latin typeface="+mn-lt"/>
              <a:ea typeface="Century Gothic"/>
              <a:cs typeface="Century Gothic"/>
            </a:endParaRPr>
          </a:p>
        </p:txBody>
      </p:sp>
      <p:cxnSp>
        <p:nvCxnSpPr>
          <p:cNvPr id="4" name="Straight Connector 3">
            <a:extLst>
              <a:ext uri="{FF2B5EF4-FFF2-40B4-BE49-F238E27FC236}">
                <a16:creationId xmlns:a16="http://schemas.microsoft.com/office/drawing/2014/main" id="{1A4C5818-61E5-B64B-A8A0-DC373231A04C}"/>
              </a:ext>
            </a:extLst>
          </p:cNvPr>
          <p:cNvCxnSpPr>
            <a:cxnSpLocks/>
          </p:cNvCxnSpPr>
          <p:nvPr/>
        </p:nvCxnSpPr>
        <p:spPr>
          <a:xfrm>
            <a:off x="550365" y="1266288"/>
            <a:ext cx="2789751"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32F0278-3912-564B-A4C4-5CCAD0CA21BD}"/>
              </a:ext>
            </a:extLst>
          </p:cNvPr>
          <p:cNvGrpSpPr/>
          <p:nvPr/>
        </p:nvGrpSpPr>
        <p:grpSpPr>
          <a:xfrm>
            <a:off x="7639996" y="1743829"/>
            <a:ext cx="1240820" cy="914400"/>
            <a:chOff x="7549257" y="2295035"/>
            <a:chExt cx="1240820" cy="914400"/>
          </a:xfrm>
        </p:grpSpPr>
        <p:grpSp>
          <p:nvGrpSpPr>
            <p:cNvPr id="8" name="Group 7">
              <a:extLst>
                <a:ext uri="{FF2B5EF4-FFF2-40B4-BE49-F238E27FC236}">
                  <a16:creationId xmlns:a16="http://schemas.microsoft.com/office/drawing/2014/main" id="{3A635191-B6F8-9445-8A96-CF2E4455FA01}"/>
                </a:ext>
              </a:extLst>
            </p:cNvPr>
            <p:cNvGrpSpPr/>
            <p:nvPr/>
          </p:nvGrpSpPr>
          <p:grpSpPr>
            <a:xfrm>
              <a:off x="7874071" y="2295035"/>
              <a:ext cx="916006" cy="914400"/>
              <a:chOff x="2379790" y="4856801"/>
              <a:chExt cx="1225102" cy="1175459"/>
            </a:xfrm>
          </p:grpSpPr>
          <p:sp>
            <p:nvSpPr>
              <p:cNvPr id="10" name="Oval 9">
                <a:extLst>
                  <a:ext uri="{FF2B5EF4-FFF2-40B4-BE49-F238E27FC236}">
                    <a16:creationId xmlns:a16="http://schemas.microsoft.com/office/drawing/2014/main" id="{0AC84B1C-D9F4-FF4F-8440-F736CAF8B4CD}"/>
                  </a:ext>
                </a:extLst>
              </p:cNvPr>
              <p:cNvSpPr/>
              <p:nvPr/>
            </p:nvSpPr>
            <p:spPr bwMode="gray">
              <a:xfrm>
                <a:off x="2379790" y="4856801"/>
                <a:ext cx="1225102" cy="1175459"/>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467FF146-18CA-304C-B68A-7BCD3815516E}"/>
                  </a:ext>
                </a:extLst>
              </p:cNvPr>
              <p:cNvSpPr/>
              <p:nvPr/>
            </p:nvSpPr>
            <p:spPr>
              <a:xfrm>
                <a:off x="2868810" y="5125516"/>
                <a:ext cx="247066" cy="613252"/>
              </a:xfrm>
              <a:prstGeom prst="rect">
                <a:avLst/>
              </a:prstGeom>
            </p:spPr>
            <p:txBody>
              <a:bodyPr wrap="none">
                <a:spAutoFit/>
              </a:bodyPr>
              <a:lstStyle/>
              <a:p>
                <a:pPr algn="ctr" fontAlgn="base">
                  <a:spcAft>
                    <a:spcPct val="0"/>
                  </a:spcAft>
                  <a:buClr>
                    <a:srgbClr val="F0AB00"/>
                  </a:buClr>
                  <a:buSzPct val="80000"/>
                </a:pPr>
                <a:endParaRPr lang="en-US" sz="2500" b="1" kern="0">
                  <a:solidFill>
                    <a:schemeClr val="accent1"/>
                  </a:solidFill>
                  <a:ea typeface="Arial Unicode MS" pitchFamily="34" charset="-128"/>
                  <a:cs typeface="Arial Unicode MS" pitchFamily="34" charset="-128"/>
                </a:endParaRPr>
              </a:p>
            </p:txBody>
          </p:sp>
        </p:grpSp>
        <p:cxnSp>
          <p:nvCxnSpPr>
            <p:cNvPr id="9" name="Straight Connector 8">
              <a:extLst>
                <a:ext uri="{FF2B5EF4-FFF2-40B4-BE49-F238E27FC236}">
                  <a16:creationId xmlns:a16="http://schemas.microsoft.com/office/drawing/2014/main" id="{97C82B27-29E7-8240-81DA-B1A1B022BD44}"/>
                </a:ext>
              </a:extLst>
            </p:cNvPr>
            <p:cNvCxnSpPr>
              <a:cxnSpLocks/>
            </p:cNvCxnSpPr>
            <p:nvPr/>
          </p:nvCxnSpPr>
          <p:spPr>
            <a:xfrm>
              <a:off x="7549257" y="2752235"/>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56C2AFA5-EDFF-4C4C-9C14-37A4D511AD5A}"/>
              </a:ext>
            </a:extLst>
          </p:cNvPr>
          <p:cNvCxnSpPr>
            <a:cxnSpLocks/>
          </p:cNvCxnSpPr>
          <p:nvPr/>
        </p:nvCxnSpPr>
        <p:spPr>
          <a:xfrm flipH="1" flipV="1">
            <a:off x="7611072" y="1209481"/>
            <a:ext cx="35939" cy="5059406"/>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B9D0568-F346-4F4A-BF0F-55DB4B3DD1E0}"/>
              </a:ext>
            </a:extLst>
          </p:cNvPr>
          <p:cNvGrpSpPr/>
          <p:nvPr/>
        </p:nvGrpSpPr>
        <p:grpSpPr>
          <a:xfrm>
            <a:off x="7639996" y="3279848"/>
            <a:ext cx="1430941" cy="914400"/>
            <a:chOff x="7545726" y="3684073"/>
            <a:chExt cx="1430941" cy="914400"/>
          </a:xfrm>
        </p:grpSpPr>
        <p:grpSp>
          <p:nvGrpSpPr>
            <p:cNvPr id="14" name="Group 13">
              <a:extLst>
                <a:ext uri="{FF2B5EF4-FFF2-40B4-BE49-F238E27FC236}">
                  <a16:creationId xmlns:a16="http://schemas.microsoft.com/office/drawing/2014/main" id="{3BE2F738-F4EB-214F-9D9A-921D12BB3AD8}"/>
                </a:ext>
              </a:extLst>
            </p:cNvPr>
            <p:cNvGrpSpPr/>
            <p:nvPr/>
          </p:nvGrpSpPr>
          <p:grpSpPr>
            <a:xfrm>
              <a:off x="7707149" y="3684073"/>
              <a:ext cx="1269518" cy="914400"/>
              <a:chOff x="2155274" y="4856804"/>
              <a:chExt cx="1697901" cy="1222952"/>
            </a:xfrm>
          </p:grpSpPr>
          <p:sp>
            <p:nvSpPr>
              <p:cNvPr id="16" name="Oval 15">
                <a:extLst>
                  <a:ext uri="{FF2B5EF4-FFF2-40B4-BE49-F238E27FC236}">
                    <a16:creationId xmlns:a16="http://schemas.microsoft.com/office/drawing/2014/main" id="{44CDF58A-66CB-5641-9A02-1EB02247DFF2}"/>
                  </a:ext>
                </a:extLst>
              </p:cNvPr>
              <p:cNvSpPr/>
              <p:nvPr/>
            </p:nvSpPr>
            <p:spPr bwMode="gray">
              <a:xfrm>
                <a:off x="2379790" y="4856804"/>
                <a:ext cx="1222953" cy="122295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9ABAF40B-75DF-D549-AB38-D5CFFFBD3D0E}"/>
                  </a:ext>
                </a:extLst>
              </p:cNvPr>
              <p:cNvSpPr/>
              <p:nvPr/>
            </p:nvSpPr>
            <p:spPr>
              <a:xfrm flipH="1">
                <a:off x="2155274" y="5137418"/>
                <a:ext cx="1697901" cy="638029"/>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100+</a:t>
                </a:r>
                <a:endParaRPr lang="en-US" sz="2500" kern="0">
                  <a:solidFill>
                    <a:schemeClr val="accent1"/>
                  </a:solidFill>
                  <a:ea typeface="Arial Unicode MS" pitchFamily="34" charset="-128"/>
                  <a:cs typeface="Arial Unicode MS" pitchFamily="34" charset="-128"/>
                </a:endParaRPr>
              </a:p>
            </p:txBody>
          </p:sp>
        </p:grpSp>
        <p:cxnSp>
          <p:nvCxnSpPr>
            <p:cNvPr id="15" name="Straight Connector 14">
              <a:extLst>
                <a:ext uri="{FF2B5EF4-FFF2-40B4-BE49-F238E27FC236}">
                  <a16:creationId xmlns:a16="http://schemas.microsoft.com/office/drawing/2014/main" id="{33E2ACB9-D1D6-934D-9186-ED9B2029F42B}"/>
                </a:ext>
              </a:extLst>
            </p:cNvPr>
            <p:cNvCxnSpPr>
              <a:cxnSpLocks/>
            </p:cNvCxnSpPr>
            <p:nvPr/>
          </p:nvCxnSpPr>
          <p:spPr>
            <a:xfrm>
              <a:off x="7545726" y="4141273"/>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2A1A83E-EC7A-F342-84C7-14F87E72C458}"/>
              </a:ext>
            </a:extLst>
          </p:cNvPr>
          <p:cNvGrpSpPr/>
          <p:nvPr/>
        </p:nvGrpSpPr>
        <p:grpSpPr>
          <a:xfrm>
            <a:off x="7639996" y="4751017"/>
            <a:ext cx="1421107" cy="914400"/>
            <a:chOff x="7545726" y="5073110"/>
            <a:chExt cx="1421107" cy="914400"/>
          </a:xfrm>
        </p:grpSpPr>
        <p:grpSp>
          <p:nvGrpSpPr>
            <p:cNvPr id="19" name="Group 18">
              <a:extLst>
                <a:ext uri="{FF2B5EF4-FFF2-40B4-BE49-F238E27FC236}">
                  <a16:creationId xmlns:a16="http://schemas.microsoft.com/office/drawing/2014/main" id="{5D1C96BA-F0D2-6648-8F52-71B0E88BC562}"/>
                </a:ext>
              </a:extLst>
            </p:cNvPr>
            <p:cNvGrpSpPr/>
            <p:nvPr/>
          </p:nvGrpSpPr>
          <p:grpSpPr>
            <a:xfrm>
              <a:off x="7697315" y="5073110"/>
              <a:ext cx="1269518" cy="914400"/>
              <a:chOff x="2142122" y="4856804"/>
              <a:chExt cx="1697901" cy="1222952"/>
            </a:xfrm>
          </p:grpSpPr>
          <p:sp>
            <p:nvSpPr>
              <p:cNvPr id="21" name="Oval 20">
                <a:extLst>
                  <a:ext uri="{FF2B5EF4-FFF2-40B4-BE49-F238E27FC236}">
                    <a16:creationId xmlns:a16="http://schemas.microsoft.com/office/drawing/2014/main" id="{683B1E52-53B7-7640-813E-4070137E3FF6}"/>
                  </a:ext>
                </a:extLst>
              </p:cNvPr>
              <p:cNvSpPr/>
              <p:nvPr/>
            </p:nvSpPr>
            <p:spPr bwMode="gray">
              <a:xfrm>
                <a:off x="2379790" y="4856804"/>
                <a:ext cx="1222953" cy="122295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22" name="Rectangle 21">
                <a:extLst>
                  <a:ext uri="{FF2B5EF4-FFF2-40B4-BE49-F238E27FC236}">
                    <a16:creationId xmlns:a16="http://schemas.microsoft.com/office/drawing/2014/main" id="{27BAEDFB-2035-A140-96F8-7BC1AFED066B}"/>
                  </a:ext>
                </a:extLst>
              </p:cNvPr>
              <p:cNvSpPr/>
              <p:nvPr/>
            </p:nvSpPr>
            <p:spPr>
              <a:xfrm flipH="1">
                <a:off x="2142122" y="5149265"/>
                <a:ext cx="1697901" cy="638029"/>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30+</a:t>
                </a:r>
                <a:endParaRPr lang="en-US" sz="1800" kern="0">
                  <a:solidFill>
                    <a:schemeClr val="accent1"/>
                  </a:solidFill>
                  <a:ea typeface="Arial Unicode MS" pitchFamily="34" charset="-128"/>
                  <a:cs typeface="Arial Unicode MS" pitchFamily="34" charset="-128"/>
                </a:endParaRPr>
              </a:p>
            </p:txBody>
          </p:sp>
        </p:grpSp>
        <p:cxnSp>
          <p:nvCxnSpPr>
            <p:cNvPr id="20" name="Straight Connector 19">
              <a:extLst>
                <a:ext uri="{FF2B5EF4-FFF2-40B4-BE49-F238E27FC236}">
                  <a16:creationId xmlns:a16="http://schemas.microsoft.com/office/drawing/2014/main" id="{53EBF0AE-A90D-EA48-86E5-FA32476A7F73}"/>
                </a:ext>
              </a:extLst>
            </p:cNvPr>
            <p:cNvCxnSpPr>
              <a:cxnSpLocks/>
            </p:cNvCxnSpPr>
            <p:nvPr/>
          </p:nvCxnSpPr>
          <p:spPr>
            <a:xfrm>
              <a:off x="7545726" y="5530310"/>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9FA6634-8A95-4441-BD2B-3F5298FA461B}"/>
              </a:ext>
            </a:extLst>
          </p:cNvPr>
          <p:cNvSpPr/>
          <p:nvPr/>
        </p:nvSpPr>
        <p:spPr bwMode="gray">
          <a:xfrm rot="10800000" flipV="1">
            <a:off x="2986944" y="4672440"/>
            <a:ext cx="1597159" cy="32233"/>
          </a:xfrm>
          <a:prstGeom prst="rect">
            <a:avLst/>
          </a:prstGeom>
          <a:gradFill>
            <a:gsLst>
              <a:gs pos="7000">
                <a:schemeClr val="bg1"/>
              </a:gs>
              <a:gs pos="50000">
                <a:schemeClr val="accent3"/>
              </a:gs>
              <a:gs pos="94000">
                <a:schemeClr val="bg1"/>
              </a:gs>
            </a:gsLst>
            <a:lin ang="21594000" scaled="0"/>
          </a:gradFill>
          <a:ln w="25400" algn="ctr">
            <a:noFill/>
            <a:miter lim="800000"/>
            <a:headEnd/>
            <a:tailEnd/>
          </a:ln>
        </p:spPr>
        <p:txBody>
          <a:bodyPr lIns="90000" tIns="72000" rIns="90000" bIns="72000"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4" name="TextBox 23">
            <a:extLst>
              <a:ext uri="{FF2B5EF4-FFF2-40B4-BE49-F238E27FC236}">
                <a16:creationId xmlns:a16="http://schemas.microsoft.com/office/drawing/2014/main" id="{92E8858B-E458-E045-9C8E-62B12933B399}"/>
              </a:ext>
            </a:extLst>
          </p:cNvPr>
          <p:cNvSpPr txBox="1"/>
          <p:nvPr/>
        </p:nvSpPr>
        <p:spPr>
          <a:xfrm>
            <a:off x="9157952" y="1973892"/>
            <a:ext cx="2823376" cy="461665"/>
          </a:xfrm>
          <a:prstGeom prst="rect">
            <a:avLst/>
          </a:prstGeom>
          <a:noFill/>
        </p:spPr>
        <p:txBody>
          <a:bodyPr wrap="square" lIns="0" tIns="0" rIns="0" bIns="0" rtlCol="0" anchor="t">
            <a:spAutoFit/>
          </a:bodyPr>
          <a:lstStyle/>
          <a:p>
            <a:pPr fontAlgn="base">
              <a:spcBef>
                <a:spcPct val="50000"/>
              </a:spcBef>
              <a:spcAft>
                <a:spcPct val="0"/>
              </a:spcAft>
              <a:buClr>
                <a:srgbClr val="F0AB00"/>
              </a:buClr>
              <a:buSzPct val="80000"/>
            </a:pPr>
            <a:r>
              <a:rPr lang="en-US" sz="1500" kern="0">
                <a:ea typeface="Arial Unicode MS"/>
                <a:cs typeface="Arial Unicode MS"/>
              </a:rPr>
              <a:t>Countries using Keytree apps built on SAP Cloud Platform</a:t>
            </a:r>
          </a:p>
        </p:txBody>
      </p:sp>
      <p:sp>
        <p:nvSpPr>
          <p:cNvPr id="25" name="TextBox 24">
            <a:extLst>
              <a:ext uri="{FF2B5EF4-FFF2-40B4-BE49-F238E27FC236}">
                <a16:creationId xmlns:a16="http://schemas.microsoft.com/office/drawing/2014/main" id="{A0DE195C-7E8A-B448-86B6-4EECF13868F9}"/>
              </a:ext>
            </a:extLst>
          </p:cNvPr>
          <p:cNvSpPr txBox="1"/>
          <p:nvPr/>
        </p:nvSpPr>
        <p:spPr>
          <a:xfrm>
            <a:off x="9168946" y="3528802"/>
            <a:ext cx="2982810" cy="461665"/>
          </a:xfrm>
          <a:prstGeom prst="rect">
            <a:avLst/>
          </a:prstGeom>
          <a:noFill/>
        </p:spPr>
        <p:txBody>
          <a:bodyPr wrap="square" lIns="0" tIns="0" rIns="0" bIns="0" rtlCol="0" anchor="t">
            <a:spAutoFit/>
          </a:bodyPr>
          <a:lstStyle/>
          <a:p>
            <a:pPr fontAlgn="base">
              <a:spcBef>
                <a:spcPct val="50000"/>
              </a:spcBef>
              <a:spcAft>
                <a:spcPct val="0"/>
              </a:spcAft>
              <a:buClr>
                <a:srgbClr val="F0AB00"/>
              </a:buClr>
              <a:buSzPct val="80000"/>
            </a:pPr>
            <a:r>
              <a:rPr lang="en-US" sz="1500" kern="0">
                <a:ea typeface="Arial Unicode MS"/>
                <a:cs typeface="Arial Unicode MS"/>
              </a:rPr>
              <a:t>Keytree customers using SAP Cloud Platform services</a:t>
            </a:r>
          </a:p>
        </p:txBody>
      </p:sp>
      <p:sp>
        <p:nvSpPr>
          <p:cNvPr id="28" name="Rectangle 27">
            <a:extLst>
              <a:ext uri="{FF2B5EF4-FFF2-40B4-BE49-F238E27FC236}">
                <a16:creationId xmlns:a16="http://schemas.microsoft.com/office/drawing/2014/main" id="{213670EE-3A91-9E47-82C2-1380485A6601}"/>
              </a:ext>
            </a:extLst>
          </p:cNvPr>
          <p:cNvSpPr/>
          <p:nvPr/>
        </p:nvSpPr>
        <p:spPr>
          <a:xfrm flipH="1">
            <a:off x="7816167" y="1941191"/>
            <a:ext cx="1269518" cy="477054"/>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64</a:t>
            </a:r>
            <a:endParaRPr lang="en-US" sz="2500" kern="0">
              <a:solidFill>
                <a:schemeClr val="accent1"/>
              </a:solidFill>
              <a:ea typeface="Arial Unicode MS" pitchFamily="34" charset="-128"/>
              <a:cs typeface="Arial Unicode MS" pitchFamily="34" charset="-128"/>
            </a:endParaRPr>
          </a:p>
        </p:txBody>
      </p:sp>
      <p:pic>
        <p:nvPicPr>
          <p:cNvPr id="30" name="Picture 29" descr="A picture containing drawing&#10;&#10;Description automatically generated">
            <a:extLst>
              <a:ext uri="{FF2B5EF4-FFF2-40B4-BE49-F238E27FC236}">
                <a16:creationId xmlns:a16="http://schemas.microsoft.com/office/drawing/2014/main" id="{8504CF47-AE89-4366-A2B1-8B8B0E0B7CE9}"/>
              </a:ext>
            </a:extLst>
          </p:cNvPr>
          <p:cNvPicPr>
            <a:picLocks noChangeAspect="1"/>
          </p:cNvPicPr>
          <p:nvPr/>
        </p:nvPicPr>
        <p:blipFill>
          <a:blip r:embed="rId3"/>
          <a:stretch>
            <a:fillRect/>
          </a:stretch>
        </p:blipFill>
        <p:spPr>
          <a:xfrm>
            <a:off x="10852067" y="5818174"/>
            <a:ext cx="621673" cy="901425"/>
          </a:xfrm>
          <a:prstGeom prst="rect">
            <a:avLst/>
          </a:prstGeom>
        </p:spPr>
      </p:pic>
      <p:pic>
        <p:nvPicPr>
          <p:cNvPr id="33" name="Graphic 32">
            <a:extLst>
              <a:ext uri="{FF2B5EF4-FFF2-40B4-BE49-F238E27FC236}">
                <a16:creationId xmlns:a16="http://schemas.microsoft.com/office/drawing/2014/main" id="{6EFF302A-67A4-4B4A-89BE-EFA39FA8D7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2099" y="5985752"/>
            <a:ext cx="1100499" cy="648072"/>
          </a:xfrm>
          <a:prstGeom prst="rect">
            <a:avLst/>
          </a:prstGeom>
        </p:spPr>
      </p:pic>
      <p:pic>
        <p:nvPicPr>
          <p:cNvPr id="38" name="Picture 37" descr="A picture containing drawing, shirt&#10;&#10;Description automatically generated">
            <a:extLst>
              <a:ext uri="{FF2B5EF4-FFF2-40B4-BE49-F238E27FC236}">
                <a16:creationId xmlns:a16="http://schemas.microsoft.com/office/drawing/2014/main" id="{2A9BCBAA-9E79-4B03-B3C4-71E636037AD3}"/>
              </a:ext>
            </a:extLst>
          </p:cNvPr>
          <p:cNvPicPr>
            <a:picLocks noChangeAspect="1"/>
          </p:cNvPicPr>
          <p:nvPr/>
        </p:nvPicPr>
        <p:blipFill>
          <a:blip r:embed="rId6"/>
          <a:stretch>
            <a:fillRect/>
          </a:stretch>
        </p:blipFill>
        <p:spPr>
          <a:xfrm>
            <a:off x="9984419" y="96393"/>
            <a:ext cx="2059910" cy="1113088"/>
          </a:xfrm>
          <a:prstGeom prst="rect">
            <a:avLst/>
          </a:prstGeom>
        </p:spPr>
      </p:pic>
      <p:sp>
        <p:nvSpPr>
          <p:cNvPr id="44" name="TextBox 43">
            <a:extLst>
              <a:ext uri="{FF2B5EF4-FFF2-40B4-BE49-F238E27FC236}">
                <a16:creationId xmlns:a16="http://schemas.microsoft.com/office/drawing/2014/main" id="{06294B23-CE40-4DE6-9458-7CBCD28148B3}"/>
              </a:ext>
            </a:extLst>
          </p:cNvPr>
          <p:cNvSpPr txBox="1"/>
          <p:nvPr/>
        </p:nvSpPr>
        <p:spPr>
          <a:xfrm>
            <a:off x="550365" y="4819059"/>
            <a:ext cx="6779372" cy="1477328"/>
          </a:xfrm>
          <a:prstGeom prst="rect">
            <a:avLst/>
          </a:prstGeom>
          <a:noFill/>
        </p:spPr>
        <p:txBody>
          <a:bodyPr wrap="square" lIns="0" tIns="0" rIns="0" bIns="0" rtlCol="0" anchor="t">
            <a:spAutoFit/>
          </a:bodyPr>
          <a:lstStyle/>
          <a:p>
            <a:pPr algn="ctr"/>
            <a:r>
              <a:rPr lang="en-GB" sz="1600">
                <a:solidFill>
                  <a:schemeClr val="accent1"/>
                </a:solidFill>
                <a:latin typeface="+mn-lt"/>
              </a:rPr>
              <a:t>“Jointly working with Keytree has improved the management of short-term contract employees via a simple, easy to use app which goes far beyond our initial expectations. Our overall experience of working with </a:t>
            </a:r>
            <a:r>
              <a:rPr lang="en-GB" sz="1600" err="1">
                <a:solidFill>
                  <a:schemeClr val="accent1"/>
                </a:solidFill>
                <a:latin typeface="+mn-lt"/>
              </a:rPr>
              <a:t>Keytree</a:t>
            </a:r>
            <a:r>
              <a:rPr lang="en-GB" sz="1600">
                <a:solidFill>
                  <a:schemeClr val="accent1"/>
                </a:solidFill>
                <a:latin typeface="+mn-lt"/>
              </a:rPr>
              <a:t> has been very positive.”</a:t>
            </a:r>
          </a:p>
          <a:p>
            <a:pPr algn="ctr"/>
            <a:endParaRPr lang="en-GB" sz="1600">
              <a:solidFill>
                <a:schemeClr val="accent1"/>
              </a:solidFill>
              <a:latin typeface="+mn-lt"/>
            </a:endParaRPr>
          </a:p>
          <a:p>
            <a:pPr algn="ctr"/>
            <a:r>
              <a:rPr lang="en-GB" sz="1400" b="1">
                <a:latin typeface="+mn-lt"/>
              </a:rPr>
              <a:t>Enrique Hermoso – HR Manager at HEINEKEN in Jaén</a:t>
            </a:r>
            <a:endParaRPr lang="en-GB" sz="1400" b="1">
              <a:latin typeface="+mn-lt"/>
              <a:cs typeface="Arial"/>
            </a:endParaRPr>
          </a:p>
        </p:txBody>
      </p:sp>
      <p:sp>
        <p:nvSpPr>
          <p:cNvPr id="45" name="TextBox 44">
            <a:extLst>
              <a:ext uri="{FF2B5EF4-FFF2-40B4-BE49-F238E27FC236}">
                <a16:creationId xmlns:a16="http://schemas.microsoft.com/office/drawing/2014/main" id="{9898F041-4DF4-44C5-A305-C27B42F9109A}"/>
              </a:ext>
            </a:extLst>
          </p:cNvPr>
          <p:cNvSpPr txBox="1"/>
          <p:nvPr/>
        </p:nvSpPr>
        <p:spPr>
          <a:xfrm>
            <a:off x="9157952" y="5092801"/>
            <a:ext cx="2982810" cy="2308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500" kern="0">
                <a:ea typeface="Arial Unicode MS" pitchFamily="34" charset="-128"/>
                <a:cs typeface="Arial Unicode MS" pitchFamily="34" charset="-128"/>
              </a:rPr>
              <a:t>SAP Awards</a:t>
            </a:r>
          </a:p>
        </p:txBody>
      </p:sp>
    </p:spTree>
    <p:extLst>
      <p:ext uri="{BB962C8B-B14F-4D97-AF65-F5344CB8AC3E}">
        <p14:creationId xmlns:p14="http://schemas.microsoft.com/office/powerpoint/2010/main" val="124672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1000"/>
                                        <p:tgtEl>
                                          <p:spTgt spid="23"/>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out)">
                                      <p:cBhvr>
                                        <p:cTn id="23" dur="500"/>
                                        <p:tgtEl>
                                          <p:spTgt spid="12"/>
                                        </p:tgtEl>
                                      </p:cBhvr>
                                    </p:animEffect>
                                  </p:childTnLst>
                                </p:cTn>
                              </p:par>
                              <p:par>
                                <p:cTn id="24" presetID="10" presetClass="entr" presetSubtype="0" fill="hold" nodeType="with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65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par>
                          <p:cTn id="35" fill="hold">
                            <p:stCondLst>
                              <p:cond delay="750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C556-B9D9-D441-94E4-FA1971D1EA07}"/>
              </a:ext>
            </a:extLst>
          </p:cNvPr>
          <p:cNvSpPr>
            <a:spLocks noGrp="1"/>
          </p:cNvSpPr>
          <p:nvPr>
            <p:ph type="title"/>
          </p:nvPr>
        </p:nvSpPr>
        <p:spPr>
          <a:xfrm>
            <a:off x="504000" y="503999"/>
            <a:ext cx="11483107" cy="1231106"/>
          </a:xfrm>
        </p:spPr>
        <p:txBody>
          <a:bodyPr/>
          <a:lstStyle/>
          <a:p>
            <a:r>
              <a:rPr lang="en-US" spc="-30">
                <a:solidFill>
                  <a:schemeClr val="accent1"/>
                </a:solidFill>
              </a:rPr>
              <a:t>Scale </a:t>
            </a:r>
            <a:r>
              <a:rPr lang="en-US" spc="-30"/>
              <a:t>efficiently</a:t>
            </a:r>
            <a:r>
              <a:rPr lang="en-US" spc="-30">
                <a:solidFill>
                  <a:schemeClr val="accent1"/>
                </a:solidFill>
              </a:rPr>
              <a:t> </a:t>
            </a:r>
            <a:r>
              <a:rPr lang="en-US" spc="-30"/>
              <a:t>with trusted partners and open choices</a:t>
            </a:r>
            <a:br>
              <a:rPr lang="en-US" spc="-30"/>
            </a:br>
            <a:r>
              <a:rPr lang="en-US" sz="2000" b="0" kern="0">
                <a:ea typeface="Arial Unicode MS" pitchFamily="34" charset="-128"/>
                <a:cs typeface="Arial Unicode MS" pitchFamily="34" charset="-128"/>
              </a:rPr>
              <a:t>Enterprise-class cloud innovation on your terms</a:t>
            </a:r>
            <a:br>
              <a:rPr lang="en-US" sz="1800" b="0" kern="0">
                <a:ea typeface="Arial Unicode MS" pitchFamily="34" charset="-128"/>
                <a:cs typeface="Arial Unicode MS" pitchFamily="34" charset="-128"/>
              </a:rPr>
            </a:br>
            <a:br>
              <a:rPr lang="en-US" sz="1800" b="0" kern="0">
                <a:ea typeface="Arial Unicode MS" pitchFamily="34" charset="-128"/>
                <a:cs typeface="Arial Unicode MS" pitchFamily="34" charset="-128"/>
              </a:rPr>
            </a:br>
            <a:endParaRPr lang="en-US" sz="1800" b="0">
              <a:solidFill>
                <a:schemeClr val="accent1"/>
              </a:solidFill>
            </a:endParaRPr>
          </a:p>
        </p:txBody>
      </p:sp>
      <p:sp>
        <p:nvSpPr>
          <p:cNvPr id="62" name="TextBox 61">
            <a:extLst>
              <a:ext uri="{FF2B5EF4-FFF2-40B4-BE49-F238E27FC236}">
                <a16:creationId xmlns:a16="http://schemas.microsoft.com/office/drawing/2014/main" id="{0A05E413-4A41-F94B-B0A9-F922807A945B}"/>
              </a:ext>
            </a:extLst>
          </p:cNvPr>
          <p:cNvSpPr txBox="1"/>
          <p:nvPr/>
        </p:nvSpPr>
        <p:spPr>
          <a:xfrm>
            <a:off x="517106" y="2027801"/>
            <a:ext cx="6348942" cy="3685624"/>
          </a:xfrm>
          <a:prstGeom prst="rect">
            <a:avLst/>
          </a:prstGeom>
          <a:noFill/>
        </p:spPr>
        <p:txBody>
          <a:bodyPr wrap="square" lIns="0" tIns="0" rIns="0" bIns="0" rtlCol="0">
            <a:spAutoFit/>
          </a:bodyPr>
          <a:lstStyle/>
          <a:p>
            <a:pPr fontAlgn="base">
              <a:spcBef>
                <a:spcPts val="1500"/>
              </a:spcBef>
              <a:spcAft>
                <a:spcPct val="0"/>
              </a:spcAft>
              <a:buClr>
                <a:schemeClr val="tx2">
                  <a:lumMod val="75000"/>
                </a:schemeClr>
              </a:buClr>
              <a:buSzPct val="80000"/>
            </a:pPr>
            <a:r>
              <a:rPr lang="en-US" sz="1800" kern="0">
                <a:ea typeface="Arial Unicode MS" pitchFamily="34" charset="-128"/>
                <a:cs typeface="Arial Unicode MS" pitchFamily="34" charset="-128"/>
              </a:rPr>
              <a:t>Common and unified cloud innovation platform to </a:t>
            </a:r>
            <a:r>
              <a:rPr lang="en-US" sz="1800" b="1" kern="0">
                <a:ea typeface="Arial Unicode MS" pitchFamily="34" charset="-128"/>
                <a:cs typeface="Arial Unicode MS" pitchFamily="34" charset="-128"/>
              </a:rPr>
              <a:t>easily consume and integrate ecosystem innovations</a:t>
            </a:r>
          </a:p>
          <a:p>
            <a:pPr fontAlgn="base">
              <a:spcBef>
                <a:spcPts val="1500"/>
              </a:spcBef>
              <a:spcAft>
                <a:spcPct val="0"/>
              </a:spcAft>
              <a:buClr>
                <a:schemeClr val="tx2">
                  <a:lumMod val="75000"/>
                </a:schemeClr>
              </a:buClr>
              <a:buSzPct val="80000"/>
            </a:pPr>
            <a:endParaRPr lang="en-US" sz="1800" kern="0">
              <a:ea typeface="Arial Unicode MS" pitchFamily="34" charset="-128"/>
              <a:cs typeface="Arial Unicode MS" pitchFamily="34" charset="-128"/>
            </a:endParaRPr>
          </a:p>
          <a:p>
            <a:pPr fontAlgn="base">
              <a:spcBef>
                <a:spcPts val="1500"/>
              </a:spcBef>
              <a:spcAft>
                <a:spcPct val="0"/>
              </a:spcAft>
              <a:buClr>
                <a:schemeClr val="tx2">
                  <a:lumMod val="75000"/>
                </a:schemeClr>
              </a:buClr>
              <a:buSzPct val="80000"/>
            </a:pPr>
            <a:r>
              <a:rPr lang="en-US" sz="1800" b="1" kern="0">
                <a:ea typeface="Arial Unicode MS" pitchFamily="34" charset="-128"/>
                <a:cs typeface="Arial Unicode MS" pitchFamily="34" charset="-128"/>
              </a:rPr>
              <a:t>Choice hybrid and multi-cloud </a:t>
            </a:r>
            <a:r>
              <a:rPr lang="en-US" sz="1800" kern="0">
                <a:ea typeface="Arial Unicode MS" pitchFamily="34" charset="-128"/>
                <a:cs typeface="Arial Unicode MS" pitchFamily="34" charset="-128"/>
              </a:rPr>
              <a:t>deployments with best-of-breed providers for </a:t>
            </a:r>
            <a:r>
              <a:rPr lang="en-US" sz="1800" b="1" kern="0">
                <a:ea typeface="Arial Unicode MS" pitchFamily="34" charset="-128"/>
                <a:cs typeface="Arial Unicode MS" pitchFamily="34" charset="-128"/>
              </a:rPr>
              <a:t>reliable, available, scalable, and secure</a:t>
            </a:r>
            <a:r>
              <a:rPr lang="en-US" sz="1800" kern="0">
                <a:ea typeface="Arial Unicode MS" pitchFamily="34" charset="-128"/>
                <a:cs typeface="Arial Unicode MS" pitchFamily="34" charset="-128"/>
              </a:rPr>
              <a:t> operations </a:t>
            </a:r>
          </a:p>
          <a:p>
            <a:pPr fontAlgn="base">
              <a:spcBef>
                <a:spcPts val="1500"/>
              </a:spcBef>
              <a:spcAft>
                <a:spcPct val="0"/>
              </a:spcAft>
              <a:buClr>
                <a:schemeClr val="tx2">
                  <a:lumMod val="75000"/>
                </a:schemeClr>
              </a:buClr>
              <a:buSzPct val="80000"/>
            </a:pPr>
            <a:endParaRPr lang="en-US" sz="1800" kern="0">
              <a:ea typeface="Arial Unicode MS" pitchFamily="34" charset="-128"/>
              <a:cs typeface="Arial Unicode MS" pitchFamily="34" charset="-128"/>
            </a:endParaRPr>
          </a:p>
          <a:p>
            <a:pPr fontAlgn="base">
              <a:spcBef>
                <a:spcPts val="1500"/>
              </a:spcBef>
              <a:spcAft>
                <a:spcPct val="0"/>
              </a:spcAft>
              <a:buClr>
                <a:schemeClr val="tx2">
                  <a:lumMod val="75000"/>
                </a:schemeClr>
              </a:buClr>
              <a:buSzPct val="80000"/>
            </a:pPr>
            <a:r>
              <a:rPr lang="en-US" sz="1800" b="1" kern="0">
                <a:ea typeface="Arial Unicode MS" pitchFamily="34" charset="-128"/>
                <a:cs typeface="Arial Unicode MS" pitchFamily="34" charset="-128"/>
              </a:rPr>
              <a:t>SAP-verified, best-in-class partners </a:t>
            </a:r>
            <a:r>
              <a:rPr lang="en-US" sz="1800" kern="0">
                <a:ea typeface="Arial Unicode MS" pitchFamily="34" charset="-128"/>
                <a:cs typeface="Arial Unicode MS" pitchFamily="34" charset="-128"/>
              </a:rPr>
              <a:t>for enterprise-class, business-ready innovation</a:t>
            </a:r>
          </a:p>
          <a:p>
            <a:pPr fontAlgn="base">
              <a:spcBef>
                <a:spcPts val="1500"/>
              </a:spcBef>
              <a:spcAft>
                <a:spcPct val="0"/>
              </a:spcAft>
              <a:buClr>
                <a:schemeClr val="tx2">
                  <a:lumMod val="75000"/>
                </a:schemeClr>
              </a:buClr>
              <a:buSzPct val="80000"/>
            </a:pPr>
            <a:endParaRPr lang="en-US" sz="1500" kern="0">
              <a:ea typeface="Arial Unicode MS" pitchFamily="34" charset="-128"/>
              <a:cs typeface="Arial Unicode MS" pitchFamily="34" charset="-128"/>
            </a:endParaRPr>
          </a:p>
        </p:txBody>
      </p:sp>
      <p:pic>
        <p:nvPicPr>
          <p:cNvPr id="66" name="Picture 65">
            <a:extLst>
              <a:ext uri="{FF2B5EF4-FFF2-40B4-BE49-F238E27FC236}">
                <a16:creationId xmlns:a16="http://schemas.microsoft.com/office/drawing/2014/main" id="{AC6C6482-1AA6-A74F-B96A-A8C1ABC79E68}"/>
              </a:ext>
            </a:extLst>
          </p:cNvPr>
          <p:cNvPicPr>
            <a:picLocks noChangeAspect="1"/>
          </p:cNvPicPr>
          <p:nvPr/>
        </p:nvPicPr>
        <p:blipFill>
          <a:blip r:embed="rId3"/>
          <a:srcRect/>
          <a:stretch/>
        </p:blipFill>
        <p:spPr>
          <a:xfrm>
            <a:off x="8892048" y="2027801"/>
            <a:ext cx="1225296" cy="1225296"/>
          </a:xfrm>
          <a:prstGeom prst="rect">
            <a:avLst/>
          </a:prstGeom>
        </p:spPr>
      </p:pic>
      <p:pic>
        <p:nvPicPr>
          <p:cNvPr id="102" name="Picture 89">
            <a:extLst>
              <a:ext uri="{FF2B5EF4-FFF2-40B4-BE49-F238E27FC236}">
                <a16:creationId xmlns:a16="http://schemas.microsoft.com/office/drawing/2014/main" id="{503762CC-DC87-D941-9990-F0A3398EC2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0687" y="4278951"/>
            <a:ext cx="1658062" cy="253744"/>
          </a:xfrm>
          <a:prstGeom prst="rect">
            <a:avLst/>
          </a:prstGeom>
        </p:spPr>
      </p:pic>
      <p:pic>
        <p:nvPicPr>
          <p:cNvPr id="103" name="Picture 90">
            <a:extLst>
              <a:ext uri="{FF2B5EF4-FFF2-40B4-BE49-F238E27FC236}">
                <a16:creationId xmlns:a16="http://schemas.microsoft.com/office/drawing/2014/main" id="{EA3DCE3A-68A9-3B4E-BD94-32CFA14882EC}"/>
              </a:ext>
            </a:extLst>
          </p:cNvPr>
          <p:cNvPicPr>
            <a:picLocks noChangeAspect="1"/>
          </p:cNvPicPr>
          <p:nvPr/>
        </p:nvPicPr>
        <p:blipFill>
          <a:blip r:embed="rId5"/>
          <a:stretch>
            <a:fillRect/>
          </a:stretch>
        </p:blipFill>
        <p:spPr>
          <a:xfrm>
            <a:off x="9829815" y="4693706"/>
            <a:ext cx="1505132" cy="255571"/>
          </a:xfrm>
          <a:prstGeom prst="rect">
            <a:avLst/>
          </a:prstGeom>
        </p:spPr>
      </p:pic>
      <p:pic>
        <p:nvPicPr>
          <p:cNvPr id="108" name="Picture 91">
            <a:extLst>
              <a:ext uri="{FF2B5EF4-FFF2-40B4-BE49-F238E27FC236}">
                <a16:creationId xmlns:a16="http://schemas.microsoft.com/office/drawing/2014/main" id="{B97DF4A1-5936-D848-AB14-1504425AEE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81975" y="4327069"/>
            <a:ext cx="494620" cy="314948"/>
          </a:xfrm>
          <a:prstGeom prst="rect">
            <a:avLst/>
          </a:prstGeom>
        </p:spPr>
      </p:pic>
      <p:pic>
        <p:nvPicPr>
          <p:cNvPr id="109" name="Picture 10" descr="Bildergebnis für ali cloud logo png">
            <a:extLst>
              <a:ext uri="{FF2B5EF4-FFF2-40B4-BE49-F238E27FC236}">
                <a16:creationId xmlns:a16="http://schemas.microsoft.com/office/drawing/2014/main" id="{275B7805-B906-9841-B257-DAC2BAC5F9C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t="33709" b="34692"/>
          <a:stretch/>
        </p:blipFill>
        <p:spPr bwMode="auto">
          <a:xfrm>
            <a:off x="7610687" y="4603472"/>
            <a:ext cx="1939959" cy="4360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picture containing drawing&#10;&#10;Description automatically generated">
            <a:extLst>
              <a:ext uri="{FF2B5EF4-FFF2-40B4-BE49-F238E27FC236}">
                <a16:creationId xmlns:a16="http://schemas.microsoft.com/office/drawing/2014/main" id="{39C16070-68A2-E045-8B02-6DF262419905}"/>
              </a:ext>
            </a:extLst>
          </p:cNvPr>
          <p:cNvPicPr>
            <a:picLocks noChangeAspect="1"/>
          </p:cNvPicPr>
          <p:nvPr/>
        </p:nvPicPr>
        <p:blipFill>
          <a:blip r:embed="rId9"/>
          <a:stretch>
            <a:fillRect/>
          </a:stretch>
        </p:blipFill>
        <p:spPr>
          <a:xfrm>
            <a:off x="8610520" y="4942653"/>
            <a:ext cx="1640796" cy="638686"/>
          </a:xfrm>
          <a:prstGeom prst="rect">
            <a:avLst/>
          </a:prstGeom>
        </p:spPr>
      </p:pic>
      <p:sp>
        <p:nvSpPr>
          <p:cNvPr id="3" name="Rectangle 2">
            <a:extLst>
              <a:ext uri="{FF2B5EF4-FFF2-40B4-BE49-F238E27FC236}">
                <a16:creationId xmlns:a16="http://schemas.microsoft.com/office/drawing/2014/main" id="{D5339846-92AE-504D-A8DC-8103153A0A75}"/>
              </a:ext>
            </a:extLst>
          </p:cNvPr>
          <p:cNvSpPr/>
          <p:nvPr/>
        </p:nvSpPr>
        <p:spPr>
          <a:xfrm>
            <a:off x="7610687" y="3504414"/>
            <a:ext cx="4030663" cy="523220"/>
          </a:xfrm>
          <a:prstGeom prst="rect">
            <a:avLst/>
          </a:prstGeom>
        </p:spPr>
        <p:txBody>
          <a:bodyPr wrap="square">
            <a:spAutoFit/>
          </a:bodyPr>
          <a:lstStyle/>
          <a:p>
            <a:pPr algn="ctr" defTabSz="914400" fontAlgn="base">
              <a:spcBef>
                <a:spcPct val="50000"/>
              </a:spcBef>
              <a:spcAft>
                <a:spcPct val="0"/>
              </a:spcAft>
              <a:buClr>
                <a:srgbClr val="F0AB00"/>
              </a:buClr>
              <a:buSzPct val="80000"/>
            </a:pPr>
            <a:r>
              <a:rPr lang="en-US" sz="1400" b="1" kern="0">
                <a:solidFill>
                  <a:schemeClr val="accent1"/>
                </a:solidFill>
                <a:ea typeface="Arial Unicode MS" pitchFamily="34" charset="-128"/>
                <a:cs typeface="Arial Unicode MS" pitchFamily="34" charset="-128"/>
              </a:rPr>
              <a:t>Simplify adoption and lower innovation risks </a:t>
            </a:r>
            <a:r>
              <a:rPr lang="en-US" sz="1400" kern="0">
                <a:ea typeface="Arial Unicode MS" pitchFamily="34" charset="-128"/>
                <a:cs typeface="Arial Unicode MS" pitchFamily="34" charset="-128"/>
              </a:rPr>
              <a:t>with trusted partners and choice of deployment</a:t>
            </a:r>
            <a:endParaRPr lang="en-US" sz="1400" kern="0">
              <a:solidFill>
                <a:schemeClr val="accent1"/>
              </a:solidFill>
              <a:ea typeface="Arial Unicode MS" pitchFamily="34" charset="-128"/>
              <a:cs typeface="Arial Unicode MS" pitchFamily="34" charset="-128"/>
            </a:endParaRPr>
          </a:p>
        </p:txBody>
      </p:sp>
    </p:spTree>
    <p:extLst>
      <p:ext uri="{BB962C8B-B14F-4D97-AF65-F5344CB8AC3E}">
        <p14:creationId xmlns:p14="http://schemas.microsoft.com/office/powerpoint/2010/main" val="6931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0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1000"/>
                                        <p:tgtEl>
                                          <p:spTgt spid="62"/>
                                        </p:tgtEl>
                                      </p:cBhvr>
                                    </p:animEffect>
                                  </p:childTnLst>
                                </p:cTn>
                              </p:par>
                              <p:par>
                                <p:cTn id="8" presetID="1"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446D2FB-9CAE-CB4B-954A-13263D0AD843}"/>
              </a:ext>
            </a:extLst>
          </p:cNvPr>
          <p:cNvGrpSpPr/>
          <p:nvPr/>
        </p:nvGrpSpPr>
        <p:grpSpPr>
          <a:xfrm>
            <a:off x="6467226" y="1252118"/>
            <a:ext cx="4577176" cy="4475584"/>
            <a:chOff x="229240" y="880656"/>
            <a:chExt cx="5598939" cy="5284576"/>
          </a:xfrm>
          <a:scene3d>
            <a:camera prst="perspectiveRelaxed">
              <a:rot lat="19149996" lon="20104178" rev="1577324"/>
            </a:camera>
            <a:lightRig rig="soft" dir="t"/>
            <a:backdrop>
              <a:anchor x="0" y="0" z="-210000"/>
              <a:norm dx="0" dy="0" dz="914400"/>
              <a:up dx="0" dy="914400" dz="0"/>
            </a:backdrop>
          </a:scene3d>
        </p:grpSpPr>
        <p:sp>
          <p:nvSpPr>
            <p:cNvPr id="18" name="Freeform 17">
              <a:extLst>
                <a:ext uri="{FF2B5EF4-FFF2-40B4-BE49-F238E27FC236}">
                  <a16:creationId xmlns:a16="http://schemas.microsoft.com/office/drawing/2014/main" id="{DCCA69DD-8822-8842-ABE0-62C9B41A38E0}"/>
                </a:ext>
              </a:extLst>
            </p:cNvPr>
            <p:cNvSpPr/>
            <p:nvPr/>
          </p:nvSpPr>
          <p:spPr>
            <a:xfrm>
              <a:off x="1402687" y="880656"/>
              <a:ext cx="3252046" cy="3252046"/>
            </a:xfrm>
            <a:custGeom>
              <a:avLst/>
              <a:gdLst>
                <a:gd name="connsiteX0" fmla="*/ 0 w 3252046"/>
                <a:gd name="connsiteY0" fmla="*/ 1626023 h 3252046"/>
                <a:gd name="connsiteX1" fmla="*/ 1626023 w 3252046"/>
                <a:gd name="connsiteY1" fmla="*/ 0 h 3252046"/>
                <a:gd name="connsiteX2" fmla="*/ 3252046 w 3252046"/>
                <a:gd name="connsiteY2" fmla="*/ 1626023 h 3252046"/>
                <a:gd name="connsiteX3" fmla="*/ 1626023 w 3252046"/>
                <a:gd name="connsiteY3" fmla="*/ 3252046 h 3252046"/>
                <a:gd name="connsiteX4" fmla="*/ 0 w 3252046"/>
                <a:gd name="connsiteY4" fmla="*/ 1626023 h 325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046" h="3252046">
                  <a:moveTo>
                    <a:pt x="0" y="1626023"/>
                  </a:moveTo>
                  <a:cubicBezTo>
                    <a:pt x="0" y="727995"/>
                    <a:pt x="727995" y="0"/>
                    <a:pt x="1626023" y="0"/>
                  </a:cubicBezTo>
                  <a:cubicBezTo>
                    <a:pt x="2524051" y="0"/>
                    <a:pt x="3252046" y="727995"/>
                    <a:pt x="3252046" y="1626023"/>
                  </a:cubicBezTo>
                  <a:cubicBezTo>
                    <a:pt x="3252046" y="2524051"/>
                    <a:pt x="2524051" y="3252046"/>
                    <a:pt x="1626023" y="3252046"/>
                  </a:cubicBezTo>
                  <a:cubicBezTo>
                    <a:pt x="727995" y="3252046"/>
                    <a:pt x="0" y="2524051"/>
                    <a:pt x="0" y="1626023"/>
                  </a:cubicBezTo>
                  <a:close/>
                </a:path>
              </a:pathLst>
            </a:custGeom>
            <a:sp3d extrusionH="152250" prstMaterial="matte">
              <a:bevelT w="165100" prst="coolSlant"/>
            </a:sp3d>
          </p:spPr>
          <p:style>
            <a:lnRef idx="0">
              <a:schemeClr val="lt1">
                <a:hueOff val="0"/>
                <a:satOff val="0"/>
                <a:lumOff val="0"/>
                <a:alphaOff val="0"/>
              </a:schemeClr>
            </a:lnRef>
            <a:fillRef idx="1">
              <a:schemeClr val="accent2">
                <a:alpha val="50000"/>
                <a:hueOff val="0"/>
                <a:satOff val="0"/>
                <a:lumOff val="0"/>
                <a:alphaOff val="0"/>
              </a:schemeClr>
            </a:fillRef>
            <a:effectRef idx="2">
              <a:schemeClr val="accent2">
                <a:alpha val="50000"/>
                <a:hueOff val="0"/>
                <a:satOff val="0"/>
                <a:lumOff val="0"/>
                <a:alphaOff val="0"/>
              </a:schemeClr>
            </a:effectRef>
            <a:fontRef idx="minor">
              <a:schemeClr val="tx1"/>
            </a:fontRef>
          </p:style>
          <p:txBody>
            <a:bodyPr spcFirstLastPara="0" vert="horz" wrap="square" lIns="433606" tIns="569109" rIns="433606" bIns="1219516"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2000" kern="1200"/>
                <a:t>5.000 Cloud Partners</a:t>
              </a:r>
            </a:p>
          </p:txBody>
        </p:sp>
        <p:sp>
          <p:nvSpPr>
            <p:cNvPr id="19" name="Freeform 18">
              <a:extLst>
                <a:ext uri="{FF2B5EF4-FFF2-40B4-BE49-F238E27FC236}">
                  <a16:creationId xmlns:a16="http://schemas.microsoft.com/office/drawing/2014/main" id="{625E2D32-3729-E044-81EB-4451BE23E37A}"/>
                </a:ext>
              </a:extLst>
            </p:cNvPr>
            <p:cNvSpPr/>
            <p:nvPr/>
          </p:nvSpPr>
          <p:spPr>
            <a:xfrm>
              <a:off x="2576133" y="2913186"/>
              <a:ext cx="3252046" cy="3252046"/>
            </a:xfrm>
            <a:custGeom>
              <a:avLst/>
              <a:gdLst>
                <a:gd name="connsiteX0" fmla="*/ 0 w 3252046"/>
                <a:gd name="connsiteY0" fmla="*/ 1626023 h 3252046"/>
                <a:gd name="connsiteX1" fmla="*/ 1626023 w 3252046"/>
                <a:gd name="connsiteY1" fmla="*/ 0 h 3252046"/>
                <a:gd name="connsiteX2" fmla="*/ 3252046 w 3252046"/>
                <a:gd name="connsiteY2" fmla="*/ 1626023 h 3252046"/>
                <a:gd name="connsiteX3" fmla="*/ 1626023 w 3252046"/>
                <a:gd name="connsiteY3" fmla="*/ 3252046 h 3252046"/>
                <a:gd name="connsiteX4" fmla="*/ 0 w 3252046"/>
                <a:gd name="connsiteY4" fmla="*/ 1626023 h 325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046" h="3252046">
                  <a:moveTo>
                    <a:pt x="0" y="1626023"/>
                  </a:moveTo>
                  <a:cubicBezTo>
                    <a:pt x="0" y="727995"/>
                    <a:pt x="727995" y="0"/>
                    <a:pt x="1626023" y="0"/>
                  </a:cubicBezTo>
                  <a:cubicBezTo>
                    <a:pt x="2524051" y="0"/>
                    <a:pt x="3252046" y="727995"/>
                    <a:pt x="3252046" y="1626023"/>
                  </a:cubicBezTo>
                  <a:cubicBezTo>
                    <a:pt x="3252046" y="2524051"/>
                    <a:pt x="2524051" y="3252046"/>
                    <a:pt x="1626023" y="3252046"/>
                  </a:cubicBezTo>
                  <a:cubicBezTo>
                    <a:pt x="727995" y="3252046"/>
                    <a:pt x="0" y="2524051"/>
                    <a:pt x="0" y="1626023"/>
                  </a:cubicBezTo>
                  <a:close/>
                </a:path>
              </a:pathLst>
            </a:custGeom>
            <a:sp3d extrusionH="152250" prstMaterial="matte">
              <a:bevelT w="165100" prst="coolSlant"/>
            </a:sp3d>
          </p:spPr>
          <p:style>
            <a:lnRef idx="0">
              <a:schemeClr val="lt1">
                <a:hueOff val="0"/>
                <a:satOff val="0"/>
                <a:lumOff val="0"/>
                <a:alphaOff val="0"/>
              </a:schemeClr>
            </a:lnRef>
            <a:fillRef idx="1">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txBody>
            <a:bodyPr spcFirstLastPara="0" vert="horz" wrap="square" lIns="994585" tIns="840112" rIns="306233" bIns="623309"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2000" kern="1200"/>
                <a:t>400,000 Customers</a:t>
              </a:r>
            </a:p>
          </p:txBody>
        </p:sp>
        <p:sp>
          <p:nvSpPr>
            <p:cNvPr id="20" name="Freeform 19">
              <a:extLst>
                <a:ext uri="{FF2B5EF4-FFF2-40B4-BE49-F238E27FC236}">
                  <a16:creationId xmlns:a16="http://schemas.microsoft.com/office/drawing/2014/main" id="{5A8FD408-FFBD-054F-9D55-E7D01428BBD6}"/>
                </a:ext>
              </a:extLst>
            </p:cNvPr>
            <p:cNvSpPr/>
            <p:nvPr/>
          </p:nvSpPr>
          <p:spPr>
            <a:xfrm>
              <a:off x="229240" y="2913186"/>
              <a:ext cx="3252046" cy="3252046"/>
            </a:xfrm>
            <a:custGeom>
              <a:avLst/>
              <a:gdLst>
                <a:gd name="connsiteX0" fmla="*/ 0 w 3252046"/>
                <a:gd name="connsiteY0" fmla="*/ 1626023 h 3252046"/>
                <a:gd name="connsiteX1" fmla="*/ 1626023 w 3252046"/>
                <a:gd name="connsiteY1" fmla="*/ 0 h 3252046"/>
                <a:gd name="connsiteX2" fmla="*/ 3252046 w 3252046"/>
                <a:gd name="connsiteY2" fmla="*/ 1626023 h 3252046"/>
                <a:gd name="connsiteX3" fmla="*/ 1626023 w 3252046"/>
                <a:gd name="connsiteY3" fmla="*/ 3252046 h 3252046"/>
                <a:gd name="connsiteX4" fmla="*/ 0 w 3252046"/>
                <a:gd name="connsiteY4" fmla="*/ 1626023 h 325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046" h="3252046">
                  <a:moveTo>
                    <a:pt x="0" y="1626023"/>
                  </a:moveTo>
                  <a:cubicBezTo>
                    <a:pt x="0" y="727995"/>
                    <a:pt x="727995" y="0"/>
                    <a:pt x="1626023" y="0"/>
                  </a:cubicBezTo>
                  <a:cubicBezTo>
                    <a:pt x="2524051" y="0"/>
                    <a:pt x="3252046" y="727995"/>
                    <a:pt x="3252046" y="1626023"/>
                  </a:cubicBezTo>
                  <a:cubicBezTo>
                    <a:pt x="3252046" y="2524051"/>
                    <a:pt x="2524051" y="3252046"/>
                    <a:pt x="1626023" y="3252046"/>
                  </a:cubicBezTo>
                  <a:cubicBezTo>
                    <a:pt x="727995" y="3252046"/>
                    <a:pt x="0" y="2524051"/>
                    <a:pt x="0" y="1626023"/>
                  </a:cubicBezTo>
                  <a:close/>
                </a:path>
              </a:pathLst>
            </a:custGeom>
            <a:sp3d extrusionH="152250" prstMaterial="matte">
              <a:bevelT w="165100" prst="coolSlant"/>
            </a:sp3d>
          </p:spPr>
          <p:style>
            <a:lnRef idx="0">
              <a:schemeClr val="lt1">
                <a:hueOff val="0"/>
                <a:satOff val="0"/>
                <a:lumOff val="0"/>
                <a:alphaOff val="0"/>
              </a:schemeClr>
            </a:lnRef>
            <a:fillRef idx="1">
              <a:schemeClr val="accent4">
                <a:alpha val="50000"/>
                <a:hueOff val="0"/>
                <a:satOff val="0"/>
                <a:lumOff val="0"/>
                <a:alphaOff val="0"/>
              </a:schemeClr>
            </a:fillRef>
            <a:effectRef idx="2">
              <a:schemeClr val="accent4">
                <a:alpha val="50000"/>
                <a:hueOff val="0"/>
                <a:satOff val="0"/>
                <a:lumOff val="0"/>
                <a:alphaOff val="0"/>
              </a:schemeClr>
            </a:effectRef>
            <a:fontRef idx="minor">
              <a:schemeClr val="tx1"/>
            </a:fontRef>
          </p:style>
          <p:txBody>
            <a:bodyPr spcFirstLastPara="0" vert="horz" wrap="square" lIns="306234" tIns="840112" rIns="994584" bIns="623309" numCol="1" spcCol="1270" anchor="ctr" anchorCtr="0">
              <a:noAutofit/>
              <a:sp3d extrusionH="28000" prstMaterial="matte"/>
            </a:bodyPr>
            <a:lstStyle/>
            <a:p>
              <a:pPr lvl="0" algn="ctr" defTabSz="1377950">
                <a:lnSpc>
                  <a:spcPct val="90000"/>
                </a:lnSpc>
                <a:spcBef>
                  <a:spcPct val="0"/>
                </a:spcBef>
                <a:spcAft>
                  <a:spcPct val="35000"/>
                </a:spcAft>
              </a:pPr>
              <a:r>
                <a:rPr lang="en-US" sz="2000" kern="1200"/>
                <a:t>SAP</a:t>
              </a:r>
            </a:p>
            <a:p>
              <a:pPr lvl="0" algn="ctr" defTabSz="1377950">
                <a:lnSpc>
                  <a:spcPct val="90000"/>
                </a:lnSpc>
                <a:spcBef>
                  <a:spcPct val="0"/>
                </a:spcBef>
                <a:spcAft>
                  <a:spcPct val="35000"/>
                </a:spcAft>
              </a:pPr>
              <a:r>
                <a:rPr lang="en-US" sz="2000"/>
                <a:t>Solutions</a:t>
              </a:r>
              <a:endParaRPr lang="en-US" sz="2000" kern="1200"/>
            </a:p>
          </p:txBody>
        </p:sp>
      </p:grpSp>
      <p:sp>
        <p:nvSpPr>
          <p:cNvPr id="4" name="Oval 3">
            <a:extLst>
              <a:ext uri="{FF2B5EF4-FFF2-40B4-BE49-F238E27FC236}">
                <a16:creationId xmlns:a16="http://schemas.microsoft.com/office/drawing/2014/main" id="{05DF652F-D593-544A-9EE3-EE3EFEF95FBC}"/>
              </a:ext>
            </a:extLst>
          </p:cNvPr>
          <p:cNvSpPr/>
          <p:nvPr/>
        </p:nvSpPr>
        <p:spPr bwMode="gray">
          <a:xfrm rot="9946111">
            <a:off x="8222866" y="3004537"/>
            <a:ext cx="1405851" cy="1396652"/>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25400" algn="ctr">
            <a:noFill/>
            <a:miter lim="800000"/>
            <a:headEnd/>
            <a:tailEnd/>
          </a:ln>
          <a:scene3d>
            <a:camera prst="orthographicFront">
              <a:rot lat="19152000" lon="20106000" rev="1578000"/>
            </a:camera>
            <a:lightRig rig="threePt" dir="t"/>
          </a:scene3d>
        </p:spPr>
        <p:txBody>
          <a:bodyPr lIns="0" tIns="0" rIns="0" bIns="0" rtlCol="0" anchor="ctr">
            <a:prstTxWarp prst="textCircle">
              <a:avLst/>
            </a:prstTxWarp>
          </a:bodyP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a:ln>
                  <a:noFill/>
                </a:ln>
                <a:effectLst/>
                <a:uLnTx/>
                <a:uFillTx/>
                <a:ea typeface="Arial Unicode MS" pitchFamily="34" charset="-128"/>
                <a:cs typeface="Arial Unicode MS" pitchFamily="34" charset="-128"/>
              </a:rPr>
              <a:t>Extensions Suite | Integration Suite | SAP App Center |</a:t>
            </a:r>
          </a:p>
        </p:txBody>
      </p:sp>
      <p:sp>
        <p:nvSpPr>
          <p:cNvPr id="11" name="Title 10">
            <a:extLst>
              <a:ext uri="{FF2B5EF4-FFF2-40B4-BE49-F238E27FC236}">
                <a16:creationId xmlns:a16="http://schemas.microsoft.com/office/drawing/2014/main" id="{ECC978FD-4396-EB40-9245-95BD190D1FC7}"/>
              </a:ext>
            </a:extLst>
          </p:cNvPr>
          <p:cNvSpPr>
            <a:spLocks noGrp="1"/>
          </p:cNvSpPr>
          <p:nvPr>
            <p:ph type="title"/>
          </p:nvPr>
        </p:nvSpPr>
        <p:spPr>
          <a:xfrm>
            <a:off x="504001" y="504001"/>
            <a:ext cx="11691174" cy="1107996"/>
          </a:xfrm>
        </p:spPr>
        <p:txBody>
          <a:bodyPr/>
          <a:lstStyle/>
          <a:p>
            <a:r>
              <a:rPr lang="en-US" sz="2800"/>
              <a:t>SAP is </a:t>
            </a:r>
            <a:r>
              <a:rPr lang="en-US" sz="2800" kern="0">
                <a:ea typeface="Arial Unicode MS" pitchFamily="34" charset="-128"/>
                <a:cs typeface="Arial Unicode MS" pitchFamily="34" charset="-128"/>
              </a:rPr>
              <a:t>a catalyst for ecosystem-driven innovation</a:t>
            </a:r>
            <a:br>
              <a:rPr lang="en-US" sz="2800" kern="0">
                <a:solidFill>
                  <a:schemeClr val="accent1"/>
                </a:solidFill>
                <a:ea typeface="Arial Unicode MS" pitchFamily="34" charset="-128"/>
                <a:cs typeface="Arial Unicode MS" pitchFamily="34" charset="-128"/>
              </a:rPr>
            </a:br>
            <a:r>
              <a:rPr lang="en-US" b="0" kern="0">
                <a:ea typeface="Arial Unicode MS" pitchFamily="34" charset="-128"/>
                <a:cs typeface="Arial Unicode MS" pitchFamily="34" charset="-128"/>
              </a:rPr>
              <a:t>Helping customers </a:t>
            </a:r>
            <a:r>
              <a:rPr lang="en-US" b="0" kern="0">
                <a:solidFill>
                  <a:schemeClr val="accent1"/>
                </a:solidFill>
                <a:ea typeface="Arial Unicode MS" pitchFamily="34" charset="-128"/>
                <a:cs typeface="Arial Unicode MS" pitchFamily="34" charset="-128"/>
              </a:rPr>
              <a:t>accelerate business innovation at scale</a:t>
            </a:r>
            <a:br>
              <a:rPr lang="en-US" sz="1800"/>
            </a:br>
            <a:endParaRPr lang="en-US" sz="2000">
              <a:solidFill>
                <a:schemeClr val="accent1"/>
              </a:solidFill>
            </a:endParaRPr>
          </a:p>
        </p:txBody>
      </p:sp>
      <p:cxnSp>
        <p:nvCxnSpPr>
          <p:cNvPr id="16" name="Straight Connector 15">
            <a:extLst>
              <a:ext uri="{FF2B5EF4-FFF2-40B4-BE49-F238E27FC236}">
                <a16:creationId xmlns:a16="http://schemas.microsoft.com/office/drawing/2014/main" id="{1F708924-0140-B042-BFB1-E56D3BA8C1F0}"/>
              </a:ext>
            </a:extLst>
          </p:cNvPr>
          <p:cNvCxnSpPr>
            <a:cxnSpLocks/>
          </p:cNvCxnSpPr>
          <p:nvPr/>
        </p:nvCxnSpPr>
        <p:spPr>
          <a:xfrm>
            <a:off x="1409466" y="3707727"/>
            <a:ext cx="2990379" cy="0"/>
          </a:xfrm>
          <a:prstGeom prst="line">
            <a:avLst/>
          </a:prstGeom>
          <a:ln w="9525">
            <a:solidFill>
              <a:schemeClr val="bg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153A020C-D9A2-EE41-8197-3C5A36822E2E}"/>
              </a:ext>
            </a:extLst>
          </p:cNvPr>
          <p:cNvSpPr/>
          <p:nvPr/>
        </p:nvSpPr>
        <p:spPr>
          <a:xfrm>
            <a:off x="859272" y="1887849"/>
            <a:ext cx="4609577" cy="1602061"/>
          </a:xfrm>
          <a:custGeom>
            <a:avLst/>
            <a:gdLst>
              <a:gd name="connsiteX0" fmla="*/ 0 w 5126597"/>
              <a:gd name="connsiteY0" fmla="*/ 0 h 1602061"/>
              <a:gd name="connsiteX1" fmla="*/ 5126597 w 5126597"/>
              <a:gd name="connsiteY1" fmla="*/ 0 h 1602061"/>
              <a:gd name="connsiteX2" fmla="*/ 5126597 w 5126597"/>
              <a:gd name="connsiteY2" fmla="*/ 1602061 h 1602061"/>
              <a:gd name="connsiteX3" fmla="*/ 0 w 5126597"/>
              <a:gd name="connsiteY3" fmla="*/ 1602061 h 1602061"/>
              <a:gd name="connsiteX4" fmla="*/ 0 w 5126597"/>
              <a:gd name="connsiteY4" fmla="*/ 0 h 160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597" h="1602061">
                <a:moveTo>
                  <a:pt x="0" y="0"/>
                </a:moveTo>
                <a:lnTo>
                  <a:pt x="5126597" y="0"/>
                </a:lnTo>
                <a:lnTo>
                  <a:pt x="5126597" y="1602061"/>
                </a:lnTo>
                <a:lnTo>
                  <a:pt x="0" y="1602061"/>
                </a:lnTo>
                <a:lnTo>
                  <a:pt x="0" y="0"/>
                </a:lnTo>
                <a:close/>
              </a:path>
            </a:pathLst>
          </a:custGeom>
          <a:gradFill flip="none" rotWithShape="1">
            <a:gsLst>
              <a:gs pos="0">
                <a:schemeClr val="accent2">
                  <a:lumMod val="89000"/>
                  <a:alpha val="23000"/>
                </a:schemeClr>
              </a:gs>
              <a:gs pos="23000">
                <a:schemeClr val="accent2">
                  <a:lumMod val="89000"/>
                  <a:alpha val="28000"/>
                </a:schemeClr>
              </a:gs>
              <a:gs pos="69000">
                <a:schemeClr val="accent2">
                  <a:lumMod val="75000"/>
                  <a:alpha val="36000"/>
                </a:schemeClr>
              </a:gs>
              <a:gs pos="97000">
                <a:schemeClr val="accent2">
                  <a:lumMod val="70000"/>
                  <a:alpha val="19000"/>
                </a:schemeClr>
              </a:gs>
            </a:gsLst>
            <a:lin ang="2700000" scaled="1"/>
            <a:tileRect/>
          </a:gradFill>
          <a:ln>
            <a:noFill/>
          </a:ln>
          <a:scene3d>
            <a:camera prst="orthographicFront" zoom="92000"/>
            <a:lightRig rig="balanced" dir="t">
              <a:rot lat="0" lon="0" rev="12700000"/>
            </a:lightRig>
          </a:scene3d>
          <a:sp3d prstMaterial="plastic">
            <a:bevelT w="50800" h="50800"/>
            <a:bevelB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65760" tIns="72390" rIns="365760" bIns="72390" numCol="1" spcCol="1270" anchor="t" anchorCtr="0">
            <a:noAutofit/>
          </a:bodyPr>
          <a:lstStyle/>
          <a:p>
            <a:pPr defTabSz="844550">
              <a:lnSpc>
                <a:spcPct val="90000"/>
              </a:lnSpc>
              <a:spcBef>
                <a:spcPct val="0"/>
              </a:spcBef>
              <a:spcAft>
                <a:spcPct val="35000"/>
              </a:spcAft>
              <a:buClr>
                <a:srgbClr val="F0AB00"/>
              </a:buClr>
              <a:buSzPct val="80000"/>
            </a:pPr>
            <a:r>
              <a:rPr lang="en-US" sz="1800" b="1">
                <a:solidFill>
                  <a:schemeClr val="accent1"/>
                </a:solidFill>
                <a:ea typeface="Arial Unicode MS" pitchFamily="34" charset="-128"/>
                <a:cs typeface="Arial Unicode MS" pitchFamily="34" charset="-128"/>
              </a:rPr>
              <a:t>MARKET FOOTPRINT TO FOSTER INNOVATION</a:t>
            </a:r>
          </a:p>
          <a:p>
            <a:pPr marL="114300" lvl="1" indent="-114300" defTabSz="666750">
              <a:lnSpc>
                <a:spcPct val="90000"/>
              </a:lnSpc>
              <a:spcBef>
                <a:spcPct val="0"/>
              </a:spcBef>
              <a:spcAft>
                <a:spcPct val="15000"/>
              </a:spcAft>
              <a:buClr>
                <a:srgbClr val="F0AB00"/>
              </a:buClr>
              <a:buSzPct val="80000"/>
              <a:buChar char="•"/>
            </a:pPr>
            <a:r>
              <a:rPr lang="en-US" sz="1400" b="1">
                <a:solidFill>
                  <a:schemeClr val="tx1"/>
                </a:solidFill>
                <a:ea typeface="Arial Unicode MS" pitchFamily="34" charset="-128"/>
                <a:cs typeface="Arial Unicode MS" pitchFamily="34" charset="-128"/>
              </a:rPr>
              <a:t>77% of the world’s transaction across 25 industries touch SAP applications</a:t>
            </a:r>
          </a:p>
          <a:p>
            <a:pPr marL="114300" lvl="1" indent="-114300" defTabSz="666750">
              <a:lnSpc>
                <a:spcPct val="90000"/>
              </a:lnSpc>
              <a:spcBef>
                <a:spcPct val="0"/>
              </a:spcBef>
              <a:spcAft>
                <a:spcPct val="15000"/>
              </a:spcAft>
              <a:buClr>
                <a:srgbClr val="F0AB00"/>
              </a:buClr>
              <a:buSzPct val="80000"/>
              <a:buChar char="•"/>
            </a:pPr>
            <a:r>
              <a:rPr lang="en-US" sz="1400" b="1">
                <a:solidFill>
                  <a:schemeClr val="tx1"/>
                </a:solidFill>
                <a:ea typeface="Arial Unicode MS" pitchFamily="34" charset="-128"/>
                <a:cs typeface="Arial Unicode MS" pitchFamily="34" charset="-128"/>
              </a:rPr>
              <a:t>400,000+ customer globally</a:t>
            </a:r>
          </a:p>
        </p:txBody>
      </p:sp>
      <p:sp>
        <p:nvSpPr>
          <p:cNvPr id="8" name="Freeform 7">
            <a:extLst>
              <a:ext uri="{FF2B5EF4-FFF2-40B4-BE49-F238E27FC236}">
                <a16:creationId xmlns:a16="http://schemas.microsoft.com/office/drawing/2014/main" id="{2F451797-0999-0140-B450-D3F8C409D4D2}"/>
              </a:ext>
            </a:extLst>
          </p:cNvPr>
          <p:cNvSpPr/>
          <p:nvPr/>
        </p:nvSpPr>
        <p:spPr>
          <a:xfrm>
            <a:off x="874717" y="4113109"/>
            <a:ext cx="4608576" cy="1891788"/>
          </a:xfrm>
          <a:custGeom>
            <a:avLst/>
            <a:gdLst>
              <a:gd name="connsiteX0" fmla="*/ 0 w 5126597"/>
              <a:gd name="connsiteY0" fmla="*/ 0 h 1602061"/>
              <a:gd name="connsiteX1" fmla="*/ 5126597 w 5126597"/>
              <a:gd name="connsiteY1" fmla="*/ 0 h 1602061"/>
              <a:gd name="connsiteX2" fmla="*/ 5126597 w 5126597"/>
              <a:gd name="connsiteY2" fmla="*/ 1602061 h 1602061"/>
              <a:gd name="connsiteX3" fmla="*/ 0 w 5126597"/>
              <a:gd name="connsiteY3" fmla="*/ 1602061 h 1602061"/>
              <a:gd name="connsiteX4" fmla="*/ 0 w 5126597"/>
              <a:gd name="connsiteY4" fmla="*/ 0 h 160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597" h="1602061">
                <a:moveTo>
                  <a:pt x="0" y="0"/>
                </a:moveTo>
                <a:lnTo>
                  <a:pt x="5126597" y="0"/>
                </a:lnTo>
                <a:lnTo>
                  <a:pt x="5126597" y="1602061"/>
                </a:lnTo>
                <a:lnTo>
                  <a:pt x="0" y="1602061"/>
                </a:lnTo>
                <a:lnTo>
                  <a:pt x="0" y="0"/>
                </a:lnTo>
                <a:close/>
              </a:path>
            </a:pathLst>
          </a:custGeom>
          <a:gradFill flip="none" rotWithShape="1">
            <a:gsLst>
              <a:gs pos="0">
                <a:schemeClr val="accent2">
                  <a:lumMod val="89000"/>
                  <a:alpha val="23000"/>
                </a:schemeClr>
              </a:gs>
              <a:gs pos="23000">
                <a:schemeClr val="accent2">
                  <a:lumMod val="89000"/>
                  <a:alpha val="28000"/>
                </a:schemeClr>
              </a:gs>
              <a:gs pos="69000">
                <a:schemeClr val="accent2">
                  <a:lumMod val="75000"/>
                  <a:alpha val="36000"/>
                </a:schemeClr>
              </a:gs>
              <a:gs pos="97000">
                <a:schemeClr val="accent2">
                  <a:lumMod val="70000"/>
                  <a:alpha val="19000"/>
                </a:schemeClr>
              </a:gs>
            </a:gsLst>
            <a:lin ang="2700000" scaled="1"/>
            <a:tileRect/>
          </a:gradFill>
          <a:ln>
            <a:noFill/>
          </a:ln>
          <a:scene3d>
            <a:camera prst="orthographicFront" zoom="92000"/>
            <a:lightRig rig="balanced" dir="t">
              <a:rot lat="0" lon="0" rev="12700000"/>
            </a:lightRig>
          </a:scene3d>
          <a:sp3d prstMaterial="plastic">
            <a:bevelT w="50800" h="50800"/>
            <a:bevelB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65760" tIns="72390" rIns="365760" bIns="72390" numCol="1" spcCol="1270" anchor="t" anchorCtr="0">
            <a:noAutofit/>
          </a:bodyPr>
          <a:lstStyle/>
          <a:p>
            <a:pPr defTabSz="844550">
              <a:lnSpc>
                <a:spcPct val="90000"/>
              </a:lnSpc>
              <a:spcBef>
                <a:spcPct val="0"/>
              </a:spcBef>
              <a:spcAft>
                <a:spcPct val="35000"/>
              </a:spcAft>
              <a:buClr>
                <a:srgbClr val="F0AB00"/>
              </a:buClr>
              <a:buSzPct val="80000"/>
            </a:pPr>
            <a:r>
              <a:rPr lang="en-US" sz="1800" b="1">
                <a:solidFill>
                  <a:schemeClr val="accent1"/>
                </a:solidFill>
                <a:ea typeface="Arial Unicode MS" pitchFamily="34" charset="-128"/>
                <a:cs typeface="Arial Unicode MS" pitchFamily="34" charset="-128"/>
              </a:rPr>
              <a:t>CLOUD PLATFORM APPROACH  TO DELIVER IT EVERYWHERE</a:t>
            </a:r>
          </a:p>
          <a:p>
            <a:pPr marL="114300" lvl="1" indent="-114300" defTabSz="666750">
              <a:lnSpc>
                <a:spcPct val="90000"/>
              </a:lnSpc>
              <a:spcBef>
                <a:spcPct val="0"/>
              </a:spcBef>
              <a:spcAft>
                <a:spcPct val="15000"/>
              </a:spcAft>
              <a:buClr>
                <a:srgbClr val="F0AB00"/>
              </a:buClr>
              <a:buSzPct val="80000"/>
              <a:buChar char="•"/>
            </a:pPr>
            <a:r>
              <a:rPr lang="en-US" sz="1400" b="1">
                <a:solidFill>
                  <a:schemeClr val="tx1"/>
                </a:solidFill>
                <a:ea typeface="Arial Unicode MS" pitchFamily="34" charset="-128"/>
                <a:cs typeface="Arial Unicode MS" pitchFamily="34" charset="-128"/>
              </a:rPr>
              <a:t>SAP Cloud Platform enables customers and partners to collaborate, consume, and scale business innovation</a:t>
            </a:r>
          </a:p>
        </p:txBody>
      </p:sp>
      <p:sp>
        <p:nvSpPr>
          <p:cNvPr id="13" name="Oval 12">
            <a:extLst>
              <a:ext uri="{FF2B5EF4-FFF2-40B4-BE49-F238E27FC236}">
                <a16:creationId xmlns:a16="http://schemas.microsoft.com/office/drawing/2014/main" id="{2E65495A-396D-D346-AACF-EF4C7CF3E596}"/>
              </a:ext>
            </a:extLst>
          </p:cNvPr>
          <p:cNvSpPr/>
          <p:nvPr/>
        </p:nvSpPr>
        <p:spPr bwMode="gray">
          <a:xfrm>
            <a:off x="8418249" y="3169680"/>
            <a:ext cx="1034062" cy="956979"/>
          </a:xfrm>
          <a:prstGeom prst="ellipse">
            <a:avLst/>
          </a:prstGeom>
          <a:noFill/>
          <a:ln w="25400" algn="ctr">
            <a:noFill/>
            <a:miter lim="800000"/>
            <a:headEnd/>
            <a:tailEnd/>
          </a:ln>
          <a:scene3d>
            <a:camera prst="orthographicFront">
              <a:rot lat="19152000" lon="20106000" rev="1578000"/>
            </a:camera>
            <a:lightRig rig="threePt" dir="t"/>
          </a:scene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050" b="0" i="0" u="none" strike="noStrike" kern="0" cap="none" spc="0" normalizeH="0" baseline="0" noProof="0">
                <a:ln>
                  <a:noFill/>
                </a:ln>
                <a:solidFill>
                  <a:schemeClr val="accent1"/>
                </a:solidFill>
                <a:effectLst/>
                <a:uLnTx/>
                <a:uFillTx/>
                <a:ea typeface="Arial Unicode MS" pitchFamily="34" charset="-128"/>
                <a:cs typeface="Arial Unicode MS" pitchFamily="34" charset="-128"/>
              </a:rPr>
              <a:t>SAP Cloud Platform</a:t>
            </a:r>
          </a:p>
        </p:txBody>
      </p:sp>
    </p:spTree>
    <p:extLst>
      <p:ext uri="{BB962C8B-B14F-4D97-AF65-F5344CB8AC3E}">
        <p14:creationId xmlns:p14="http://schemas.microsoft.com/office/powerpoint/2010/main" val="176879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a:extLst>
              <a:ext uri="{FF2B5EF4-FFF2-40B4-BE49-F238E27FC236}">
                <a16:creationId xmlns:a16="http://schemas.microsoft.com/office/drawing/2014/main" id="{A5FC5E3F-6759-4A92-BCC0-88BD137D8FA2}"/>
              </a:ext>
            </a:extLst>
          </p:cNvPr>
          <p:cNvSpPr/>
          <p:nvPr/>
        </p:nvSpPr>
        <p:spPr bwMode="gray">
          <a:xfrm>
            <a:off x="1251238" y="2190167"/>
            <a:ext cx="2184815" cy="2131316"/>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endParaRPr>
          </a:p>
        </p:txBody>
      </p:sp>
      <p:sp>
        <p:nvSpPr>
          <p:cNvPr id="59" name="Oval 58">
            <a:extLst>
              <a:ext uri="{FF2B5EF4-FFF2-40B4-BE49-F238E27FC236}">
                <a16:creationId xmlns:a16="http://schemas.microsoft.com/office/drawing/2014/main" id="{27353AB8-995D-4634-8A08-71B8A2935B6D}"/>
              </a:ext>
            </a:extLst>
          </p:cNvPr>
          <p:cNvSpPr/>
          <p:nvPr/>
        </p:nvSpPr>
        <p:spPr bwMode="gray">
          <a:xfrm>
            <a:off x="8436695" y="1985963"/>
            <a:ext cx="2307166" cy="2333839"/>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4"/>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endParaRPr>
          </a:p>
        </p:txBody>
      </p:sp>
      <p:pic>
        <p:nvPicPr>
          <p:cNvPr id="57" name="Picture 56">
            <a:extLst>
              <a:ext uri="{FF2B5EF4-FFF2-40B4-BE49-F238E27FC236}">
                <a16:creationId xmlns:a16="http://schemas.microsoft.com/office/drawing/2014/main" id="{378AB652-FD0E-0B43-907A-59EE725A3AA9}"/>
              </a:ext>
            </a:extLst>
          </p:cNvPr>
          <p:cNvPicPr>
            <a:picLocks noChangeAspect="1"/>
          </p:cNvPicPr>
          <p:nvPr/>
        </p:nvPicPr>
        <p:blipFill>
          <a:blip r:embed="rId3"/>
          <a:srcRect/>
          <a:stretch/>
        </p:blipFill>
        <p:spPr>
          <a:xfrm>
            <a:off x="8895733" y="2190167"/>
            <a:ext cx="1269581" cy="1269581"/>
          </a:xfrm>
          <a:prstGeom prst="rect">
            <a:avLst/>
          </a:prstGeom>
        </p:spPr>
      </p:pic>
      <p:pic>
        <p:nvPicPr>
          <p:cNvPr id="56" name="Picture 55">
            <a:extLst>
              <a:ext uri="{FF2B5EF4-FFF2-40B4-BE49-F238E27FC236}">
                <a16:creationId xmlns:a16="http://schemas.microsoft.com/office/drawing/2014/main" id="{A8C97C4B-2EDC-6940-AB74-A198591267F9}"/>
              </a:ext>
            </a:extLst>
          </p:cNvPr>
          <p:cNvPicPr>
            <a:picLocks noChangeAspect="1"/>
          </p:cNvPicPr>
          <p:nvPr/>
        </p:nvPicPr>
        <p:blipFill>
          <a:blip r:embed="rId4"/>
          <a:stretch>
            <a:fillRect/>
          </a:stretch>
        </p:blipFill>
        <p:spPr>
          <a:xfrm>
            <a:off x="1935159" y="2600114"/>
            <a:ext cx="736125" cy="736125"/>
          </a:xfrm>
          <a:prstGeom prst="rect">
            <a:avLst/>
          </a:prstGeom>
        </p:spPr>
      </p:pic>
      <p:sp>
        <p:nvSpPr>
          <p:cNvPr id="11" name="Oval 10">
            <a:extLst>
              <a:ext uri="{FF2B5EF4-FFF2-40B4-BE49-F238E27FC236}">
                <a16:creationId xmlns:a16="http://schemas.microsoft.com/office/drawing/2014/main" id="{372D5309-92F1-A443-A1CB-132CB01F5457}"/>
              </a:ext>
            </a:extLst>
          </p:cNvPr>
          <p:cNvSpPr/>
          <p:nvPr/>
        </p:nvSpPr>
        <p:spPr bwMode="gray">
          <a:xfrm>
            <a:off x="4708798" y="2122228"/>
            <a:ext cx="2307166" cy="2333839"/>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6"/>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endParaRPr>
          </a:p>
        </p:txBody>
      </p:sp>
      <p:sp>
        <p:nvSpPr>
          <p:cNvPr id="2" name="Title 1">
            <a:extLst>
              <a:ext uri="{FF2B5EF4-FFF2-40B4-BE49-F238E27FC236}">
                <a16:creationId xmlns:a16="http://schemas.microsoft.com/office/drawing/2014/main" id="{8955C556-B9D9-D441-94E4-FA1971D1EA07}"/>
              </a:ext>
            </a:extLst>
          </p:cNvPr>
          <p:cNvSpPr>
            <a:spLocks noGrp="1"/>
          </p:cNvSpPr>
          <p:nvPr>
            <p:ph type="title"/>
          </p:nvPr>
        </p:nvSpPr>
        <p:spPr>
          <a:xfrm>
            <a:off x="504000" y="503999"/>
            <a:ext cx="10619112" cy="738664"/>
          </a:xfrm>
        </p:spPr>
        <p:txBody>
          <a:bodyPr/>
          <a:lstStyle/>
          <a:p>
            <a:r>
              <a:rPr lang="en-US"/>
              <a:t>Accelerate your innovation journey with </a:t>
            </a:r>
            <a:r>
              <a:rPr lang="en-US">
                <a:solidFill>
                  <a:schemeClr val="accent1"/>
                </a:solidFill>
              </a:rPr>
              <a:t>SAP Cloud Platform Ecosystem</a:t>
            </a:r>
            <a:br>
              <a:rPr lang="en-US">
                <a:solidFill>
                  <a:schemeClr val="accent1"/>
                </a:solidFill>
              </a:rPr>
            </a:br>
            <a:r>
              <a:rPr lang="en-CA" b="0"/>
              <a:t>A platform built for your business</a:t>
            </a:r>
            <a:endParaRPr lang="en-US">
              <a:solidFill>
                <a:schemeClr val="accent1"/>
              </a:solidFill>
            </a:endParaRPr>
          </a:p>
        </p:txBody>
      </p:sp>
      <p:sp>
        <p:nvSpPr>
          <p:cNvPr id="6" name="TextBox 5">
            <a:extLst>
              <a:ext uri="{FF2B5EF4-FFF2-40B4-BE49-F238E27FC236}">
                <a16:creationId xmlns:a16="http://schemas.microsoft.com/office/drawing/2014/main" id="{CA621CA2-E984-714B-BBA1-C5C9F1C53F4D}"/>
              </a:ext>
            </a:extLst>
          </p:cNvPr>
          <p:cNvSpPr txBox="1"/>
          <p:nvPr/>
        </p:nvSpPr>
        <p:spPr>
          <a:xfrm>
            <a:off x="504000" y="827467"/>
            <a:ext cx="3367891" cy="276999"/>
          </a:xfrm>
          <a:prstGeom prst="rect">
            <a:avLst/>
          </a:prstGeom>
          <a:noFill/>
        </p:spPr>
        <p:txBody>
          <a:bodyPr wrap="square" lIns="0" tIns="0" rIns="0" bIns="0" rtlCol="0" anchor="t">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endParaRPr>
          </a:p>
        </p:txBody>
      </p:sp>
      <p:grpSp>
        <p:nvGrpSpPr>
          <p:cNvPr id="18" name="Group 17">
            <a:extLst>
              <a:ext uri="{FF2B5EF4-FFF2-40B4-BE49-F238E27FC236}">
                <a16:creationId xmlns:a16="http://schemas.microsoft.com/office/drawing/2014/main" id="{EBDCE0FB-2B97-174B-9A3E-B6EFE0CE6DBE}"/>
              </a:ext>
            </a:extLst>
          </p:cNvPr>
          <p:cNvGrpSpPr/>
          <p:nvPr/>
        </p:nvGrpSpPr>
        <p:grpSpPr>
          <a:xfrm>
            <a:off x="4823120" y="2389554"/>
            <a:ext cx="2142639" cy="1610546"/>
            <a:chOff x="4765330" y="2313637"/>
            <a:chExt cx="2378081" cy="1705360"/>
          </a:xfrm>
        </p:grpSpPr>
        <p:sp>
          <p:nvSpPr>
            <p:cNvPr id="19" name="TextBox 18">
              <a:extLst>
                <a:ext uri="{FF2B5EF4-FFF2-40B4-BE49-F238E27FC236}">
                  <a16:creationId xmlns:a16="http://schemas.microsoft.com/office/drawing/2014/main" id="{107C1E26-4D33-B14B-A6D5-7ED5E88DC443}"/>
                </a:ext>
              </a:extLst>
            </p:cNvPr>
            <p:cNvSpPr txBox="1"/>
            <p:nvPr/>
          </p:nvSpPr>
          <p:spPr>
            <a:xfrm>
              <a:off x="4765330" y="3481628"/>
              <a:ext cx="2198535" cy="293306"/>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1" i="0" u="none" strike="noStrike" kern="0" cap="none" spc="0" normalizeH="0" baseline="0" noProof="0">
                  <a:ln>
                    <a:noFill/>
                  </a:ln>
                  <a:effectLst/>
                  <a:uLnTx/>
                  <a:uFillTx/>
                  <a:latin typeface="Arial"/>
                  <a:ea typeface="Arial Unicode MS" pitchFamily="34" charset="-128"/>
                  <a:cs typeface="Arial Unicode MS" pitchFamily="34" charset="-128"/>
                </a:rPr>
                <a:t>Innovate</a:t>
              </a:r>
            </a:p>
          </p:txBody>
        </p:sp>
        <p:sp>
          <p:nvSpPr>
            <p:cNvPr id="20" name="TextBox 19">
              <a:extLst>
                <a:ext uri="{FF2B5EF4-FFF2-40B4-BE49-F238E27FC236}">
                  <a16:creationId xmlns:a16="http://schemas.microsoft.com/office/drawing/2014/main" id="{53891330-727E-A14A-B362-479C01E0EC8C}"/>
                </a:ext>
              </a:extLst>
            </p:cNvPr>
            <p:cNvSpPr txBox="1"/>
            <p:nvPr/>
          </p:nvSpPr>
          <p:spPr>
            <a:xfrm>
              <a:off x="4813679" y="3790870"/>
              <a:ext cx="2329732" cy="228127"/>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endParaRPr kumimoji="0" lang="en-US" sz="14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endParaRPr>
            </a:p>
          </p:txBody>
        </p:sp>
        <p:pic>
          <p:nvPicPr>
            <p:cNvPr id="51" name="Picture 50">
              <a:extLst>
                <a:ext uri="{FF2B5EF4-FFF2-40B4-BE49-F238E27FC236}">
                  <a16:creationId xmlns:a16="http://schemas.microsoft.com/office/drawing/2014/main" id="{359C8A4A-471E-844D-BFEE-6CF60B259E7A}"/>
                </a:ext>
              </a:extLst>
            </p:cNvPr>
            <p:cNvPicPr>
              <a:picLocks noChangeAspect="1"/>
            </p:cNvPicPr>
            <p:nvPr/>
          </p:nvPicPr>
          <p:blipFill>
            <a:blip r:embed="rId5"/>
            <a:stretch>
              <a:fillRect/>
            </a:stretch>
          </p:blipFill>
          <p:spPr>
            <a:xfrm>
              <a:off x="5282444" y="2313637"/>
              <a:ext cx="1221531" cy="1221531"/>
            </a:xfrm>
            <a:prstGeom prst="rect">
              <a:avLst/>
            </a:prstGeom>
          </p:spPr>
        </p:pic>
      </p:grpSp>
      <p:sp>
        <p:nvSpPr>
          <p:cNvPr id="21" name="TextBox 20">
            <a:extLst>
              <a:ext uri="{FF2B5EF4-FFF2-40B4-BE49-F238E27FC236}">
                <a16:creationId xmlns:a16="http://schemas.microsoft.com/office/drawing/2014/main" id="{82C1E140-CF7F-C444-AA2F-F2E1C8A7DC78}"/>
              </a:ext>
            </a:extLst>
          </p:cNvPr>
          <p:cNvSpPr txBox="1"/>
          <p:nvPr/>
        </p:nvSpPr>
        <p:spPr>
          <a:xfrm>
            <a:off x="8422407" y="3362843"/>
            <a:ext cx="2198535" cy="307777"/>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000" b="0" i="0" u="none" strike="noStrike" kern="0" cap="none" spc="0" normalizeH="0" baseline="0" noProof="0">
                <a:ln>
                  <a:noFill/>
                </a:ln>
                <a:effectLst/>
                <a:uLnTx/>
                <a:uFillTx/>
                <a:latin typeface="Arial"/>
                <a:ea typeface="Arial Unicode MS" pitchFamily="34" charset="-128"/>
                <a:cs typeface="Arial Unicode MS" pitchFamily="34" charset="-128"/>
              </a:rPr>
              <a:t>Scale</a:t>
            </a:r>
          </a:p>
        </p:txBody>
      </p:sp>
      <p:sp>
        <p:nvSpPr>
          <p:cNvPr id="16" name="TextBox 15">
            <a:extLst>
              <a:ext uri="{FF2B5EF4-FFF2-40B4-BE49-F238E27FC236}">
                <a16:creationId xmlns:a16="http://schemas.microsoft.com/office/drawing/2014/main" id="{1E6205D8-4D6B-C14C-A667-19B5836785F2}"/>
              </a:ext>
            </a:extLst>
          </p:cNvPr>
          <p:cNvSpPr txBox="1"/>
          <p:nvPr/>
        </p:nvSpPr>
        <p:spPr>
          <a:xfrm>
            <a:off x="976858" y="3484179"/>
            <a:ext cx="2783598" cy="307777"/>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000" b="0" i="0" u="none" strike="noStrike" kern="0" cap="none" spc="0" normalizeH="0" baseline="0" noProof="0">
                <a:ln>
                  <a:noFill/>
                </a:ln>
                <a:effectLst/>
                <a:uLnTx/>
                <a:uFillTx/>
                <a:latin typeface="Arial"/>
                <a:ea typeface="Arial Unicode MS" pitchFamily="34" charset="-128"/>
                <a:cs typeface="Arial Unicode MS" pitchFamily="34" charset="-128"/>
              </a:rPr>
              <a:t>Collaborate</a:t>
            </a:r>
          </a:p>
        </p:txBody>
      </p:sp>
      <p:sp>
        <p:nvSpPr>
          <p:cNvPr id="3" name="TextBox 2">
            <a:extLst>
              <a:ext uri="{FF2B5EF4-FFF2-40B4-BE49-F238E27FC236}">
                <a16:creationId xmlns:a16="http://schemas.microsoft.com/office/drawing/2014/main" id="{85B2BA9B-9914-FD4E-8E0E-20672183A6E8}"/>
              </a:ext>
            </a:extLst>
          </p:cNvPr>
          <p:cNvSpPr txBox="1"/>
          <p:nvPr/>
        </p:nvSpPr>
        <p:spPr>
          <a:xfrm>
            <a:off x="1531724" y="4825901"/>
            <a:ext cx="1623842" cy="3077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2000" kern="0">
                <a:ea typeface="Arial Unicode MS" pitchFamily="34" charset="-128"/>
                <a:cs typeface="Arial Unicode MS" pitchFamily="34" charset="-128"/>
                <a:hlinkClick r:id="rId6"/>
              </a:rPr>
              <a:t>Find a Partner</a:t>
            </a:r>
            <a:endParaRPr lang="en-US" sz="2000" kern="0">
              <a:ea typeface="Arial Unicode MS" pitchFamily="34" charset="-128"/>
              <a:cs typeface="Arial Unicode MS" pitchFamily="34" charset="-128"/>
            </a:endParaRPr>
          </a:p>
        </p:txBody>
      </p:sp>
      <p:sp>
        <p:nvSpPr>
          <p:cNvPr id="24" name="TextBox 23">
            <a:extLst>
              <a:ext uri="{FF2B5EF4-FFF2-40B4-BE49-F238E27FC236}">
                <a16:creationId xmlns:a16="http://schemas.microsoft.com/office/drawing/2014/main" id="{A69F5B12-3844-3348-A05F-2F407C894BEB}"/>
              </a:ext>
            </a:extLst>
          </p:cNvPr>
          <p:cNvSpPr txBox="1"/>
          <p:nvPr/>
        </p:nvSpPr>
        <p:spPr>
          <a:xfrm>
            <a:off x="5162064" y="4872659"/>
            <a:ext cx="1354538" cy="3077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2000" kern="0">
                <a:ea typeface="Arial Unicode MS" pitchFamily="34" charset="-128"/>
                <a:cs typeface="Arial Unicode MS" pitchFamily="34" charset="-128"/>
                <a:hlinkClick r:id="rId7"/>
              </a:rPr>
              <a:t>Find an app</a:t>
            </a:r>
            <a:endParaRPr lang="en-US" sz="2000" kern="0">
              <a:ea typeface="Arial Unicode MS" pitchFamily="34" charset="-128"/>
              <a:cs typeface="Arial Unicode MS" pitchFamily="34" charset="-128"/>
            </a:endParaRPr>
          </a:p>
        </p:txBody>
      </p:sp>
      <p:sp>
        <p:nvSpPr>
          <p:cNvPr id="25" name="TextBox 24">
            <a:extLst>
              <a:ext uri="{FF2B5EF4-FFF2-40B4-BE49-F238E27FC236}">
                <a16:creationId xmlns:a16="http://schemas.microsoft.com/office/drawing/2014/main" id="{265F45B6-C557-D446-A5A6-94F066C75BC4}"/>
              </a:ext>
            </a:extLst>
          </p:cNvPr>
          <p:cNvSpPr txBox="1"/>
          <p:nvPr/>
        </p:nvSpPr>
        <p:spPr>
          <a:xfrm>
            <a:off x="8316831" y="4872658"/>
            <a:ext cx="2518318" cy="307777"/>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000" kern="0">
                <a:ea typeface="Arial Unicode MS" pitchFamily="34" charset="-128"/>
                <a:cs typeface="Arial Unicode MS" pitchFamily="34" charset="-128"/>
                <a:hlinkClick r:id="rId8"/>
              </a:rPr>
              <a:t>Learn from your peers</a:t>
            </a:r>
            <a:endParaRPr lang="en-US" sz="2000" kern="0">
              <a:ea typeface="Arial Unicode MS" pitchFamily="34" charset="-128"/>
              <a:cs typeface="Arial Unicode MS" pitchFamily="34" charset="-128"/>
            </a:endParaRPr>
          </a:p>
        </p:txBody>
      </p:sp>
      <p:cxnSp>
        <p:nvCxnSpPr>
          <p:cNvPr id="31" name="Straight Connector 30">
            <a:extLst>
              <a:ext uri="{FF2B5EF4-FFF2-40B4-BE49-F238E27FC236}">
                <a16:creationId xmlns:a16="http://schemas.microsoft.com/office/drawing/2014/main" id="{4BB83739-8DCE-43EC-B996-4D6C8D477A16}"/>
              </a:ext>
            </a:extLst>
          </p:cNvPr>
          <p:cNvCxnSpPr>
            <a:cxnSpLocks/>
          </p:cNvCxnSpPr>
          <p:nvPr/>
        </p:nvCxnSpPr>
        <p:spPr>
          <a:xfrm flipV="1">
            <a:off x="26349" y="3255825"/>
            <a:ext cx="1184467" cy="21790"/>
          </a:xfrm>
          <a:prstGeom prst="line">
            <a:avLst/>
          </a:prstGeom>
          <a:ln w="19050"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E0F016-3279-374E-A0BA-64254456988F}"/>
              </a:ext>
            </a:extLst>
          </p:cNvPr>
          <p:cNvCxnSpPr>
            <a:cxnSpLocks/>
          </p:cNvCxnSpPr>
          <p:nvPr/>
        </p:nvCxnSpPr>
        <p:spPr>
          <a:xfrm flipV="1">
            <a:off x="3476475" y="3314449"/>
            <a:ext cx="1184467" cy="21790"/>
          </a:xfrm>
          <a:prstGeom prst="line">
            <a:avLst/>
          </a:prstGeom>
          <a:ln w="19050"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D66D3D-6B38-DF4C-9D0F-1F94996A84B5}"/>
              </a:ext>
            </a:extLst>
          </p:cNvPr>
          <p:cNvCxnSpPr>
            <a:cxnSpLocks/>
          </p:cNvCxnSpPr>
          <p:nvPr/>
        </p:nvCxnSpPr>
        <p:spPr>
          <a:xfrm flipV="1">
            <a:off x="7015964" y="3325344"/>
            <a:ext cx="1406443" cy="20403"/>
          </a:xfrm>
          <a:prstGeom prst="line">
            <a:avLst/>
          </a:prstGeom>
          <a:ln w="19050"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2B415F-E183-3143-BD79-983A9291AA18}"/>
              </a:ext>
            </a:extLst>
          </p:cNvPr>
          <p:cNvCxnSpPr>
            <a:cxnSpLocks/>
          </p:cNvCxnSpPr>
          <p:nvPr/>
        </p:nvCxnSpPr>
        <p:spPr>
          <a:xfrm flipV="1">
            <a:off x="10780793" y="3278945"/>
            <a:ext cx="1406443" cy="20403"/>
          </a:xfrm>
          <a:prstGeom prst="line">
            <a:avLst/>
          </a:prstGeom>
          <a:ln w="19050"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9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250"/>
                                        <p:tgtEl>
                                          <p:spTgt spid="31"/>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000"/>
                                        <p:tgtEl>
                                          <p:spTgt spid="59"/>
                                        </p:tgtEl>
                                      </p:cBhvr>
                                    </p:animEffect>
                                  </p:childTnLst>
                                </p:cTn>
                              </p:par>
                            </p:childTnLst>
                          </p:cTn>
                        </p:par>
                        <p:par>
                          <p:cTn id="21" fill="hold">
                            <p:stCondLst>
                              <p:cond delay="40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250"/>
                                        <p:tgtEl>
                                          <p:spTgt spid="26"/>
                                        </p:tgtEl>
                                      </p:cBhvr>
                                    </p:animEffect>
                                  </p:childTnLst>
                                </p:cTn>
                              </p:par>
                            </p:childTnLst>
                          </p:cTn>
                        </p:par>
                        <p:par>
                          <p:cTn id="25" fill="hold">
                            <p:stCondLst>
                              <p:cond delay="425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250"/>
                                        <p:tgtEl>
                                          <p:spTgt spid="27"/>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en-US"/>
              <a:t>Thank you.</a:t>
            </a:r>
          </a:p>
        </p:txBody>
      </p:sp>
      <p:sp>
        <p:nvSpPr>
          <p:cNvPr id="3" name="Contact information"/>
          <p:cNvSpPr>
            <a:spLocks noGrp="1"/>
          </p:cNvSpPr>
          <p:nvPr>
            <p:ph type="body" sz="quarter" idx="10"/>
          </p:nvPr>
        </p:nvSpPr>
        <p:spPr>
          <a:xfrm>
            <a:off x="504000" y="2905487"/>
            <a:ext cx="5593588" cy="2501010"/>
          </a:xfrm>
        </p:spPr>
        <p:txBody>
          <a:bodyPr/>
          <a:lstStyle/>
          <a:p>
            <a:r>
              <a:rPr lang="en-US"/>
              <a:t>Contact information:</a:t>
            </a:r>
          </a:p>
          <a:p>
            <a:pPr lvl="1"/>
            <a:r>
              <a:rPr lang="en-US" b="1"/>
              <a:t>F name L name</a:t>
            </a:r>
          </a:p>
          <a:p>
            <a:pPr lvl="1"/>
            <a:r>
              <a:rPr lang="en-US"/>
              <a:t>Title</a:t>
            </a:r>
          </a:p>
          <a:p>
            <a:pPr lvl="1"/>
            <a:r>
              <a:rPr lang="en-US"/>
              <a:t>Address</a:t>
            </a:r>
          </a:p>
          <a:p>
            <a:pPr lvl="1"/>
            <a:r>
              <a:rPr lang="en-US"/>
              <a:t>Phone number</a:t>
            </a:r>
          </a:p>
        </p:txBody>
      </p:sp>
    </p:spTree>
    <p:extLst>
      <p:ext uri="{BB962C8B-B14F-4D97-AF65-F5344CB8AC3E}">
        <p14:creationId xmlns:p14="http://schemas.microsoft.com/office/powerpoint/2010/main" val="252948765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1942D-CCC2-5543-9259-524A89B11A95}"/>
              </a:ext>
            </a:extLst>
          </p:cNvPr>
          <p:cNvSpPr>
            <a:spLocks noGrp="1"/>
          </p:cNvSpPr>
          <p:nvPr>
            <p:ph type="body" sz="quarter" idx="4294967295"/>
          </p:nvPr>
        </p:nvSpPr>
        <p:spPr>
          <a:xfrm>
            <a:off x="2541634" y="2233914"/>
            <a:ext cx="6880225" cy="3736975"/>
          </a:xfrm>
        </p:spPr>
        <p:txBody>
          <a:bodyPr>
            <a:normAutofit/>
          </a:bodyPr>
          <a:lstStyle/>
          <a:p>
            <a:pPr marL="0" indent="7938" algn="ctr" defTabSz="1088776" fontAlgn="base">
              <a:spcBef>
                <a:spcPct val="50000"/>
              </a:spcBef>
              <a:spcAft>
                <a:spcPct val="0"/>
              </a:spcAft>
              <a:buClr>
                <a:srgbClr val="F0AB00"/>
              </a:buClr>
            </a:pPr>
            <a:r>
              <a:rPr lang="en-US" sz="3200" b="0" i="1" kern="0">
                <a:solidFill>
                  <a:schemeClr val="accent1"/>
                </a:solidFill>
                <a:latin typeface="Arial"/>
                <a:ea typeface="Arial Unicode MS" pitchFamily="34" charset="-128"/>
                <a:cs typeface="Arial Unicode MS" pitchFamily="34" charset="-128"/>
              </a:rPr>
              <a:t>Innovation</a:t>
            </a:r>
            <a:r>
              <a:rPr lang="en-US" sz="3200" b="0" i="1" kern="0">
                <a:latin typeface="Arial"/>
                <a:ea typeface="Arial Unicode MS" pitchFamily="34" charset="-128"/>
                <a:cs typeface="Arial Unicode MS" pitchFamily="34" charset="-128"/>
              </a:rPr>
              <a:t> is no longer about buying software packages and building bespoke solutions on premises. It </a:t>
            </a:r>
            <a:r>
              <a:rPr lang="en-US" sz="3200" b="0" i="1" kern="0">
                <a:solidFill>
                  <a:schemeClr val="accent1"/>
                </a:solidFill>
                <a:latin typeface="Arial"/>
                <a:ea typeface="Arial Unicode MS" pitchFamily="34" charset="-128"/>
                <a:cs typeface="Arial Unicode MS" pitchFamily="34" charset="-128"/>
              </a:rPr>
              <a:t>requires an ecosystem view of business technology.</a:t>
            </a:r>
          </a:p>
          <a:p>
            <a:pPr algn="ctr"/>
            <a:endParaRPr lang="en-US" sz="4400" b="0"/>
          </a:p>
        </p:txBody>
      </p:sp>
      <p:sp>
        <p:nvSpPr>
          <p:cNvPr id="3" name="Rectangle 2">
            <a:extLst>
              <a:ext uri="{FF2B5EF4-FFF2-40B4-BE49-F238E27FC236}">
                <a16:creationId xmlns:a16="http://schemas.microsoft.com/office/drawing/2014/main" id="{CDA64E13-9CB4-CB44-BB49-6F60BD91F821}"/>
              </a:ext>
            </a:extLst>
          </p:cNvPr>
          <p:cNvSpPr/>
          <p:nvPr/>
        </p:nvSpPr>
        <p:spPr>
          <a:xfrm>
            <a:off x="1010968" y="5205993"/>
            <a:ext cx="8410891" cy="369332"/>
          </a:xfrm>
          <a:prstGeom prst="rect">
            <a:avLst/>
          </a:prstGeom>
        </p:spPr>
        <p:txBody>
          <a:bodyPr wrap="square">
            <a:spAutoFit/>
          </a:bodyPr>
          <a:lstStyle/>
          <a:p>
            <a:pPr algn="r"/>
            <a:r>
              <a:rPr lang="en-US" sz="1800"/>
              <a:t>McKinsey &amp; Company</a:t>
            </a:r>
          </a:p>
        </p:txBody>
      </p:sp>
      <p:sp>
        <p:nvSpPr>
          <p:cNvPr id="4" name="TextBox 3">
            <a:extLst>
              <a:ext uri="{FF2B5EF4-FFF2-40B4-BE49-F238E27FC236}">
                <a16:creationId xmlns:a16="http://schemas.microsoft.com/office/drawing/2014/main" id="{F49B81C0-6588-BF4F-A1FF-D8AC922CD7CE}"/>
              </a:ext>
            </a:extLst>
          </p:cNvPr>
          <p:cNvSpPr txBox="1"/>
          <p:nvPr/>
        </p:nvSpPr>
        <p:spPr>
          <a:xfrm>
            <a:off x="593647" y="582207"/>
            <a:ext cx="11199549" cy="677108"/>
          </a:xfrm>
          <a:prstGeom prst="rect">
            <a:avLst/>
          </a:prstGeom>
          <a:noFill/>
        </p:spPr>
        <p:txBody>
          <a:bodyPr wrap="square" lIns="0" tIns="0" rIns="0" bIns="0" rtlCol="0">
            <a:spAutoFit/>
          </a:bodyPr>
          <a:lstStyle>
            <a:defPPr>
              <a:defRPr lang="de-DE"/>
            </a:defPPr>
            <a:lvl1pPr fontAlgn="base">
              <a:spcBef>
                <a:spcPct val="50000"/>
              </a:spcBef>
              <a:spcAft>
                <a:spcPct val="0"/>
              </a:spcAft>
              <a:buClr>
                <a:srgbClr val="F0AB00"/>
              </a:buClr>
              <a:buSzPct val="80000"/>
              <a:defRPr sz="3200" kern="0">
                <a:ea typeface="Arial Unicode MS" pitchFamily="34" charset="-128"/>
                <a:cs typeface="Arial Unicode MS" pitchFamily="34" charset="-128"/>
              </a:defRPr>
            </a:lvl1pPr>
          </a:lstStyle>
          <a:p>
            <a:pPr algn="ctr"/>
            <a:r>
              <a:rPr lang="en-US" sz="4400" b="1"/>
              <a:t>The ecosystem is essential to innovation</a:t>
            </a:r>
          </a:p>
        </p:txBody>
      </p:sp>
      <p:sp>
        <p:nvSpPr>
          <p:cNvPr id="5" name="TextBox 4">
            <a:extLst>
              <a:ext uri="{FF2B5EF4-FFF2-40B4-BE49-F238E27FC236}">
                <a16:creationId xmlns:a16="http://schemas.microsoft.com/office/drawing/2014/main" id="{ED37B2EC-2DB8-264B-9A53-DE8AABAAEDDF}"/>
              </a:ext>
            </a:extLst>
          </p:cNvPr>
          <p:cNvSpPr txBox="1"/>
          <p:nvPr/>
        </p:nvSpPr>
        <p:spPr>
          <a:xfrm>
            <a:off x="4554247" y="6366453"/>
            <a:ext cx="4473982" cy="169277"/>
          </a:xfrm>
          <a:prstGeom prst="rect">
            <a:avLst/>
          </a:prstGeom>
          <a:noFill/>
        </p:spPr>
        <p:txBody>
          <a:bodyPr wrap="none" lIns="0" tIns="0" rIns="0" bIns="0" rtlCol="0" anchor="t">
            <a:spAutoFit/>
          </a:bodyPr>
          <a:lstStyle/>
          <a:p>
            <a:pPr fontAlgn="base">
              <a:spcBef>
                <a:spcPct val="50000"/>
              </a:spcBef>
              <a:spcAft>
                <a:spcPct val="0"/>
              </a:spcAft>
              <a:buClr>
                <a:srgbClr val="F0AB00"/>
              </a:buClr>
              <a:buSzPct val="80000"/>
            </a:pPr>
            <a:r>
              <a:rPr lang="en-US" sz="1100"/>
              <a:t>Source: </a:t>
            </a:r>
            <a:r>
              <a:rPr lang="en-US" sz="1100">
                <a:hlinkClick r:id="rId3"/>
              </a:rPr>
              <a:t>McKinsey: Adopting an ecosystem view of business technology</a:t>
            </a:r>
            <a:endParaRPr lang="en-US" sz="1000" kern="0">
              <a:ea typeface="Arial Unicode MS" pitchFamily="34" charset="-128"/>
              <a:cs typeface="Arial Unicode MS" pitchFamily="34" charset="-128"/>
            </a:endParaRPr>
          </a:p>
        </p:txBody>
      </p:sp>
    </p:spTree>
    <p:extLst>
      <p:ext uri="{BB962C8B-B14F-4D97-AF65-F5344CB8AC3E}">
        <p14:creationId xmlns:p14="http://schemas.microsoft.com/office/powerpoint/2010/main" val="183614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159532-8796-5243-AAD4-5BD69C1C7916}"/>
              </a:ext>
            </a:extLst>
          </p:cNvPr>
          <p:cNvSpPr/>
          <p:nvPr/>
        </p:nvSpPr>
        <p:spPr bwMode="gray">
          <a:xfrm rot="10800000" flipH="1">
            <a:off x="-62887" y="3225757"/>
            <a:ext cx="12195175" cy="1204864"/>
          </a:xfrm>
          <a:prstGeom prst="rect">
            <a:avLst/>
          </a:prstGeom>
          <a:gradFill>
            <a:gsLst>
              <a:gs pos="91000">
                <a:schemeClr val="bg1">
                  <a:alpha val="0"/>
                </a:schemeClr>
              </a:gs>
              <a:gs pos="0">
                <a:schemeClr val="accent3">
                  <a:lumMod val="60000"/>
                </a:schemeClr>
              </a:gs>
            </a:gsLst>
            <a:lin ang="10800000" scaled="1"/>
          </a:gradFill>
          <a:ln w="25400" algn="ctr">
            <a:noFill/>
            <a:miter lim="800000"/>
            <a:headEnd/>
            <a:tailEnd/>
          </a:ln>
        </p:spPr>
        <p:txBody>
          <a:bodyPr lIns="90000" tIns="72000" rIns="90000" bIns="72000"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3" name="Title 2">
            <a:extLst>
              <a:ext uri="{FF2B5EF4-FFF2-40B4-BE49-F238E27FC236}">
                <a16:creationId xmlns:a16="http://schemas.microsoft.com/office/drawing/2014/main" id="{BE426519-DA57-1C4C-82E6-DDE4A7A14CBF}"/>
              </a:ext>
            </a:extLst>
          </p:cNvPr>
          <p:cNvSpPr>
            <a:spLocks noGrp="1"/>
          </p:cNvSpPr>
          <p:nvPr>
            <p:ph type="title"/>
          </p:nvPr>
        </p:nvSpPr>
        <p:spPr>
          <a:xfrm>
            <a:off x="504001" y="504000"/>
            <a:ext cx="11186476" cy="430887"/>
          </a:xfrm>
        </p:spPr>
        <p:txBody>
          <a:bodyPr/>
          <a:lstStyle/>
          <a:p>
            <a:pPr algn="ctr"/>
            <a:r>
              <a:rPr lang="en-US" sz="2800"/>
              <a:t>Challenges with a “do-it-yourself” approach to innovation </a:t>
            </a:r>
            <a:endParaRPr lang="en-US" sz="2800">
              <a:cs typeface="Arial"/>
            </a:endParaRPr>
          </a:p>
        </p:txBody>
      </p:sp>
      <p:grpSp>
        <p:nvGrpSpPr>
          <p:cNvPr id="33" name="Group 32">
            <a:extLst>
              <a:ext uri="{FF2B5EF4-FFF2-40B4-BE49-F238E27FC236}">
                <a16:creationId xmlns:a16="http://schemas.microsoft.com/office/drawing/2014/main" id="{48FF6CDA-DCA6-D946-BF68-F97C8E158D9D}"/>
              </a:ext>
            </a:extLst>
          </p:cNvPr>
          <p:cNvGrpSpPr/>
          <p:nvPr/>
        </p:nvGrpSpPr>
        <p:grpSpPr>
          <a:xfrm>
            <a:off x="883927" y="2158975"/>
            <a:ext cx="2430153" cy="3377783"/>
            <a:chOff x="946463" y="1821696"/>
            <a:chExt cx="2430153" cy="3377783"/>
          </a:xfrm>
        </p:grpSpPr>
        <p:sp>
          <p:nvSpPr>
            <p:cNvPr id="2" name="TextBox 1">
              <a:extLst>
                <a:ext uri="{FF2B5EF4-FFF2-40B4-BE49-F238E27FC236}">
                  <a16:creationId xmlns:a16="http://schemas.microsoft.com/office/drawing/2014/main" id="{99AECCB3-FCEE-344A-9DDB-D203CBCA773F}"/>
                </a:ext>
              </a:extLst>
            </p:cNvPr>
            <p:cNvSpPr txBox="1"/>
            <p:nvPr/>
          </p:nvSpPr>
          <p:spPr>
            <a:xfrm>
              <a:off x="946463" y="4516899"/>
              <a:ext cx="2430153"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kern="0">
                  <a:ea typeface="Arial Unicode MS" pitchFamily="34" charset="-128"/>
                  <a:cs typeface="Arial Unicode MS" pitchFamily="34" charset="-128"/>
                </a:rPr>
                <a:t>Hard to change, grow, or transform</a:t>
              </a:r>
            </a:p>
          </p:txBody>
        </p:sp>
        <p:sp>
          <p:nvSpPr>
            <p:cNvPr id="5" name="TextBox 4">
              <a:extLst>
                <a:ext uri="{FF2B5EF4-FFF2-40B4-BE49-F238E27FC236}">
                  <a16:creationId xmlns:a16="http://schemas.microsoft.com/office/drawing/2014/main" id="{6159D163-A8C9-4B49-BA08-A08158F178E3}"/>
                </a:ext>
              </a:extLst>
            </p:cNvPr>
            <p:cNvSpPr txBox="1"/>
            <p:nvPr/>
          </p:nvSpPr>
          <p:spPr>
            <a:xfrm>
              <a:off x="1014590" y="2095589"/>
              <a:ext cx="2293898" cy="3077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2000" b="1" kern="0">
                  <a:ea typeface="Arial Unicode MS" pitchFamily="34" charset="-128"/>
                  <a:cs typeface="Arial Unicode MS" pitchFamily="34" charset="-128"/>
                </a:rPr>
                <a:t>Lights-on  focused</a:t>
              </a:r>
            </a:p>
          </p:txBody>
        </p:sp>
        <p:grpSp>
          <p:nvGrpSpPr>
            <p:cNvPr id="16" name="Group 15">
              <a:extLst>
                <a:ext uri="{FF2B5EF4-FFF2-40B4-BE49-F238E27FC236}">
                  <a16:creationId xmlns:a16="http://schemas.microsoft.com/office/drawing/2014/main" id="{3736E49F-17E4-3E4B-9ED4-20F038626BFB}"/>
                </a:ext>
              </a:extLst>
            </p:cNvPr>
            <p:cNvGrpSpPr/>
            <p:nvPr/>
          </p:nvGrpSpPr>
          <p:grpSpPr>
            <a:xfrm>
              <a:off x="1179450" y="3221831"/>
              <a:ext cx="1964179" cy="414338"/>
              <a:chOff x="2986088" y="4314825"/>
              <a:chExt cx="1964179" cy="414338"/>
            </a:xfrm>
          </p:grpSpPr>
          <p:cxnSp>
            <p:nvCxnSpPr>
              <p:cNvPr id="14" name="Straight Connector 13">
                <a:extLst>
                  <a:ext uri="{FF2B5EF4-FFF2-40B4-BE49-F238E27FC236}">
                    <a16:creationId xmlns:a16="http://schemas.microsoft.com/office/drawing/2014/main" id="{7E722F86-D31B-1D4D-867F-02AA66F75160}"/>
                  </a:ext>
                </a:extLst>
              </p:cNvPr>
              <p:cNvCxnSpPr/>
              <p:nvPr/>
            </p:nvCxnSpPr>
            <p:spPr>
              <a:xfrm>
                <a:off x="2986088" y="4314825"/>
                <a:ext cx="985837" cy="414338"/>
              </a:xfrm>
              <a:prstGeom prst="line">
                <a:avLst/>
              </a:prstGeom>
              <a:ln w="254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1985A9-7BEF-F141-97AA-6E49299EBF5F}"/>
                  </a:ext>
                </a:extLst>
              </p:cNvPr>
              <p:cNvCxnSpPr>
                <a:cxnSpLocks/>
              </p:cNvCxnSpPr>
              <p:nvPr/>
            </p:nvCxnSpPr>
            <p:spPr>
              <a:xfrm flipH="1">
                <a:off x="3964430" y="4314825"/>
                <a:ext cx="985837" cy="414338"/>
              </a:xfrm>
              <a:prstGeom prst="line">
                <a:avLst/>
              </a:prstGeom>
              <a:ln w="254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2F0886FF-CBDE-C145-8A82-ABFCE9FC621F}"/>
                </a:ext>
              </a:extLst>
            </p:cNvPr>
            <p:cNvCxnSpPr>
              <a:cxnSpLocks/>
            </p:cNvCxnSpPr>
            <p:nvPr/>
          </p:nvCxnSpPr>
          <p:spPr>
            <a:xfrm>
              <a:off x="1672368" y="5199479"/>
              <a:ext cx="978342" cy="0"/>
            </a:xfrm>
            <a:prstGeom prst="line">
              <a:avLst/>
            </a:prstGeom>
            <a:ln w="254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CA40EE-89FC-5F44-9633-ECF1FC86BA61}"/>
                </a:ext>
              </a:extLst>
            </p:cNvPr>
            <p:cNvCxnSpPr>
              <a:cxnSpLocks/>
            </p:cNvCxnSpPr>
            <p:nvPr/>
          </p:nvCxnSpPr>
          <p:spPr>
            <a:xfrm>
              <a:off x="1013967" y="1821696"/>
              <a:ext cx="2295144" cy="0"/>
            </a:xfrm>
            <a:prstGeom prst="line">
              <a:avLst/>
            </a:prstGeom>
            <a:ln w="762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0DD53B8-61C7-B641-B602-AEFF3A3BBA77}"/>
              </a:ext>
            </a:extLst>
          </p:cNvPr>
          <p:cNvGrpSpPr/>
          <p:nvPr/>
        </p:nvGrpSpPr>
        <p:grpSpPr>
          <a:xfrm>
            <a:off x="4926813" y="2158975"/>
            <a:ext cx="2341548" cy="3377783"/>
            <a:chOff x="5400475" y="1821696"/>
            <a:chExt cx="2341548" cy="3377783"/>
          </a:xfrm>
        </p:grpSpPr>
        <p:sp>
          <p:nvSpPr>
            <p:cNvPr id="4" name="TextBox 3">
              <a:extLst>
                <a:ext uri="{FF2B5EF4-FFF2-40B4-BE49-F238E27FC236}">
                  <a16:creationId xmlns:a16="http://schemas.microsoft.com/office/drawing/2014/main" id="{ED6F1FC4-5A0A-084B-9C65-B7010906FF8D}"/>
                </a:ext>
              </a:extLst>
            </p:cNvPr>
            <p:cNvSpPr txBox="1"/>
            <p:nvPr/>
          </p:nvSpPr>
          <p:spPr>
            <a:xfrm>
              <a:off x="5679980" y="2095589"/>
              <a:ext cx="1782539" cy="3077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2000" b="1" kern="0">
                  <a:ea typeface="Arial Unicode MS" pitchFamily="34" charset="-128"/>
                  <a:cs typeface="Arial Unicode MS" pitchFamily="34" charset="-128"/>
                </a:rPr>
                <a:t>Backlog prone</a:t>
              </a:r>
            </a:p>
          </p:txBody>
        </p:sp>
        <p:sp>
          <p:nvSpPr>
            <p:cNvPr id="7" name="TextBox 6">
              <a:extLst>
                <a:ext uri="{FF2B5EF4-FFF2-40B4-BE49-F238E27FC236}">
                  <a16:creationId xmlns:a16="http://schemas.microsoft.com/office/drawing/2014/main" id="{45C66C5D-C8ED-BC4F-B87B-B0F53410A55E}"/>
                </a:ext>
              </a:extLst>
            </p:cNvPr>
            <p:cNvSpPr txBox="1"/>
            <p:nvPr/>
          </p:nvSpPr>
          <p:spPr>
            <a:xfrm>
              <a:off x="5400475" y="4516899"/>
              <a:ext cx="2341548"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kern="0">
                  <a:ea typeface="Arial Unicode MS" pitchFamily="34" charset="-128"/>
                  <a:cs typeface="Arial Unicode MS" pitchFamily="34" charset="-128"/>
                </a:rPr>
                <a:t>Difficult to capitalize on new opportunities</a:t>
              </a:r>
            </a:p>
          </p:txBody>
        </p:sp>
        <p:grpSp>
          <p:nvGrpSpPr>
            <p:cNvPr id="20" name="Group 19">
              <a:extLst>
                <a:ext uri="{FF2B5EF4-FFF2-40B4-BE49-F238E27FC236}">
                  <a16:creationId xmlns:a16="http://schemas.microsoft.com/office/drawing/2014/main" id="{2B23ACD0-F765-D744-A2FB-0B403A1031EB}"/>
                </a:ext>
              </a:extLst>
            </p:cNvPr>
            <p:cNvGrpSpPr/>
            <p:nvPr/>
          </p:nvGrpSpPr>
          <p:grpSpPr>
            <a:xfrm>
              <a:off x="5589160" y="3221831"/>
              <a:ext cx="1964179" cy="414338"/>
              <a:chOff x="2986088" y="4314825"/>
              <a:chExt cx="1964179" cy="414338"/>
            </a:xfrm>
          </p:grpSpPr>
          <p:cxnSp>
            <p:nvCxnSpPr>
              <p:cNvPr id="21" name="Straight Connector 20">
                <a:extLst>
                  <a:ext uri="{FF2B5EF4-FFF2-40B4-BE49-F238E27FC236}">
                    <a16:creationId xmlns:a16="http://schemas.microsoft.com/office/drawing/2014/main" id="{094B395C-5B66-E54A-8F5F-AF12C11C6919}"/>
                  </a:ext>
                </a:extLst>
              </p:cNvPr>
              <p:cNvCxnSpPr/>
              <p:nvPr/>
            </p:nvCxnSpPr>
            <p:spPr>
              <a:xfrm>
                <a:off x="2986088" y="4314825"/>
                <a:ext cx="985837" cy="414338"/>
              </a:xfrm>
              <a:prstGeom prst="line">
                <a:avLst/>
              </a:prstGeom>
              <a:ln w="254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7ECDA9-E118-4344-9BBA-C6C7D588DE94}"/>
                  </a:ext>
                </a:extLst>
              </p:cNvPr>
              <p:cNvCxnSpPr>
                <a:cxnSpLocks/>
              </p:cNvCxnSpPr>
              <p:nvPr/>
            </p:nvCxnSpPr>
            <p:spPr>
              <a:xfrm flipH="1">
                <a:off x="3964430" y="4314825"/>
                <a:ext cx="985837" cy="414338"/>
              </a:xfrm>
              <a:prstGeom prst="line">
                <a:avLst/>
              </a:prstGeom>
              <a:ln w="254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3A6D1200-6284-5C44-9D46-8E6FAFFE471F}"/>
                </a:ext>
              </a:extLst>
            </p:cNvPr>
            <p:cNvCxnSpPr>
              <a:cxnSpLocks/>
            </p:cNvCxnSpPr>
            <p:nvPr/>
          </p:nvCxnSpPr>
          <p:spPr>
            <a:xfrm>
              <a:off x="6082078" y="5199479"/>
              <a:ext cx="978342" cy="0"/>
            </a:xfrm>
            <a:prstGeom prst="line">
              <a:avLst/>
            </a:prstGeom>
            <a:ln w="254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9132B9-4BCB-5A4D-AEBA-7F1DCF8E97A6}"/>
                </a:ext>
              </a:extLst>
            </p:cNvPr>
            <p:cNvCxnSpPr>
              <a:cxnSpLocks/>
            </p:cNvCxnSpPr>
            <p:nvPr/>
          </p:nvCxnSpPr>
          <p:spPr>
            <a:xfrm>
              <a:off x="5423677" y="1821696"/>
              <a:ext cx="2295144" cy="0"/>
            </a:xfrm>
            <a:prstGeom prst="line">
              <a:avLst/>
            </a:prstGeom>
            <a:ln w="762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5A02035-25F2-5848-BD20-A5B19DF10C21}"/>
              </a:ext>
            </a:extLst>
          </p:cNvPr>
          <p:cNvGrpSpPr/>
          <p:nvPr/>
        </p:nvGrpSpPr>
        <p:grpSpPr>
          <a:xfrm>
            <a:off x="9106720" y="2158975"/>
            <a:ext cx="2583757" cy="3377783"/>
            <a:chOff x="9169256" y="1821696"/>
            <a:chExt cx="2583757" cy="3377783"/>
          </a:xfrm>
        </p:grpSpPr>
        <p:sp>
          <p:nvSpPr>
            <p:cNvPr id="6" name="TextBox 5">
              <a:extLst>
                <a:ext uri="{FF2B5EF4-FFF2-40B4-BE49-F238E27FC236}">
                  <a16:creationId xmlns:a16="http://schemas.microsoft.com/office/drawing/2014/main" id="{D0E48136-6190-A840-9484-5AFEA9DEF885}"/>
                </a:ext>
              </a:extLst>
            </p:cNvPr>
            <p:cNvSpPr txBox="1"/>
            <p:nvPr/>
          </p:nvSpPr>
          <p:spPr>
            <a:xfrm>
              <a:off x="9364680" y="2095589"/>
              <a:ext cx="2192909" cy="3077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2000" b="1" kern="0">
                  <a:ea typeface="Arial Unicode MS" pitchFamily="34" charset="-128"/>
                  <a:cs typeface="Arial Unicode MS" pitchFamily="34" charset="-128"/>
                </a:rPr>
                <a:t>Skills constrained</a:t>
              </a:r>
            </a:p>
          </p:txBody>
        </p:sp>
        <p:sp>
          <p:nvSpPr>
            <p:cNvPr id="8" name="TextBox 7">
              <a:extLst>
                <a:ext uri="{FF2B5EF4-FFF2-40B4-BE49-F238E27FC236}">
                  <a16:creationId xmlns:a16="http://schemas.microsoft.com/office/drawing/2014/main" id="{596DD709-DF7C-314D-B99D-ED933DFF6812}"/>
                </a:ext>
              </a:extLst>
            </p:cNvPr>
            <p:cNvSpPr txBox="1"/>
            <p:nvPr/>
          </p:nvSpPr>
          <p:spPr>
            <a:xfrm>
              <a:off x="9169256" y="4516899"/>
              <a:ext cx="2583757"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kern="0">
                  <a:ea typeface="Arial Unicode MS" pitchFamily="34" charset="-128"/>
                  <a:cs typeface="Arial Unicode MS" pitchFamily="34" charset="-128"/>
                </a:rPr>
                <a:t>Challenging to adopt new innovations</a:t>
              </a:r>
            </a:p>
          </p:txBody>
        </p:sp>
        <p:grpSp>
          <p:nvGrpSpPr>
            <p:cNvPr id="17" name="Group 16">
              <a:extLst>
                <a:ext uri="{FF2B5EF4-FFF2-40B4-BE49-F238E27FC236}">
                  <a16:creationId xmlns:a16="http://schemas.microsoft.com/office/drawing/2014/main" id="{C919F7E3-C319-F34B-8422-3D61AE78265C}"/>
                </a:ext>
              </a:extLst>
            </p:cNvPr>
            <p:cNvGrpSpPr/>
            <p:nvPr/>
          </p:nvGrpSpPr>
          <p:grpSpPr>
            <a:xfrm>
              <a:off x="9479045" y="3221831"/>
              <a:ext cx="1964179" cy="414338"/>
              <a:chOff x="2986088" y="4314825"/>
              <a:chExt cx="1964179" cy="414338"/>
            </a:xfrm>
          </p:grpSpPr>
          <p:cxnSp>
            <p:nvCxnSpPr>
              <p:cNvPr id="18" name="Straight Connector 17">
                <a:extLst>
                  <a:ext uri="{FF2B5EF4-FFF2-40B4-BE49-F238E27FC236}">
                    <a16:creationId xmlns:a16="http://schemas.microsoft.com/office/drawing/2014/main" id="{4E98FF6F-F85E-C842-9DD1-7C5E7E81D364}"/>
                  </a:ext>
                </a:extLst>
              </p:cNvPr>
              <p:cNvCxnSpPr/>
              <p:nvPr/>
            </p:nvCxnSpPr>
            <p:spPr>
              <a:xfrm>
                <a:off x="2986088" y="4314825"/>
                <a:ext cx="985837" cy="414338"/>
              </a:xfrm>
              <a:prstGeom prst="line">
                <a:avLst/>
              </a:prstGeom>
              <a:ln w="254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2FA2D0-D90B-2C45-9647-90AC15FC2DDB}"/>
                  </a:ext>
                </a:extLst>
              </p:cNvPr>
              <p:cNvCxnSpPr>
                <a:cxnSpLocks/>
              </p:cNvCxnSpPr>
              <p:nvPr/>
            </p:nvCxnSpPr>
            <p:spPr>
              <a:xfrm flipH="1">
                <a:off x="3964430" y="4314825"/>
                <a:ext cx="985837" cy="414338"/>
              </a:xfrm>
              <a:prstGeom prst="line">
                <a:avLst/>
              </a:prstGeom>
              <a:ln w="254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5A9CF748-3050-3549-AC99-705A62727CFC}"/>
                </a:ext>
              </a:extLst>
            </p:cNvPr>
            <p:cNvCxnSpPr>
              <a:cxnSpLocks/>
            </p:cNvCxnSpPr>
            <p:nvPr/>
          </p:nvCxnSpPr>
          <p:spPr>
            <a:xfrm>
              <a:off x="9971963" y="5199479"/>
              <a:ext cx="978342" cy="0"/>
            </a:xfrm>
            <a:prstGeom prst="line">
              <a:avLst/>
            </a:prstGeom>
            <a:ln w="254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3D86A60-8E2F-3B47-BF74-5BDDB41E95F5}"/>
                </a:ext>
              </a:extLst>
            </p:cNvPr>
            <p:cNvCxnSpPr>
              <a:cxnSpLocks/>
            </p:cNvCxnSpPr>
            <p:nvPr/>
          </p:nvCxnSpPr>
          <p:spPr>
            <a:xfrm>
              <a:off x="9313562" y="1821696"/>
              <a:ext cx="2295144" cy="0"/>
            </a:xfrm>
            <a:prstGeom prst="line">
              <a:avLst/>
            </a:prstGeom>
            <a:ln w="762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74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8FA893-5EBE-8542-AF9A-FB27747595F1}"/>
              </a:ext>
            </a:extLst>
          </p:cNvPr>
          <p:cNvSpPr>
            <a:spLocks noGrp="1"/>
          </p:cNvSpPr>
          <p:nvPr>
            <p:ph type="title"/>
          </p:nvPr>
        </p:nvSpPr>
        <p:spPr>
          <a:xfrm>
            <a:off x="504001" y="504000"/>
            <a:ext cx="11186476" cy="430887"/>
          </a:xfrm>
        </p:spPr>
        <p:txBody>
          <a:bodyPr/>
          <a:lstStyle/>
          <a:p>
            <a:pPr algn="ctr"/>
            <a:r>
              <a:rPr lang="en-US" sz="2800">
                <a:cs typeface="Arial"/>
              </a:rPr>
              <a:t>Businesses are embracing an ecosystem approach to innovation</a:t>
            </a:r>
          </a:p>
        </p:txBody>
      </p:sp>
      <p:sp>
        <p:nvSpPr>
          <p:cNvPr id="37" name="Freeform 21">
            <a:extLst>
              <a:ext uri="{FF2B5EF4-FFF2-40B4-BE49-F238E27FC236}">
                <a16:creationId xmlns:a16="http://schemas.microsoft.com/office/drawing/2014/main" id="{DD12EAE3-3E3A-4984-A9C4-D3F15DA6E8DC}"/>
              </a:ext>
            </a:extLst>
          </p:cNvPr>
          <p:cNvSpPr/>
          <p:nvPr/>
        </p:nvSpPr>
        <p:spPr>
          <a:xfrm>
            <a:off x="4432618" y="2477693"/>
            <a:ext cx="2910480" cy="1726481"/>
          </a:xfrm>
          <a:custGeom>
            <a:avLst/>
            <a:gdLst>
              <a:gd name="connsiteX0" fmla="*/ 0 w 2910480"/>
              <a:gd name="connsiteY0" fmla="*/ 240054 h 2400537"/>
              <a:gd name="connsiteX1" fmla="*/ 240054 w 2910480"/>
              <a:gd name="connsiteY1" fmla="*/ 0 h 2400537"/>
              <a:gd name="connsiteX2" fmla="*/ 2670426 w 2910480"/>
              <a:gd name="connsiteY2" fmla="*/ 0 h 2400537"/>
              <a:gd name="connsiteX3" fmla="*/ 2910480 w 2910480"/>
              <a:gd name="connsiteY3" fmla="*/ 240054 h 2400537"/>
              <a:gd name="connsiteX4" fmla="*/ 2910480 w 2910480"/>
              <a:gd name="connsiteY4" fmla="*/ 2160483 h 2400537"/>
              <a:gd name="connsiteX5" fmla="*/ 2670426 w 2910480"/>
              <a:gd name="connsiteY5" fmla="*/ 2400537 h 2400537"/>
              <a:gd name="connsiteX6" fmla="*/ 240054 w 2910480"/>
              <a:gd name="connsiteY6" fmla="*/ 2400537 h 2400537"/>
              <a:gd name="connsiteX7" fmla="*/ 0 w 2910480"/>
              <a:gd name="connsiteY7" fmla="*/ 2160483 h 2400537"/>
              <a:gd name="connsiteX8" fmla="*/ 0 w 2910480"/>
              <a:gd name="connsiteY8" fmla="*/ 240054 h 240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480" h="2400537">
                <a:moveTo>
                  <a:pt x="0" y="240054"/>
                </a:moveTo>
                <a:cubicBezTo>
                  <a:pt x="0" y="107476"/>
                  <a:pt x="107476" y="0"/>
                  <a:pt x="240054" y="0"/>
                </a:cubicBezTo>
                <a:lnTo>
                  <a:pt x="2670426" y="0"/>
                </a:lnTo>
                <a:cubicBezTo>
                  <a:pt x="2803004" y="0"/>
                  <a:pt x="2910480" y="107476"/>
                  <a:pt x="2910480" y="240054"/>
                </a:cubicBezTo>
                <a:lnTo>
                  <a:pt x="2910480" y="2160483"/>
                </a:lnTo>
                <a:cubicBezTo>
                  <a:pt x="2910480" y="2293061"/>
                  <a:pt x="2803004" y="2400537"/>
                  <a:pt x="2670426" y="2400537"/>
                </a:cubicBezTo>
                <a:lnTo>
                  <a:pt x="240054" y="2400537"/>
                </a:lnTo>
                <a:cubicBezTo>
                  <a:pt x="107476" y="2400537"/>
                  <a:pt x="0" y="2293061"/>
                  <a:pt x="0" y="2160483"/>
                </a:cubicBezTo>
                <a:lnTo>
                  <a:pt x="0" y="240054"/>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lvl="1" algn="ctr" defTabSz="889000">
              <a:lnSpc>
                <a:spcPct val="90000"/>
              </a:lnSpc>
              <a:spcBef>
                <a:spcPct val="0"/>
              </a:spcBef>
              <a:spcAft>
                <a:spcPts val="264"/>
              </a:spcAft>
              <a:buClr>
                <a:srgbClr val="F0AB00"/>
              </a:buClr>
              <a:buSzPct val="80000"/>
              <a:buNone/>
            </a:pPr>
            <a:endParaRPr lang="en-US" sz="1600" kern="1200">
              <a:solidFill>
                <a:schemeClr val="tx1"/>
              </a:solidFill>
              <a:ea typeface="Arial Unicode MS" pitchFamily="34" charset="-128"/>
              <a:cs typeface="Arial Unicode MS" pitchFamily="34" charset="-128"/>
            </a:endParaRPr>
          </a:p>
        </p:txBody>
      </p:sp>
      <p:sp>
        <p:nvSpPr>
          <p:cNvPr id="38" name="Freeform 25">
            <a:extLst>
              <a:ext uri="{FF2B5EF4-FFF2-40B4-BE49-F238E27FC236}">
                <a16:creationId xmlns:a16="http://schemas.microsoft.com/office/drawing/2014/main" id="{BEFD9F6A-F6CD-4A9C-9F65-C1FFB17897AE}"/>
              </a:ext>
            </a:extLst>
          </p:cNvPr>
          <p:cNvSpPr/>
          <p:nvPr/>
        </p:nvSpPr>
        <p:spPr>
          <a:xfrm>
            <a:off x="4580352" y="2183332"/>
            <a:ext cx="2910480" cy="1726481"/>
          </a:xfrm>
          <a:custGeom>
            <a:avLst/>
            <a:gdLst>
              <a:gd name="connsiteX0" fmla="*/ 0 w 2910480"/>
              <a:gd name="connsiteY0" fmla="*/ 240054 h 2400537"/>
              <a:gd name="connsiteX1" fmla="*/ 240054 w 2910480"/>
              <a:gd name="connsiteY1" fmla="*/ 0 h 2400537"/>
              <a:gd name="connsiteX2" fmla="*/ 2670426 w 2910480"/>
              <a:gd name="connsiteY2" fmla="*/ 0 h 2400537"/>
              <a:gd name="connsiteX3" fmla="*/ 2910480 w 2910480"/>
              <a:gd name="connsiteY3" fmla="*/ 240054 h 2400537"/>
              <a:gd name="connsiteX4" fmla="*/ 2910480 w 2910480"/>
              <a:gd name="connsiteY4" fmla="*/ 2160483 h 2400537"/>
              <a:gd name="connsiteX5" fmla="*/ 2670426 w 2910480"/>
              <a:gd name="connsiteY5" fmla="*/ 2400537 h 2400537"/>
              <a:gd name="connsiteX6" fmla="*/ 240054 w 2910480"/>
              <a:gd name="connsiteY6" fmla="*/ 2400537 h 2400537"/>
              <a:gd name="connsiteX7" fmla="*/ 0 w 2910480"/>
              <a:gd name="connsiteY7" fmla="*/ 2160483 h 2400537"/>
              <a:gd name="connsiteX8" fmla="*/ 0 w 2910480"/>
              <a:gd name="connsiteY8" fmla="*/ 240054 h 240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480" h="2400537">
                <a:moveTo>
                  <a:pt x="0" y="240054"/>
                </a:moveTo>
                <a:cubicBezTo>
                  <a:pt x="0" y="107476"/>
                  <a:pt x="107476" y="0"/>
                  <a:pt x="240054" y="0"/>
                </a:cubicBezTo>
                <a:lnTo>
                  <a:pt x="2670426" y="0"/>
                </a:lnTo>
                <a:cubicBezTo>
                  <a:pt x="2803004" y="0"/>
                  <a:pt x="2910480" y="107476"/>
                  <a:pt x="2910480" y="240054"/>
                </a:cubicBezTo>
                <a:lnTo>
                  <a:pt x="2910480" y="2160483"/>
                </a:lnTo>
                <a:cubicBezTo>
                  <a:pt x="2910480" y="2293061"/>
                  <a:pt x="2803004" y="2400537"/>
                  <a:pt x="2670426" y="2400537"/>
                </a:cubicBezTo>
                <a:lnTo>
                  <a:pt x="240054" y="2400537"/>
                </a:lnTo>
                <a:cubicBezTo>
                  <a:pt x="107476" y="2400537"/>
                  <a:pt x="0" y="2293061"/>
                  <a:pt x="0" y="2160483"/>
                </a:cubicBezTo>
                <a:lnTo>
                  <a:pt x="0" y="240054"/>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lvl="1" algn="ctr" defTabSz="889000">
              <a:lnSpc>
                <a:spcPct val="90000"/>
              </a:lnSpc>
              <a:spcBef>
                <a:spcPct val="0"/>
              </a:spcBef>
              <a:spcAft>
                <a:spcPts val="264"/>
              </a:spcAft>
              <a:buClr>
                <a:srgbClr val="F0AB00"/>
              </a:buClr>
              <a:buSzPct val="80000"/>
              <a:buNone/>
            </a:pPr>
            <a:endParaRPr lang="en-US" sz="1600">
              <a:solidFill>
                <a:schemeClr val="tx1"/>
              </a:solidFill>
            </a:endParaRPr>
          </a:p>
        </p:txBody>
      </p:sp>
      <p:sp>
        <p:nvSpPr>
          <p:cNvPr id="39" name="Freeform 26">
            <a:extLst>
              <a:ext uri="{FF2B5EF4-FFF2-40B4-BE49-F238E27FC236}">
                <a16:creationId xmlns:a16="http://schemas.microsoft.com/office/drawing/2014/main" id="{43218E5B-C3BF-40CB-A4DF-F5490C2CE98D}"/>
              </a:ext>
            </a:extLst>
          </p:cNvPr>
          <p:cNvSpPr/>
          <p:nvPr/>
        </p:nvSpPr>
        <p:spPr>
          <a:xfrm>
            <a:off x="7097474" y="2477693"/>
            <a:ext cx="2910480" cy="1726481"/>
          </a:xfrm>
          <a:custGeom>
            <a:avLst/>
            <a:gdLst>
              <a:gd name="connsiteX0" fmla="*/ 0 w 2910480"/>
              <a:gd name="connsiteY0" fmla="*/ 240054 h 2400537"/>
              <a:gd name="connsiteX1" fmla="*/ 240054 w 2910480"/>
              <a:gd name="connsiteY1" fmla="*/ 0 h 2400537"/>
              <a:gd name="connsiteX2" fmla="*/ 2670426 w 2910480"/>
              <a:gd name="connsiteY2" fmla="*/ 0 h 2400537"/>
              <a:gd name="connsiteX3" fmla="*/ 2910480 w 2910480"/>
              <a:gd name="connsiteY3" fmla="*/ 240054 h 2400537"/>
              <a:gd name="connsiteX4" fmla="*/ 2910480 w 2910480"/>
              <a:gd name="connsiteY4" fmla="*/ 2160483 h 2400537"/>
              <a:gd name="connsiteX5" fmla="*/ 2670426 w 2910480"/>
              <a:gd name="connsiteY5" fmla="*/ 2400537 h 2400537"/>
              <a:gd name="connsiteX6" fmla="*/ 240054 w 2910480"/>
              <a:gd name="connsiteY6" fmla="*/ 2400537 h 2400537"/>
              <a:gd name="connsiteX7" fmla="*/ 0 w 2910480"/>
              <a:gd name="connsiteY7" fmla="*/ 2160483 h 2400537"/>
              <a:gd name="connsiteX8" fmla="*/ 0 w 2910480"/>
              <a:gd name="connsiteY8" fmla="*/ 240054 h 240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480" h="2400537">
                <a:moveTo>
                  <a:pt x="0" y="240054"/>
                </a:moveTo>
                <a:cubicBezTo>
                  <a:pt x="0" y="107476"/>
                  <a:pt x="107476" y="0"/>
                  <a:pt x="240054" y="0"/>
                </a:cubicBezTo>
                <a:lnTo>
                  <a:pt x="2670426" y="0"/>
                </a:lnTo>
                <a:cubicBezTo>
                  <a:pt x="2803004" y="0"/>
                  <a:pt x="2910480" y="107476"/>
                  <a:pt x="2910480" y="240054"/>
                </a:cubicBezTo>
                <a:lnTo>
                  <a:pt x="2910480" y="2160483"/>
                </a:lnTo>
                <a:cubicBezTo>
                  <a:pt x="2910480" y="2293061"/>
                  <a:pt x="2803004" y="2400537"/>
                  <a:pt x="2670426" y="2400537"/>
                </a:cubicBezTo>
                <a:lnTo>
                  <a:pt x="240054" y="2400537"/>
                </a:lnTo>
                <a:cubicBezTo>
                  <a:pt x="107476" y="2400537"/>
                  <a:pt x="0" y="2293061"/>
                  <a:pt x="0" y="2160483"/>
                </a:cubicBezTo>
                <a:lnTo>
                  <a:pt x="0" y="240054"/>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lvl="1" algn="ctr" defTabSz="889000">
              <a:lnSpc>
                <a:spcPct val="90000"/>
              </a:lnSpc>
              <a:spcBef>
                <a:spcPct val="0"/>
              </a:spcBef>
              <a:spcAft>
                <a:spcPts val="264"/>
              </a:spcAft>
              <a:buClr>
                <a:srgbClr val="F0AB00"/>
              </a:buClr>
              <a:buSzPct val="80000"/>
              <a:buNone/>
            </a:pPr>
            <a:endParaRPr lang="en-US" sz="1600" b="1">
              <a:solidFill>
                <a:schemeClr val="accent3">
                  <a:lumMod val="50000"/>
                </a:schemeClr>
              </a:solidFill>
            </a:endParaRPr>
          </a:p>
        </p:txBody>
      </p:sp>
      <p:sp>
        <p:nvSpPr>
          <p:cNvPr id="2" name="Footer">
            <a:extLst>
              <a:ext uri="{FF2B5EF4-FFF2-40B4-BE49-F238E27FC236}">
                <a16:creationId xmlns:a16="http://schemas.microsoft.com/office/drawing/2014/main" id="{3F09E847-634A-4678-BFDC-13681565C986}"/>
              </a:ext>
            </a:extLst>
          </p:cNvPr>
          <p:cNvSpPr txBox="1"/>
          <p:nvPr/>
        </p:nvSpPr>
        <p:spPr>
          <a:xfrm>
            <a:off x="3666533" y="6515997"/>
            <a:ext cx="7502525" cy="138499"/>
          </a:xfrm>
          <a:prstGeom prst="rect">
            <a:avLst/>
          </a:prstGeom>
          <a:noFill/>
        </p:spPr>
        <p:txBody>
          <a:bodyPr vert="horz" wrap="square" lIns="0" tIns="0" rIns="0" bIns="0" rtlCol="0" anchor="b">
            <a:spAutoFit/>
          </a:bodyPr>
          <a:lstStyle/>
          <a:p>
            <a:pPr algn="r" fontAlgn="base">
              <a:spcBef>
                <a:spcPct val="50000"/>
              </a:spcBef>
              <a:spcAft>
                <a:spcPct val="0"/>
              </a:spcAft>
              <a:buClr>
                <a:srgbClr val="F0AB00"/>
              </a:buClr>
              <a:buSzPct val="80000"/>
            </a:pPr>
            <a:r>
              <a:rPr lang="en-US" sz="900" kern="0">
                <a:ea typeface="Arial Unicode MS"/>
                <a:cs typeface="Arial Unicode MS"/>
              </a:rPr>
              <a:t>Source: </a:t>
            </a:r>
            <a:r>
              <a:rPr lang="en-US" sz="900" kern="0" baseline="30000">
                <a:ea typeface="Arial Unicode MS"/>
                <a:cs typeface="Arial Unicode MS"/>
              </a:rPr>
              <a:t>1</a:t>
            </a:r>
            <a:r>
              <a:rPr lang="en-US" sz="900" kern="0">
                <a:ea typeface="Arial Unicode MS"/>
                <a:cs typeface="Arial Unicode MS"/>
                <a:hlinkClick r:id="rId3"/>
              </a:rPr>
              <a:t>Deloitte Catalyst insights</a:t>
            </a:r>
            <a:r>
              <a:rPr lang="en-US" sz="900" kern="0">
                <a:ea typeface="Arial Unicode MS"/>
                <a:cs typeface="Arial Unicode MS"/>
              </a:rPr>
              <a:t>, </a:t>
            </a:r>
            <a:r>
              <a:rPr lang="en-US" sz="900" kern="0">
                <a:ea typeface="Arial Unicode MS"/>
                <a:cs typeface="Arial"/>
              </a:rPr>
              <a:t> </a:t>
            </a:r>
            <a:r>
              <a:rPr lang="en-US" sz="900" kern="0" baseline="30000">
                <a:ea typeface="Arial Unicode MS"/>
                <a:cs typeface="Arial Unicode MS"/>
              </a:rPr>
              <a:t>2</a:t>
            </a:r>
            <a:r>
              <a:rPr lang="en-US" sz="900" kern="0">
                <a:ea typeface="Arial Unicode MS"/>
                <a:cs typeface="Arial Unicode MS"/>
                <a:hlinkClick r:id="rId4"/>
              </a:rPr>
              <a:t>Deloitte: Accelerating  Digital Innovation Inside and Out, June 4, 2019</a:t>
            </a:r>
            <a:endParaRPr lang="en-US" sz="900" kern="0">
              <a:ea typeface="Arial Unicode MS"/>
              <a:cs typeface="Arial Unicode MS"/>
            </a:endParaRPr>
          </a:p>
        </p:txBody>
      </p:sp>
      <p:grpSp>
        <p:nvGrpSpPr>
          <p:cNvPr id="12" name="Group 11">
            <a:extLst>
              <a:ext uri="{FF2B5EF4-FFF2-40B4-BE49-F238E27FC236}">
                <a16:creationId xmlns:a16="http://schemas.microsoft.com/office/drawing/2014/main" id="{1EBD3A11-514D-DD40-ADEB-67FB1460610D}"/>
              </a:ext>
            </a:extLst>
          </p:cNvPr>
          <p:cNvGrpSpPr/>
          <p:nvPr/>
        </p:nvGrpSpPr>
        <p:grpSpPr>
          <a:xfrm>
            <a:off x="4977653" y="2576445"/>
            <a:ext cx="2272848" cy="1855760"/>
            <a:chOff x="2019512" y="2706974"/>
            <a:chExt cx="2272848" cy="1855760"/>
          </a:xfrm>
        </p:grpSpPr>
        <p:sp>
          <p:nvSpPr>
            <p:cNvPr id="6" name="Rectangle 5">
              <a:extLst>
                <a:ext uri="{FF2B5EF4-FFF2-40B4-BE49-F238E27FC236}">
                  <a16:creationId xmlns:a16="http://schemas.microsoft.com/office/drawing/2014/main" id="{152A0F00-E273-5D41-A59B-923214AC9B84}"/>
                </a:ext>
              </a:extLst>
            </p:cNvPr>
            <p:cNvSpPr/>
            <p:nvPr/>
          </p:nvSpPr>
          <p:spPr>
            <a:xfrm>
              <a:off x="2543385" y="2706974"/>
              <a:ext cx="1645002" cy="840230"/>
            </a:xfrm>
            <a:prstGeom prst="rect">
              <a:avLst/>
            </a:prstGeom>
          </p:spPr>
          <p:txBody>
            <a:bodyPr wrap="none">
              <a:spAutoFit/>
            </a:bodyPr>
            <a:lstStyle/>
            <a:p>
              <a:pPr marL="0" lvl="1" algn="ctr" defTabSz="889000">
                <a:lnSpc>
                  <a:spcPct val="90000"/>
                </a:lnSpc>
                <a:spcBef>
                  <a:spcPct val="0"/>
                </a:spcBef>
                <a:spcAft>
                  <a:spcPts val="264"/>
                </a:spcAft>
                <a:buClr>
                  <a:srgbClr val="F0AB00"/>
                </a:buClr>
                <a:buSzPct val="80000"/>
                <a:buNone/>
              </a:pPr>
              <a:r>
                <a:rPr lang="en-US" sz="5400" b="1" spc="-150">
                  <a:solidFill>
                    <a:schemeClr val="accent3"/>
                  </a:solidFill>
                </a:rPr>
                <a:t>81</a:t>
              </a:r>
              <a:r>
                <a:rPr lang="en-US" sz="5400" b="1">
                  <a:solidFill>
                    <a:schemeClr val="accent3"/>
                  </a:solidFill>
                </a:rPr>
                <a:t>%</a:t>
              </a:r>
              <a:r>
                <a:rPr lang="en-US" sz="3600" b="1">
                  <a:solidFill>
                    <a:srgbClr val="FFFFFF"/>
                  </a:solidFill>
                </a:rPr>
                <a:t> </a:t>
              </a:r>
            </a:p>
          </p:txBody>
        </p:sp>
        <p:sp>
          <p:nvSpPr>
            <p:cNvPr id="7" name="Rectangle 6">
              <a:extLst>
                <a:ext uri="{FF2B5EF4-FFF2-40B4-BE49-F238E27FC236}">
                  <a16:creationId xmlns:a16="http://schemas.microsoft.com/office/drawing/2014/main" id="{7AD17B1D-59B1-3240-B942-CEC3BE45F51A}"/>
                </a:ext>
              </a:extLst>
            </p:cNvPr>
            <p:cNvSpPr/>
            <p:nvPr/>
          </p:nvSpPr>
          <p:spPr>
            <a:xfrm>
              <a:off x="2019512" y="3485516"/>
              <a:ext cx="2272848" cy="1077218"/>
            </a:xfrm>
            <a:prstGeom prst="rect">
              <a:avLst/>
            </a:prstGeom>
          </p:spPr>
          <p:txBody>
            <a:bodyPr lIns="0" tIns="0" rIns="0" bIns="0">
              <a:noAutofit/>
            </a:bodyPr>
            <a:lstStyle/>
            <a:p>
              <a:pPr marL="0" lvl="1" algn="ctr" defTabSz="889000">
                <a:lnSpc>
                  <a:spcPts val="1720"/>
                </a:lnSpc>
                <a:buNone/>
              </a:pPr>
              <a:r>
                <a:rPr lang="en-US" sz="1800"/>
                <a:t>believe external partnerships are vital to digital innovation</a:t>
              </a:r>
              <a:r>
                <a:rPr lang="en-US" sz="1800" baseline="30000"/>
                <a:t>2</a:t>
              </a:r>
              <a:endParaRPr lang="en-US" sz="1800" baseline="30000">
                <a:ea typeface="Arial Unicode MS" pitchFamily="34" charset="-128"/>
                <a:cs typeface="Arial Unicode MS" pitchFamily="34" charset="-128"/>
              </a:endParaRPr>
            </a:p>
          </p:txBody>
        </p:sp>
      </p:grpSp>
      <p:grpSp>
        <p:nvGrpSpPr>
          <p:cNvPr id="14" name="Group 13">
            <a:extLst>
              <a:ext uri="{FF2B5EF4-FFF2-40B4-BE49-F238E27FC236}">
                <a16:creationId xmlns:a16="http://schemas.microsoft.com/office/drawing/2014/main" id="{594787B6-213A-2D4B-AAFB-85AD89D97197}"/>
              </a:ext>
            </a:extLst>
          </p:cNvPr>
          <p:cNvGrpSpPr/>
          <p:nvPr/>
        </p:nvGrpSpPr>
        <p:grpSpPr>
          <a:xfrm>
            <a:off x="8187427" y="2571401"/>
            <a:ext cx="3005834" cy="1867531"/>
            <a:chOff x="7344541" y="2633450"/>
            <a:chExt cx="3005834" cy="1867531"/>
          </a:xfrm>
        </p:grpSpPr>
        <p:sp>
          <p:nvSpPr>
            <p:cNvPr id="47" name="Rectangle 46">
              <a:extLst>
                <a:ext uri="{FF2B5EF4-FFF2-40B4-BE49-F238E27FC236}">
                  <a16:creationId xmlns:a16="http://schemas.microsoft.com/office/drawing/2014/main" id="{7BF0B5E3-1E53-2746-B99A-5429B207E4C1}"/>
                </a:ext>
              </a:extLst>
            </p:cNvPr>
            <p:cNvSpPr/>
            <p:nvPr/>
          </p:nvSpPr>
          <p:spPr>
            <a:xfrm>
              <a:off x="7925254" y="2633450"/>
              <a:ext cx="1958358" cy="840230"/>
            </a:xfrm>
            <a:prstGeom prst="rect">
              <a:avLst/>
            </a:prstGeom>
          </p:spPr>
          <p:txBody>
            <a:bodyPr wrap="square">
              <a:spAutoFit/>
            </a:bodyPr>
            <a:lstStyle/>
            <a:p>
              <a:pPr marL="0" lvl="1" algn="ctr" defTabSz="889000">
                <a:lnSpc>
                  <a:spcPct val="90000"/>
                </a:lnSpc>
                <a:spcBef>
                  <a:spcPct val="0"/>
                </a:spcBef>
                <a:spcAft>
                  <a:spcPts val="264"/>
                </a:spcAft>
                <a:buClr>
                  <a:srgbClr val="F0AB00"/>
                </a:buClr>
                <a:buSzPct val="80000"/>
                <a:buNone/>
              </a:pPr>
              <a:r>
                <a:rPr lang="en-US" sz="5400" b="1" spc="-150">
                  <a:solidFill>
                    <a:schemeClr val="accent4"/>
                  </a:solidFill>
                </a:rPr>
                <a:t>80%</a:t>
              </a:r>
            </a:p>
          </p:txBody>
        </p:sp>
        <p:sp>
          <p:nvSpPr>
            <p:cNvPr id="48" name="Rectangle 47">
              <a:extLst>
                <a:ext uri="{FF2B5EF4-FFF2-40B4-BE49-F238E27FC236}">
                  <a16:creationId xmlns:a16="http://schemas.microsoft.com/office/drawing/2014/main" id="{48B2A49F-1A66-1D4D-85F7-2D599F1E7907}"/>
                </a:ext>
              </a:extLst>
            </p:cNvPr>
            <p:cNvSpPr/>
            <p:nvPr/>
          </p:nvSpPr>
          <p:spPr>
            <a:xfrm>
              <a:off x="7344541" y="3423763"/>
              <a:ext cx="3005834" cy="1077218"/>
            </a:xfrm>
            <a:prstGeom prst="rect">
              <a:avLst/>
            </a:prstGeom>
          </p:spPr>
          <p:txBody>
            <a:bodyPr lIns="0" tIns="0" rIns="0" bIns="0">
              <a:noAutofit/>
            </a:bodyPr>
            <a:lstStyle/>
            <a:p>
              <a:pPr marL="0" lvl="1" algn="ctr" defTabSz="889000">
                <a:spcBef>
                  <a:spcPts val="600"/>
                </a:spcBef>
                <a:buNone/>
              </a:pPr>
              <a:r>
                <a:rPr lang="en-US" sz="1800"/>
                <a:t>of digitally mature organizations partner for</a:t>
              </a:r>
              <a:r>
                <a:rPr lang="en-US" sz="1800">
                  <a:solidFill>
                    <a:schemeClr val="accent1"/>
                  </a:solidFill>
                </a:rPr>
                <a:t> </a:t>
              </a:r>
              <a:r>
                <a:rPr lang="en-US" sz="1800"/>
                <a:t>short- and long-term innovation needs</a:t>
              </a:r>
              <a:r>
                <a:rPr lang="en-US" sz="1800" baseline="30000"/>
                <a:t>2</a:t>
              </a:r>
            </a:p>
          </p:txBody>
        </p:sp>
      </p:grpSp>
      <p:grpSp>
        <p:nvGrpSpPr>
          <p:cNvPr id="26" name="Group 25">
            <a:extLst>
              <a:ext uri="{FF2B5EF4-FFF2-40B4-BE49-F238E27FC236}">
                <a16:creationId xmlns:a16="http://schemas.microsoft.com/office/drawing/2014/main" id="{04548D02-550D-F443-967C-EE91351F8F4C}"/>
              </a:ext>
            </a:extLst>
          </p:cNvPr>
          <p:cNvGrpSpPr/>
          <p:nvPr/>
        </p:nvGrpSpPr>
        <p:grpSpPr>
          <a:xfrm>
            <a:off x="1196302" y="2558131"/>
            <a:ext cx="2844425" cy="1828135"/>
            <a:chOff x="5050759" y="2557666"/>
            <a:chExt cx="2406857" cy="1828135"/>
          </a:xfrm>
        </p:grpSpPr>
        <p:sp>
          <p:nvSpPr>
            <p:cNvPr id="27" name="Rectangle 26">
              <a:extLst>
                <a:ext uri="{FF2B5EF4-FFF2-40B4-BE49-F238E27FC236}">
                  <a16:creationId xmlns:a16="http://schemas.microsoft.com/office/drawing/2014/main" id="{920F005B-220C-0046-8251-3E2620AE57C9}"/>
                </a:ext>
              </a:extLst>
            </p:cNvPr>
            <p:cNvSpPr/>
            <p:nvPr/>
          </p:nvSpPr>
          <p:spPr>
            <a:xfrm>
              <a:off x="5633566" y="2557666"/>
              <a:ext cx="1391946" cy="840230"/>
            </a:xfrm>
            <a:prstGeom prst="rect">
              <a:avLst/>
            </a:prstGeom>
          </p:spPr>
          <p:txBody>
            <a:bodyPr wrap="none">
              <a:spAutoFit/>
            </a:bodyPr>
            <a:lstStyle/>
            <a:p>
              <a:pPr marL="0" lvl="1" algn="ctr" defTabSz="889000">
                <a:lnSpc>
                  <a:spcPct val="90000"/>
                </a:lnSpc>
                <a:spcBef>
                  <a:spcPct val="0"/>
                </a:spcBef>
                <a:spcAft>
                  <a:spcPts val="264"/>
                </a:spcAft>
                <a:buClr>
                  <a:srgbClr val="F0AB00"/>
                </a:buClr>
                <a:buSzPct val="80000"/>
                <a:buNone/>
              </a:pPr>
              <a:r>
                <a:rPr lang="en-US" sz="5400" b="1" spc="-150">
                  <a:solidFill>
                    <a:schemeClr val="accent1"/>
                  </a:solidFill>
                </a:rPr>
                <a:t>30</a:t>
              </a:r>
              <a:r>
                <a:rPr lang="en-US" sz="5400" b="1">
                  <a:solidFill>
                    <a:schemeClr val="accent1"/>
                  </a:solidFill>
                </a:rPr>
                <a:t>%</a:t>
              </a:r>
              <a:r>
                <a:rPr lang="en-US" sz="3600" b="1">
                  <a:solidFill>
                    <a:schemeClr val="accent1"/>
                  </a:solidFill>
                </a:rPr>
                <a:t> </a:t>
              </a:r>
            </a:p>
          </p:txBody>
        </p:sp>
        <p:sp>
          <p:nvSpPr>
            <p:cNvPr id="28" name="Rectangle 27">
              <a:extLst>
                <a:ext uri="{FF2B5EF4-FFF2-40B4-BE49-F238E27FC236}">
                  <a16:creationId xmlns:a16="http://schemas.microsoft.com/office/drawing/2014/main" id="{5A1A21C7-C7A3-A140-8703-C595D70D07C2}"/>
                </a:ext>
              </a:extLst>
            </p:cNvPr>
            <p:cNvSpPr/>
            <p:nvPr/>
          </p:nvSpPr>
          <p:spPr>
            <a:xfrm>
              <a:off x="5050759" y="3308583"/>
              <a:ext cx="2406857" cy="1077218"/>
            </a:xfrm>
            <a:prstGeom prst="rect">
              <a:avLst/>
            </a:prstGeom>
          </p:spPr>
          <p:txBody>
            <a:bodyPr lIns="0" tIns="0" rIns="0" bIns="0">
              <a:noAutofit/>
            </a:bodyPr>
            <a:lstStyle/>
            <a:p>
              <a:pPr marL="0" lvl="1" algn="ctr" defTabSz="889000">
                <a:spcBef>
                  <a:spcPts val="600"/>
                </a:spcBef>
                <a:buNone/>
              </a:pPr>
              <a:r>
                <a:rPr lang="en-US" sz="1800"/>
                <a:t>faster growth when you collaborate and experiment  tech providers and services partners</a:t>
              </a:r>
              <a:r>
                <a:rPr lang="en-US" sz="1800" baseline="30000"/>
                <a:t>1</a:t>
              </a:r>
            </a:p>
          </p:txBody>
        </p:sp>
      </p:grpSp>
      <p:sp>
        <p:nvSpPr>
          <p:cNvPr id="25" name="Arc 24">
            <a:extLst>
              <a:ext uri="{FF2B5EF4-FFF2-40B4-BE49-F238E27FC236}">
                <a16:creationId xmlns:a16="http://schemas.microsoft.com/office/drawing/2014/main" id="{245D8B59-3DF3-4279-9E31-F35FE41BF16E}"/>
              </a:ext>
            </a:extLst>
          </p:cNvPr>
          <p:cNvSpPr/>
          <p:nvPr/>
        </p:nvSpPr>
        <p:spPr>
          <a:xfrm rot="10800000">
            <a:off x="4737323" y="2520197"/>
            <a:ext cx="2727309" cy="2411091"/>
          </a:xfrm>
          <a:prstGeom prst="arc">
            <a:avLst>
              <a:gd name="adj1" fmla="val 11643784"/>
              <a:gd name="adj2" fmla="val 20802516"/>
            </a:avLst>
          </a:prstGeom>
          <a:ln w="66675">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088122"/>
            <a:endParaRPr lang="en-US" sz="2098">
              <a:solidFill>
                <a:srgbClr val="FFFFFF"/>
              </a:solidFill>
              <a:latin typeface="Arial"/>
            </a:endParaRPr>
          </a:p>
        </p:txBody>
      </p:sp>
      <p:sp>
        <p:nvSpPr>
          <p:cNvPr id="29" name="Arc 28">
            <a:extLst>
              <a:ext uri="{FF2B5EF4-FFF2-40B4-BE49-F238E27FC236}">
                <a16:creationId xmlns:a16="http://schemas.microsoft.com/office/drawing/2014/main" id="{01E40D6D-26B1-4917-8824-CF19A88CC42C}"/>
              </a:ext>
            </a:extLst>
          </p:cNvPr>
          <p:cNvSpPr/>
          <p:nvPr/>
        </p:nvSpPr>
        <p:spPr>
          <a:xfrm rot="10800000" flipV="1">
            <a:off x="8252182" y="2061218"/>
            <a:ext cx="2725784" cy="2411089"/>
          </a:xfrm>
          <a:prstGeom prst="arc">
            <a:avLst>
              <a:gd name="adj1" fmla="val 11643784"/>
              <a:gd name="adj2" fmla="val 20802516"/>
            </a:avLst>
          </a:prstGeom>
          <a:ln w="66675">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088122"/>
            <a:endParaRPr lang="en-US" sz="2098">
              <a:solidFill>
                <a:srgbClr val="4FB81C"/>
              </a:solidFill>
              <a:latin typeface="Arial"/>
            </a:endParaRPr>
          </a:p>
        </p:txBody>
      </p:sp>
      <p:sp>
        <p:nvSpPr>
          <p:cNvPr id="30" name="Arc 29">
            <a:extLst>
              <a:ext uri="{FF2B5EF4-FFF2-40B4-BE49-F238E27FC236}">
                <a16:creationId xmlns:a16="http://schemas.microsoft.com/office/drawing/2014/main" id="{43936FC8-222C-4C51-93C1-05FF417FB7E2}"/>
              </a:ext>
            </a:extLst>
          </p:cNvPr>
          <p:cNvSpPr/>
          <p:nvPr/>
        </p:nvSpPr>
        <p:spPr>
          <a:xfrm>
            <a:off x="1239010" y="2101298"/>
            <a:ext cx="2697671" cy="2227365"/>
          </a:xfrm>
          <a:prstGeom prst="arc">
            <a:avLst>
              <a:gd name="adj1" fmla="val 11643784"/>
              <a:gd name="adj2" fmla="val 20802516"/>
            </a:avLst>
          </a:prstGeom>
          <a:ln w="666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088122"/>
            <a:endParaRPr lang="en-US" sz="2098">
              <a:solidFill>
                <a:srgbClr val="FFFFFF"/>
              </a:solidFill>
              <a:latin typeface="Arial"/>
            </a:endParaRPr>
          </a:p>
        </p:txBody>
      </p:sp>
    </p:spTree>
    <p:extLst>
      <p:ext uri="{BB962C8B-B14F-4D97-AF65-F5344CB8AC3E}">
        <p14:creationId xmlns:p14="http://schemas.microsoft.com/office/powerpoint/2010/main" val="373603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D62FBE7-EB93-A74E-8D05-29A75E280E91}"/>
              </a:ext>
            </a:extLst>
          </p:cNvPr>
          <p:cNvSpPr/>
          <p:nvPr/>
        </p:nvSpPr>
        <p:spPr bwMode="gray">
          <a:xfrm>
            <a:off x="4430112" y="1529483"/>
            <a:ext cx="2979976" cy="2979976"/>
          </a:xfrm>
          <a:prstGeom prst="ellipse">
            <a:avLst/>
          </a:prstGeom>
          <a:noFill/>
          <a:ln w="25400" algn="ctr">
            <a:solidFill>
              <a:schemeClr val="accent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3" name="Group 2">
            <a:extLst>
              <a:ext uri="{FF2B5EF4-FFF2-40B4-BE49-F238E27FC236}">
                <a16:creationId xmlns:a16="http://schemas.microsoft.com/office/drawing/2014/main" id="{C6DBD50D-0197-EA43-ADB5-1B453FD63958}"/>
              </a:ext>
            </a:extLst>
          </p:cNvPr>
          <p:cNvGrpSpPr/>
          <p:nvPr/>
        </p:nvGrpSpPr>
        <p:grpSpPr>
          <a:xfrm>
            <a:off x="4750373" y="1730999"/>
            <a:ext cx="2293680" cy="2261047"/>
            <a:chOff x="2070505" y="1792371"/>
            <a:chExt cx="2128866" cy="2128866"/>
          </a:xfrm>
        </p:grpSpPr>
        <p:sp>
          <p:nvSpPr>
            <p:cNvPr id="4" name="Oval 3">
              <a:extLst>
                <a:ext uri="{FF2B5EF4-FFF2-40B4-BE49-F238E27FC236}">
                  <a16:creationId xmlns:a16="http://schemas.microsoft.com/office/drawing/2014/main" id="{EE80A331-D470-9140-9E70-50FCBC20C386}"/>
                </a:ext>
              </a:extLst>
            </p:cNvPr>
            <p:cNvSpPr/>
            <p:nvPr/>
          </p:nvSpPr>
          <p:spPr>
            <a:xfrm>
              <a:off x="2070505" y="1792371"/>
              <a:ext cx="2128866" cy="2128866"/>
            </a:xfrm>
            <a:prstGeom prst="ellipse">
              <a:avLst/>
            </a:prstGeom>
            <a:gradFill flip="none" rotWithShape="1">
              <a:gsLst>
                <a:gs pos="0">
                  <a:schemeClr val="accent3">
                    <a:lumMod val="75000"/>
                  </a:schemeClr>
                </a:gs>
                <a:gs pos="84000">
                  <a:srgbClr val="000000">
                    <a:alpha val="0"/>
                  </a:srgbClr>
                </a:gs>
              </a:gsLst>
              <a:lin ang="5400000" scaled="0"/>
              <a:tileRect/>
            </a:gradFill>
          </p:spPr>
          <p:style>
            <a:lnRef idx="0">
              <a:schemeClr val="dk1">
                <a:shade val="80000"/>
                <a:hueOff val="0"/>
                <a:satOff val="0"/>
                <a:lumOff val="0"/>
                <a:alphaOff val="0"/>
              </a:schemeClr>
            </a:lnRef>
            <a:fillRef idx="3">
              <a:scrgbClr r="0" g="0" b="0"/>
            </a:fillRef>
            <a:effectRef idx="0">
              <a:schemeClr val="lt1">
                <a:alpha val="50000"/>
                <a:hueOff val="0"/>
                <a:satOff val="0"/>
                <a:lumOff val="0"/>
                <a:alphaOff val="0"/>
              </a:schemeClr>
            </a:effectRef>
            <a:fontRef idx="minor">
              <a:schemeClr val="tx1"/>
            </a:fontRef>
          </p:style>
          <p:txBody>
            <a:bodyPr/>
            <a:lstStyle/>
            <a:p>
              <a:endParaRPr lang="en-US"/>
            </a:p>
          </p:txBody>
        </p:sp>
        <p:sp>
          <p:nvSpPr>
            <p:cNvPr id="5" name="Oval 4">
              <a:extLst>
                <a:ext uri="{FF2B5EF4-FFF2-40B4-BE49-F238E27FC236}">
                  <a16:creationId xmlns:a16="http://schemas.microsoft.com/office/drawing/2014/main" id="{38921F11-6A03-2D4D-9B58-B9489D346AE0}"/>
                </a:ext>
              </a:extLst>
            </p:cNvPr>
            <p:cNvSpPr txBox="1"/>
            <p:nvPr/>
          </p:nvSpPr>
          <p:spPr>
            <a:xfrm>
              <a:off x="2372431" y="2089758"/>
              <a:ext cx="1505336" cy="15053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Clr>
                  <a:srgbClr val="F0AB00"/>
                </a:buClr>
                <a:buSzPct val="80000"/>
                <a:buNone/>
              </a:pPr>
              <a:endParaRPr lang="en-US" sz="6500" kern="1200"/>
            </a:p>
          </p:txBody>
        </p:sp>
      </p:grpSp>
      <p:grpSp>
        <p:nvGrpSpPr>
          <p:cNvPr id="6" name="Group 5">
            <a:extLst>
              <a:ext uri="{FF2B5EF4-FFF2-40B4-BE49-F238E27FC236}">
                <a16:creationId xmlns:a16="http://schemas.microsoft.com/office/drawing/2014/main" id="{5BE8F259-8F29-D94B-8229-AEE61D632CB8}"/>
              </a:ext>
            </a:extLst>
          </p:cNvPr>
          <p:cNvGrpSpPr/>
          <p:nvPr/>
        </p:nvGrpSpPr>
        <p:grpSpPr>
          <a:xfrm>
            <a:off x="4857514" y="1985722"/>
            <a:ext cx="2066655" cy="2066655"/>
            <a:chOff x="2070505" y="1792371"/>
            <a:chExt cx="2128866" cy="2128866"/>
          </a:xfrm>
          <a:noFill/>
        </p:grpSpPr>
        <p:sp>
          <p:nvSpPr>
            <p:cNvPr id="7" name="Oval 6">
              <a:extLst>
                <a:ext uri="{FF2B5EF4-FFF2-40B4-BE49-F238E27FC236}">
                  <a16:creationId xmlns:a16="http://schemas.microsoft.com/office/drawing/2014/main" id="{2D09C88F-8B6C-C542-9D71-194E40C25196}"/>
                </a:ext>
              </a:extLst>
            </p:cNvPr>
            <p:cNvSpPr/>
            <p:nvPr/>
          </p:nvSpPr>
          <p:spPr>
            <a:xfrm>
              <a:off x="2070505" y="1792371"/>
              <a:ext cx="2128866" cy="2128866"/>
            </a:xfrm>
            <a:prstGeom prst="ellipse">
              <a:avLst/>
            </a:prstGeom>
            <a:grpFill/>
          </p:spPr>
          <p:style>
            <a:lnRef idx="0">
              <a:schemeClr val="dk1">
                <a:shade val="80000"/>
                <a:hueOff val="0"/>
                <a:satOff val="0"/>
                <a:lumOff val="0"/>
                <a:alphaOff val="0"/>
              </a:schemeClr>
            </a:lnRef>
            <a:fillRef idx="3">
              <a:scrgbClr r="0" g="0" b="0"/>
            </a:fillRef>
            <a:effectRef idx="0">
              <a:schemeClr val="lt1">
                <a:alpha val="50000"/>
                <a:hueOff val="0"/>
                <a:satOff val="0"/>
                <a:lumOff val="0"/>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DB924D8F-FC59-C444-B715-B208CE731C93}"/>
                </a:ext>
              </a:extLst>
            </p:cNvPr>
            <p:cNvSpPr txBox="1"/>
            <p:nvPr/>
          </p:nvSpPr>
          <p:spPr>
            <a:xfrm>
              <a:off x="2372431" y="2089758"/>
              <a:ext cx="1505336" cy="150533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Clr>
                  <a:srgbClr val="F0AB00"/>
                </a:buClr>
                <a:buSzPct val="80000"/>
                <a:buNone/>
              </a:pPr>
              <a:endParaRPr lang="en-US" sz="6500" kern="1200"/>
            </a:p>
          </p:txBody>
        </p:sp>
      </p:grpSp>
      <p:sp>
        <p:nvSpPr>
          <p:cNvPr id="9" name="Rectangle 8">
            <a:extLst>
              <a:ext uri="{FF2B5EF4-FFF2-40B4-BE49-F238E27FC236}">
                <a16:creationId xmlns:a16="http://schemas.microsoft.com/office/drawing/2014/main" id="{721A953D-00C5-5E49-BEF0-40E876321B4F}"/>
              </a:ext>
            </a:extLst>
          </p:cNvPr>
          <p:cNvSpPr/>
          <p:nvPr/>
        </p:nvSpPr>
        <p:spPr>
          <a:xfrm>
            <a:off x="5664887" y="2950940"/>
            <a:ext cx="251992" cy="415498"/>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0" name="Rectangle 9">
            <a:extLst>
              <a:ext uri="{FF2B5EF4-FFF2-40B4-BE49-F238E27FC236}">
                <a16:creationId xmlns:a16="http://schemas.microsoft.com/office/drawing/2014/main" id="{1AD9C616-39B5-CA44-A750-E7205130E740}"/>
              </a:ext>
            </a:extLst>
          </p:cNvPr>
          <p:cNvSpPr/>
          <p:nvPr/>
        </p:nvSpPr>
        <p:spPr>
          <a:xfrm>
            <a:off x="5664887" y="2950940"/>
            <a:ext cx="251992" cy="415498"/>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1" name="Rectangle 10">
            <a:extLst>
              <a:ext uri="{FF2B5EF4-FFF2-40B4-BE49-F238E27FC236}">
                <a16:creationId xmlns:a16="http://schemas.microsoft.com/office/drawing/2014/main" id="{6FA9B151-0C8F-2643-8D70-0571683E1EB4}"/>
              </a:ext>
            </a:extLst>
          </p:cNvPr>
          <p:cNvSpPr/>
          <p:nvPr/>
        </p:nvSpPr>
        <p:spPr bwMode="gray">
          <a:xfrm>
            <a:off x="6482162" y="5245735"/>
            <a:ext cx="319950" cy="790079"/>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2" name="Group 11">
            <a:extLst>
              <a:ext uri="{FF2B5EF4-FFF2-40B4-BE49-F238E27FC236}">
                <a16:creationId xmlns:a16="http://schemas.microsoft.com/office/drawing/2014/main" id="{241FF9C7-8574-E649-8B8A-6EF102BCE71D}"/>
              </a:ext>
            </a:extLst>
          </p:cNvPr>
          <p:cNvGrpSpPr/>
          <p:nvPr/>
        </p:nvGrpSpPr>
        <p:grpSpPr>
          <a:xfrm>
            <a:off x="666037" y="2470592"/>
            <a:ext cx="2854390" cy="859522"/>
            <a:chOff x="787260" y="2404482"/>
            <a:chExt cx="2854390" cy="859522"/>
          </a:xfrm>
        </p:grpSpPr>
        <p:sp>
          <p:nvSpPr>
            <p:cNvPr id="13" name="Rectangle 12">
              <a:extLst>
                <a:ext uri="{FF2B5EF4-FFF2-40B4-BE49-F238E27FC236}">
                  <a16:creationId xmlns:a16="http://schemas.microsoft.com/office/drawing/2014/main" id="{A109F726-2D26-374E-BF99-FB8701276542}"/>
                </a:ext>
              </a:extLst>
            </p:cNvPr>
            <p:cNvSpPr/>
            <p:nvPr/>
          </p:nvSpPr>
          <p:spPr>
            <a:xfrm>
              <a:off x="961882" y="2863894"/>
              <a:ext cx="2679768" cy="400110"/>
            </a:xfrm>
            <a:prstGeom prst="rect">
              <a:avLst/>
            </a:prstGeom>
          </p:spPr>
          <p:txBody>
            <a:bodyPr wrap="square">
              <a:spAutoFit/>
            </a:bodyPr>
            <a:lstStyle/>
            <a:p>
              <a:pPr algn="r" fontAlgn="base">
                <a:spcBef>
                  <a:spcPct val="50000"/>
                </a:spcBef>
                <a:spcAft>
                  <a:spcPct val="0"/>
                </a:spcAft>
                <a:buClr>
                  <a:srgbClr val="F0AB00"/>
                </a:buClr>
                <a:buSzPct val="80000"/>
              </a:pPr>
              <a:r>
                <a:rPr lang="en-US" sz="2000" b="1" kern="0">
                  <a:ea typeface="Arial Unicode MS" pitchFamily="34" charset="-128"/>
                  <a:cs typeface="Arial Unicode MS" pitchFamily="34" charset="-128"/>
                </a:rPr>
                <a:t>Integration</a:t>
              </a:r>
            </a:p>
          </p:txBody>
        </p:sp>
        <p:sp>
          <p:nvSpPr>
            <p:cNvPr id="14" name="Rectangle 13">
              <a:extLst>
                <a:ext uri="{FF2B5EF4-FFF2-40B4-BE49-F238E27FC236}">
                  <a16:creationId xmlns:a16="http://schemas.microsoft.com/office/drawing/2014/main" id="{809DD932-9F55-8647-B46C-D374438F0957}"/>
                </a:ext>
              </a:extLst>
            </p:cNvPr>
            <p:cNvSpPr/>
            <p:nvPr/>
          </p:nvSpPr>
          <p:spPr>
            <a:xfrm>
              <a:off x="787260" y="2404482"/>
              <a:ext cx="2854390" cy="553998"/>
            </a:xfrm>
            <a:prstGeom prst="rect">
              <a:avLst/>
            </a:prstGeom>
          </p:spPr>
          <p:txBody>
            <a:bodyPr wrap="square">
              <a:spAutoFit/>
            </a:bodyPr>
            <a:lstStyle/>
            <a:p>
              <a:pPr algn="r"/>
              <a:r>
                <a:rPr lang="en-US" sz="3000" b="1">
                  <a:solidFill>
                    <a:schemeClr val="accent3"/>
                  </a:solidFill>
                </a:rPr>
                <a:t>Accelerate </a:t>
              </a:r>
              <a:endParaRPr lang="en-US" sz="3000">
                <a:solidFill>
                  <a:schemeClr val="accent3"/>
                </a:solidFill>
              </a:endParaRPr>
            </a:p>
          </p:txBody>
        </p:sp>
      </p:grpSp>
      <p:sp>
        <p:nvSpPr>
          <p:cNvPr id="15" name="Triangle 14">
            <a:extLst>
              <a:ext uri="{FF2B5EF4-FFF2-40B4-BE49-F238E27FC236}">
                <a16:creationId xmlns:a16="http://schemas.microsoft.com/office/drawing/2014/main" id="{048E1400-7351-F04A-9705-AB8DD23A145E}"/>
              </a:ext>
            </a:extLst>
          </p:cNvPr>
          <p:cNvSpPr/>
          <p:nvPr/>
        </p:nvSpPr>
        <p:spPr bwMode="gray">
          <a:xfrm rot="19139142">
            <a:off x="4669948" y="3861588"/>
            <a:ext cx="225574" cy="226690"/>
          </a:xfrm>
          <a:prstGeom prst="triangle">
            <a:avLst/>
          </a:prstGeom>
          <a:solidFill>
            <a:schemeClr val="tx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6" name="Triangle 15">
            <a:extLst>
              <a:ext uri="{FF2B5EF4-FFF2-40B4-BE49-F238E27FC236}">
                <a16:creationId xmlns:a16="http://schemas.microsoft.com/office/drawing/2014/main" id="{068DADC5-F95A-BA45-95F1-EB3284E8DD92}"/>
              </a:ext>
            </a:extLst>
          </p:cNvPr>
          <p:cNvSpPr/>
          <p:nvPr/>
        </p:nvSpPr>
        <p:spPr bwMode="gray">
          <a:xfrm rot="13328034">
            <a:off x="6927517" y="3888066"/>
            <a:ext cx="225574" cy="226690"/>
          </a:xfrm>
          <a:prstGeom prst="triangle">
            <a:avLst/>
          </a:prstGeom>
          <a:solidFill>
            <a:schemeClr val="tx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7" name="Triangle 16">
            <a:extLst>
              <a:ext uri="{FF2B5EF4-FFF2-40B4-BE49-F238E27FC236}">
                <a16:creationId xmlns:a16="http://schemas.microsoft.com/office/drawing/2014/main" id="{0C69F061-C3A2-C440-87FA-B9F0E45B61B5}"/>
              </a:ext>
            </a:extLst>
          </p:cNvPr>
          <p:cNvSpPr/>
          <p:nvPr/>
        </p:nvSpPr>
        <p:spPr bwMode="gray">
          <a:xfrm rot="5400000">
            <a:off x="5823229" y="1420785"/>
            <a:ext cx="225574" cy="226690"/>
          </a:xfrm>
          <a:prstGeom prst="triangle">
            <a:avLst/>
          </a:prstGeom>
          <a:solidFill>
            <a:schemeClr val="tx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8" name="Group 17">
            <a:extLst>
              <a:ext uri="{FF2B5EF4-FFF2-40B4-BE49-F238E27FC236}">
                <a16:creationId xmlns:a16="http://schemas.microsoft.com/office/drawing/2014/main" id="{3838AB8B-EE05-7444-84F8-9465689620E1}"/>
              </a:ext>
            </a:extLst>
          </p:cNvPr>
          <p:cNvGrpSpPr/>
          <p:nvPr/>
        </p:nvGrpSpPr>
        <p:grpSpPr>
          <a:xfrm>
            <a:off x="8365868" y="2600855"/>
            <a:ext cx="2629141" cy="671964"/>
            <a:chOff x="8229685" y="2592040"/>
            <a:chExt cx="2629141" cy="671964"/>
          </a:xfrm>
        </p:grpSpPr>
        <p:sp>
          <p:nvSpPr>
            <p:cNvPr id="19" name="Rectangle 18">
              <a:extLst>
                <a:ext uri="{FF2B5EF4-FFF2-40B4-BE49-F238E27FC236}">
                  <a16:creationId xmlns:a16="http://schemas.microsoft.com/office/drawing/2014/main" id="{C8540A72-CADD-FD47-8C69-A57F709C48FC}"/>
                </a:ext>
              </a:extLst>
            </p:cNvPr>
            <p:cNvSpPr/>
            <p:nvPr/>
          </p:nvSpPr>
          <p:spPr>
            <a:xfrm>
              <a:off x="8229685" y="2863894"/>
              <a:ext cx="1649460" cy="400110"/>
            </a:xfrm>
            <a:prstGeom prst="rect">
              <a:avLst/>
            </a:prstGeom>
          </p:spPr>
          <p:txBody>
            <a:bodyPr wrap="square" anchor="t">
              <a:spAutoFit/>
            </a:bodyPr>
            <a:lstStyle/>
            <a:p>
              <a:r>
                <a:rPr lang="en-US" sz="2000" b="1">
                  <a:cs typeface="Arial"/>
                </a:rPr>
                <a:t>Extensions</a:t>
              </a:r>
            </a:p>
          </p:txBody>
        </p:sp>
        <p:sp>
          <p:nvSpPr>
            <p:cNvPr id="20" name="Rectangle 19">
              <a:extLst>
                <a:ext uri="{FF2B5EF4-FFF2-40B4-BE49-F238E27FC236}">
                  <a16:creationId xmlns:a16="http://schemas.microsoft.com/office/drawing/2014/main" id="{3F567C50-8472-3C49-A779-24EE4BAB11A9}"/>
                </a:ext>
              </a:extLst>
            </p:cNvPr>
            <p:cNvSpPr/>
            <p:nvPr/>
          </p:nvSpPr>
          <p:spPr>
            <a:xfrm>
              <a:off x="8229685" y="2592040"/>
              <a:ext cx="2629141" cy="372218"/>
            </a:xfrm>
            <a:prstGeom prst="rect">
              <a:avLst/>
            </a:prstGeom>
          </p:spPr>
          <p:txBody>
            <a:bodyPr wrap="square" anchor="t">
              <a:spAutoFit/>
            </a:bodyPr>
            <a:lstStyle/>
            <a:p>
              <a:pPr lvl="0">
                <a:lnSpc>
                  <a:spcPts val="2000"/>
                </a:lnSpc>
                <a:spcBef>
                  <a:spcPts val="567"/>
                </a:spcBef>
                <a:spcAft>
                  <a:spcPts val="300"/>
                </a:spcAft>
                <a:defRPr/>
              </a:pPr>
              <a:r>
                <a:rPr lang="en-US" sz="3000" b="1" kern="0">
                  <a:solidFill>
                    <a:schemeClr val="accent1"/>
                  </a:solidFill>
                  <a:ea typeface="Arial Unicode MS"/>
                  <a:cs typeface="Arial Unicode MS"/>
                </a:rPr>
                <a:t>Simplify</a:t>
              </a:r>
              <a:endParaRPr lang="en-US" sz="3000" b="1" i="1" kern="0">
                <a:solidFill>
                  <a:schemeClr val="accent1"/>
                </a:solidFill>
                <a:ea typeface="Arial Unicode MS"/>
                <a:cs typeface="Arial Unicode MS"/>
              </a:endParaRPr>
            </a:p>
          </p:txBody>
        </p:sp>
      </p:grpSp>
      <p:grpSp>
        <p:nvGrpSpPr>
          <p:cNvPr id="21" name="Group 20">
            <a:extLst>
              <a:ext uri="{FF2B5EF4-FFF2-40B4-BE49-F238E27FC236}">
                <a16:creationId xmlns:a16="http://schemas.microsoft.com/office/drawing/2014/main" id="{AA561365-3E25-B643-8684-B3B87365BE36}"/>
              </a:ext>
            </a:extLst>
          </p:cNvPr>
          <p:cNvGrpSpPr/>
          <p:nvPr/>
        </p:nvGrpSpPr>
        <p:grpSpPr>
          <a:xfrm>
            <a:off x="4189340" y="5201812"/>
            <a:ext cx="3493263" cy="865249"/>
            <a:chOff x="4189340" y="5073386"/>
            <a:chExt cx="3493263" cy="865249"/>
          </a:xfrm>
        </p:grpSpPr>
        <p:sp>
          <p:nvSpPr>
            <p:cNvPr id="22" name="Rectangle 21">
              <a:extLst>
                <a:ext uri="{FF2B5EF4-FFF2-40B4-BE49-F238E27FC236}">
                  <a16:creationId xmlns:a16="http://schemas.microsoft.com/office/drawing/2014/main" id="{36A213F5-EEAF-774A-979B-F1FCFEE93A0C}"/>
                </a:ext>
              </a:extLst>
            </p:cNvPr>
            <p:cNvSpPr/>
            <p:nvPr/>
          </p:nvSpPr>
          <p:spPr>
            <a:xfrm>
              <a:off x="4189340" y="5073386"/>
              <a:ext cx="3493263" cy="553998"/>
            </a:xfrm>
            <a:prstGeom prst="rect">
              <a:avLst/>
            </a:prstGeom>
          </p:spPr>
          <p:txBody>
            <a:bodyPr wrap="square" anchor="t">
              <a:spAutoFit/>
            </a:bodyPr>
            <a:lstStyle/>
            <a:p>
              <a:pPr algn="ctr"/>
              <a:r>
                <a:rPr lang="en-US" sz="3000" b="1">
                  <a:solidFill>
                    <a:schemeClr val="accent6">
                      <a:lumMod val="60000"/>
                      <a:lumOff val="40000"/>
                    </a:schemeClr>
                  </a:solidFill>
                </a:rPr>
                <a:t>Expand</a:t>
              </a:r>
              <a:endParaRPr lang="en-US" sz="3000">
                <a:solidFill>
                  <a:schemeClr val="accent6">
                    <a:lumMod val="60000"/>
                    <a:lumOff val="40000"/>
                  </a:schemeClr>
                </a:solidFill>
              </a:endParaRPr>
            </a:p>
          </p:txBody>
        </p:sp>
        <p:sp>
          <p:nvSpPr>
            <p:cNvPr id="23" name="Rectangle 22">
              <a:extLst>
                <a:ext uri="{FF2B5EF4-FFF2-40B4-BE49-F238E27FC236}">
                  <a16:creationId xmlns:a16="http://schemas.microsoft.com/office/drawing/2014/main" id="{839FF916-2FED-DC44-9F62-1579A013C2DD}"/>
                </a:ext>
              </a:extLst>
            </p:cNvPr>
            <p:cNvSpPr/>
            <p:nvPr/>
          </p:nvSpPr>
          <p:spPr>
            <a:xfrm>
              <a:off x="4298610" y="5538525"/>
              <a:ext cx="3317190" cy="400110"/>
            </a:xfrm>
            <a:prstGeom prst="rect">
              <a:avLst/>
            </a:prstGeom>
          </p:spPr>
          <p:txBody>
            <a:bodyPr wrap="none">
              <a:spAutoFit/>
            </a:bodyPr>
            <a:lstStyle/>
            <a:p>
              <a:pPr algn="ctr">
                <a:spcBef>
                  <a:spcPts val="567"/>
                </a:spcBef>
                <a:spcAft>
                  <a:spcPts val="300"/>
                </a:spcAft>
                <a:defRPr/>
              </a:pPr>
              <a:r>
                <a:rPr lang="en-US" sz="2000" b="1"/>
                <a:t>Value with the Ecosystem</a:t>
              </a:r>
              <a:endParaRPr lang="en-US" sz="2000" b="1">
                <a:ea typeface="Arial Unicode MS"/>
                <a:cs typeface="Arial"/>
              </a:endParaRPr>
            </a:p>
          </p:txBody>
        </p:sp>
      </p:grpSp>
      <p:grpSp>
        <p:nvGrpSpPr>
          <p:cNvPr id="24" name="Group 23">
            <a:extLst>
              <a:ext uri="{FF2B5EF4-FFF2-40B4-BE49-F238E27FC236}">
                <a16:creationId xmlns:a16="http://schemas.microsoft.com/office/drawing/2014/main" id="{CDDF68A7-7BC2-2744-86A6-87592670DDFD}"/>
              </a:ext>
            </a:extLst>
          </p:cNvPr>
          <p:cNvGrpSpPr/>
          <p:nvPr/>
        </p:nvGrpSpPr>
        <p:grpSpPr>
          <a:xfrm>
            <a:off x="5400033" y="4092749"/>
            <a:ext cx="1053715" cy="1086333"/>
            <a:chOff x="5400033" y="4092749"/>
            <a:chExt cx="1053715" cy="1086333"/>
          </a:xfrm>
        </p:grpSpPr>
        <p:grpSp>
          <p:nvGrpSpPr>
            <p:cNvPr id="25" name="Group 24">
              <a:extLst>
                <a:ext uri="{FF2B5EF4-FFF2-40B4-BE49-F238E27FC236}">
                  <a16:creationId xmlns:a16="http://schemas.microsoft.com/office/drawing/2014/main" id="{6DE11005-78E7-7344-B82C-12CF7BE9B978}"/>
                </a:ext>
              </a:extLst>
            </p:cNvPr>
            <p:cNvGrpSpPr/>
            <p:nvPr/>
          </p:nvGrpSpPr>
          <p:grpSpPr>
            <a:xfrm rot="16200000">
              <a:off x="5383724" y="4109058"/>
              <a:ext cx="1086333" cy="1053715"/>
              <a:chOff x="3477073" y="5621671"/>
              <a:chExt cx="1800701" cy="1746633"/>
            </a:xfrm>
          </p:grpSpPr>
          <p:sp>
            <p:nvSpPr>
              <p:cNvPr id="27" name="Oval 26">
                <a:extLst>
                  <a:ext uri="{FF2B5EF4-FFF2-40B4-BE49-F238E27FC236}">
                    <a16:creationId xmlns:a16="http://schemas.microsoft.com/office/drawing/2014/main" id="{C94E70E3-9A43-F648-908F-F2D8DEA51DEE}"/>
                  </a:ext>
                </a:extLst>
              </p:cNvPr>
              <p:cNvSpPr/>
              <p:nvPr/>
            </p:nvSpPr>
            <p:spPr bwMode="gray">
              <a:xfrm>
                <a:off x="3477073" y="5621671"/>
                <a:ext cx="1745231" cy="1745230"/>
              </a:xfrm>
              <a:prstGeom prst="ellipse">
                <a:avLst/>
              </a:prstGeom>
              <a:solidFill>
                <a:schemeClr val="bg1"/>
              </a:solidFill>
              <a:ln w="31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03E3F797-3CAF-AC4D-AE81-B7D1E3EC1911}"/>
                  </a:ext>
                </a:extLst>
              </p:cNvPr>
              <p:cNvSpPr/>
              <p:nvPr/>
            </p:nvSpPr>
            <p:spPr bwMode="gray">
              <a:xfrm rot="18257150">
                <a:off x="3562600" y="5653131"/>
                <a:ext cx="1716523" cy="1713824"/>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8575" algn="ctr">
                <a:solidFill>
                  <a:schemeClr val="accent6"/>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pic>
          <p:nvPicPr>
            <p:cNvPr id="26" name="Picture 25" descr="A picture containing clock&#10;&#10;Description generated with very high confidence">
              <a:extLst>
                <a:ext uri="{FF2B5EF4-FFF2-40B4-BE49-F238E27FC236}">
                  <a16:creationId xmlns:a16="http://schemas.microsoft.com/office/drawing/2014/main" id="{5919C392-3DEB-9F44-ABDE-9DAD53A9C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5880" y="4170695"/>
              <a:ext cx="866536" cy="866536"/>
            </a:xfrm>
            <a:prstGeom prst="rect">
              <a:avLst/>
            </a:prstGeom>
          </p:spPr>
        </p:pic>
      </p:grpSp>
      <p:grpSp>
        <p:nvGrpSpPr>
          <p:cNvPr id="29" name="Group 28">
            <a:extLst>
              <a:ext uri="{FF2B5EF4-FFF2-40B4-BE49-F238E27FC236}">
                <a16:creationId xmlns:a16="http://schemas.microsoft.com/office/drawing/2014/main" id="{9AE6E115-D7F9-0044-849A-33334D6027B2}"/>
              </a:ext>
            </a:extLst>
          </p:cNvPr>
          <p:cNvGrpSpPr/>
          <p:nvPr/>
        </p:nvGrpSpPr>
        <p:grpSpPr>
          <a:xfrm>
            <a:off x="7044053" y="2414422"/>
            <a:ext cx="1052867" cy="1052867"/>
            <a:chOff x="7044053" y="2414422"/>
            <a:chExt cx="1052867" cy="1052867"/>
          </a:xfrm>
        </p:grpSpPr>
        <p:grpSp>
          <p:nvGrpSpPr>
            <p:cNvPr id="30" name="Group 29">
              <a:extLst>
                <a:ext uri="{FF2B5EF4-FFF2-40B4-BE49-F238E27FC236}">
                  <a16:creationId xmlns:a16="http://schemas.microsoft.com/office/drawing/2014/main" id="{C5D3497D-12E3-814F-A5A9-0805227C7215}"/>
                </a:ext>
              </a:extLst>
            </p:cNvPr>
            <p:cNvGrpSpPr/>
            <p:nvPr/>
          </p:nvGrpSpPr>
          <p:grpSpPr>
            <a:xfrm rot="10800000">
              <a:off x="7044053" y="2414422"/>
              <a:ext cx="1052867" cy="1052867"/>
              <a:chOff x="2667773" y="4877082"/>
              <a:chExt cx="1745230" cy="1745230"/>
            </a:xfrm>
          </p:grpSpPr>
          <p:sp>
            <p:nvSpPr>
              <p:cNvPr id="32" name="Oval 31">
                <a:extLst>
                  <a:ext uri="{FF2B5EF4-FFF2-40B4-BE49-F238E27FC236}">
                    <a16:creationId xmlns:a16="http://schemas.microsoft.com/office/drawing/2014/main" id="{AC5F260E-8AAC-0644-A27C-913DE6731466}"/>
                  </a:ext>
                </a:extLst>
              </p:cNvPr>
              <p:cNvSpPr/>
              <p:nvPr/>
            </p:nvSpPr>
            <p:spPr bwMode="gray">
              <a:xfrm>
                <a:off x="2667773" y="4877082"/>
                <a:ext cx="1745230" cy="1745230"/>
              </a:xfrm>
              <a:prstGeom prst="ellipse">
                <a:avLst/>
              </a:prstGeom>
              <a:solidFill>
                <a:schemeClr val="bg1"/>
              </a:solidFill>
              <a:ln w="31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33" name="Oval 32">
                <a:extLst>
                  <a:ext uri="{FF2B5EF4-FFF2-40B4-BE49-F238E27FC236}">
                    <a16:creationId xmlns:a16="http://schemas.microsoft.com/office/drawing/2014/main" id="{DF9068B8-6844-5242-9C6A-08648538F2AE}"/>
                  </a:ext>
                </a:extLst>
              </p:cNvPr>
              <p:cNvSpPr/>
              <p:nvPr/>
            </p:nvSpPr>
            <p:spPr bwMode="gray">
              <a:xfrm rot="18257150">
                <a:off x="2682126" y="4892785"/>
                <a:ext cx="1716523" cy="1713823"/>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8575" algn="ctr">
                <a:solidFill>
                  <a:schemeClr val="accent1"/>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pic>
          <p:nvPicPr>
            <p:cNvPr id="31" name="Picture 7" descr="A picture containing drawing&#10;&#10;Description generated with very high confidence">
              <a:extLst>
                <a:ext uri="{FF2B5EF4-FFF2-40B4-BE49-F238E27FC236}">
                  <a16:creationId xmlns:a16="http://schemas.microsoft.com/office/drawing/2014/main" id="{492E920E-1B6B-3A4C-AC8B-BF1B2FDC9D7B}"/>
                </a:ext>
              </a:extLst>
            </p:cNvPr>
            <p:cNvPicPr>
              <a:picLocks noChangeAspect="1"/>
            </p:cNvPicPr>
            <p:nvPr/>
          </p:nvPicPr>
          <p:blipFill>
            <a:blip r:embed="rId5"/>
            <a:stretch>
              <a:fillRect/>
            </a:stretch>
          </p:blipFill>
          <p:spPr>
            <a:xfrm>
              <a:off x="7142812" y="2534197"/>
              <a:ext cx="833962" cy="813313"/>
            </a:xfrm>
            <a:prstGeom prst="rect">
              <a:avLst/>
            </a:prstGeom>
          </p:spPr>
        </p:pic>
      </p:grpSp>
      <p:sp>
        <p:nvSpPr>
          <p:cNvPr id="37" name="Ellipse 379">
            <a:extLst>
              <a:ext uri="{FF2B5EF4-FFF2-40B4-BE49-F238E27FC236}">
                <a16:creationId xmlns:a16="http://schemas.microsoft.com/office/drawing/2014/main" id="{F5952169-BE9A-9B4B-8234-F50FC679DD0E}"/>
              </a:ext>
            </a:extLst>
          </p:cNvPr>
          <p:cNvSpPr/>
          <p:nvPr>
            <p:custDataLst>
              <p:tags r:id="rId1"/>
            </p:custDataLst>
          </p:nvPr>
        </p:nvSpPr>
        <p:spPr bwMode="gray">
          <a:xfrm rot="10800000" flipV="1">
            <a:off x="4844054" y="2582950"/>
            <a:ext cx="2269129" cy="774078"/>
          </a:xfrm>
          <a:prstGeom prst="rect">
            <a:avLst/>
          </a:prstGeom>
          <a:noFill/>
          <a:ln w="12700" algn="ctr">
            <a:noFill/>
            <a:miter lim="800000"/>
            <a:headEnd/>
            <a:tailEnd/>
          </a:ln>
        </p:spPr>
        <p:txBody>
          <a:bodyPr wrap="square" lIns="0" tIns="0" rIns="0" bIns="0" rtlCol="0" anchor="ctr"/>
          <a:lstStyle>
            <a:defPPr>
              <a:defRPr lang="de-DE"/>
            </a:defPPr>
            <a:lvl1pPr marL="0" algn="l" defTabSz="1285606" rtl="0" eaLnBrk="1" latinLnBrk="0" hangingPunct="1">
              <a:defRPr lang="de-DE" sz="2500" kern="1200">
                <a:solidFill>
                  <a:schemeClr val="tx1"/>
                </a:solidFill>
                <a:latin typeface="Arial"/>
                <a:ea typeface="+mn-ea"/>
                <a:cs typeface="+mn-cs"/>
              </a:defRPr>
            </a:lvl1pPr>
            <a:lvl2pPr marL="642802" algn="l" defTabSz="1285606" rtl="0" eaLnBrk="1" latinLnBrk="0" hangingPunct="1">
              <a:buClr>
                <a:srgbClr val="FDB913"/>
              </a:buClr>
              <a:buSzPct val="100000"/>
              <a:buFont typeface="wingdings"/>
              <a:buChar char=""/>
              <a:defRPr lang="de-DE" sz="2500" kern="1200">
                <a:solidFill>
                  <a:schemeClr val="tx1"/>
                </a:solidFill>
                <a:latin typeface="Arial"/>
                <a:ea typeface="+mn-ea"/>
                <a:cs typeface="+mn-cs"/>
              </a:defRPr>
            </a:lvl2pPr>
            <a:lvl3pPr marL="1285606" algn="l" defTabSz="1285606" rtl="0" eaLnBrk="1" latinLnBrk="0" hangingPunct="1">
              <a:buClr>
                <a:srgbClr val="666666"/>
              </a:buClr>
              <a:buSzPct val="80000"/>
              <a:buFont typeface="Wingdings"/>
              <a:buChar char="n"/>
              <a:defRPr lang="de-DE" sz="2000" kern="1200">
                <a:solidFill>
                  <a:schemeClr val="tx1"/>
                </a:solidFill>
                <a:latin typeface="Arial"/>
                <a:ea typeface="+mn-ea"/>
                <a:cs typeface="+mn-cs"/>
              </a:defRPr>
            </a:lvl3pPr>
            <a:lvl4pPr marL="1928408" algn="l" defTabSz="1285606" rtl="0" eaLnBrk="1" latinLnBrk="0" hangingPunct="1">
              <a:buClr>
                <a:srgbClr val="666666"/>
              </a:buClr>
              <a:buSzPct val="80000"/>
              <a:buFont typeface="Arial"/>
              <a:buChar char=""/>
              <a:defRPr lang="de-DE" sz="1600" kern="1200">
                <a:solidFill>
                  <a:schemeClr val="tx1"/>
                </a:solidFill>
                <a:latin typeface="Arial"/>
                <a:ea typeface="+mn-ea"/>
                <a:cs typeface="+mn-cs"/>
              </a:defRPr>
            </a:lvl4pPr>
            <a:lvl5pPr marL="2571211" algn="l" defTabSz="1285606" rtl="0" eaLnBrk="1" latinLnBrk="0" hangingPunct="1">
              <a:buClr>
                <a:srgbClr val="666666"/>
              </a:buClr>
              <a:buSzPct val="80000"/>
              <a:buFont typeface="Arial"/>
              <a:buChar char=""/>
              <a:defRPr lang="de-DE" sz="1400" kern="1200">
                <a:solidFill>
                  <a:schemeClr val="tx1"/>
                </a:solidFill>
                <a:latin typeface="Arial"/>
                <a:ea typeface="+mn-ea"/>
                <a:cs typeface="+mn-cs"/>
              </a:defRPr>
            </a:lvl5pPr>
            <a:lvl6pPr marL="3214014" algn="l" defTabSz="1285606" rtl="0" eaLnBrk="1" latinLnBrk="0" hangingPunct="1">
              <a:defRPr sz="2500" kern="1200">
                <a:solidFill>
                  <a:schemeClr val="tx1"/>
                </a:solidFill>
                <a:latin typeface="+mn-lt"/>
                <a:ea typeface="+mn-ea"/>
                <a:cs typeface="+mn-cs"/>
              </a:defRPr>
            </a:lvl6pPr>
            <a:lvl7pPr marL="3856816" algn="l" defTabSz="1285606" rtl="0" eaLnBrk="1" latinLnBrk="0" hangingPunct="1">
              <a:defRPr sz="2500" kern="1200">
                <a:solidFill>
                  <a:schemeClr val="tx1"/>
                </a:solidFill>
                <a:latin typeface="+mn-lt"/>
                <a:ea typeface="+mn-ea"/>
                <a:cs typeface="+mn-cs"/>
              </a:defRPr>
            </a:lvl7pPr>
            <a:lvl8pPr marL="4499619" algn="l" defTabSz="1285606" rtl="0" eaLnBrk="1" latinLnBrk="0" hangingPunct="1">
              <a:defRPr sz="2500" kern="1200">
                <a:solidFill>
                  <a:schemeClr val="tx1"/>
                </a:solidFill>
                <a:latin typeface="+mn-lt"/>
                <a:ea typeface="+mn-ea"/>
                <a:cs typeface="+mn-cs"/>
              </a:defRPr>
            </a:lvl8pPr>
            <a:lvl9pPr marL="5142422" algn="l" defTabSz="1285606" rtl="0" eaLnBrk="1" latinLnBrk="0" hangingPunct="1">
              <a:defRPr sz="2500" kern="1200">
                <a:solidFill>
                  <a:schemeClr val="tx1"/>
                </a:solidFill>
                <a:latin typeface="+mn-lt"/>
                <a:ea typeface="+mn-ea"/>
                <a:cs typeface="+mn-cs"/>
              </a:defRPr>
            </a:lvl9pPr>
          </a:lstStyle>
          <a:p>
            <a:pPr marL="0" marR="0" lvl="0" indent="0" algn="l" defTabSz="1209283" rtl="0" eaLnBrk="1" fontAlgn="base" latinLnBrk="0" hangingPunct="1">
              <a:spcBef>
                <a:spcPts val="0"/>
              </a:spcBef>
              <a:spcAft>
                <a:spcPct val="0"/>
              </a:spcAft>
              <a:buClr>
                <a:srgbClr val="F0AB00"/>
              </a:buClr>
              <a:buSzPct val="80000"/>
              <a:buFontTx/>
              <a:buNone/>
              <a:tabLst/>
              <a:defRPr/>
            </a:pPr>
            <a:r>
              <a:rPr kumimoji="0" lang="en-US" sz="1800" b="1" i="0" u="none" strike="noStrike" kern="0" cap="none" spc="0" normalizeH="0" baseline="0" noProof="0">
                <a:ln>
                  <a:noFill/>
                </a:ln>
                <a:solidFill>
                  <a:srgbClr val="FFFFFF"/>
                </a:solidFill>
                <a:effectLst/>
                <a:uLnTx/>
                <a:uFillTx/>
                <a:latin typeface="Arial"/>
                <a:ea typeface="Arial Unicode MS"/>
                <a:cs typeface="Arial Unicode MS"/>
              </a:rPr>
              <a:t>SAP Cloud Platform</a:t>
            </a: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38" name="Group 37">
            <a:extLst>
              <a:ext uri="{FF2B5EF4-FFF2-40B4-BE49-F238E27FC236}">
                <a16:creationId xmlns:a16="http://schemas.microsoft.com/office/drawing/2014/main" id="{B7B1A260-6419-B344-B9F7-4C998A977396}"/>
              </a:ext>
            </a:extLst>
          </p:cNvPr>
          <p:cNvGrpSpPr/>
          <p:nvPr/>
        </p:nvGrpSpPr>
        <p:grpSpPr>
          <a:xfrm>
            <a:off x="3738944" y="2390665"/>
            <a:ext cx="1090584" cy="1076622"/>
            <a:chOff x="3738944" y="2390665"/>
            <a:chExt cx="1090584" cy="1076622"/>
          </a:xfrm>
        </p:grpSpPr>
        <p:grpSp>
          <p:nvGrpSpPr>
            <p:cNvPr id="39" name="Group 38">
              <a:extLst>
                <a:ext uri="{FF2B5EF4-FFF2-40B4-BE49-F238E27FC236}">
                  <a16:creationId xmlns:a16="http://schemas.microsoft.com/office/drawing/2014/main" id="{FAB31824-B0DA-CA44-BA53-0E4BF8593F02}"/>
                </a:ext>
              </a:extLst>
            </p:cNvPr>
            <p:cNvGrpSpPr/>
            <p:nvPr/>
          </p:nvGrpSpPr>
          <p:grpSpPr>
            <a:xfrm>
              <a:off x="3738944" y="2390665"/>
              <a:ext cx="1090584" cy="1076622"/>
              <a:chOff x="3738944" y="2390665"/>
              <a:chExt cx="1090584" cy="1076622"/>
            </a:xfrm>
          </p:grpSpPr>
          <p:grpSp>
            <p:nvGrpSpPr>
              <p:cNvPr id="41" name="Group 40">
                <a:extLst>
                  <a:ext uri="{FF2B5EF4-FFF2-40B4-BE49-F238E27FC236}">
                    <a16:creationId xmlns:a16="http://schemas.microsoft.com/office/drawing/2014/main" id="{19055FC9-3211-F14A-93C8-8F8C2EC4BE41}"/>
                  </a:ext>
                </a:extLst>
              </p:cNvPr>
              <p:cNvGrpSpPr/>
              <p:nvPr/>
            </p:nvGrpSpPr>
            <p:grpSpPr>
              <a:xfrm>
                <a:off x="3738944" y="2390665"/>
                <a:ext cx="1087252" cy="1076622"/>
                <a:chOff x="3594636" y="5147883"/>
                <a:chExt cx="1802227" cy="1784608"/>
              </a:xfrm>
              <a:solidFill>
                <a:schemeClr val="bg1"/>
              </a:solidFill>
            </p:grpSpPr>
            <p:sp>
              <p:nvSpPr>
                <p:cNvPr id="43" name="Oval 42">
                  <a:extLst>
                    <a:ext uri="{FF2B5EF4-FFF2-40B4-BE49-F238E27FC236}">
                      <a16:creationId xmlns:a16="http://schemas.microsoft.com/office/drawing/2014/main" id="{E7A99620-91C3-454C-9817-9D89C1ABCE0F}"/>
                    </a:ext>
                  </a:extLst>
                </p:cNvPr>
                <p:cNvSpPr/>
                <p:nvPr/>
              </p:nvSpPr>
              <p:spPr bwMode="gray">
                <a:xfrm>
                  <a:off x="3594636" y="5187262"/>
                  <a:ext cx="1745231" cy="1745229"/>
                </a:xfrm>
                <a:prstGeom prst="ellipse">
                  <a:avLst/>
                </a:prstGeom>
                <a:grpFill/>
                <a:ln w="31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44" name="Oval 43">
                  <a:extLst>
                    <a:ext uri="{FF2B5EF4-FFF2-40B4-BE49-F238E27FC236}">
                      <a16:creationId xmlns:a16="http://schemas.microsoft.com/office/drawing/2014/main" id="{86C704B5-7F11-2049-94CB-5FB94B05F0C0}"/>
                    </a:ext>
                  </a:extLst>
                </p:cNvPr>
                <p:cNvSpPr/>
                <p:nvPr/>
              </p:nvSpPr>
              <p:spPr bwMode="gray">
                <a:xfrm rot="18257150">
                  <a:off x="3681255" y="5148799"/>
                  <a:ext cx="1716524" cy="1714692"/>
                </a:xfrm>
                <a:prstGeom prst="ellipse">
                  <a:avLst/>
                </a:prstGeom>
                <a:grpFill/>
                <a:ln w="28575" algn="ctr">
                  <a:solidFill>
                    <a:schemeClr val="accent3"/>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sp>
            <p:nvSpPr>
              <p:cNvPr id="42" name="Oval 41">
                <a:extLst>
                  <a:ext uri="{FF2B5EF4-FFF2-40B4-BE49-F238E27FC236}">
                    <a16:creationId xmlns:a16="http://schemas.microsoft.com/office/drawing/2014/main" id="{90A6BCAA-BCAF-024C-BCEA-1BEF710EF0A0}"/>
                  </a:ext>
                </a:extLst>
              </p:cNvPr>
              <p:cNvSpPr/>
              <p:nvPr/>
            </p:nvSpPr>
            <p:spPr bwMode="gray">
              <a:xfrm rot="12857150">
                <a:off x="3793978" y="2408442"/>
                <a:ext cx="1035550" cy="103392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85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pic>
          <p:nvPicPr>
            <p:cNvPr id="40" name="Picture 4" descr="A picture containing drawing, light&#10;&#10;Description generated with very high confidence">
              <a:extLst>
                <a:ext uri="{FF2B5EF4-FFF2-40B4-BE49-F238E27FC236}">
                  <a16:creationId xmlns:a16="http://schemas.microsoft.com/office/drawing/2014/main" id="{32526503-02DD-1A4D-A5D6-1CA91EDD16B0}"/>
                </a:ext>
              </a:extLst>
            </p:cNvPr>
            <p:cNvPicPr>
              <a:picLocks noChangeAspect="1"/>
            </p:cNvPicPr>
            <p:nvPr/>
          </p:nvPicPr>
          <p:blipFill>
            <a:blip r:embed="rId6"/>
            <a:stretch>
              <a:fillRect/>
            </a:stretch>
          </p:blipFill>
          <p:spPr>
            <a:xfrm>
              <a:off x="3873265" y="2503294"/>
              <a:ext cx="824864" cy="831672"/>
            </a:xfrm>
            <a:prstGeom prst="rect">
              <a:avLst/>
            </a:prstGeom>
          </p:spPr>
        </p:pic>
      </p:grpSp>
      <p:sp>
        <p:nvSpPr>
          <p:cNvPr id="48" name="Title 5">
            <a:extLst>
              <a:ext uri="{FF2B5EF4-FFF2-40B4-BE49-F238E27FC236}">
                <a16:creationId xmlns:a16="http://schemas.microsoft.com/office/drawing/2014/main" id="{E688AB1B-A73A-4AC0-86F9-8F435637D407}"/>
              </a:ext>
            </a:extLst>
          </p:cNvPr>
          <p:cNvSpPr txBox="1">
            <a:spLocks/>
          </p:cNvSpPr>
          <p:nvPr/>
        </p:nvSpPr>
        <p:spPr>
          <a:xfrm>
            <a:off x="504349" y="398961"/>
            <a:ext cx="11186476" cy="1046440"/>
          </a:xfrm>
          <a:prstGeom prst="rect">
            <a:avLst/>
          </a:prstGeom>
        </p:spPr>
        <p:txBody>
          <a:bodyPr anchor="t"/>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a:t>SAP Cloud Platform – Accelerate Agility during Rapid Change </a:t>
            </a:r>
          </a:p>
          <a:p>
            <a:r>
              <a:rPr lang="en-CA" sz="2000" b="0"/>
              <a:t>The ideal conduit for Ecosystem innovation delivery and consumption</a:t>
            </a:r>
            <a:endParaRPr lang="en-US" sz="2000">
              <a:solidFill>
                <a:schemeClr val="accent1"/>
              </a:solidFill>
              <a:cs typeface="Arial"/>
            </a:endParaRPr>
          </a:p>
        </p:txBody>
      </p:sp>
    </p:spTree>
    <p:extLst>
      <p:ext uri="{BB962C8B-B14F-4D97-AF65-F5344CB8AC3E}">
        <p14:creationId xmlns:p14="http://schemas.microsoft.com/office/powerpoint/2010/main" val="4048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0.7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10" presetClass="entr" presetSubtype="0"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par>
                                <p:cTn id="22" presetID="10" presetClass="entr" presetSubtype="0"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55"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strVal val="#ppt_w*0.70"/>
                                          </p:val>
                                        </p:tav>
                                        <p:tav tm="100000">
                                          <p:val>
                                            <p:strVal val="#ppt_w"/>
                                          </p:val>
                                        </p:tav>
                                      </p:tavLst>
                                    </p:anim>
                                    <p:anim calcmode="lin" valueType="num">
                                      <p:cBhvr>
                                        <p:cTn id="28" dur="1000" fill="hold"/>
                                        <p:tgtEl>
                                          <p:spTgt spid="16"/>
                                        </p:tgtEl>
                                        <p:attrNameLst>
                                          <p:attrName>ppt_h</p:attrName>
                                        </p:attrNameLst>
                                      </p:cBhvr>
                                      <p:tavLst>
                                        <p:tav tm="0">
                                          <p:val>
                                            <p:strVal val="#ppt_h"/>
                                          </p:val>
                                        </p:tav>
                                        <p:tav tm="100000">
                                          <p:val>
                                            <p:strVal val="#ppt_h"/>
                                          </p:val>
                                        </p:tav>
                                      </p:tavLst>
                                    </p:anim>
                                    <p:animEffect transition="in" filter="fade">
                                      <p:cBhvr>
                                        <p:cTn id="29" dur="1000"/>
                                        <p:tgtEl>
                                          <p:spTgt spid="16"/>
                                        </p:tgtEl>
                                      </p:cBhvr>
                                    </p:animEffect>
                                  </p:childTnLst>
                                </p:cTn>
                              </p:par>
                              <p:par>
                                <p:cTn id="30" presetID="10" presetClass="entr" presetSubtype="0" fill="hold" nodeType="withEffect">
                                  <p:stCondLst>
                                    <p:cond delay="10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childTnLst>
                                </p:cTn>
                              </p:par>
                              <p:par>
                                <p:cTn id="33" presetID="10" presetClass="entr" presetSubtype="0" fill="hold"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par>
                                <p:cTn id="36" presetID="55" presetClass="entr" presetSubtype="0" fill="hold" grpId="0" nodeType="withEffect">
                                  <p:stCondLst>
                                    <p:cond delay="10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strVal val="#ppt_w*0.70"/>
                                          </p:val>
                                        </p:tav>
                                        <p:tav tm="100000">
                                          <p:val>
                                            <p:strVal val="#ppt_w"/>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animEffect transition="in" filter="fade">
                                      <p:cBhvr>
                                        <p:cTn id="40" dur="1000"/>
                                        <p:tgtEl>
                                          <p:spTgt spid="15"/>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D62FBE7-EB93-A74E-8D05-29A75E280E91}"/>
              </a:ext>
            </a:extLst>
          </p:cNvPr>
          <p:cNvSpPr/>
          <p:nvPr/>
        </p:nvSpPr>
        <p:spPr bwMode="gray">
          <a:xfrm>
            <a:off x="4430112" y="1529483"/>
            <a:ext cx="2979976" cy="2979976"/>
          </a:xfrm>
          <a:prstGeom prst="ellipse">
            <a:avLst/>
          </a:prstGeom>
          <a:noFill/>
          <a:ln w="25400" algn="ctr">
            <a:solidFill>
              <a:schemeClr val="accent2"/>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3" name="Group 2">
            <a:extLst>
              <a:ext uri="{FF2B5EF4-FFF2-40B4-BE49-F238E27FC236}">
                <a16:creationId xmlns:a16="http://schemas.microsoft.com/office/drawing/2014/main" id="{C6DBD50D-0197-EA43-ADB5-1B453FD63958}"/>
              </a:ext>
            </a:extLst>
          </p:cNvPr>
          <p:cNvGrpSpPr/>
          <p:nvPr/>
        </p:nvGrpSpPr>
        <p:grpSpPr>
          <a:xfrm>
            <a:off x="4750373" y="1730999"/>
            <a:ext cx="2293680" cy="2261047"/>
            <a:chOff x="2070505" y="1792371"/>
            <a:chExt cx="2128866" cy="2128866"/>
          </a:xfrm>
        </p:grpSpPr>
        <p:sp>
          <p:nvSpPr>
            <p:cNvPr id="4" name="Oval 3">
              <a:extLst>
                <a:ext uri="{FF2B5EF4-FFF2-40B4-BE49-F238E27FC236}">
                  <a16:creationId xmlns:a16="http://schemas.microsoft.com/office/drawing/2014/main" id="{EE80A331-D470-9140-9E70-50FCBC20C386}"/>
                </a:ext>
              </a:extLst>
            </p:cNvPr>
            <p:cNvSpPr/>
            <p:nvPr/>
          </p:nvSpPr>
          <p:spPr>
            <a:xfrm>
              <a:off x="2070505" y="1792371"/>
              <a:ext cx="2128866" cy="2128866"/>
            </a:xfrm>
            <a:prstGeom prst="ellipse">
              <a:avLst/>
            </a:prstGeom>
            <a:gradFill flip="none" rotWithShape="1">
              <a:gsLst>
                <a:gs pos="0">
                  <a:schemeClr val="accent3">
                    <a:lumMod val="75000"/>
                  </a:schemeClr>
                </a:gs>
                <a:gs pos="84000">
                  <a:srgbClr val="000000">
                    <a:alpha val="0"/>
                  </a:srgbClr>
                </a:gs>
              </a:gsLst>
              <a:lin ang="5400000" scaled="0"/>
              <a:tileRect/>
            </a:gradFill>
          </p:spPr>
          <p:style>
            <a:lnRef idx="0">
              <a:schemeClr val="dk1">
                <a:shade val="80000"/>
                <a:hueOff val="0"/>
                <a:satOff val="0"/>
                <a:lumOff val="0"/>
                <a:alphaOff val="0"/>
              </a:schemeClr>
            </a:lnRef>
            <a:fillRef idx="3">
              <a:scrgbClr r="0" g="0" b="0"/>
            </a:fillRef>
            <a:effectRef idx="0">
              <a:schemeClr val="lt1">
                <a:alpha val="50000"/>
                <a:hueOff val="0"/>
                <a:satOff val="0"/>
                <a:lumOff val="0"/>
                <a:alphaOff val="0"/>
              </a:schemeClr>
            </a:effectRef>
            <a:fontRef idx="minor">
              <a:schemeClr val="tx1"/>
            </a:fontRef>
          </p:style>
          <p:txBody>
            <a:bodyPr/>
            <a:lstStyle/>
            <a:p>
              <a:endParaRPr lang="en-US"/>
            </a:p>
          </p:txBody>
        </p:sp>
        <p:sp>
          <p:nvSpPr>
            <p:cNvPr id="5" name="Oval 4">
              <a:extLst>
                <a:ext uri="{FF2B5EF4-FFF2-40B4-BE49-F238E27FC236}">
                  <a16:creationId xmlns:a16="http://schemas.microsoft.com/office/drawing/2014/main" id="{38921F11-6A03-2D4D-9B58-B9489D346AE0}"/>
                </a:ext>
              </a:extLst>
            </p:cNvPr>
            <p:cNvSpPr txBox="1"/>
            <p:nvPr/>
          </p:nvSpPr>
          <p:spPr>
            <a:xfrm>
              <a:off x="2372431" y="2089758"/>
              <a:ext cx="1505336" cy="15053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Clr>
                  <a:srgbClr val="F0AB00"/>
                </a:buClr>
                <a:buSzPct val="80000"/>
                <a:buNone/>
              </a:pPr>
              <a:endParaRPr lang="en-US" sz="6500" kern="1200"/>
            </a:p>
          </p:txBody>
        </p:sp>
      </p:grpSp>
      <p:grpSp>
        <p:nvGrpSpPr>
          <p:cNvPr id="6" name="Group 5">
            <a:extLst>
              <a:ext uri="{FF2B5EF4-FFF2-40B4-BE49-F238E27FC236}">
                <a16:creationId xmlns:a16="http://schemas.microsoft.com/office/drawing/2014/main" id="{5BE8F259-8F29-D94B-8229-AEE61D632CB8}"/>
              </a:ext>
            </a:extLst>
          </p:cNvPr>
          <p:cNvGrpSpPr/>
          <p:nvPr/>
        </p:nvGrpSpPr>
        <p:grpSpPr>
          <a:xfrm>
            <a:off x="4857514" y="1985722"/>
            <a:ext cx="2066655" cy="2066655"/>
            <a:chOff x="2070505" y="1792371"/>
            <a:chExt cx="2128866" cy="2128866"/>
          </a:xfrm>
          <a:noFill/>
        </p:grpSpPr>
        <p:sp>
          <p:nvSpPr>
            <p:cNvPr id="7" name="Oval 6">
              <a:extLst>
                <a:ext uri="{FF2B5EF4-FFF2-40B4-BE49-F238E27FC236}">
                  <a16:creationId xmlns:a16="http://schemas.microsoft.com/office/drawing/2014/main" id="{2D09C88F-8B6C-C542-9D71-194E40C25196}"/>
                </a:ext>
              </a:extLst>
            </p:cNvPr>
            <p:cNvSpPr/>
            <p:nvPr/>
          </p:nvSpPr>
          <p:spPr>
            <a:xfrm>
              <a:off x="2070505" y="1792371"/>
              <a:ext cx="2128866" cy="2128866"/>
            </a:xfrm>
            <a:prstGeom prst="ellipse">
              <a:avLst/>
            </a:prstGeom>
            <a:grpFill/>
          </p:spPr>
          <p:style>
            <a:lnRef idx="0">
              <a:schemeClr val="dk1">
                <a:shade val="80000"/>
                <a:hueOff val="0"/>
                <a:satOff val="0"/>
                <a:lumOff val="0"/>
                <a:alphaOff val="0"/>
              </a:schemeClr>
            </a:lnRef>
            <a:fillRef idx="3">
              <a:scrgbClr r="0" g="0" b="0"/>
            </a:fillRef>
            <a:effectRef idx="0">
              <a:schemeClr val="lt1">
                <a:alpha val="50000"/>
                <a:hueOff val="0"/>
                <a:satOff val="0"/>
                <a:lumOff val="0"/>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DB924D8F-FC59-C444-B715-B208CE731C93}"/>
                </a:ext>
              </a:extLst>
            </p:cNvPr>
            <p:cNvSpPr txBox="1"/>
            <p:nvPr/>
          </p:nvSpPr>
          <p:spPr>
            <a:xfrm>
              <a:off x="2372431" y="2089758"/>
              <a:ext cx="1505336" cy="150533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Clr>
                  <a:srgbClr val="F0AB00"/>
                </a:buClr>
                <a:buSzPct val="80000"/>
                <a:buNone/>
              </a:pPr>
              <a:endParaRPr lang="en-US" sz="6500" kern="1200"/>
            </a:p>
          </p:txBody>
        </p:sp>
      </p:grpSp>
      <p:sp>
        <p:nvSpPr>
          <p:cNvPr id="9" name="Rectangle 8">
            <a:extLst>
              <a:ext uri="{FF2B5EF4-FFF2-40B4-BE49-F238E27FC236}">
                <a16:creationId xmlns:a16="http://schemas.microsoft.com/office/drawing/2014/main" id="{721A953D-00C5-5E49-BEF0-40E876321B4F}"/>
              </a:ext>
            </a:extLst>
          </p:cNvPr>
          <p:cNvSpPr/>
          <p:nvPr/>
        </p:nvSpPr>
        <p:spPr>
          <a:xfrm>
            <a:off x="5664887" y="2950940"/>
            <a:ext cx="251992" cy="415498"/>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0" name="Rectangle 9">
            <a:extLst>
              <a:ext uri="{FF2B5EF4-FFF2-40B4-BE49-F238E27FC236}">
                <a16:creationId xmlns:a16="http://schemas.microsoft.com/office/drawing/2014/main" id="{1AD9C616-39B5-CA44-A750-E7205130E740}"/>
              </a:ext>
            </a:extLst>
          </p:cNvPr>
          <p:cNvSpPr/>
          <p:nvPr/>
        </p:nvSpPr>
        <p:spPr>
          <a:xfrm>
            <a:off x="5664887" y="2950940"/>
            <a:ext cx="251992" cy="415498"/>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1" name="Rectangle 10">
            <a:extLst>
              <a:ext uri="{FF2B5EF4-FFF2-40B4-BE49-F238E27FC236}">
                <a16:creationId xmlns:a16="http://schemas.microsoft.com/office/drawing/2014/main" id="{6FA9B151-0C8F-2643-8D70-0571683E1EB4}"/>
              </a:ext>
            </a:extLst>
          </p:cNvPr>
          <p:cNvSpPr/>
          <p:nvPr/>
        </p:nvSpPr>
        <p:spPr bwMode="gray">
          <a:xfrm>
            <a:off x="6482162" y="5245735"/>
            <a:ext cx="319950" cy="790079"/>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2" name="Group 11">
            <a:extLst>
              <a:ext uri="{FF2B5EF4-FFF2-40B4-BE49-F238E27FC236}">
                <a16:creationId xmlns:a16="http://schemas.microsoft.com/office/drawing/2014/main" id="{241FF9C7-8574-E649-8B8A-6EF102BCE71D}"/>
              </a:ext>
            </a:extLst>
          </p:cNvPr>
          <p:cNvGrpSpPr/>
          <p:nvPr/>
        </p:nvGrpSpPr>
        <p:grpSpPr>
          <a:xfrm>
            <a:off x="666037" y="2470592"/>
            <a:ext cx="2854390" cy="859522"/>
            <a:chOff x="787260" y="2404482"/>
            <a:chExt cx="2854390" cy="859522"/>
          </a:xfrm>
        </p:grpSpPr>
        <p:sp>
          <p:nvSpPr>
            <p:cNvPr id="13" name="Rectangle 12">
              <a:extLst>
                <a:ext uri="{FF2B5EF4-FFF2-40B4-BE49-F238E27FC236}">
                  <a16:creationId xmlns:a16="http://schemas.microsoft.com/office/drawing/2014/main" id="{A109F726-2D26-374E-BF99-FB8701276542}"/>
                </a:ext>
              </a:extLst>
            </p:cNvPr>
            <p:cNvSpPr/>
            <p:nvPr/>
          </p:nvSpPr>
          <p:spPr>
            <a:xfrm>
              <a:off x="961882" y="2863894"/>
              <a:ext cx="2679768" cy="400110"/>
            </a:xfrm>
            <a:prstGeom prst="rect">
              <a:avLst/>
            </a:prstGeom>
          </p:spPr>
          <p:txBody>
            <a:bodyPr wrap="square">
              <a:spAutoFit/>
            </a:bodyPr>
            <a:lstStyle/>
            <a:p>
              <a:pPr algn="r" fontAlgn="base">
                <a:spcBef>
                  <a:spcPct val="50000"/>
                </a:spcBef>
                <a:spcAft>
                  <a:spcPct val="0"/>
                </a:spcAft>
                <a:buClr>
                  <a:srgbClr val="F0AB00"/>
                </a:buClr>
                <a:buSzPct val="80000"/>
              </a:pPr>
              <a:endParaRPr lang="en-US" sz="2000" b="1" kern="0">
                <a:ea typeface="Arial Unicode MS" pitchFamily="34" charset="-128"/>
                <a:cs typeface="Arial Unicode MS" pitchFamily="34" charset="-128"/>
              </a:endParaRPr>
            </a:p>
          </p:txBody>
        </p:sp>
        <p:sp>
          <p:nvSpPr>
            <p:cNvPr id="14" name="Rectangle 13">
              <a:extLst>
                <a:ext uri="{FF2B5EF4-FFF2-40B4-BE49-F238E27FC236}">
                  <a16:creationId xmlns:a16="http://schemas.microsoft.com/office/drawing/2014/main" id="{809DD932-9F55-8647-B46C-D374438F0957}"/>
                </a:ext>
              </a:extLst>
            </p:cNvPr>
            <p:cNvSpPr/>
            <p:nvPr/>
          </p:nvSpPr>
          <p:spPr>
            <a:xfrm>
              <a:off x="787260" y="2404482"/>
              <a:ext cx="2854390" cy="553998"/>
            </a:xfrm>
            <a:prstGeom prst="rect">
              <a:avLst/>
            </a:prstGeom>
          </p:spPr>
          <p:txBody>
            <a:bodyPr wrap="square">
              <a:spAutoFit/>
            </a:bodyPr>
            <a:lstStyle/>
            <a:p>
              <a:pPr algn="r"/>
              <a:r>
                <a:rPr lang="en-US" sz="3000" b="1">
                  <a:solidFill>
                    <a:schemeClr val="accent3"/>
                  </a:solidFill>
                </a:rPr>
                <a:t>Collaborate </a:t>
              </a:r>
              <a:endParaRPr lang="en-US" sz="3000">
                <a:solidFill>
                  <a:schemeClr val="accent3"/>
                </a:solidFill>
              </a:endParaRPr>
            </a:p>
          </p:txBody>
        </p:sp>
      </p:grpSp>
      <p:sp>
        <p:nvSpPr>
          <p:cNvPr id="15" name="Triangle 14">
            <a:extLst>
              <a:ext uri="{FF2B5EF4-FFF2-40B4-BE49-F238E27FC236}">
                <a16:creationId xmlns:a16="http://schemas.microsoft.com/office/drawing/2014/main" id="{048E1400-7351-F04A-9705-AB8DD23A145E}"/>
              </a:ext>
            </a:extLst>
          </p:cNvPr>
          <p:cNvSpPr/>
          <p:nvPr/>
        </p:nvSpPr>
        <p:spPr bwMode="gray">
          <a:xfrm rot="19139142">
            <a:off x="4669948" y="3861588"/>
            <a:ext cx="225574" cy="226690"/>
          </a:xfrm>
          <a:prstGeom prst="triangle">
            <a:avLst/>
          </a:prstGeom>
          <a:solidFill>
            <a:schemeClr val="tx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6" name="Triangle 15">
            <a:extLst>
              <a:ext uri="{FF2B5EF4-FFF2-40B4-BE49-F238E27FC236}">
                <a16:creationId xmlns:a16="http://schemas.microsoft.com/office/drawing/2014/main" id="{068DADC5-F95A-BA45-95F1-EB3284E8DD92}"/>
              </a:ext>
            </a:extLst>
          </p:cNvPr>
          <p:cNvSpPr/>
          <p:nvPr/>
        </p:nvSpPr>
        <p:spPr bwMode="gray">
          <a:xfrm rot="13328034">
            <a:off x="6927517" y="3888066"/>
            <a:ext cx="225574" cy="226690"/>
          </a:xfrm>
          <a:prstGeom prst="triangle">
            <a:avLst/>
          </a:prstGeom>
          <a:solidFill>
            <a:schemeClr val="tx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7" name="Triangle 16">
            <a:extLst>
              <a:ext uri="{FF2B5EF4-FFF2-40B4-BE49-F238E27FC236}">
                <a16:creationId xmlns:a16="http://schemas.microsoft.com/office/drawing/2014/main" id="{0C69F061-C3A2-C440-87FA-B9F0E45B61B5}"/>
              </a:ext>
            </a:extLst>
          </p:cNvPr>
          <p:cNvSpPr/>
          <p:nvPr/>
        </p:nvSpPr>
        <p:spPr bwMode="gray">
          <a:xfrm rot="5400000">
            <a:off x="5823229" y="1420785"/>
            <a:ext cx="225574" cy="226690"/>
          </a:xfrm>
          <a:prstGeom prst="triangle">
            <a:avLst/>
          </a:prstGeom>
          <a:solidFill>
            <a:schemeClr val="tx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3F567C50-8472-3C49-A779-24EE4BAB11A9}"/>
              </a:ext>
            </a:extLst>
          </p:cNvPr>
          <p:cNvSpPr/>
          <p:nvPr/>
        </p:nvSpPr>
        <p:spPr>
          <a:xfrm>
            <a:off x="8365868" y="2600855"/>
            <a:ext cx="2629141" cy="372218"/>
          </a:xfrm>
          <a:prstGeom prst="rect">
            <a:avLst/>
          </a:prstGeom>
        </p:spPr>
        <p:txBody>
          <a:bodyPr wrap="square" anchor="t">
            <a:spAutoFit/>
          </a:bodyPr>
          <a:lstStyle/>
          <a:p>
            <a:pPr lvl="0">
              <a:lnSpc>
                <a:spcPts val="2000"/>
              </a:lnSpc>
              <a:spcBef>
                <a:spcPts val="567"/>
              </a:spcBef>
              <a:spcAft>
                <a:spcPts val="300"/>
              </a:spcAft>
              <a:defRPr/>
            </a:pPr>
            <a:r>
              <a:rPr lang="en-US" sz="3000" b="1" kern="0">
                <a:solidFill>
                  <a:schemeClr val="accent1"/>
                </a:solidFill>
                <a:ea typeface="Arial Unicode MS"/>
                <a:cs typeface="Arial Unicode MS"/>
              </a:rPr>
              <a:t>Scale</a:t>
            </a:r>
            <a:endParaRPr lang="en-US" sz="3000" b="1" i="1" kern="0">
              <a:solidFill>
                <a:schemeClr val="accent1"/>
              </a:solidFill>
              <a:ea typeface="Arial Unicode MS"/>
              <a:cs typeface="Arial Unicode MS"/>
            </a:endParaRPr>
          </a:p>
        </p:txBody>
      </p:sp>
      <p:grpSp>
        <p:nvGrpSpPr>
          <p:cNvPr id="21" name="Group 20">
            <a:extLst>
              <a:ext uri="{FF2B5EF4-FFF2-40B4-BE49-F238E27FC236}">
                <a16:creationId xmlns:a16="http://schemas.microsoft.com/office/drawing/2014/main" id="{AA561365-3E25-B643-8684-B3B87365BE36}"/>
              </a:ext>
            </a:extLst>
          </p:cNvPr>
          <p:cNvGrpSpPr/>
          <p:nvPr/>
        </p:nvGrpSpPr>
        <p:grpSpPr>
          <a:xfrm>
            <a:off x="4189340" y="5201812"/>
            <a:ext cx="3493263" cy="865249"/>
            <a:chOff x="4189340" y="5073386"/>
            <a:chExt cx="3493263" cy="865249"/>
          </a:xfrm>
        </p:grpSpPr>
        <p:sp>
          <p:nvSpPr>
            <p:cNvPr id="22" name="Rectangle 21">
              <a:extLst>
                <a:ext uri="{FF2B5EF4-FFF2-40B4-BE49-F238E27FC236}">
                  <a16:creationId xmlns:a16="http://schemas.microsoft.com/office/drawing/2014/main" id="{36A213F5-EEAF-774A-979B-F1FCFEE93A0C}"/>
                </a:ext>
              </a:extLst>
            </p:cNvPr>
            <p:cNvSpPr/>
            <p:nvPr/>
          </p:nvSpPr>
          <p:spPr>
            <a:xfrm>
              <a:off x="4189340" y="5073386"/>
              <a:ext cx="3493263" cy="553998"/>
            </a:xfrm>
            <a:prstGeom prst="rect">
              <a:avLst/>
            </a:prstGeom>
          </p:spPr>
          <p:txBody>
            <a:bodyPr wrap="square" anchor="t">
              <a:spAutoFit/>
            </a:bodyPr>
            <a:lstStyle/>
            <a:p>
              <a:pPr algn="ctr"/>
              <a:r>
                <a:rPr lang="en-US" sz="3000" b="1">
                  <a:solidFill>
                    <a:schemeClr val="accent6">
                      <a:lumMod val="60000"/>
                      <a:lumOff val="40000"/>
                    </a:schemeClr>
                  </a:solidFill>
                </a:rPr>
                <a:t>Innovate</a:t>
              </a:r>
              <a:endParaRPr lang="en-US" sz="3000">
                <a:solidFill>
                  <a:schemeClr val="accent6">
                    <a:lumMod val="60000"/>
                    <a:lumOff val="40000"/>
                  </a:schemeClr>
                </a:solidFill>
              </a:endParaRPr>
            </a:p>
          </p:txBody>
        </p:sp>
        <p:sp>
          <p:nvSpPr>
            <p:cNvPr id="23" name="Rectangle 22">
              <a:extLst>
                <a:ext uri="{FF2B5EF4-FFF2-40B4-BE49-F238E27FC236}">
                  <a16:creationId xmlns:a16="http://schemas.microsoft.com/office/drawing/2014/main" id="{839FF916-2FED-DC44-9F62-1579A013C2DD}"/>
                </a:ext>
              </a:extLst>
            </p:cNvPr>
            <p:cNvSpPr/>
            <p:nvPr/>
          </p:nvSpPr>
          <p:spPr>
            <a:xfrm>
              <a:off x="5864840" y="5538525"/>
              <a:ext cx="184730" cy="400110"/>
            </a:xfrm>
            <a:prstGeom prst="rect">
              <a:avLst/>
            </a:prstGeom>
          </p:spPr>
          <p:txBody>
            <a:bodyPr wrap="none">
              <a:spAutoFit/>
            </a:bodyPr>
            <a:lstStyle/>
            <a:p>
              <a:pPr algn="ctr">
                <a:spcBef>
                  <a:spcPts val="567"/>
                </a:spcBef>
                <a:spcAft>
                  <a:spcPts val="300"/>
                </a:spcAft>
                <a:defRPr/>
              </a:pPr>
              <a:endParaRPr lang="en-US" sz="2000" b="1">
                <a:ea typeface="Arial Unicode MS"/>
                <a:cs typeface="Arial"/>
              </a:endParaRPr>
            </a:p>
          </p:txBody>
        </p:sp>
      </p:grpSp>
      <p:grpSp>
        <p:nvGrpSpPr>
          <p:cNvPr id="24" name="Group 23">
            <a:extLst>
              <a:ext uri="{FF2B5EF4-FFF2-40B4-BE49-F238E27FC236}">
                <a16:creationId xmlns:a16="http://schemas.microsoft.com/office/drawing/2014/main" id="{CDDF68A7-7BC2-2744-86A6-87592670DDFD}"/>
              </a:ext>
            </a:extLst>
          </p:cNvPr>
          <p:cNvGrpSpPr/>
          <p:nvPr/>
        </p:nvGrpSpPr>
        <p:grpSpPr>
          <a:xfrm>
            <a:off x="5400033" y="4092749"/>
            <a:ext cx="1053715" cy="1086333"/>
            <a:chOff x="5400033" y="4092749"/>
            <a:chExt cx="1053715" cy="1086333"/>
          </a:xfrm>
        </p:grpSpPr>
        <p:grpSp>
          <p:nvGrpSpPr>
            <p:cNvPr id="25" name="Group 24">
              <a:extLst>
                <a:ext uri="{FF2B5EF4-FFF2-40B4-BE49-F238E27FC236}">
                  <a16:creationId xmlns:a16="http://schemas.microsoft.com/office/drawing/2014/main" id="{6DE11005-78E7-7344-B82C-12CF7BE9B978}"/>
                </a:ext>
              </a:extLst>
            </p:cNvPr>
            <p:cNvGrpSpPr/>
            <p:nvPr/>
          </p:nvGrpSpPr>
          <p:grpSpPr>
            <a:xfrm rot="16200000">
              <a:off x="5383724" y="4109058"/>
              <a:ext cx="1086333" cy="1053715"/>
              <a:chOff x="3477073" y="5621671"/>
              <a:chExt cx="1800701" cy="1746633"/>
            </a:xfrm>
          </p:grpSpPr>
          <p:sp>
            <p:nvSpPr>
              <p:cNvPr id="27" name="Oval 26">
                <a:extLst>
                  <a:ext uri="{FF2B5EF4-FFF2-40B4-BE49-F238E27FC236}">
                    <a16:creationId xmlns:a16="http://schemas.microsoft.com/office/drawing/2014/main" id="{C94E70E3-9A43-F648-908F-F2D8DEA51DEE}"/>
                  </a:ext>
                </a:extLst>
              </p:cNvPr>
              <p:cNvSpPr/>
              <p:nvPr/>
            </p:nvSpPr>
            <p:spPr bwMode="gray">
              <a:xfrm>
                <a:off x="3477073" y="5621671"/>
                <a:ext cx="1745231" cy="1745230"/>
              </a:xfrm>
              <a:prstGeom prst="ellipse">
                <a:avLst/>
              </a:prstGeom>
              <a:solidFill>
                <a:schemeClr val="bg1"/>
              </a:solidFill>
              <a:ln w="31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03E3F797-3CAF-AC4D-AE81-B7D1E3EC1911}"/>
                  </a:ext>
                </a:extLst>
              </p:cNvPr>
              <p:cNvSpPr/>
              <p:nvPr/>
            </p:nvSpPr>
            <p:spPr bwMode="gray">
              <a:xfrm rot="18257150">
                <a:off x="3562600" y="5653131"/>
                <a:ext cx="1716523" cy="1713824"/>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8575" algn="ctr">
                <a:solidFill>
                  <a:schemeClr val="accent6"/>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pic>
          <p:nvPicPr>
            <p:cNvPr id="26" name="Picture 25" descr="A picture containing clock&#10;&#10;Description generated with very high confidence">
              <a:extLst>
                <a:ext uri="{FF2B5EF4-FFF2-40B4-BE49-F238E27FC236}">
                  <a16:creationId xmlns:a16="http://schemas.microsoft.com/office/drawing/2014/main" id="{5919C392-3DEB-9F44-ABDE-9DAD53A9C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5880" y="4170695"/>
              <a:ext cx="866536" cy="866536"/>
            </a:xfrm>
            <a:prstGeom prst="rect">
              <a:avLst/>
            </a:prstGeom>
          </p:spPr>
        </p:pic>
      </p:grpSp>
      <p:grpSp>
        <p:nvGrpSpPr>
          <p:cNvPr id="29" name="Group 28">
            <a:extLst>
              <a:ext uri="{FF2B5EF4-FFF2-40B4-BE49-F238E27FC236}">
                <a16:creationId xmlns:a16="http://schemas.microsoft.com/office/drawing/2014/main" id="{9AE6E115-D7F9-0044-849A-33334D6027B2}"/>
              </a:ext>
            </a:extLst>
          </p:cNvPr>
          <p:cNvGrpSpPr/>
          <p:nvPr/>
        </p:nvGrpSpPr>
        <p:grpSpPr>
          <a:xfrm>
            <a:off x="7044053" y="2414422"/>
            <a:ext cx="1052867" cy="1052867"/>
            <a:chOff x="7044053" y="2414422"/>
            <a:chExt cx="1052867" cy="1052867"/>
          </a:xfrm>
        </p:grpSpPr>
        <p:grpSp>
          <p:nvGrpSpPr>
            <p:cNvPr id="30" name="Group 29">
              <a:extLst>
                <a:ext uri="{FF2B5EF4-FFF2-40B4-BE49-F238E27FC236}">
                  <a16:creationId xmlns:a16="http://schemas.microsoft.com/office/drawing/2014/main" id="{C5D3497D-12E3-814F-A5A9-0805227C7215}"/>
                </a:ext>
              </a:extLst>
            </p:cNvPr>
            <p:cNvGrpSpPr/>
            <p:nvPr/>
          </p:nvGrpSpPr>
          <p:grpSpPr>
            <a:xfrm rot="10800000">
              <a:off x="7044053" y="2414422"/>
              <a:ext cx="1052867" cy="1052867"/>
              <a:chOff x="2667773" y="4877082"/>
              <a:chExt cx="1745230" cy="1745230"/>
            </a:xfrm>
          </p:grpSpPr>
          <p:sp>
            <p:nvSpPr>
              <p:cNvPr id="32" name="Oval 31">
                <a:extLst>
                  <a:ext uri="{FF2B5EF4-FFF2-40B4-BE49-F238E27FC236}">
                    <a16:creationId xmlns:a16="http://schemas.microsoft.com/office/drawing/2014/main" id="{AC5F260E-8AAC-0644-A27C-913DE6731466}"/>
                  </a:ext>
                </a:extLst>
              </p:cNvPr>
              <p:cNvSpPr/>
              <p:nvPr/>
            </p:nvSpPr>
            <p:spPr bwMode="gray">
              <a:xfrm>
                <a:off x="2667773" y="4877082"/>
                <a:ext cx="1745230" cy="1745230"/>
              </a:xfrm>
              <a:prstGeom prst="ellipse">
                <a:avLst/>
              </a:prstGeom>
              <a:solidFill>
                <a:schemeClr val="bg1"/>
              </a:solidFill>
              <a:ln w="31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33" name="Oval 32">
                <a:extLst>
                  <a:ext uri="{FF2B5EF4-FFF2-40B4-BE49-F238E27FC236}">
                    <a16:creationId xmlns:a16="http://schemas.microsoft.com/office/drawing/2014/main" id="{DF9068B8-6844-5242-9C6A-08648538F2AE}"/>
                  </a:ext>
                </a:extLst>
              </p:cNvPr>
              <p:cNvSpPr/>
              <p:nvPr/>
            </p:nvSpPr>
            <p:spPr bwMode="gray">
              <a:xfrm rot="18257150">
                <a:off x="2682126" y="4892785"/>
                <a:ext cx="1716523" cy="1713823"/>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8575" algn="ctr">
                <a:solidFill>
                  <a:schemeClr val="accent1"/>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pic>
          <p:nvPicPr>
            <p:cNvPr id="31" name="Picture 7" descr="A picture containing drawing&#10;&#10;Description generated with very high confidence">
              <a:extLst>
                <a:ext uri="{FF2B5EF4-FFF2-40B4-BE49-F238E27FC236}">
                  <a16:creationId xmlns:a16="http://schemas.microsoft.com/office/drawing/2014/main" id="{492E920E-1B6B-3A4C-AC8B-BF1B2FDC9D7B}"/>
                </a:ext>
              </a:extLst>
            </p:cNvPr>
            <p:cNvPicPr>
              <a:picLocks noChangeAspect="1"/>
            </p:cNvPicPr>
            <p:nvPr/>
          </p:nvPicPr>
          <p:blipFill>
            <a:blip r:embed="rId5"/>
            <a:stretch>
              <a:fillRect/>
            </a:stretch>
          </p:blipFill>
          <p:spPr>
            <a:xfrm>
              <a:off x="7142812" y="2534197"/>
              <a:ext cx="833962" cy="813313"/>
            </a:xfrm>
            <a:prstGeom prst="rect">
              <a:avLst/>
            </a:prstGeom>
          </p:spPr>
        </p:pic>
      </p:grpSp>
      <p:sp>
        <p:nvSpPr>
          <p:cNvPr id="37" name="Ellipse 379">
            <a:extLst>
              <a:ext uri="{FF2B5EF4-FFF2-40B4-BE49-F238E27FC236}">
                <a16:creationId xmlns:a16="http://schemas.microsoft.com/office/drawing/2014/main" id="{F5952169-BE9A-9B4B-8234-F50FC679DD0E}"/>
              </a:ext>
            </a:extLst>
          </p:cNvPr>
          <p:cNvSpPr/>
          <p:nvPr>
            <p:custDataLst>
              <p:tags r:id="rId1"/>
            </p:custDataLst>
          </p:nvPr>
        </p:nvSpPr>
        <p:spPr bwMode="gray">
          <a:xfrm rot="10800000" flipV="1">
            <a:off x="4755041" y="2600298"/>
            <a:ext cx="2269129" cy="774078"/>
          </a:xfrm>
          <a:prstGeom prst="rect">
            <a:avLst/>
          </a:prstGeom>
          <a:noFill/>
          <a:ln w="12700" algn="ctr">
            <a:noFill/>
            <a:miter lim="800000"/>
            <a:headEnd/>
            <a:tailEnd/>
          </a:ln>
        </p:spPr>
        <p:txBody>
          <a:bodyPr wrap="square" lIns="0" tIns="0" rIns="0" bIns="0" rtlCol="0" anchor="ctr"/>
          <a:lstStyle>
            <a:defPPr>
              <a:defRPr lang="de-DE"/>
            </a:defPPr>
            <a:lvl1pPr marL="0" algn="l" defTabSz="1285606" rtl="0" eaLnBrk="1" latinLnBrk="0" hangingPunct="1">
              <a:defRPr lang="de-DE" sz="2500" kern="1200">
                <a:solidFill>
                  <a:schemeClr val="tx1"/>
                </a:solidFill>
                <a:latin typeface="Arial"/>
                <a:ea typeface="+mn-ea"/>
                <a:cs typeface="+mn-cs"/>
              </a:defRPr>
            </a:lvl1pPr>
            <a:lvl2pPr marL="642802" algn="l" defTabSz="1285606" rtl="0" eaLnBrk="1" latinLnBrk="0" hangingPunct="1">
              <a:buClr>
                <a:srgbClr val="FDB913"/>
              </a:buClr>
              <a:buSzPct val="100000"/>
              <a:buFont typeface="wingdings"/>
              <a:buChar char=""/>
              <a:defRPr lang="de-DE" sz="2500" kern="1200">
                <a:solidFill>
                  <a:schemeClr val="tx1"/>
                </a:solidFill>
                <a:latin typeface="Arial"/>
                <a:ea typeface="+mn-ea"/>
                <a:cs typeface="+mn-cs"/>
              </a:defRPr>
            </a:lvl2pPr>
            <a:lvl3pPr marL="1285606" algn="l" defTabSz="1285606" rtl="0" eaLnBrk="1" latinLnBrk="0" hangingPunct="1">
              <a:buClr>
                <a:srgbClr val="666666"/>
              </a:buClr>
              <a:buSzPct val="80000"/>
              <a:buFont typeface="Wingdings"/>
              <a:buChar char="n"/>
              <a:defRPr lang="de-DE" sz="2000" kern="1200">
                <a:solidFill>
                  <a:schemeClr val="tx1"/>
                </a:solidFill>
                <a:latin typeface="Arial"/>
                <a:ea typeface="+mn-ea"/>
                <a:cs typeface="+mn-cs"/>
              </a:defRPr>
            </a:lvl3pPr>
            <a:lvl4pPr marL="1928408" algn="l" defTabSz="1285606" rtl="0" eaLnBrk="1" latinLnBrk="0" hangingPunct="1">
              <a:buClr>
                <a:srgbClr val="666666"/>
              </a:buClr>
              <a:buSzPct val="80000"/>
              <a:buFont typeface="Arial"/>
              <a:buChar char=""/>
              <a:defRPr lang="de-DE" sz="1600" kern="1200">
                <a:solidFill>
                  <a:schemeClr val="tx1"/>
                </a:solidFill>
                <a:latin typeface="Arial"/>
                <a:ea typeface="+mn-ea"/>
                <a:cs typeface="+mn-cs"/>
              </a:defRPr>
            </a:lvl4pPr>
            <a:lvl5pPr marL="2571211" algn="l" defTabSz="1285606" rtl="0" eaLnBrk="1" latinLnBrk="0" hangingPunct="1">
              <a:buClr>
                <a:srgbClr val="666666"/>
              </a:buClr>
              <a:buSzPct val="80000"/>
              <a:buFont typeface="Arial"/>
              <a:buChar char=""/>
              <a:defRPr lang="de-DE" sz="1400" kern="1200">
                <a:solidFill>
                  <a:schemeClr val="tx1"/>
                </a:solidFill>
                <a:latin typeface="Arial"/>
                <a:ea typeface="+mn-ea"/>
                <a:cs typeface="+mn-cs"/>
              </a:defRPr>
            </a:lvl5pPr>
            <a:lvl6pPr marL="3214014" algn="l" defTabSz="1285606" rtl="0" eaLnBrk="1" latinLnBrk="0" hangingPunct="1">
              <a:defRPr sz="2500" kern="1200">
                <a:solidFill>
                  <a:schemeClr val="tx1"/>
                </a:solidFill>
                <a:latin typeface="+mn-lt"/>
                <a:ea typeface="+mn-ea"/>
                <a:cs typeface="+mn-cs"/>
              </a:defRPr>
            </a:lvl6pPr>
            <a:lvl7pPr marL="3856816" algn="l" defTabSz="1285606" rtl="0" eaLnBrk="1" latinLnBrk="0" hangingPunct="1">
              <a:defRPr sz="2500" kern="1200">
                <a:solidFill>
                  <a:schemeClr val="tx1"/>
                </a:solidFill>
                <a:latin typeface="+mn-lt"/>
                <a:ea typeface="+mn-ea"/>
                <a:cs typeface="+mn-cs"/>
              </a:defRPr>
            </a:lvl7pPr>
            <a:lvl8pPr marL="4499619" algn="l" defTabSz="1285606" rtl="0" eaLnBrk="1" latinLnBrk="0" hangingPunct="1">
              <a:defRPr sz="2500" kern="1200">
                <a:solidFill>
                  <a:schemeClr val="tx1"/>
                </a:solidFill>
                <a:latin typeface="+mn-lt"/>
                <a:ea typeface="+mn-ea"/>
                <a:cs typeface="+mn-cs"/>
              </a:defRPr>
            </a:lvl8pPr>
            <a:lvl9pPr marL="5142422" algn="l" defTabSz="1285606" rtl="0" eaLnBrk="1" latinLnBrk="0" hangingPunct="1">
              <a:defRPr sz="2500" kern="1200">
                <a:solidFill>
                  <a:schemeClr val="tx1"/>
                </a:solidFill>
                <a:latin typeface="+mn-lt"/>
                <a:ea typeface="+mn-ea"/>
                <a:cs typeface="+mn-cs"/>
              </a:defRPr>
            </a:lvl9pPr>
          </a:lstStyle>
          <a:p>
            <a:pPr marL="0" marR="0" lvl="0" indent="0" algn="ctr" defTabSz="1209283" rtl="0" eaLnBrk="1" fontAlgn="base" latinLnBrk="0" hangingPunct="1">
              <a:spcBef>
                <a:spcPts val="0"/>
              </a:spcBef>
              <a:spcAft>
                <a:spcPct val="0"/>
              </a:spcAft>
              <a:buClr>
                <a:srgbClr val="F0AB00"/>
              </a:buClr>
              <a:buSzPct val="80000"/>
              <a:buFontTx/>
              <a:buNone/>
              <a:tabLst/>
              <a:defRPr/>
            </a:pPr>
            <a:r>
              <a:rPr kumimoji="0" lang="en-US" sz="1600" b="1" i="0" u="none" strike="noStrike" kern="0" cap="none" spc="0" normalizeH="0" baseline="0" noProof="0">
                <a:ln>
                  <a:noFill/>
                </a:ln>
                <a:solidFill>
                  <a:srgbClr val="FFFFFF"/>
                </a:solidFill>
                <a:effectLst/>
                <a:uLnTx/>
                <a:uFillTx/>
                <a:latin typeface="Arial"/>
                <a:ea typeface="Arial Unicode MS"/>
                <a:cs typeface="Arial Unicode MS"/>
              </a:rPr>
              <a:t>SAP Cloud Platform</a:t>
            </a:r>
          </a:p>
          <a:p>
            <a:pPr marL="0" marR="0" lvl="0" indent="0" algn="ctr" defTabSz="1209283" rtl="0" eaLnBrk="1" fontAlgn="base" latinLnBrk="0" hangingPunct="1">
              <a:spcBef>
                <a:spcPts val="0"/>
              </a:spcBef>
              <a:spcAft>
                <a:spcPct val="0"/>
              </a:spcAft>
              <a:buClr>
                <a:srgbClr val="F0AB00"/>
              </a:buClr>
              <a:buSzPct val="80000"/>
              <a:buFontTx/>
              <a:buNone/>
              <a:tabLst/>
              <a:defRPr/>
            </a:pPr>
            <a:r>
              <a:rPr lang="en-US" sz="1600" b="1" kern="0">
                <a:solidFill>
                  <a:srgbClr val="FFFFFF"/>
                </a:solidFill>
                <a:ea typeface="Arial Unicode MS"/>
                <a:cs typeface="Arial Unicode MS"/>
              </a:rPr>
              <a:t>Ecosystem</a:t>
            </a:r>
            <a:endParaRPr kumimoji="0" lang="en-US" sz="1600" b="0" i="0" u="none" strike="noStrike" kern="1200" cap="none" spc="0" normalizeH="0" baseline="0" noProof="0">
              <a:ln>
                <a:noFill/>
              </a:ln>
              <a:solidFill>
                <a:srgbClr val="FFFFFF"/>
              </a:solidFill>
              <a:effectLst/>
              <a:uLnTx/>
              <a:uFillTx/>
              <a:latin typeface="Arial"/>
              <a:ea typeface="+mn-ea"/>
              <a:cs typeface="Arial"/>
            </a:endParaRPr>
          </a:p>
        </p:txBody>
      </p:sp>
      <p:grpSp>
        <p:nvGrpSpPr>
          <p:cNvPr id="38" name="Group 37">
            <a:extLst>
              <a:ext uri="{FF2B5EF4-FFF2-40B4-BE49-F238E27FC236}">
                <a16:creationId xmlns:a16="http://schemas.microsoft.com/office/drawing/2014/main" id="{B7B1A260-6419-B344-B9F7-4C998A977396}"/>
              </a:ext>
            </a:extLst>
          </p:cNvPr>
          <p:cNvGrpSpPr/>
          <p:nvPr/>
        </p:nvGrpSpPr>
        <p:grpSpPr>
          <a:xfrm>
            <a:off x="3738944" y="2390665"/>
            <a:ext cx="1090584" cy="1076622"/>
            <a:chOff x="3738944" y="2390665"/>
            <a:chExt cx="1090584" cy="1076622"/>
          </a:xfrm>
        </p:grpSpPr>
        <p:grpSp>
          <p:nvGrpSpPr>
            <p:cNvPr id="39" name="Group 38">
              <a:extLst>
                <a:ext uri="{FF2B5EF4-FFF2-40B4-BE49-F238E27FC236}">
                  <a16:creationId xmlns:a16="http://schemas.microsoft.com/office/drawing/2014/main" id="{FAB31824-B0DA-CA44-BA53-0E4BF8593F02}"/>
                </a:ext>
              </a:extLst>
            </p:cNvPr>
            <p:cNvGrpSpPr/>
            <p:nvPr/>
          </p:nvGrpSpPr>
          <p:grpSpPr>
            <a:xfrm>
              <a:off x="3738944" y="2390665"/>
              <a:ext cx="1090584" cy="1076622"/>
              <a:chOff x="3738944" y="2390665"/>
              <a:chExt cx="1090584" cy="1076622"/>
            </a:xfrm>
          </p:grpSpPr>
          <p:grpSp>
            <p:nvGrpSpPr>
              <p:cNvPr id="41" name="Group 40">
                <a:extLst>
                  <a:ext uri="{FF2B5EF4-FFF2-40B4-BE49-F238E27FC236}">
                    <a16:creationId xmlns:a16="http://schemas.microsoft.com/office/drawing/2014/main" id="{19055FC9-3211-F14A-93C8-8F8C2EC4BE41}"/>
                  </a:ext>
                </a:extLst>
              </p:cNvPr>
              <p:cNvGrpSpPr/>
              <p:nvPr/>
            </p:nvGrpSpPr>
            <p:grpSpPr>
              <a:xfrm>
                <a:off x="3738944" y="2390665"/>
                <a:ext cx="1087252" cy="1076622"/>
                <a:chOff x="3594636" y="5147883"/>
                <a:chExt cx="1802227" cy="1784608"/>
              </a:xfrm>
              <a:solidFill>
                <a:schemeClr val="bg1"/>
              </a:solidFill>
            </p:grpSpPr>
            <p:sp>
              <p:nvSpPr>
                <p:cNvPr id="43" name="Oval 42">
                  <a:extLst>
                    <a:ext uri="{FF2B5EF4-FFF2-40B4-BE49-F238E27FC236}">
                      <a16:creationId xmlns:a16="http://schemas.microsoft.com/office/drawing/2014/main" id="{E7A99620-91C3-454C-9817-9D89C1ABCE0F}"/>
                    </a:ext>
                  </a:extLst>
                </p:cNvPr>
                <p:cNvSpPr/>
                <p:nvPr/>
              </p:nvSpPr>
              <p:spPr bwMode="gray">
                <a:xfrm>
                  <a:off x="3594636" y="5187262"/>
                  <a:ext cx="1745231" cy="1745229"/>
                </a:xfrm>
                <a:prstGeom prst="ellipse">
                  <a:avLst/>
                </a:prstGeom>
                <a:grpFill/>
                <a:ln w="31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44" name="Oval 43">
                  <a:extLst>
                    <a:ext uri="{FF2B5EF4-FFF2-40B4-BE49-F238E27FC236}">
                      <a16:creationId xmlns:a16="http://schemas.microsoft.com/office/drawing/2014/main" id="{86C704B5-7F11-2049-94CB-5FB94B05F0C0}"/>
                    </a:ext>
                  </a:extLst>
                </p:cNvPr>
                <p:cNvSpPr/>
                <p:nvPr/>
              </p:nvSpPr>
              <p:spPr bwMode="gray">
                <a:xfrm rot="18257150">
                  <a:off x="3681255" y="5148799"/>
                  <a:ext cx="1716524" cy="1714692"/>
                </a:xfrm>
                <a:prstGeom prst="ellipse">
                  <a:avLst/>
                </a:prstGeom>
                <a:grpFill/>
                <a:ln w="28575" algn="ctr">
                  <a:solidFill>
                    <a:schemeClr val="accent3"/>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sp>
            <p:nvSpPr>
              <p:cNvPr id="42" name="Oval 41">
                <a:extLst>
                  <a:ext uri="{FF2B5EF4-FFF2-40B4-BE49-F238E27FC236}">
                    <a16:creationId xmlns:a16="http://schemas.microsoft.com/office/drawing/2014/main" id="{90A6BCAA-BCAF-024C-BCEA-1BEF710EF0A0}"/>
                  </a:ext>
                </a:extLst>
              </p:cNvPr>
              <p:cNvSpPr/>
              <p:nvPr/>
            </p:nvSpPr>
            <p:spPr bwMode="gray">
              <a:xfrm rot="12857150">
                <a:off x="3793978" y="2408442"/>
                <a:ext cx="1035550" cy="103392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85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pic>
          <p:nvPicPr>
            <p:cNvPr id="40" name="Picture 4" descr="A picture containing drawing, light&#10;&#10;Description generated with very high confidence">
              <a:extLst>
                <a:ext uri="{FF2B5EF4-FFF2-40B4-BE49-F238E27FC236}">
                  <a16:creationId xmlns:a16="http://schemas.microsoft.com/office/drawing/2014/main" id="{32526503-02DD-1A4D-A5D6-1CA91EDD16B0}"/>
                </a:ext>
              </a:extLst>
            </p:cNvPr>
            <p:cNvPicPr>
              <a:picLocks noChangeAspect="1"/>
            </p:cNvPicPr>
            <p:nvPr/>
          </p:nvPicPr>
          <p:blipFill>
            <a:blip r:embed="rId6"/>
            <a:stretch>
              <a:fillRect/>
            </a:stretch>
          </p:blipFill>
          <p:spPr>
            <a:xfrm>
              <a:off x="3873265" y="2503294"/>
              <a:ext cx="824864" cy="831672"/>
            </a:xfrm>
            <a:prstGeom prst="rect">
              <a:avLst/>
            </a:prstGeom>
          </p:spPr>
        </p:pic>
      </p:grpSp>
      <p:sp>
        <p:nvSpPr>
          <p:cNvPr id="48" name="Title 5">
            <a:extLst>
              <a:ext uri="{FF2B5EF4-FFF2-40B4-BE49-F238E27FC236}">
                <a16:creationId xmlns:a16="http://schemas.microsoft.com/office/drawing/2014/main" id="{E688AB1B-A73A-4AC0-86F9-8F435637D407}"/>
              </a:ext>
            </a:extLst>
          </p:cNvPr>
          <p:cNvSpPr txBox="1">
            <a:spLocks/>
          </p:cNvSpPr>
          <p:nvPr/>
        </p:nvSpPr>
        <p:spPr>
          <a:xfrm>
            <a:off x="504349" y="398961"/>
            <a:ext cx="11186476" cy="1046440"/>
          </a:xfrm>
          <a:prstGeom prst="rect">
            <a:avLst/>
          </a:prstGeom>
        </p:spPr>
        <p:txBody>
          <a:bodyPr anchor="t"/>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a:t>SAP Cloud Platform Ecosystem</a:t>
            </a:r>
            <a:br>
              <a:rPr lang="en-US"/>
            </a:br>
            <a:r>
              <a:rPr lang="en-US" b="0"/>
              <a:t>Trusted collaboration to scale business innovation</a:t>
            </a:r>
            <a:endParaRPr lang="en-US" sz="2000">
              <a:solidFill>
                <a:schemeClr val="accent1"/>
              </a:solidFill>
              <a:cs typeface="Arial"/>
            </a:endParaRPr>
          </a:p>
        </p:txBody>
      </p:sp>
      <p:sp>
        <p:nvSpPr>
          <p:cNvPr id="18" name="TextBox 17">
            <a:extLst>
              <a:ext uri="{FF2B5EF4-FFF2-40B4-BE49-F238E27FC236}">
                <a16:creationId xmlns:a16="http://schemas.microsoft.com/office/drawing/2014/main" id="{65EA7450-BEA0-49A6-94A8-403071990FBE}"/>
              </a:ext>
            </a:extLst>
          </p:cNvPr>
          <p:cNvSpPr txBox="1"/>
          <p:nvPr/>
        </p:nvSpPr>
        <p:spPr>
          <a:xfrm>
            <a:off x="502930" y="3015425"/>
            <a:ext cx="2812642" cy="461665"/>
          </a:xfrm>
          <a:prstGeom prst="rect">
            <a:avLst/>
          </a:prstGeom>
          <a:noFill/>
        </p:spPr>
        <p:txBody>
          <a:bodyPr wrap="square" lIns="0" tIns="0" rIns="0" bIns="0" rtlCol="0" anchor="t">
            <a:spAutoFit/>
          </a:bodyPr>
          <a:lstStyle/>
          <a:p>
            <a:pPr marL="0" marR="0" lvl="0" indent="0" algn="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500" b="0" i="0" u="none" strike="noStrike" kern="0" cap="none" spc="0" normalizeH="0" baseline="0" noProof="0">
                <a:ln>
                  <a:noFill/>
                </a:ln>
                <a:solidFill>
                  <a:srgbClr val="FFFFFF"/>
                </a:solidFill>
                <a:effectLst/>
                <a:uLnTx/>
                <a:uFillTx/>
                <a:latin typeface="Arial"/>
                <a:ea typeface="Arial Unicode MS"/>
                <a:cs typeface="Arial Unicode MS"/>
              </a:rPr>
              <a:t>with experts who understand your business</a:t>
            </a:r>
            <a:endParaRPr lang="en-US">
              <a:ea typeface="Arial Unicode MS"/>
              <a:cs typeface="Arial Unicode MS"/>
            </a:endParaRPr>
          </a:p>
        </p:txBody>
      </p:sp>
      <p:sp>
        <p:nvSpPr>
          <p:cNvPr id="19" name="TextBox 18">
            <a:extLst>
              <a:ext uri="{FF2B5EF4-FFF2-40B4-BE49-F238E27FC236}">
                <a16:creationId xmlns:a16="http://schemas.microsoft.com/office/drawing/2014/main" id="{4CC2CD46-7A5B-4098-A202-3430FC0DAEB2}"/>
              </a:ext>
            </a:extLst>
          </p:cNvPr>
          <p:cNvSpPr txBox="1"/>
          <p:nvPr/>
        </p:nvSpPr>
        <p:spPr>
          <a:xfrm>
            <a:off x="4784059" y="5733143"/>
            <a:ext cx="3818591"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fontAlgn="base">
              <a:spcBef>
                <a:spcPct val="50000"/>
              </a:spcBef>
              <a:spcAft>
                <a:spcPct val="0"/>
              </a:spcAft>
              <a:buClr>
                <a:srgbClr val="F0AB00"/>
              </a:buClr>
              <a:buSzPct val="80000"/>
            </a:pPr>
            <a:r>
              <a:rPr lang="en-US" sz="1600"/>
              <a:t>with best-in-class, ready-to-deploy  solutions</a:t>
            </a:r>
            <a:r>
              <a:rPr lang="en-US" sz="1600">
                <a:ea typeface="Arial Unicode MS"/>
                <a:cs typeface="Arial"/>
              </a:rPr>
              <a:t>​</a:t>
            </a:r>
          </a:p>
        </p:txBody>
      </p:sp>
      <p:sp>
        <p:nvSpPr>
          <p:cNvPr id="34" name="TextBox 33">
            <a:extLst>
              <a:ext uri="{FF2B5EF4-FFF2-40B4-BE49-F238E27FC236}">
                <a16:creationId xmlns:a16="http://schemas.microsoft.com/office/drawing/2014/main" id="{92452C44-D8B0-41F5-8DBB-D3C6AF7D2D4A}"/>
              </a:ext>
            </a:extLst>
          </p:cNvPr>
          <p:cNvSpPr txBox="1"/>
          <p:nvPr/>
        </p:nvSpPr>
        <p:spPr>
          <a:xfrm>
            <a:off x="8495784" y="3015425"/>
            <a:ext cx="1883487" cy="461665"/>
          </a:xfrm>
          <a:prstGeom prst="rect">
            <a:avLst/>
          </a:prstGeom>
          <a:noFill/>
        </p:spPr>
        <p:txBody>
          <a:bodyPr wrap="square" lIns="0" tIns="0" rIns="0" bIns="0" rtlCol="0" anchor="t">
            <a:spAutoFit/>
          </a:bodyPr>
          <a:lstStyle/>
          <a:p>
            <a:pPr marL="0" marR="0" lvl="0" indent="0"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5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rPr>
              <a:t>with trusted partners and open choices</a:t>
            </a:r>
          </a:p>
        </p:txBody>
      </p:sp>
    </p:spTree>
    <p:extLst>
      <p:ext uri="{BB962C8B-B14F-4D97-AF65-F5344CB8AC3E}">
        <p14:creationId xmlns:p14="http://schemas.microsoft.com/office/powerpoint/2010/main" val="35019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0.7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10" presetClass="entr" presetSubtype="0"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par>
                                <p:cTn id="22" presetID="55" presetClass="entr" presetSubtype="0"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strVal val="#ppt_w*0.70"/>
                                          </p:val>
                                        </p:tav>
                                        <p:tav tm="100000">
                                          <p:val>
                                            <p:strVal val="#ppt_w"/>
                                          </p:val>
                                        </p:tav>
                                      </p:tavLst>
                                    </p:anim>
                                    <p:anim calcmode="lin" valueType="num">
                                      <p:cBhvr>
                                        <p:cTn id="25" dur="1000" fill="hold"/>
                                        <p:tgtEl>
                                          <p:spTgt spid="16"/>
                                        </p:tgtEl>
                                        <p:attrNameLst>
                                          <p:attrName>ppt_h</p:attrName>
                                        </p:attrNameLst>
                                      </p:cBhvr>
                                      <p:tavLst>
                                        <p:tav tm="0">
                                          <p:val>
                                            <p:strVal val="#ppt_h"/>
                                          </p:val>
                                        </p:tav>
                                        <p:tav tm="100000">
                                          <p:val>
                                            <p:strVal val="#ppt_h"/>
                                          </p:val>
                                        </p:tav>
                                      </p:tavLst>
                                    </p:anim>
                                    <p:animEffect transition="in" filter="fade">
                                      <p:cBhvr>
                                        <p:cTn id="26" dur="1000"/>
                                        <p:tgtEl>
                                          <p:spTgt spid="16"/>
                                        </p:tgtEl>
                                      </p:cBhvr>
                                    </p:animEffect>
                                  </p:childTnLst>
                                </p:cTn>
                              </p:par>
                              <p:par>
                                <p:cTn id="27" presetID="10" presetClass="entr" presetSubtype="0" fill="hold" nodeType="withEffect">
                                  <p:stCondLst>
                                    <p:cond delay="10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childTnLst>
                                </p:cTn>
                              </p:par>
                              <p:par>
                                <p:cTn id="30" presetID="10" presetClass="entr" presetSubtype="0" fill="hold" nodeType="with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childTnLst>
                                </p:cTn>
                              </p:par>
                              <p:par>
                                <p:cTn id="33" presetID="55" presetClass="entr" presetSubtype="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378AB652-FD0E-0B43-907A-59EE725A3AA9}"/>
              </a:ext>
            </a:extLst>
          </p:cNvPr>
          <p:cNvPicPr>
            <a:picLocks noChangeAspect="1"/>
          </p:cNvPicPr>
          <p:nvPr/>
        </p:nvPicPr>
        <p:blipFill>
          <a:blip r:embed="rId3"/>
          <a:srcRect/>
          <a:stretch/>
        </p:blipFill>
        <p:spPr>
          <a:xfrm>
            <a:off x="8987373" y="2297086"/>
            <a:ext cx="1225296" cy="1225296"/>
          </a:xfrm>
          <a:prstGeom prst="rect">
            <a:avLst/>
          </a:prstGeom>
        </p:spPr>
      </p:pic>
      <p:pic>
        <p:nvPicPr>
          <p:cNvPr id="56" name="Picture 55">
            <a:extLst>
              <a:ext uri="{FF2B5EF4-FFF2-40B4-BE49-F238E27FC236}">
                <a16:creationId xmlns:a16="http://schemas.microsoft.com/office/drawing/2014/main" id="{A8C97C4B-2EDC-6940-AB74-A198591267F9}"/>
              </a:ext>
            </a:extLst>
          </p:cNvPr>
          <p:cNvPicPr>
            <a:picLocks noChangeAspect="1"/>
          </p:cNvPicPr>
          <p:nvPr/>
        </p:nvPicPr>
        <p:blipFill>
          <a:blip r:embed="rId4"/>
          <a:stretch>
            <a:fillRect/>
          </a:stretch>
        </p:blipFill>
        <p:spPr>
          <a:xfrm>
            <a:off x="2094291" y="2395302"/>
            <a:ext cx="948345" cy="948345"/>
          </a:xfrm>
          <a:prstGeom prst="rect">
            <a:avLst/>
          </a:prstGeom>
        </p:spPr>
      </p:pic>
      <p:sp>
        <p:nvSpPr>
          <p:cNvPr id="2" name="Title 1">
            <a:extLst>
              <a:ext uri="{FF2B5EF4-FFF2-40B4-BE49-F238E27FC236}">
                <a16:creationId xmlns:a16="http://schemas.microsoft.com/office/drawing/2014/main" id="{8955C556-B9D9-D441-94E4-FA1971D1EA07}"/>
              </a:ext>
            </a:extLst>
          </p:cNvPr>
          <p:cNvSpPr>
            <a:spLocks noGrp="1"/>
          </p:cNvSpPr>
          <p:nvPr>
            <p:ph type="title"/>
          </p:nvPr>
        </p:nvSpPr>
        <p:spPr>
          <a:xfrm>
            <a:off x="504000" y="503999"/>
            <a:ext cx="9176028" cy="677108"/>
          </a:xfrm>
        </p:spPr>
        <p:txBody>
          <a:bodyPr/>
          <a:lstStyle/>
          <a:p>
            <a:r>
              <a:rPr lang="en-US"/>
              <a:t>SAP Cloud Platform Ecosystem</a:t>
            </a:r>
            <a:br>
              <a:rPr lang="en-US"/>
            </a:br>
            <a:r>
              <a:rPr lang="en-US" sz="2000" b="0"/>
              <a:t>Trusted collaboration to scale business innovation</a:t>
            </a:r>
          </a:p>
        </p:txBody>
      </p:sp>
      <p:sp>
        <p:nvSpPr>
          <p:cNvPr id="6" name="TextBox 5">
            <a:extLst>
              <a:ext uri="{FF2B5EF4-FFF2-40B4-BE49-F238E27FC236}">
                <a16:creationId xmlns:a16="http://schemas.microsoft.com/office/drawing/2014/main" id="{CA621CA2-E984-714B-BBA1-C5C9F1C53F4D}"/>
              </a:ext>
            </a:extLst>
          </p:cNvPr>
          <p:cNvSpPr txBox="1"/>
          <p:nvPr/>
        </p:nvSpPr>
        <p:spPr>
          <a:xfrm>
            <a:off x="504001" y="1303456"/>
            <a:ext cx="3367891" cy="276999"/>
          </a:xfrm>
          <a:prstGeom prst="rect">
            <a:avLst/>
          </a:prstGeom>
          <a:noFill/>
        </p:spPr>
        <p:txBody>
          <a:bodyPr wrap="square" lIns="0" tIns="0" rIns="0" bIns="0" rtlCol="0" anchor="t">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endParaRPr>
          </a:p>
        </p:txBody>
      </p:sp>
      <p:grpSp>
        <p:nvGrpSpPr>
          <p:cNvPr id="18" name="Group 17">
            <a:extLst>
              <a:ext uri="{FF2B5EF4-FFF2-40B4-BE49-F238E27FC236}">
                <a16:creationId xmlns:a16="http://schemas.microsoft.com/office/drawing/2014/main" id="{EBDCE0FB-2B97-174B-9A3E-B6EFE0CE6DBE}"/>
              </a:ext>
            </a:extLst>
          </p:cNvPr>
          <p:cNvGrpSpPr/>
          <p:nvPr/>
        </p:nvGrpSpPr>
        <p:grpSpPr>
          <a:xfrm>
            <a:off x="4927339" y="2298969"/>
            <a:ext cx="2198535" cy="2279810"/>
            <a:chOff x="4927339" y="2298969"/>
            <a:chExt cx="2198535" cy="2279810"/>
          </a:xfrm>
        </p:grpSpPr>
        <p:sp>
          <p:nvSpPr>
            <p:cNvPr id="19" name="TextBox 18">
              <a:extLst>
                <a:ext uri="{FF2B5EF4-FFF2-40B4-BE49-F238E27FC236}">
                  <a16:creationId xmlns:a16="http://schemas.microsoft.com/office/drawing/2014/main" id="{107C1E26-4D33-B14B-A6D5-7ED5E88DC443}"/>
                </a:ext>
              </a:extLst>
            </p:cNvPr>
            <p:cNvSpPr txBox="1"/>
            <p:nvPr/>
          </p:nvSpPr>
          <p:spPr>
            <a:xfrm>
              <a:off x="4927339" y="3466833"/>
              <a:ext cx="2198535" cy="369332"/>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400" b="0" i="0" u="none" strike="noStrike" kern="0" cap="none" spc="0" normalizeH="0" baseline="0" noProof="0">
                  <a:ln>
                    <a:noFill/>
                  </a:ln>
                  <a:solidFill>
                    <a:schemeClr val="accent6">
                      <a:lumMod val="60000"/>
                      <a:lumOff val="40000"/>
                    </a:schemeClr>
                  </a:solidFill>
                  <a:effectLst/>
                  <a:uLnTx/>
                  <a:uFillTx/>
                  <a:latin typeface="Arial"/>
                  <a:ea typeface="Arial Unicode MS" pitchFamily="34" charset="-128"/>
                  <a:cs typeface="Arial Unicode MS" pitchFamily="34" charset="-128"/>
                </a:rPr>
                <a:t>INNOVATE</a:t>
              </a:r>
            </a:p>
          </p:txBody>
        </p:sp>
        <p:sp>
          <p:nvSpPr>
            <p:cNvPr id="20" name="TextBox 19">
              <a:extLst>
                <a:ext uri="{FF2B5EF4-FFF2-40B4-BE49-F238E27FC236}">
                  <a16:creationId xmlns:a16="http://schemas.microsoft.com/office/drawing/2014/main" id="{53891330-727E-A14A-B362-479C01E0EC8C}"/>
                </a:ext>
              </a:extLst>
            </p:cNvPr>
            <p:cNvSpPr txBox="1"/>
            <p:nvPr/>
          </p:nvSpPr>
          <p:spPr>
            <a:xfrm>
              <a:off x="5084863" y="3886282"/>
              <a:ext cx="1883487" cy="692497"/>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5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rPr>
                <a:t>with best-in-class, ready-to-deploy  solutions</a:t>
              </a:r>
            </a:p>
          </p:txBody>
        </p:sp>
        <p:pic>
          <p:nvPicPr>
            <p:cNvPr id="51" name="Picture 50">
              <a:extLst>
                <a:ext uri="{FF2B5EF4-FFF2-40B4-BE49-F238E27FC236}">
                  <a16:creationId xmlns:a16="http://schemas.microsoft.com/office/drawing/2014/main" id="{359C8A4A-471E-844D-BFEE-6CF60B259E7A}"/>
                </a:ext>
              </a:extLst>
            </p:cNvPr>
            <p:cNvPicPr>
              <a:picLocks noChangeAspect="1"/>
            </p:cNvPicPr>
            <p:nvPr/>
          </p:nvPicPr>
          <p:blipFill>
            <a:blip r:embed="rId5"/>
            <a:stretch>
              <a:fillRect/>
            </a:stretch>
          </p:blipFill>
          <p:spPr>
            <a:xfrm>
              <a:off x="5410198" y="2298969"/>
              <a:ext cx="1221531" cy="1221531"/>
            </a:xfrm>
            <a:prstGeom prst="rect">
              <a:avLst/>
            </a:prstGeom>
          </p:spPr>
        </p:pic>
      </p:grpSp>
      <p:grpSp>
        <p:nvGrpSpPr>
          <p:cNvPr id="23" name="Group 22">
            <a:extLst>
              <a:ext uri="{FF2B5EF4-FFF2-40B4-BE49-F238E27FC236}">
                <a16:creationId xmlns:a16="http://schemas.microsoft.com/office/drawing/2014/main" id="{CD46E7AA-47CA-9A48-961D-CBE32275F074}"/>
              </a:ext>
            </a:extLst>
          </p:cNvPr>
          <p:cNvGrpSpPr/>
          <p:nvPr/>
        </p:nvGrpSpPr>
        <p:grpSpPr>
          <a:xfrm>
            <a:off x="8621363" y="3475439"/>
            <a:ext cx="2198535" cy="872508"/>
            <a:chOff x="8249888" y="3475439"/>
            <a:chExt cx="2198535" cy="872508"/>
          </a:xfrm>
        </p:grpSpPr>
        <p:sp>
          <p:nvSpPr>
            <p:cNvPr id="21" name="TextBox 20">
              <a:extLst>
                <a:ext uri="{FF2B5EF4-FFF2-40B4-BE49-F238E27FC236}">
                  <a16:creationId xmlns:a16="http://schemas.microsoft.com/office/drawing/2014/main" id="{82C1E140-CF7F-C444-AA2F-F2E1C8A7DC78}"/>
                </a:ext>
              </a:extLst>
            </p:cNvPr>
            <p:cNvSpPr txBox="1"/>
            <p:nvPr/>
          </p:nvSpPr>
          <p:spPr>
            <a:xfrm>
              <a:off x="8249888" y="3475439"/>
              <a:ext cx="2198535" cy="369332"/>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400" b="0" i="0" u="none" strike="noStrike" kern="0" cap="none" spc="0" normalizeH="0" baseline="0" noProof="0">
                  <a:ln>
                    <a:noFill/>
                  </a:ln>
                  <a:solidFill>
                    <a:srgbClr val="4FB81C"/>
                  </a:solidFill>
                  <a:effectLst/>
                  <a:uLnTx/>
                  <a:uFillTx/>
                  <a:latin typeface="Arial"/>
                  <a:ea typeface="Arial Unicode MS" pitchFamily="34" charset="-128"/>
                  <a:cs typeface="Arial Unicode MS" pitchFamily="34" charset="-128"/>
                </a:rPr>
                <a:t>SCALE</a:t>
              </a:r>
            </a:p>
          </p:txBody>
        </p:sp>
        <p:sp>
          <p:nvSpPr>
            <p:cNvPr id="22" name="TextBox 21">
              <a:extLst>
                <a:ext uri="{FF2B5EF4-FFF2-40B4-BE49-F238E27FC236}">
                  <a16:creationId xmlns:a16="http://schemas.microsoft.com/office/drawing/2014/main" id="{05EDF169-D69C-7442-9FD1-E802850825D1}"/>
                </a:ext>
              </a:extLst>
            </p:cNvPr>
            <p:cNvSpPr txBox="1"/>
            <p:nvPr/>
          </p:nvSpPr>
          <p:spPr>
            <a:xfrm>
              <a:off x="8407412" y="3886282"/>
              <a:ext cx="1883487" cy="461665"/>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5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rPr>
                <a:t>with trusted partners and open choices</a:t>
              </a:r>
            </a:p>
          </p:txBody>
        </p:sp>
      </p:grpSp>
      <p:grpSp>
        <p:nvGrpSpPr>
          <p:cNvPr id="7" name="Group 6">
            <a:extLst>
              <a:ext uri="{FF2B5EF4-FFF2-40B4-BE49-F238E27FC236}">
                <a16:creationId xmlns:a16="http://schemas.microsoft.com/office/drawing/2014/main" id="{B03CE1B3-10EE-4E41-BE11-8C0452BEE402}"/>
              </a:ext>
            </a:extLst>
          </p:cNvPr>
          <p:cNvGrpSpPr/>
          <p:nvPr/>
        </p:nvGrpSpPr>
        <p:grpSpPr>
          <a:xfrm>
            <a:off x="1173459" y="3466833"/>
            <a:ext cx="3012831" cy="881114"/>
            <a:chOff x="1173459" y="3466833"/>
            <a:chExt cx="3012831" cy="881114"/>
          </a:xfrm>
        </p:grpSpPr>
        <p:sp>
          <p:nvSpPr>
            <p:cNvPr id="16" name="TextBox 15">
              <a:extLst>
                <a:ext uri="{FF2B5EF4-FFF2-40B4-BE49-F238E27FC236}">
                  <a16:creationId xmlns:a16="http://schemas.microsoft.com/office/drawing/2014/main" id="{1E6205D8-4D6B-C14C-A667-19B5836785F2}"/>
                </a:ext>
              </a:extLst>
            </p:cNvPr>
            <p:cNvSpPr txBox="1"/>
            <p:nvPr/>
          </p:nvSpPr>
          <p:spPr>
            <a:xfrm>
              <a:off x="1173459" y="3466833"/>
              <a:ext cx="3012831" cy="369332"/>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400" b="0" i="0" u="none" strike="noStrike" kern="0" cap="none" spc="0" normalizeH="0" baseline="0" noProof="0">
                  <a:ln>
                    <a:noFill/>
                  </a:ln>
                  <a:solidFill>
                    <a:srgbClr val="0FAAFF"/>
                  </a:solidFill>
                  <a:effectLst/>
                  <a:uLnTx/>
                  <a:uFillTx/>
                  <a:latin typeface="Arial"/>
                  <a:ea typeface="Arial Unicode MS" pitchFamily="34" charset="-128"/>
                  <a:cs typeface="Arial Unicode MS" pitchFamily="34" charset="-128"/>
                </a:rPr>
                <a:t>COLLABORATE</a:t>
              </a:r>
            </a:p>
          </p:txBody>
        </p:sp>
        <p:sp>
          <p:nvSpPr>
            <p:cNvPr id="17" name="TextBox 16">
              <a:extLst>
                <a:ext uri="{FF2B5EF4-FFF2-40B4-BE49-F238E27FC236}">
                  <a16:creationId xmlns:a16="http://schemas.microsoft.com/office/drawing/2014/main" id="{EB4A3C11-9145-1B40-9D6A-28A5E5DF2F2C}"/>
                </a:ext>
              </a:extLst>
            </p:cNvPr>
            <p:cNvSpPr txBox="1"/>
            <p:nvPr/>
          </p:nvSpPr>
          <p:spPr>
            <a:xfrm>
              <a:off x="1265129" y="3886282"/>
              <a:ext cx="2812642" cy="461665"/>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500" b="0" i="0" u="none" strike="noStrike" kern="0" cap="none" spc="0" normalizeH="0" baseline="0" noProof="0">
                  <a:ln>
                    <a:noFill/>
                  </a:ln>
                  <a:solidFill>
                    <a:srgbClr val="FFFFFF"/>
                  </a:solidFill>
                  <a:effectLst/>
                  <a:uLnTx/>
                  <a:uFillTx/>
                  <a:latin typeface="Arial"/>
                  <a:ea typeface="Arial Unicode MS" pitchFamily="34" charset="-128"/>
                  <a:cs typeface="Arial Unicode MS" pitchFamily="34" charset="-128"/>
                </a:rPr>
                <a:t>with experts who understand your business</a:t>
              </a:r>
            </a:p>
          </p:txBody>
        </p:sp>
      </p:grpSp>
      <p:grpSp>
        <p:nvGrpSpPr>
          <p:cNvPr id="24" name="Group 23">
            <a:extLst>
              <a:ext uri="{FF2B5EF4-FFF2-40B4-BE49-F238E27FC236}">
                <a16:creationId xmlns:a16="http://schemas.microsoft.com/office/drawing/2014/main" id="{7C9E786B-F1C4-9E43-8FB9-816AF057CC27}"/>
              </a:ext>
            </a:extLst>
          </p:cNvPr>
          <p:cNvGrpSpPr/>
          <p:nvPr/>
        </p:nvGrpSpPr>
        <p:grpSpPr>
          <a:xfrm>
            <a:off x="10280090" y="355622"/>
            <a:ext cx="1053715" cy="1086333"/>
            <a:chOff x="5400033" y="4092749"/>
            <a:chExt cx="1053715" cy="1086333"/>
          </a:xfrm>
        </p:grpSpPr>
        <p:grpSp>
          <p:nvGrpSpPr>
            <p:cNvPr id="25" name="Group 24">
              <a:extLst>
                <a:ext uri="{FF2B5EF4-FFF2-40B4-BE49-F238E27FC236}">
                  <a16:creationId xmlns:a16="http://schemas.microsoft.com/office/drawing/2014/main" id="{9E0A916E-1D4A-554D-B09B-437ABA77DD4C}"/>
                </a:ext>
              </a:extLst>
            </p:cNvPr>
            <p:cNvGrpSpPr/>
            <p:nvPr/>
          </p:nvGrpSpPr>
          <p:grpSpPr>
            <a:xfrm rot="16200000">
              <a:off x="5383724" y="4109058"/>
              <a:ext cx="1086333" cy="1053715"/>
              <a:chOff x="3477073" y="5621671"/>
              <a:chExt cx="1800701" cy="1746633"/>
            </a:xfrm>
          </p:grpSpPr>
          <p:sp>
            <p:nvSpPr>
              <p:cNvPr id="27" name="Oval 26">
                <a:extLst>
                  <a:ext uri="{FF2B5EF4-FFF2-40B4-BE49-F238E27FC236}">
                    <a16:creationId xmlns:a16="http://schemas.microsoft.com/office/drawing/2014/main" id="{605E5F2B-129D-224C-86AF-C842CED667B4}"/>
                  </a:ext>
                </a:extLst>
              </p:cNvPr>
              <p:cNvSpPr/>
              <p:nvPr/>
            </p:nvSpPr>
            <p:spPr bwMode="gray">
              <a:xfrm>
                <a:off x="3477073" y="5621671"/>
                <a:ext cx="1745231" cy="1745230"/>
              </a:xfrm>
              <a:prstGeom prst="ellipse">
                <a:avLst/>
              </a:prstGeom>
              <a:solidFill>
                <a:schemeClr val="bg1"/>
              </a:solidFill>
              <a:ln w="3175"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E7F3EDED-BFC1-DD4C-BA26-2CD09DA4023F}"/>
                  </a:ext>
                </a:extLst>
              </p:cNvPr>
              <p:cNvSpPr/>
              <p:nvPr/>
            </p:nvSpPr>
            <p:spPr bwMode="gray">
              <a:xfrm rot="18257150">
                <a:off x="3562600" y="5653131"/>
                <a:ext cx="1716523" cy="1713824"/>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8575" algn="ctr">
                <a:solidFill>
                  <a:schemeClr val="accent6"/>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pSp>
        <p:pic>
          <p:nvPicPr>
            <p:cNvPr id="26" name="Picture 25" descr="A picture containing clock&#10;&#10;Description generated with very high confidence">
              <a:extLst>
                <a:ext uri="{FF2B5EF4-FFF2-40B4-BE49-F238E27FC236}">
                  <a16:creationId xmlns:a16="http://schemas.microsoft.com/office/drawing/2014/main" id="{7FBF4AAE-4560-2143-9D3C-83DFDA5FF9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5880" y="4170695"/>
              <a:ext cx="866536" cy="866536"/>
            </a:xfrm>
            <a:prstGeom prst="rect">
              <a:avLst/>
            </a:prstGeom>
          </p:spPr>
        </p:pic>
      </p:grpSp>
      <p:sp>
        <p:nvSpPr>
          <p:cNvPr id="29" name="Arc 28">
            <a:extLst>
              <a:ext uri="{FF2B5EF4-FFF2-40B4-BE49-F238E27FC236}">
                <a16:creationId xmlns:a16="http://schemas.microsoft.com/office/drawing/2014/main" id="{DEC16040-E7D4-423C-B8B4-ACF11535ACCB}"/>
              </a:ext>
            </a:extLst>
          </p:cNvPr>
          <p:cNvSpPr/>
          <p:nvPr/>
        </p:nvSpPr>
        <p:spPr>
          <a:xfrm>
            <a:off x="1239010" y="2101298"/>
            <a:ext cx="2697671" cy="2227365"/>
          </a:xfrm>
          <a:prstGeom prst="arc">
            <a:avLst>
              <a:gd name="adj1" fmla="val 11643784"/>
              <a:gd name="adj2" fmla="val 20802516"/>
            </a:avLst>
          </a:prstGeom>
          <a:ln w="666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088122"/>
            <a:endParaRPr lang="en-US" sz="2098">
              <a:solidFill>
                <a:srgbClr val="FFFFFF"/>
              </a:solidFill>
              <a:latin typeface="Arial"/>
            </a:endParaRPr>
          </a:p>
        </p:txBody>
      </p:sp>
      <p:sp>
        <p:nvSpPr>
          <p:cNvPr id="30" name="Arc 29">
            <a:extLst>
              <a:ext uri="{FF2B5EF4-FFF2-40B4-BE49-F238E27FC236}">
                <a16:creationId xmlns:a16="http://schemas.microsoft.com/office/drawing/2014/main" id="{6CB5791D-DE69-4B58-A043-3AA30D026252}"/>
              </a:ext>
            </a:extLst>
          </p:cNvPr>
          <p:cNvSpPr/>
          <p:nvPr/>
        </p:nvSpPr>
        <p:spPr>
          <a:xfrm rot="10800000">
            <a:off x="4737323" y="2520197"/>
            <a:ext cx="2727309" cy="2411091"/>
          </a:xfrm>
          <a:prstGeom prst="arc">
            <a:avLst>
              <a:gd name="adj1" fmla="val 11643784"/>
              <a:gd name="adj2" fmla="val 20802516"/>
            </a:avLst>
          </a:prstGeom>
          <a:ln w="66675">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088122"/>
            <a:endParaRPr lang="en-US" sz="2098">
              <a:solidFill>
                <a:srgbClr val="FFFFFF"/>
              </a:solidFill>
              <a:latin typeface="Arial"/>
            </a:endParaRPr>
          </a:p>
        </p:txBody>
      </p:sp>
      <p:sp>
        <p:nvSpPr>
          <p:cNvPr id="31" name="Arc 30">
            <a:extLst>
              <a:ext uri="{FF2B5EF4-FFF2-40B4-BE49-F238E27FC236}">
                <a16:creationId xmlns:a16="http://schemas.microsoft.com/office/drawing/2014/main" id="{ECA3DD4A-9366-42EC-BAB8-6AEAFC0BA841}"/>
              </a:ext>
            </a:extLst>
          </p:cNvPr>
          <p:cNvSpPr/>
          <p:nvPr/>
        </p:nvSpPr>
        <p:spPr>
          <a:xfrm rot="10800000" flipV="1">
            <a:off x="8252182" y="2061218"/>
            <a:ext cx="2725784" cy="2411089"/>
          </a:xfrm>
          <a:prstGeom prst="arc">
            <a:avLst>
              <a:gd name="adj1" fmla="val 11643784"/>
              <a:gd name="adj2" fmla="val 20802516"/>
            </a:avLst>
          </a:prstGeom>
          <a:ln w="66675">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088122"/>
            <a:endParaRPr lang="en-US" sz="2098">
              <a:solidFill>
                <a:srgbClr val="4FB81C"/>
              </a:solidFill>
              <a:latin typeface="Arial"/>
            </a:endParaRPr>
          </a:p>
        </p:txBody>
      </p:sp>
    </p:spTree>
    <p:extLst>
      <p:ext uri="{BB962C8B-B14F-4D97-AF65-F5344CB8AC3E}">
        <p14:creationId xmlns:p14="http://schemas.microsoft.com/office/powerpoint/2010/main" val="19487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20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10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B8035-6FAF-CA47-81AF-7994E0CB8FAD}"/>
              </a:ext>
            </a:extLst>
          </p:cNvPr>
          <p:cNvSpPr/>
          <p:nvPr/>
        </p:nvSpPr>
        <p:spPr>
          <a:xfrm>
            <a:off x="463818" y="408209"/>
            <a:ext cx="7514126" cy="1200329"/>
          </a:xfrm>
          <a:prstGeom prst="rect">
            <a:avLst/>
          </a:prstGeom>
        </p:spPr>
        <p:txBody>
          <a:bodyPr wrap="square" anchor="t">
            <a:spAutoFit/>
          </a:bodyPr>
          <a:lstStyle/>
          <a:p>
            <a:r>
              <a:rPr lang="en-CA" sz="2400" b="1">
                <a:solidFill>
                  <a:schemeClr val="accent1"/>
                </a:solidFill>
                <a:cs typeface="Arial"/>
              </a:rPr>
              <a:t>Incture: </a:t>
            </a:r>
            <a:br>
              <a:rPr lang="en-CA" sz="2400" b="1">
                <a:latin typeface="Arial" panose="020B0604020202020204" pitchFamily="34" charset="0"/>
                <a:cs typeface="Arial" panose="020B0604020202020204" pitchFamily="34" charset="0"/>
              </a:rPr>
            </a:br>
            <a:r>
              <a:rPr lang="en-CA" sz="2400" b="1">
                <a:cs typeface="Arial"/>
              </a:rPr>
              <a:t>Driving Value with Intelligent Applications &amp; Processes</a:t>
            </a:r>
            <a:endParaRPr lang="en-CA" sz="2400">
              <a:effectLst/>
              <a:cs typeface="Arial"/>
            </a:endParaRPr>
          </a:p>
        </p:txBody>
      </p:sp>
      <p:sp>
        <p:nvSpPr>
          <p:cNvPr id="3" name="TextBox 2">
            <a:extLst>
              <a:ext uri="{FF2B5EF4-FFF2-40B4-BE49-F238E27FC236}">
                <a16:creationId xmlns:a16="http://schemas.microsoft.com/office/drawing/2014/main" id="{280AD1FF-95BE-B64C-88D3-2E49C52FD393}"/>
              </a:ext>
            </a:extLst>
          </p:cNvPr>
          <p:cNvSpPr txBox="1"/>
          <p:nvPr/>
        </p:nvSpPr>
        <p:spPr>
          <a:xfrm>
            <a:off x="550365" y="2029655"/>
            <a:ext cx="6779372" cy="1938992"/>
          </a:xfrm>
          <a:prstGeom prst="rect">
            <a:avLst/>
          </a:prstGeom>
          <a:noFill/>
        </p:spPr>
        <p:txBody>
          <a:bodyPr wrap="square" lIns="0" tIns="0" rIns="0" bIns="0" rtlCol="0" anchor="t">
            <a:spAutoFit/>
          </a:bodyPr>
          <a:lstStyle/>
          <a:p>
            <a:r>
              <a:rPr lang="en-US" sz="1800"/>
              <a:t>Incture develops packaged applications on SAP Cloud Platform for Human Resources, Finance, Supply Chain, Sales and other essential business functions.  </a:t>
            </a:r>
          </a:p>
          <a:p>
            <a:endParaRPr lang="en-US" sz="1800"/>
          </a:p>
          <a:p>
            <a:r>
              <a:rPr lang="en-US" sz="1800"/>
              <a:t>SAP Cloud Platform is the integration and extension platform of choice for Incture to deliver leading applications to drive their customer’s digital experience and long-term competitive success. </a:t>
            </a:r>
            <a:endParaRPr lang="en-US" sz="1800" kern="0">
              <a:ea typeface="Arial Unicode MS" pitchFamily="34" charset="-128"/>
              <a:cs typeface="Arial Unicode MS" pitchFamily="34" charset="-128"/>
            </a:endParaRPr>
          </a:p>
        </p:txBody>
      </p:sp>
      <p:cxnSp>
        <p:nvCxnSpPr>
          <p:cNvPr id="4" name="Straight Connector 3">
            <a:extLst>
              <a:ext uri="{FF2B5EF4-FFF2-40B4-BE49-F238E27FC236}">
                <a16:creationId xmlns:a16="http://schemas.microsoft.com/office/drawing/2014/main" id="{D9F2EE86-AFA1-4440-8C86-B0EF33D11D24}"/>
              </a:ext>
            </a:extLst>
          </p:cNvPr>
          <p:cNvCxnSpPr>
            <a:cxnSpLocks/>
          </p:cNvCxnSpPr>
          <p:nvPr/>
        </p:nvCxnSpPr>
        <p:spPr>
          <a:xfrm>
            <a:off x="550365" y="1775898"/>
            <a:ext cx="2789751"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7AA76BE-0F87-4548-9A63-146AB703F1BE}"/>
              </a:ext>
            </a:extLst>
          </p:cNvPr>
          <p:cNvSpPr/>
          <p:nvPr/>
        </p:nvSpPr>
        <p:spPr>
          <a:xfrm>
            <a:off x="364120" y="4553266"/>
            <a:ext cx="6866435" cy="1015663"/>
          </a:xfrm>
          <a:prstGeom prst="rect">
            <a:avLst/>
          </a:prstGeom>
        </p:spPr>
        <p:txBody>
          <a:bodyPr wrap="square" anchor="t">
            <a:spAutoFit/>
          </a:bodyPr>
          <a:lstStyle/>
          <a:p>
            <a:pPr algn="ctr"/>
            <a:r>
              <a:rPr lang="en-US" sz="1500"/>
              <a:t>“Incture solutions have helped us achieve productivity gains in the range of 15-20% with the same workforce that we have.  It’s super exciting in terms of the technology we are using on SAP Cloud Platform and has truly solved a major business problem.”</a:t>
            </a:r>
            <a:endParaRPr lang="en-US" sz="1500">
              <a:cs typeface="Arial"/>
            </a:endParaRPr>
          </a:p>
        </p:txBody>
      </p:sp>
      <p:sp>
        <p:nvSpPr>
          <p:cNvPr id="6" name="Rectangle 5">
            <a:extLst>
              <a:ext uri="{FF2B5EF4-FFF2-40B4-BE49-F238E27FC236}">
                <a16:creationId xmlns:a16="http://schemas.microsoft.com/office/drawing/2014/main" id="{C3AB289E-AADD-9E49-8202-E1A0CF81A352}"/>
              </a:ext>
            </a:extLst>
          </p:cNvPr>
          <p:cNvSpPr/>
          <p:nvPr/>
        </p:nvSpPr>
        <p:spPr>
          <a:xfrm>
            <a:off x="1237077" y="5780857"/>
            <a:ext cx="5324558" cy="276999"/>
          </a:xfrm>
          <a:prstGeom prst="rect">
            <a:avLst/>
          </a:prstGeom>
        </p:spPr>
        <p:txBody>
          <a:bodyPr wrap="square" anchor="t">
            <a:spAutoFit/>
          </a:bodyPr>
          <a:lstStyle/>
          <a:p>
            <a:pPr algn="ctr"/>
            <a:r>
              <a:rPr lang="en-US" sz="1200"/>
              <a:t>Rajesh Satewar, Director of SAP and Enterprise Applications, Murphy Oil</a:t>
            </a:r>
          </a:p>
        </p:txBody>
      </p:sp>
      <p:grpSp>
        <p:nvGrpSpPr>
          <p:cNvPr id="7" name="Group 6">
            <a:extLst>
              <a:ext uri="{FF2B5EF4-FFF2-40B4-BE49-F238E27FC236}">
                <a16:creationId xmlns:a16="http://schemas.microsoft.com/office/drawing/2014/main" id="{0D6DFD4D-5D98-964A-B013-ED12EF839B4B}"/>
              </a:ext>
            </a:extLst>
          </p:cNvPr>
          <p:cNvGrpSpPr/>
          <p:nvPr/>
        </p:nvGrpSpPr>
        <p:grpSpPr>
          <a:xfrm>
            <a:off x="7639996" y="1957834"/>
            <a:ext cx="1240820" cy="914400"/>
            <a:chOff x="7549257" y="2295035"/>
            <a:chExt cx="1240820" cy="914400"/>
          </a:xfrm>
        </p:grpSpPr>
        <p:grpSp>
          <p:nvGrpSpPr>
            <p:cNvPr id="8" name="Group 7">
              <a:extLst>
                <a:ext uri="{FF2B5EF4-FFF2-40B4-BE49-F238E27FC236}">
                  <a16:creationId xmlns:a16="http://schemas.microsoft.com/office/drawing/2014/main" id="{AD70CABB-8675-EE46-9759-245359E72C0E}"/>
                </a:ext>
              </a:extLst>
            </p:cNvPr>
            <p:cNvGrpSpPr/>
            <p:nvPr/>
          </p:nvGrpSpPr>
          <p:grpSpPr>
            <a:xfrm>
              <a:off x="7874071" y="2295035"/>
              <a:ext cx="916006" cy="914400"/>
              <a:chOff x="2379790" y="4856801"/>
              <a:chExt cx="1225102" cy="1175459"/>
            </a:xfrm>
          </p:grpSpPr>
          <p:sp>
            <p:nvSpPr>
              <p:cNvPr id="10" name="Oval 9">
                <a:extLst>
                  <a:ext uri="{FF2B5EF4-FFF2-40B4-BE49-F238E27FC236}">
                    <a16:creationId xmlns:a16="http://schemas.microsoft.com/office/drawing/2014/main" id="{4C4A7C76-6429-B548-A9FB-8C8730C01429}"/>
                  </a:ext>
                </a:extLst>
              </p:cNvPr>
              <p:cNvSpPr/>
              <p:nvPr/>
            </p:nvSpPr>
            <p:spPr bwMode="gray">
              <a:xfrm>
                <a:off x="2379790" y="4856801"/>
                <a:ext cx="1225102" cy="1175459"/>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479E7757-E416-1E44-890C-6F9649664B22}"/>
                  </a:ext>
                </a:extLst>
              </p:cNvPr>
              <p:cNvSpPr/>
              <p:nvPr/>
            </p:nvSpPr>
            <p:spPr>
              <a:xfrm>
                <a:off x="2868810" y="5125516"/>
                <a:ext cx="247066" cy="613252"/>
              </a:xfrm>
              <a:prstGeom prst="rect">
                <a:avLst/>
              </a:prstGeom>
            </p:spPr>
            <p:txBody>
              <a:bodyPr wrap="none">
                <a:spAutoFit/>
              </a:bodyPr>
              <a:lstStyle/>
              <a:p>
                <a:pPr algn="ctr" fontAlgn="base">
                  <a:spcAft>
                    <a:spcPct val="0"/>
                  </a:spcAft>
                  <a:buClr>
                    <a:srgbClr val="F0AB00"/>
                  </a:buClr>
                  <a:buSzPct val="80000"/>
                </a:pPr>
                <a:endParaRPr lang="en-US" sz="2500" b="1" kern="0">
                  <a:solidFill>
                    <a:schemeClr val="accent1"/>
                  </a:solidFill>
                  <a:ea typeface="Arial Unicode MS" pitchFamily="34" charset="-128"/>
                  <a:cs typeface="Arial Unicode MS" pitchFamily="34" charset="-128"/>
                </a:endParaRPr>
              </a:p>
            </p:txBody>
          </p:sp>
        </p:grpSp>
        <p:cxnSp>
          <p:nvCxnSpPr>
            <p:cNvPr id="9" name="Straight Connector 8">
              <a:extLst>
                <a:ext uri="{FF2B5EF4-FFF2-40B4-BE49-F238E27FC236}">
                  <a16:creationId xmlns:a16="http://schemas.microsoft.com/office/drawing/2014/main" id="{C55C65A9-B2CA-734E-89F7-A0381AC7F283}"/>
                </a:ext>
              </a:extLst>
            </p:cNvPr>
            <p:cNvCxnSpPr>
              <a:cxnSpLocks/>
            </p:cNvCxnSpPr>
            <p:nvPr/>
          </p:nvCxnSpPr>
          <p:spPr>
            <a:xfrm>
              <a:off x="7549257" y="2752235"/>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DE0B3A13-1B11-9D4F-A9DA-9359A1346935}"/>
              </a:ext>
            </a:extLst>
          </p:cNvPr>
          <p:cNvCxnSpPr>
            <a:cxnSpLocks/>
          </p:cNvCxnSpPr>
          <p:nvPr/>
        </p:nvCxnSpPr>
        <p:spPr>
          <a:xfrm flipV="1">
            <a:off x="7647010" y="1330487"/>
            <a:ext cx="7110" cy="5152401"/>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C2FEB2C-30E5-054A-8287-5CD42F2FEBA1}"/>
              </a:ext>
            </a:extLst>
          </p:cNvPr>
          <p:cNvGrpSpPr/>
          <p:nvPr/>
        </p:nvGrpSpPr>
        <p:grpSpPr>
          <a:xfrm>
            <a:off x="7639996" y="3493853"/>
            <a:ext cx="1444702" cy="914400"/>
            <a:chOff x="7545726" y="3684073"/>
            <a:chExt cx="1444702" cy="914400"/>
          </a:xfrm>
        </p:grpSpPr>
        <p:grpSp>
          <p:nvGrpSpPr>
            <p:cNvPr id="14" name="Group 13">
              <a:extLst>
                <a:ext uri="{FF2B5EF4-FFF2-40B4-BE49-F238E27FC236}">
                  <a16:creationId xmlns:a16="http://schemas.microsoft.com/office/drawing/2014/main" id="{7079884D-9DB8-C74C-9455-0C07D214387E}"/>
                </a:ext>
              </a:extLst>
            </p:cNvPr>
            <p:cNvGrpSpPr/>
            <p:nvPr/>
          </p:nvGrpSpPr>
          <p:grpSpPr>
            <a:xfrm>
              <a:off x="7720910" y="3684073"/>
              <a:ext cx="1269518" cy="914400"/>
              <a:chOff x="2173679" y="4856804"/>
              <a:chExt cx="1697901" cy="1222952"/>
            </a:xfrm>
          </p:grpSpPr>
          <p:sp>
            <p:nvSpPr>
              <p:cNvPr id="16" name="Oval 15">
                <a:extLst>
                  <a:ext uri="{FF2B5EF4-FFF2-40B4-BE49-F238E27FC236}">
                    <a16:creationId xmlns:a16="http://schemas.microsoft.com/office/drawing/2014/main" id="{7859E620-3654-D643-9F7A-EF39E1084A10}"/>
                  </a:ext>
                </a:extLst>
              </p:cNvPr>
              <p:cNvSpPr/>
              <p:nvPr/>
            </p:nvSpPr>
            <p:spPr bwMode="gray">
              <a:xfrm>
                <a:off x="2379790" y="4856804"/>
                <a:ext cx="1222953" cy="122295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9811FA66-23DD-5A43-83F8-F906533C8E3A}"/>
                  </a:ext>
                </a:extLst>
              </p:cNvPr>
              <p:cNvSpPr/>
              <p:nvPr/>
            </p:nvSpPr>
            <p:spPr>
              <a:xfrm flipH="1">
                <a:off x="2173679" y="5119006"/>
                <a:ext cx="1697901" cy="638029"/>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30%</a:t>
                </a:r>
                <a:endParaRPr lang="en-US" sz="2500" kern="0">
                  <a:solidFill>
                    <a:schemeClr val="accent1"/>
                  </a:solidFill>
                  <a:ea typeface="Arial Unicode MS" pitchFamily="34" charset="-128"/>
                  <a:cs typeface="Arial Unicode MS" pitchFamily="34" charset="-128"/>
                </a:endParaRPr>
              </a:p>
            </p:txBody>
          </p:sp>
        </p:grpSp>
        <p:cxnSp>
          <p:nvCxnSpPr>
            <p:cNvPr id="15" name="Straight Connector 14">
              <a:extLst>
                <a:ext uri="{FF2B5EF4-FFF2-40B4-BE49-F238E27FC236}">
                  <a16:creationId xmlns:a16="http://schemas.microsoft.com/office/drawing/2014/main" id="{D84A2E90-D313-C646-975A-6AEA0D9194B8}"/>
                </a:ext>
              </a:extLst>
            </p:cNvPr>
            <p:cNvCxnSpPr>
              <a:cxnSpLocks/>
            </p:cNvCxnSpPr>
            <p:nvPr/>
          </p:nvCxnSpPr>
          <p:spPr>
            <a:xfrm>
              <a:off x="7545726" y="4141273"/>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3CAF14E-ACD3-B543-B1B7-D7C8087C254B}"/>
              </a:ext>
            </a:extLst>
          </p:cNvPr>
          <p:cNvGrpSpPr/>
          <p:nvPr/>
        </p:nvGrpSpPr>
        <p:grpSpPr>
          <a:xfrm>
            <a:off x="7639996" y="5029872"/>
            <a:ext cx="1407124" cy="914400"/>
            <a:chOff x="7545726" y="5073110"/>
            <a:chExt cx="1407124" cy="914400"/>
          </a:xfrm>
        </p:grpSpPr>
        <p:grpSp>
          <p:nvGrpSpPr>
            <p:cNvPr id="19" name="Group 18">
              <a:extLst>
                <a:ext uri="{FF2B5EF4-FFF2-40B4-BE49-F238E27FC236}">
                  <a16:creationId xmlns:a16="http://schemas.microsoft.com/office/drawing/2014/main" id="{3E5A82FD-1916-954B-B17B-725A4C7C9E8C}"/>
                </a:ext>
              </a:extLst>
            </p:cNvPr>
            <p:cNvGrpSpPr/>
            <p:nvPr/>
          </p:nvGrpSpPr>
          <p:grpSpPr>
            <a:xfrm>
              <a:off x="7683332" y="5073110"/>
              <a:ext cx="1269518" cy="914400"/>
              <a:chOff x="2123420" y="4856804"/>
              <a:chExt cx="1697901" cy="1222952"/>
            </a:xfrm>
          </p:grpSpPr>
          <p:sp>
            <p:nvSpPr>
              <p:cNvPr id="21" name="Oval 20">
                <a:extLst>
                  <a:ext uri="{FF2B5EF4-FFF2-40B4-BE49-F238E27FC236}">
                    <a16:creationId xmlns:a16="http://schemas.microsoft.com/office/drawing/2014/main" id="{1C512755-499B-D64C-8EA4-089804B99FA2}"/>
                  </a:ext>
                </a:extLst>
              </p:cNvPr>
              <p:cNvSpPr/>
              <p:nvPr/>
            </p:nvSpPr>
            <p:spPr bwMode="gray">
              <a:xfrm>
                <a:off x="2379790" y="4856804"/>
                <a:ext cx="1222953" cy="1222952"/>
              </a:xfrm>
              <a:prstGeom prst="ellipse">
                <a:avLst/>
              </a:prstGeom>
              <a:gradFill flip="none" rotWithShape="1">
                <a:gsLst>
                  <a:gs pos="43000">
                    <a:schemeClr val="bg1">
                      <a:alpha val="0"/>
                    </a:schemeClr>
                  </a:gs>
                  <a:gs pos="100000">
                    <a:schemeClr val="bg1">
                      <a:lumMod val="75000"/>
                      <a:lumOff val="25000"/>
                    </a:schemeClr>
                  </a:gs>
                </a:gsLst>
                <a:path path="circle">
                  <a:fillToRect r="100000" b="100000"/>
                </a:path>
                <a:tileRect l="-100000" t="-100000"/>
              </a:gradFill>
              <a:ln w="25400" algn="ctr">
                <a:solidFill>
                  <a:schemeClr val="accent3">
                    <a:lumMod val="75000"/>
                  </a:schemeClr>
                </a:solid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
            <p:nvSpPr>
              <p:cNvPr id="22" name="Rectangle 21">
                <a:extLst>
                  <a:ext uri="{FF2B5EF4-FFF2-40B4-BE49-F238E27FC236}">
                    <a16:creationId xmlns:a16="http://schemas.microsoft.com/office/drawing/2014/main" id="{5DE0414B-6F22-4040-AA46-E0CCCB934871}"/>
                  </a:ext>
                </a:extLst>
              </p:cNvPr>
              <p:cNvSpPr/>
              <p:nvPr/>
            </p:nvSpPr>
            <p:spPr>
              <a:xfrm flipH="1">
                <a:off x="2123420" y="5116848"/>
                <a:ext cx="1697901" cy="638029"/>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4x</a:t>
                </a:r>
                <a:endParaRPr lang="en-US" sz="1800" kern="0">
                  <a:solidFill>
                    <a:schemeClr val="accent1"/>
                  </a:solidFill>
                  <a:ea typeface="Arial Unicode MS" pitchFamily="34" charset="-128"/>
                  <a:cs typeface="Arial Unicode MS" pitchFamily="34" charset="-128"/>
                </a:endParaRPr>
              </a:p>
            </p:txBody>
          </p:sp>
        </p:grpSp>
        <p:cxnSp>
          <p:nvCxnSpPr>
            <p:cNvPr id="20" name="Straight Connector 19">
              <a:extLst>
                <a:ext uri="{FF2B5EF4-FFF2-40B4-BE49-F238E27FC236}">
                  <a16:creationId xmlns:a16="http://schemas.microsoft.com/office/drawing/2014/main" id="{32067250-8FC3-DC44-A160-37879D1CF406}"/>
                </a:ext>
              </a:extLst>
            </p:cNvPr>
            <p:cNvCxnSpPr>
              <a:cxnSpLocks/>
            </p:cNvCxnSpPr>
            <p:nvPr/>
          </p:nvCxnSpPr>
          <p:spPr>
            <a:xfrm>
              <a:off x="7545726" y="5530310"/>
              <a:ext cx="300369" cy="0"/>
            </a:xfrm>
            <a:prstGeom prst="line">
              <a:avLst/>
            </a:prstGeom>
            <a:ln w="19050">
              <a:solidFill>
                <a:schemeClr val="tx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5C29BE6B-6DF5-9F4D-8FD6-956579472678}"/>
              </a:ext>
            </a:extLst>
          </p:cNvPr>
          <p:cNvSpPr txBox="1"/>
          <p:nvPr/>
        </p:nvSpPr>
        <p:spPr>
          <a:xfrm>
            <a:off x="9161849" y="2260873"/>
            <a:ext cx="3200061" cy="2308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500" kern="0">
                <a:ea typeface="Arial Unicode MS" pitchFamily="34" charset="-128"/>
                <a:cs typeface="Arial Unicode MS" pitchFamily="34" charset="-128"/>
              </a:rPr>
              <a:t>Productivity improvement </a:t>
            </a:r>
          </a:p>
        </p:txBody>
      </p:sp>
      <p:sp>
        <p:nvSpPr>
          <p:cNvPr id="25" name="TextBox 24">
            <a:extLst>
              <a:ext uri="{FF2B5EF4-FFF2-40B4-BE49-F238E27FC236}">
                <a16:creationId xmlns:a16="http://schemas.microsoft.com/office/drawing/2014/main" id="{E28F06C4-AC3C-7C4B-8CC4-BA4BCCEA3580}"/>
              </a:ext>
            </a:extLst>
          </p:cNvPr>
          <p:cNvSpPr txBox="1"/>
          <p:nvPr/>
        </p:nvSpPr>
        <p:spPr>
          <a:xfrm>
            <a:off x="9191506" y="3781305"/>
            <a:ext cx="2982810" cy="2308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500" kern="0">
                <a:ea typeface="Arial Unicode MS" pitchFamily="34" charset="-128"/>
                <a:cs typeface="Arial Unicode MS" pitchFamily="34" charset="-128"/>
              </a:rPr>
              <a:t>Cost savings from digitization</a:t>
            </a:r>
          </a:p>
        </p:txBody>
      </p:sp>
      <p:sp>
        <p:nvSpPr>
          <p:cNvPr id="26" name="TextBox 25">
            <a:extLst>
              <a:ext uri="{FF2B5EF4-FFF2-40B4-BE49-F238E27FC236}">
                <a16:creationId xmlns:a16="http://schemas.microsoft.com/office/drawing/2014/main" id="{2BBACEF0-6DA5-1949-BC26-4199C0026911}"/>
              </a:ext>
            </a:extLst>
          </p:cNvPr>
          <p:cNvSpPr txBox="1"/>
          <p:nvPr/>
        </p:nvSpPr>
        <p:spPr>
          <a:xfrm>
            <a:off x="9193075" y="5207472"/>
            <a:ext cx="2823376" cy="46166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500" kern="0">
                <a:ea typeface="Arial Unicode MS" pitchFamily="34" charset="-128"/>
                <a:cs typeface="Arial Unicode MS" pitchFamily="34" charset="-128"/>
              </a:rPr>
              <a:t>Procurement network consolidation</a:t>
            </a:r>
          </a:p>
        </p:txBody>
      </p:sp>
      <p:sp>
        <p:nvSpPr>
          <p:cNvPr id="27" name="Rectangle 26">
            <a:extLst>
              <a:ext uri="{FF2B5EF4-FFF2-40B4-BE49-F238E27FC236}">
                <a16:creationId xmlns:a16="http://schemas.microsoft.com/office/drawing/2014/main" id="{35B87C6D-9E8B-054F-AD91-3E0FE4B32280}"/>
              </a:ext>
            </a:extLst>
          </p:cNvPr>
          <p:cNvSpPr/>
          <p:nvPr/>
        </p:nvSpPr>
        <p:spPr>
          <a:xfrm flipH="1">
            <a:off x="7791585" y="2155495"/>
            <a:ext cx="1269518" cy="477054"/>
          </a:xfrm>
          <a:prstGeom prst="rect">
            <a:avLst/>
          </a:prstGeom>
        </p:spPr>
        <p:txBody>
          <a:bodyPr wrap="square">
            <a:spAutoFit/>
          </a:bodyPr>
          <a:lstStyle/>
          <a:p>
            <a:pPr algn="ctr" fontAlgn="base">
              <a:spcAft>
                <a:spcPct val="0"/>
              </a:spcAft>
              <a:buClr>
                <a:srgbClr val="F0AB00"/>
              </a:buClr>
              <a:buSzPct val="80000"/>
            </a:pPr>
            <a:r>
              <a:rPr lang="en-US" sz="2500" b="1" kern="0">
                <a:solidFill>
                  <a:schemeClr val="accent1"/>
                </a:solidFill>
                <a:ea typeface="Arial Unicode MS" pitchFamily="34" charset="-128"/>
                <a:cs typeface="Arial Unicode MS" pitchFamily="34" charset="-128"/>
              </a:rPr>
              <a:t>15%+</a:t>
            </a:r>
            <a:endParaRPr lang="en-US" sz="2500" kern="0">
              <a:solidFill>
                <a:schemeClr val="accent1"/>
              </a:solidFill>
              <a:ea typeface="Arial Unicode MS" pitchFamily="34" charset="-128"/>
              <a:cs typeface="Arial Unicode MS" pitchFamily="34" charset="-128"/>
            </a:endParaRPr>
          </a:p>
        </p:txBody>
      </p:sp>
      <p:pic>
        <p:nvPicPr>
          <p:cNvPr id="28" name="Picture 27">
            <a:extLst>
              <a:ext uri="{FF2B5EF4-FFF2-40B4-BE49-F238E27FC236}">
                <a16:creationId xmlns:a16="http://schemas.microsoft.com/office/drawing/2014/main" id="{F3C911DE-3E14-7441-A90A-180887A09461}"/>
              </a:ext>
            </a:extLst>
          </p:cNvPr>
          <p:cNvPicPr>
            <a:picLocks noChangeAspect="1"/>
          </p:cNvPicPr>
          <p:nvPr/>
        </p:nvPicPr>
        <p:blipFill>
          <a:blip r:embed="rId3"/>
          <a:stretch>
            <a:fillRect/>
          </a:stretch>
        </p:blipFill>
        <p:spPr>
          <a:xfrm>
            <a:off x="9923818" y="366839"/>
            <a:ext cx="1845118" cy="561558"/>
          </a:xfrm>
          <a:prstGeom prst="rect">
            <a:avLst/>
          </a:prstGeom>
        </p:spPr>
      </p:pic>
      <p:sp>
        <p:nvSpPr>
          <p:cNvPr id="29" name="Rectangle 28">
            <a:extLst>
              <a:ext uri="{FF2B5EF4-FFF2-40B4-BE49-F238E27FC236}">
                <a16:creationId xmlns:a16="http://schemas.microsoft.com/office/drawing/2014/main" id="{91D9ECF2-5387-A141-816F-CF474B2EE477}"/>
              </a:ext>
            </a:extLst>
          </p:cNvPr>
          <p:cNvSpPr/>
          <p:nvPr/>
        </p:nvSpPr>
        <p:spPr bwMode="gray">
          <a:xfrm rot="10800000" flipV="1">
            <a:off x="2998757" y="4275812"/>
            <a:ext cx="1597159" cy="32233"/>
          </a:xfrm>
          <a:prstGeom prst="rect">
            <a:avLst/>
          </a:prstGeom>
          <a:gradFill>
            <a:gsLst>
              <a:gs pos="7000">
                <a:schemeClr val="bg1"/>
              </a:gs>
              <a:gs pos="50000">
                <a:schemeClr val="accent3"/>
              </a:gs>
              <a:gs pos="94000">
                <a:schemeClr val="bg1"/>
              </a:gs>
            </a:gsLst>
            <a:lin ang="21594000" scaled="0"/>
          </a:gradFill>
          <a:ln w="25400" algn="ctr">
            <a:noFill/>
            <a:miter lim="800000"/>
            <a:headEnd/>
            <a:tailEnd/>
          </a:ln>
        </p:spPr>
        <p:txBody>
          <a:bodyPr lIns="90000" tIns="72000" rIns="90000" bIns="72000"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6835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4000"/>
                            </p:stCondLst>
                            <p:childTnLst>
                              <p:par>
                                <p:cTn id="24" presetID="6" presetClass="entr" presetSubtype="3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500"/>
                                        <p:tgtEl>
                                          <p:spTgt spid="12"/>
                                        </p:tgtEl>
                                      </p:cBhvr>
                                    </p:animEffect>
                                  </p:childTnLst>
                                </p:cTn>
                              </p:par>
                              <p:par>
                                <p:cTn id="27" presetID="10" presetClass="entr" presetSubtype="0" fill="hold" nodeType="with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par>
                          <p:cTn id="34" fill="hold">
                            <p:stCondLst>
                              <p:cond delay="65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7500"/>
                            </p:stCondLst>
                            <p:childTnLst>
                              <p:par>
                                <p:cTn id="39" presetID="6" presetClass="entr" presetSubtype="3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out)">
                                      <p:cBhvr>
                                        <p:cTn id="4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C556-B9D9-D441-94E4-FA1971D1EA07}"/>
              </a:ext>
            </a:extLst>
          </p:cNvPr>
          <p:cNvSpPr>
            <a:spLocks noGrp="1"/>
          </p:cNvSpPr>
          <p:nvPr>
            <p:ph type="title"/>
          </p:nvPr>
        </p:nvSpPr>
        <p:spPr>
          <a:xfrm>
            <a:off x="504000" y="503999"/>
            <a:ext cx="11431967" cy="738664"/>
          </a:xfrm>
        </p:spPr>
        <p:txBody>
          <a:bodyPr/>
          <a:lstStyle/>
          <a:p>
            <a:r>
              <a:rPr lang="en-US" sz="2800">
                <a:solidFill>
                  <a:schemeClr val="accent1"/>
                </a:solidFill>
                <a:latin typeface="Arial"/>
                <a:cs typeface="Arial"/>
              </a:rPr>
              <a:t>Collaborate</a:t>
            </a:r>
            <a:r>
              <a:rPr lang="en-US" sz="2800">
                <a:solidFill>
                  <a:srgbClr val="FFFFFF"/>
                </a:solidFill>
                <a:latin typeface="Arial"/>
                <a:cs typeface="Arial"/>
              </a:rPr>
              <a:t> with experts who understand your business</a:t>
            </a:r>
            <a:br>
              <a:rPr lang="en-US" sz="2000" b="0">
                <a:latin typeface="Arial" panose="020B0604020202020204" pitchFamily="34" charset="0"/>
              </a:rPr>
            </a:br>
            <a:r>
              <a:rPr lang="en-US" sz="2000" b="0">
                <a:solidFill>
                  <a:srgbClr val="FFFFFF"/>
                </a:solidFill>
                <a:latin typeface="Arial"/>
                <a:cs typeface="Arial"/>
              </a:rPr>
              <a:t>Breadth and depth of </a:t>
            </a:r>
            <a:r>
              <a:rPr lang="en-US" sz="2000" b="0">
                <a:latin typeface="Arial"/>
                <a:cs typeface="Arial"/>
              </a:rPr>
              <a:t>expertise spanning technology, industries, and lines of business</a:t>
            </a:r>
            <a:endParaRPr lang="en-US" sz="1600" b="0">
              <a:latin typeface="Arial"/>
              <a:cs typeface="Arial"/>
            </a:endParaRPr>
          </a:p>
        </p:txBody>
      </p:sp>
      <p:sp>
        <p:nvSpPr>
          <p:cNvPr id="4" name="TextBox 3">
            <a:extLst>
              <a:ext uri="{FF2B5EF4-FFF2-40B4-BE49-F238E27FC236}">
                <a16:creationId xmlns:a16="http://schemas.microsoft.com/office/drawing/2014/main" id="{D8C86B95-9512-9E42-B673-203CA4E656E5}"/>
              </a:ext>
            </a:extLst>
          </p:cNvPr>
          <p:cNvSpPr txBox="1"/>
          <p:nvPr/>
        </p:nvSpPr>
        <p:spPr>
          <a:xfrm>
            <a:off x="555411" y="2433346"/>
            <a:ext cx="6185922" cy="3647152"/>
          </a:xfrm>
          <a:prstGeom prst="rect">
            <a:avLst/>
          </a:prstGeom>
          <a:noFill/>
        </p:spPr>
        <p:txBody>
          <a:bodyPr wrap="square" lIns="0" tIns="0" rIns="0" bIns="0" rtlCol="0">
            <a:spAutoFit/>
          </a:bodyPr>
          <a:lstStyle/>
          <a:p>
            <a:pPr fontAlgn="base">
              <a:spcBef>
                <a:spcPts val="1500"/>
              </a:spcBef>
              <a:spcAft>
                <a:spcPct val="0"/>
              </a:spcAft>
              <a:buClr>
                <a:schemeClr val="tx2">
                  <a:lumMod val="75000"/>
                </a:schemeClr>
              </a:buClr>
              <a:buSzPct val="80000"/>
            </a:pPr>
            <a:r>
              <a:rPr lang="en-US" sz="1800" kern="0">
                <a:ea typeface="Arial Unicode MS" pitchFamily="34" charset="-128"/>
                <a:cs typeface="Arial Unicode MS" pitchFamily="34" charset="-128"/>
              </a:rPr>
              <a:t>Deep </a:t>
            </a:r>
            <a:r>
              <a:rPr lang="en-US" sz="1800" b="1" kern="0">
                <a:ea typeface="Arial Unicode MS" pitchFamily="34" charset="-128"/>
                <a:cs typeface="Arial Unicode MS" pitchFamily="34" charset="-128"/>
              </a:rPr>
              <a:t>Line-of-Business</a:t>
            </a:r>
            <a:r>
              <a:rPr lang="en-US" sz="1800" kern="0">
                <a:ea typeface="Arial Unicode MS" pitchFamily="34" charset="-128"/>
                <a:cs typeface="Arial Unicode MS" pitchFamily="34" charset="-128"/>
              </a:rPr>
              <a:t> expertise across </a:t>
            </a:r>
            <a:r>
              <a:rPr lang="en-US" sz="1800" b="1" kern="0">
                <a:ea typeface="Arial Unicode MS" pitchFamily="34" charset="-128"/>
                <a:cs typeface="Arial Unicode MS" pitchFamily="34" charset="-128"/>
              </a:rPr>
              <a:t>25 industries</a:t>
            </a:r>
          </a:p>
          <a:p>
            <a:pPr fontAlgn="base">
              <a:spcBef>
                <a:spcPts val="1500"/>
              </a:spcBef>
              <a:spcAft>
                <a:spcPct val="0"/>
              </a:spcAft>
              <a:buClr>
                <a:schemeClr val="tx2">
                  <a:lumMod val="75000"/>
                </a:schemeClr>
              </a:buClr>
              <a:buSzPct val="80000"/>
            </a:pPr>
            <a:endParaRPr lang="en-US" sz="1800" b="1" kern="0">
              <a:ea typeface="Arial Unicode MS" pitchFamily="34" charset="-128"/>
              <a:cs typeface="Arial Unicode MS" pitchFamily="34" charset="-128"/>
            </a:endParaRPr>
          </a:p>
          <a:p>
            <a:pPr fontAlgn="base">
              <a:spcBef>
                <a:spcPts val="1500"/>
              </a:spcBef>
              <a:spcAft>
                <a:spcPct val="0"/>
              </a:spcAft>
              <a:buClr>
                <a:schemeClr val="tx2">
                  <a:lumMod val="75000"/>
                </a:schemeClr>
              </a:buClr>
              <a:buSzPct val="80000"/>
            </a:pPr>
            <a:r>
              <a:rPr lang="en-US" sz="1800" b="1" kern="0">
                <a:ea typeface="Arial Unicode MS" pitchFamily="34" charset="-128"/>
                <a:cs typeface="Arial Unicode MS" pitchFamily="34" charset="-128"/>
              </a:rPr>
              <a:t>End-to-end best-practices </a:t>
            </a:r>
            <a:r>
              <a:rPr lang="en-US" sz="1800" kern="0">
                <a:ea typeface="Arial Unicode MS" pitchFamily="34" charset="-128"/>
                <a:cs typeface="Arial Unicode MS" pitchFamily="34" charset="-128"/>
              </a:rPr>
              <a:t>from experienced global strategic service providers - across </a:t>
            </a:r>
            <a:r>
              <a:rPr lang="en-US" sz="1800" b="1" kern="0">
                <a:ea typeface="Arial Unicode MS" pitchFamily="34" charset="-128"/>
                <a:cs typeface="Arial Unicode MS" pitchFamily="34" charset="-128"/>
              </a:rPr>
              <a:t>on-prem and cloud</a:t>
            </a:r>
          </a:p>
          <a:p>
            <a:pPr fontAlgn="base">
              <a:spcBef>
                <a:spcPts val="1500"/>
              </a:spcBef>
              <a:spcAft>
                <a:spcPct val="0"/>
              </a:spcAft>
              <a:buClr>
                <a:schemeClr val="tx2">
                  <a:lumMod val="75000"/>
                </a:schemeClr>
              </a:buClr>
              <a:buSzPct val="80000"/>
            </a:pPr>
            <a:endParaRPr lang="en-US" sz="1800" kern="0">
              <a:ea typeface="Arial Unicode MS" pitchFamily="34" charset="-128"/>
              <a:cs typeface="Arial Unicode MS" pitchFamily="34" charset="-128"/>
            </a:endParaRPr>
          </a:p>
          <a:p>
            <a:pPr fontAlgn="base">
              <a:spcBef>
                <a:spcPts val="1500"/>
              </a:spcBef>
              <a:spcAft>
                <a:spcPct val="0"/>
              </a:spcAft>
              <a:buClr>
                <a:schemeClr val="tx2">
                  <a:lumMod val="75000"/>
                </a:schemeClr>
              </a:buClr>
              <a:buSzPct val="80000"/>
            </a:pPr>
            <a:r>
              <a:rPr lang="en-US" sz="1800" kern="0">
                <a:ea typeface="Arial Unicode MS" pitchFamily="34" charset="-128"/>
                <a:cs typeface="Arial Unicode MS" pitchFamily="34" charset="-128"/>
              </a:rPr>
              <a:t>5,000 </a:t>
            </a:r>
            <a:r>
              <a:rPr lang="en-US" sz="1800" b="1" kern="0">
                <a:ea typeface="Arial Unicode MS" pitchFamily="34" charset="-128"/>
                <a:cs typeface="Arial Unicode MS" pitchFamily="34" charset="-128"/>
              </a:rPr>
              <a:t>best-in-class cloud partners </a:t>
            </a:r>
            <a:r>
              <a:rPr lang="en-US" sz="1800" kern="0">
                <a:ea typeface="Arial Unicode MS" pitchFamily="34" charset="-128"/>
                <a:cs typeface="Arial Unicode MS" pitchFamily="34" charset="-128"/>
              </a:rPr>
              <a:t>within SAP’s 21,000 partner strong ecosystem</a:t>
            </a:r>
          </a:p>
          <a:p>
            <a:pPr fontAlgn="base">
              <a:spcBef>
                <a:spcPts val="1500"/>
              </a:spcBef>
              <a:spcAft>
                <a:spcPct val="0"/>
              </a:spcAft>
              <a:buClr>
                <a:schemeClr val="tx2">
                  <a:lumMod val="75000"/>
                </a:schemeClr>
              </a:buClr>
              <a:buSzPct val="80000"/>
            </a:pPr>
            <a:endParaRPr lang="en-US" sz="1800" kern="0">
              <a:ea typeface="Arial Unicode MS" pitchFamily="34" charset="-128"/>
              <a:cs typeface="Arial Unicode MS" pitchFamily="34" charset="-128"/>
            </a:endParaRPr>
          </a:p>
          <a:p>
            <a:pPr fontAlgn="base">
              <a:spcBef>
                <a:spcPts val="1500"/>
              </a:spcBef>
              <a:spcAft>
                <a:spcPct val="0"/>
              </a:spcAft>
              <a:buClr>
                <a:schemeClr val="tx2">
                  <a:lumMod val="75000"/>
                </a:schemeClr>
              </a:buClr>
              <a:buSzPct val="80000"/>
            </a:pPr>
            <a:endParaRPr lang="en-US" sz="1800" kern="0">
              <a:ea typeface="Arial Unicode MS" pitchFamily="34" charset="-128"/>
              <a:cs typeface="Arial Unicode MS" pitchFamily="34" charset="-128"/>
            </a:endParaRPr>
          </a:p>
        </p:txBody>
      </p:sp>
      <p:pic>
        <p:nvPicPr>
          <p:cNvPr id="62" name="Picture 61">
            <a:extLst>
              <a:ext uri="{FF2B5EF4-FFF2-40B4-BE49-F238E27FC236}">
                <a16:creationId xmlns:a16="http://schemas.microsoft.com/office/drawing/2014/main" id="{CD895449-5BBF-EE4F-87E8-50CC7C0393E8}"/>
              </a:ext>
            </a:extLst>
          </p:cNvPr>
          <p:cNvPicPr>
            <a:picLocks noChangeAspect="1"/>
          </p:cNvPicPr>
          <p:nvPr/>
        </p:nvPicPr>
        <p:blipFill>
          <a:blip r:embed="rId3"/>
          <a:stretch>
            <a:fillRect/>
          </a:stretch>
        </p:blipFill>
        <p:spPr>
          <a:xfrm>
            <a:off x="9148350" y="2067936"/>
            <a:ext cx="948345" cy="948345"/>
          </a:xfrm>
          <a:prstGeom prst="rect">
            <a:avLst/>
          </a:prstGeom>
        </p:spPr>
      </p:pic>
      <p:pic>
        <p:nvPicPr>
          <p:cNvPr id="8" name="Picture 7">
            <a:extLst>
              <a:ext uri="{FF2B5EF4-FFF2-40B4-BE49-F238E27FC236}">
                <a16:creationId xmlns:a16="http://schemas.microsoft.com/office/drawing/2014/main" id="{7213F6A8-5533-B44D-A727-2153559890D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3073" y1="51250" x2="58880" y2="56875"/>
                        <a14:foregroundMark x1="33906" y1="40625" x2="67214" y2="26875"/>
                      </a14:backgroundRemoval>
                    </a14:imgEffect>
                  </a14:imgLayer>
                </a14:imgProps>
              </a:ext>
            </a:extLst>
          </a:blip>
          <a:stretch>
            <a:fillRect/>
          </a:stretch>
        </p:blipFill>
        <p:spPr>
          <a:xfrm>
            <a:off x="8329823" y="4711427"/>
            <a:ext cx="792664" cy="528443"/>
          </a:xfrm>
          <a:prstGeom prst="rect">
            <a:avLst/>
          </a:prstGeom>
        </p:spPr>
      </p:pic>
      <p:pic>
        <p:nvPicPr>
          <p:cNvPr id="6" name="Picture 5">
            <a:extLst>
              <a:ext uri="{FF2B5EF4-FFF2-40B4-BE49-F238E27FC236}">
                <a16:creationId xmlns:a16="http://schemas.microsoft.com/office/drawing/2014/main" id="{65AE34FA-E9A6-1B40-A1C1-3151CA745401}"/>
              </a:ext>
            </a:extLst>
          </p:cNvPr>
          <p:cNvPicPr>
            <a:picLocks noChangeAspect="1"/>
          </p:cNvPicPr>
          <p:nvPr/>
        </p:nvPicPr>
        <p:blipFill>
          <a:blip r:embed="rId6"/>
          <a:stretch>
            <a:fillRect/>
          </a:stretch>
        </p:blipFill>
        <p:spPr>
          <a:xfrm>
            <a:off x="7569087" y="4258410"/>
            <a:ext cx="1005798" cy="274918"/>
          </a:xfrm>
          <a:prstGeom prst="rect">
            <a:avLst/>
          </a:prstGeom>
        </p:spPr>
      </p:pic>
      <p:pic>
        <p:nvPicPr>
          <p:cNvPr id="13" name="Picture 12">
            <a:extLst>
              <a:ext uri="{FF2B5EF4-FFF2-40B4-BE49-F238E27FC236}">
                <a16:creationId xmlns:a16="http://schemas.microsoft.com/office/drawing/2014/main" id="{4235A3AA-5B7A-8D45-A06C-D935312A033B}"/>
              </a:ext>
            </a:extLst>
          </p:cNvPr>
          <p:cNvPicPr>
            <a:picLocks noChangeAspect="1"/>
          </p:cNvPicPr>
          <p:nvPr/>
        </p:nvPicPr>
        <p:blipFill>
          <a:blip r:embed="rId7"/>
          <a:stretch>
            <a:fillRect/>
          </a:stretch>
        </p:blipFill>
        <p:spPr>
          <a:xfrm>
            <a:off x="10006169" y="4714365"/>
            <a:ext cx="600400" cy="456923"/>
          </a:xfrm>
          <a:prstGeom prst="rect">
            <a:avLst/>
          </a:prstGeom>
        </p:spPr>
      </p:pic>
      <p:pic>
        <p:nvPicPr>
          <p:cNvPr id="5" name="Picture 4">
            <a:extLst>
              <a:ext uri="{FF2B5EF4-FFF2-40B4-BE49-F238E27FC236}">
                <a16:creationId xmlns:a16="http://schemas.microsoft.com/office/drawing/2014/main" id="{6ADA5F97-2F3F-5148-AFCE-291034A17E1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19461" y1="36697" x2="27545" y2="37615"/>
                        <a14:foregroundMark x1="22455" y1="47248" x2="26647" y2="65138"/>
                        <a14:foregroundMark x1="24850" y1="46330" x2="24551" y2="46330"/>
                        <a14:foregroundMark x1="33533" y1="37156" x2="44311" y2="38073"/>
                        <a14:foregroundMark x1="37033" y1="58716" x2="37126" y2="65138"/>
                        <a14:foregroundMark x1="36859" y1="46789" x2="37033" y2="58716"/>
                        <a14:foregroundMark x1="36826" y1="44495" x2="36859" y2="46789"/>
                        <a14:foregroundMark x1="45808" y1="46330" x2="45808" y2="46330"/>
                        <a14:foregroundMark x1="45808" y1="58716" x2="47605" y2="59633"/>
                        <a14:foregroundMark x1="55940" y1="53930" x2="58683" y2="65138"/>
                        <a14:foregroundMark x1="51497" y1="35780" x2="53331" y2="43271"/>
                        <a14:foregroundMark x1="70359" y1="37615" x2="67665" y2="46330"/>
                        <a14:foregroundMark x1="69461" y1="54587" x2="71557" y2="64679"/>
                        <a14:foregroundMark x1="63473" y1="52752" x2="63473" y2="61468"/>
                        <a14:foregroundMark x1="55090" y1="46789" x2="60479" y2="45413"/>
                        <a14:foregroundMark x1="63174" y1="67431" x2="63174" y2="67431"/>
                        <a14:backgroundMark x1="41018" y1="46789" x2="41018" y2="46789"/>
                        <a14:backgroundMark x1="41617" y1="58716" x2="41617" y2="58716"/>
                        <a14:backgroundMark x1="50898" y1="44037" x2="52395" y2="55046"/>
                      </a14:backgroundRemoval>
                    </a14:imgEffect>
                  </a14:imgLayer>
                </a14:imgProps>
              </a:ext>
            </a:extLst>
          </a:blip>
          <a:stretch>
            <a:fillRect/>
          </a:stretch>
        </p:blipFill>
        <p:spPr>
          <a:xfrm>
            <a:off x="9009690" y="4755458"/>
            <a:ext cx="925630" cy="60415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AC2B41B-031A-D34C-BFD4-6FF6388AE97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4024" r="92683">
                        <a14:foregroundMark x1="4268" y1="33750" x2="8415" y2="76667"/>
                        <a14:foregroundMark x1="23659" y1="63333" x2="27195" y2="73750"/>
                        <a14:foregroundMark x1="90732" y1="76667" x2="90732" y2="76667"/>
                        <a14:foregroundMark x1="92683" y1="76667" x2="92683" y2="76667"/>
                        <a14:foregroundMark x1="32439" y1="40000" x2="32439" y2="40000"/>
                        <a14:foregroundMark x1="40854" y1="47917" x2="40854" y2="47917"/>
                        <a14:foregroundMark x1="52683" y1="51667" x2="52683" y2="51667"/>
                        <a14:foregroundMark x1="52683" y1="28333" x2="52683" y2="28333"/>
                        <a14:foregroundMark x1="59146" y1="47917" x2="59146" y2="47917"/>
                        <a14:foregroundMark x1="70610" y1="44167" x2="70610" y2="44167"/>
                        <a14:foregroundMark x1="83902" y1="59583" x2="83902" y2="59583"/>
                      </a14:backgroundRemoval>
                    </a14:imgEffect>
                  </a14:imgLayer>
                </a14:imgProps>
              </a:ext>
            </a:extLst>
          </a:blip>
          <a:stretch>
            <a:fillRect/>
          </a:stretch>
        </p:blipFill>
        <p:spPr>
          <a:xfrm>
            <a:off x="10477525" y="4302879"/>
            <a:ext cx="905816" cy="265117"/>
          </a:xfrm>
          <a:prstGeom prst="rect">
            <a:avLst/>
          </a:prstGeom>
        </p:spPr>
      </p:pic>
      <p:pic>
        <p:nvPicPr>
          <p:cNvPr id="7" name="Picture 6">
            <a:extLst>
              <a:ext uri="{FF2B5EF4-FFF2-40B4-BE49-F238E27FC236}">
                <a16:creationId xmlns:a16="http://schemas.microsoft.com/office/drawing/2014/main" id="{3353FA53-6357-3B43-B56D-F1B9A55C414F}"/>
              </a:ext>
            </a:extLst>
          </p:cNvPr>
          <p:cNvPicPr>
            <a:picLocks noChangeAspect="1"/>
          </p:cNvPicPr>
          <p:nvPr/>
        </p:nvPicPr>
        <p:blipFill>
          <a:blip r:embed="rId12"/>
          <a:stretch>
            <a:fillRect/>
          </a:stretch>
        </p:blipFill>
        <p:spPr>
          <a:xfrm>
            <a:off x="8948346" y="4256922"/>
            <a:ext cx="1200242" cy="480097"/>
          </a:xfrm>
          <a:prstGeom prst="rect">
            <a:avLst/>
          </a:prstGeom>
        </p:spPr>
      </p:pic>
      <p:sp>
        <p:nvSpPr>
          <p:cNvPr id="9" name="Rectangle 8">
            <a:extLst>
              <a:ext uri="{FF2B5EF4-FFF2-40B4-BE49-F238E27FC236}">
                <a16:creationId xmlns:a16="http://schemas.microsoft.com/office/drawing/2014/main" id="{D62AB987-78DE-4F43-ADB4-ED57FB91CAD4}"/>
              </a:ext>
            </a:extLst>
          </p:cNvPr>
          <p:cNvSpPr/>
          <p:nvPr/>
        </p:nvSpPr>
        <p:spPr>
          <a:xfrm>
            <a:off x="7365834" y="3516086"/>
            <a:ext cx="4366880" cy="523220"/>
          </a:xfrm>
          <a:prstGeom prst="rect">
            <a:avLst/>
          </a:prstGeom>
        </p:spPr>
        <p:txBody>
          <a:bodyPr wrap="square">
            <a:spAutoFit/>
          </a:bodyPr>
          <a:lstStyle/>
          <a:p>
            <a:pPr algn="ctr" defTabSz="914400" fontAlgn="base">
              <a:spcBef>
                <a:spcPct val="50000"/>
              </a:spcBef>
              <a:spcAft>
                <a:spcPct val="0"/>
              </a:spcAft>
              <a:buClr>
                <a:srgbClr val="F0AB00"/>
              </a:buClr>
              <a:buSzPct val="80000"/>
            </a:pPr>
            <a:r>
              <a:rPr lang="en-US" sz="1400" kern="0">
                <a:ea typeface="Arial Unicode MS" pitchFamily="34" charset="-128"/>
                <a:cs typeface="Arial Unicode MS" pitchFamily="34" charset="-128"/>
              </a:rPr>
              <a:t>Take advantage of expertise and best practices to </a:t>
            </a:r>
            <a:r>
              <a:rPr lang="en-US" sz="1400" b="1" kern="0">
                <a:solidFill>
                  <a:schemeClr val="accent1"/>
                </a:solidFill>
                <a:ea typeface="Arial Unicode MS" pitchFamily="34" charset="-128"/>
                <a:cs typeface="Arial Unicode MS" pitchFamily="34" charset="-128"/>
              </a:rPr>
              <a:t>transform business models and experiences</a:t>
            </a:r>
          </a:p>
        </p:txBody>
      </p:sp>
    </p:spTree>
    <p:extLst>
      <p:ext uri="{BB962C8B-B14F-4D97-AF65-F5344CB8AC3E}">
        <p14:creationId xmlns:p14="http://schemas.microsoft.com/office/powerpoint/2010/main" val="20641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1_SAP 2020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4" id="{17B3B8BB-DF29-9242-815E-4AC3DBC0C708}" vid="{7CF5299C-2A92-CF42-A4CD-0D6C1A7BE97A}"/>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29A8488B510B4C80CDE2E02531E1D0" ma:contentTypeVersion="11" ma:contentTypeDescription="Create a new document." ma:contentTypeScope="" ma:versionID="c4b3a6fd6d14daa71cf2fbefbb731e09">
  <xsd:schema xmlns:xsd="http://www.w3.org/2001/XMLSchema" xmlns:xs="http://www.w3.org/2001/XMLSchema" xmlns:p="http://schemas.microsoft.com/office/2006/metadata/properties" xmlns:ns2="967e0da7-2db2-4d7f-9971-d9645560192c" xmlns:ns3="5723fc63-f735-4e39-bbf5-c12cc3696f33" targetNamespace="http://schemas.microsoft.com/office/2006/metadata/properties" ma:root="true" ma:fieldsID="8a82e40498a8dda522473bf38fd65f77" ns2:_="" ns3:_="">
    <xsd:import namespace="967e0da7-2db2-4d7f-9971-d9645560192c"/>
    <xsd:import namespace="5723fc63-f735-4e39-bbf5-c12cc3696f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e0da7-2db2-4d7f-9971-d96455601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3fc63-f735-4e39-bbf5-c12cc3696f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1F6150-C9F9-4B19-9451-2576766F99EC}">
  <ds:schemaRefs>
    <ds:schemaRef ds:uri="http://schemas.microsoft.com/sharepoint/v3/contenttype/forms"/>
  </ds:schemaRefs>
</ds:datastoreItem>
</file>

<file path=customXml/itemProps2.xml><?xml version="1.0" encoding="utf-8"?>
<ds:datastoreItem xmlns:ds="http://schemas.openxmlformats.org/officeDocument/2006/customXml" ds:itemID="{72F3F1A6-8D26-4A6E-B215-3B4031D92489}">
  <ds:schemaRefs>
    <ds:schemaRef ds:uri="5723fc63-f735-4e39-bbf5-c12cc3696f33"/>
    <ds:schemaRef ds:uri="967e0da7-2db2-4d7f-9971-d964556019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797DD4-B4D0-49D6-8365-ED3E9041E4A3}">
  <ds:schemaRefs>
    <ds:schemaRef ds:uri="5723fc63-f735-4e39-bbf5-c12cc3696f33"/>
    <ds:schemaRef ds:uri="967e0da7-2db2-4d7f-9971-d964556019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SAP 2018 16x9 black</Template>
  <TotalTime>0</TotalTime>
  <Words>3630</Words>
  <Application>Microsoft Office PowerPoint</Application>
  <PresentationFormat>Custom</PresentationFormat>
  <Paragraphs>279</Paragraphs>
  <Slides>17</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Courier New</vt:lpstr>
      <vt:lpstr>Open Sans</vt:lpstr>
      <vt:lpstr>Proxima Nova</vt:lpstr>
      <vt:lpstr>Symbol</vt:lpstr>
      <vt:lpstr>Times New Roman</vt:lpstr>
      <vt:lpstr>wingdings</vt:lpstr>
      <vt:lpstr>wingdings</vt:lpstr>
      <vt:lpstr>1_SAP 2020 16x9 black</vt:lpstr>
      <vt:lpstr>Trusted Collaboration to Scale Business Innovation SAP Cloud Platform Ecosystem expands business value </vt:lpstr>
      <vt:lpstr>PowerPoint Presentation</vt:lpstr>
      <vt:lpstr>Challenges with a “do-it-yourself” approach to innovation </vt:lpstr>
      <vt:lpstr>Businesses are embracing an ecosystem approach to innovation</vt:lpstr>
      <vt:lpstr>PowerPoint Presentation</vt:lpstr>
      <vt:lpstr>PowerPoint Presentation</vt:lpstr>
      <vt:lpstr>SAP Cloud Platform Ecosystem Trusted collaboration to scale business innovation</vt:lpstr>
      <vt:lpstr>PowerPoint Presentation</vt:lpstr>
      <vt:lpstr>Collaborate with experts who understand your business Breadth and depth of expertise spanning technology, industries, and lines of business</vt:lpstr>
      <vt:lpstr>PowerPoint Presentation</vt:lpstr>
      <vt:lpstr>Get the depth and breadth you need for tomorrow’s challenges  To take your business to the next level, become a more Kinetic Enterprise </vt:lpstr>
      <vt:lpstr>Innovate with best in-class, ready-to-deploy solutions Extensions and applications that seamlessly extend your core business processes   </vt:lpstr>
      <vt:lpstr>PowerPoint Presentation</vt:lpstr>
      <vt:lpstr>Scale efficiently with trusted partners and open choices Enterprise-class cloud innovation on your terms  </vt:lpstr>
      <vt:lpstr>SAP is a catalyst for ecosystem-driven innovation Helping customers accelerate business innovation at scale </vt:lpstr>
      <vt:lpstr>Accelerate your innovation journey with SAP Cloud Platform Ecosystem A platform built for your business</vt:lpstr>
      <vt:lpstr>Thank you.</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SAP FKOM 2019</dc:subject>
  <dc:creator>SAP</dc:creator>
  <cp:keywords>2019/16:9/black</cp:keywords>
  <cp:lastModifiedBy>Sollod, Sylvie</cp:lastModifiedBy>
  <cp:revision>10</cp:revision>
  <dcterms:created xsi:type="dcterms:W3CDTF">2018-11-22T01:17:28Z</dcterms:created>
  <dcterms:modified xsi:type="dcterms:W3CDTF">2020-09-04T17:04:45Z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0x0101004029A8488B510B4C80CDE2E02531E1D0</vt:lpwstr>
  </property>
</Properties>
</file>